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4" r:id="rId1"/>
  </p:sldMasterIdLst>
  <p:sldIdLst>
    <p:sldId id="256" r:id="rId2"/>
    <p:sldId id="259" r:id="rId3"/>
    <p:sldId id="257" r:id="rId4"/>
    <p:sldId id="258" r:id="rId5"/>
    <p:sldId id="261" r:id="rId6"/>
    <p:sldId id="274" r:id="rId7"/>
    <p:sldId id="269" r:id="rId8"/>
    <p:sldId id="276" r:id="rId9"/>
    <p:sldId id="277" r:id="rId10"/>
    <p:sldId id="279" r:id="rId11"/>
    <p:sldId id="285" r:id="rId12"/>
    <p:sldId id="275" r:id="rId13"/>
    <p:sldId id="281" r:id="rId14"/>
    <p:sldId id="283"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A5D6B-E118-429D-8370-51507FAEDAED}" v="182" dt="2022-12-07T08:33: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1AA11B3-FA56-4178-99D4-98D13D4AA5B0}" type="slidenum">
              <a:rPr lang="en-US" smtClean="0"/>
              <a:t>‹#›</a:t>
            </a:fld>
            <a:endParaRPr lang="en-US"/>
          </a:p>
        </p:txBody>
      </p:sp>
    </p:spTree>
    <p:extLst>
      <p:ext uri="{BB962C8B-B14F-4D97-AF65-F5344CB8AC3E}">
        <p14:creationId xmlns:p14="http://schemas.microsoft.com/office/powerpoint/2010/main" val="616380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919707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2296589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1499030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CF5D28-3F39-4B05-82E8-1A9B3F245041}" type="datetimeFigureOut">
              <a:rPr lang="en-US" smtClean="0"/>
              <a:t>12/9/2022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1AA11B3-FA56-4178-99D4-98D13D4AA5B0}" type="slidenum">
              <a:rPr lang="en-US" smtClean="0"/>
              <a:t>‹#›</a:t>
            </a:fld>
            <a:endParaRPr lang="en-US"/>
          </a:p>
        </p:txBody>
      </p:sp>
    </p:spTree>
    <p:extLst>
      <p:ext uri="{BB962C8B-B14F-4D97-AF65-F5344CB8AC3E}">
        <p14:creationId xmlns:p14="http://schemas.microsoft.com/office/powerpoint/2010/main" val="2103459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F5D28-3F39-4B05-82E8-1A9B3F245041}"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2402697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CF5D28-3F39-4B05-82E8-1A9B3F245041}"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4109629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CF5D28-3F39-4B05-82E8-1A9B3F245041}"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3055626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F5D28-3F39-4B05-82E8-1A9B3F245041}"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479357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F5D28-3F39-4B05-82E8-1A9B3F245041}"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2437858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F5D28-3F39-4B05-82E8-1A9B3F245041}" type="datetimeFigureOut">
              <a:rPr lang="en-US" smtClean="0"/>
              <a:t>12/9/2022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563214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CF5D28-3F39-4B05-82E8-1A9B3F245041}" type="datetimeFigureOut">
              <a:rPr lang="en-US" smtClean="0"/>
              <a:t>12/9/2022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1AA11B3-FA56-4178-99D4-98D13D4AA5B0}" type="slidenum">
              <a:rPr lang="en-US" smtClean="0"/>
              <a:t>‹#›</a:t>
            </a:fld>
            <a:endParaRPr lang="en-US"/>
          </a:p>
        </p:txBody>
      </p:sp>
    </p:spTree>
    <p:extLst>
      <p:ext uri="{BB962C8B-B14F-4D97-AF65-F5344CB8AC3E}">
        <p14:creationId xmlns:p14="http://schemas.microsoft.com/office/powerpoint/2010/main" val="2931717940"/>
      </p:ext>
    </p:extLst>
  </p:cSld>
  <p:clrMap bg1="lt1" tx1="dk1" bg2="lt2" tx2="dk2" accent1="accent1" accent2="accent2" accent3="accent3" accent4="accent4" accent5="accent5" accent6="accent6" hlink="hlink" folHlink="folHlink"/>
  <p:sldLayoutIdLst>
    <p:sldLayoutId id="2147484935" r:id="rId1"/>
    <p:sldLayoutId id="2147484936" r:id="rId2"/>
    <p:sldLayoutId id="2147484937" r:id="rId3"/>
    <p:sldLayoutId id="2147484938" r:id="rId4"/>
    <p:sldLayoutId id="2147484939" r:id="rId5"/>
    <p:sldLayoutId id="2147484940" r:id="rId6"/>
    <p:sldLayoutId id="2147484941" r:id="rId7"/>
    <p:sldLayoutId id="2147484942" r:id="rId8"/>
    <p:sldLayoutId id="2147484943" r:id="rId9"/>
    <p:sldLayoutId id="2147484944" r:id="rId10"/>
    <p:sldLayoutId id="2147484945"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5A0F-5BAA-F08C-6FA4-85088FA744E2}"/>
              </a:ext>
            </a:extLst>
          </p:cNvPr>
          <p:cNvSpPr>
            <a:spLocks noGrp="1"/>
          </p:cNvSpPr>
          <p:nvPr>
            <p:ph type="ctrTitle"/>
          </p:nvPr>
        </p:nvSpPr>
        <p:spPr>
          <a:xfrm>
            <a:off x="7148934" y="1642279"/>
            <a:ext cx="3762321" cy="2496495"/>
          </a:xfrm>
        </p:spPr>
        <p:txBody>
          <a:bodyPr>
            <a:noAutofit/>
          </a:bodyPr>
          <a:lstStyle/>
          <a:p>
            <a:pPr algn="r">
              <a:lnSpc>
                <a:spcPct val="100000"/>
              </a:lnSpc>
            </a:pPr>
            <a:r>
              <a:rPr lang="en-US" sz="2000" b="1" u="sng" dirty="0">
                <a:solidFill>
                  <a:srgbClr val="002060"/>
                </a:solidFill>
                <a:latin typeface="Bahnschrift" panose="020B0502040204020203" pitchFamily="34" charset="0"/>
                <a:ea typeface="Cambria" panose="02040503050406030204" pitchFamily="18" charset="0"/>
              </a:rPr>
              <a:t>Team 1</a:t>
            </a:r>
            <a:br>
              <a:rPr lang="en-US" sz="2000" b="1" u="sng" dirty="0">
                <a:solidFill>
                  <a:srgbClr val="002060"/>
                </a:solidFill>
                <a:latin typeface="Bahnschrift" panose="020B0502040204020203" pitchFamily="34" charset="0"/>
                <a:ea typeface="Cambria" panose="02040503050406030204" pitchFamily="18" charset="0"/>
              </a:rPr>
            </a:br>
            <a:r>
              <a:rPr lang="en-US" sz="2000" b="1" u="sng" dirty="0">
                <a:solidFill>
                  <a:srgbClr val="002060"/>
                </a:solidFill>
                <a:latin typeface="Bahnschrift" panose="020B0502040204020203" pitchFamily="34" charset="0"/>
                <a:ea typeface="Cambria" panose="02040503050406030204" pitchFamily="18" charset="0"/>
              </a:rPr>
              <a:t> </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Aniket Patil</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Dipali Patil</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Mamta Jeswani</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Rutuja Deshmukh</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Shubham Nagpure</a:t>
            </a:r>
          </a:p>
        </p:txBody>
      </p:sp>
      <p:sp>
        <p:nvSpPr>
          <p:cNvPr id="3" name="Subtitle 2">
            <a:extLst>
              <a:ext uri="{FF2B5EF4-FFF2-40B4-BE49-F238E27FC236}">
                <a16:creationId xmlns:a16="http://schemas.microsoft.com/office/drawing/2014/main" id="{18A16BD8-BC60-9431-1E87-0F1C05F39E0F}"/>
              </a:ext>
            </a:extLst>
          </p:cNvPr>
          <p:cNvSpPr>
            <a:spLocks noGrp="1"/>
          </p:cNvSpPr>
          <p:nvPr>
            <p:ph type="subTitle" idx="1"/>
          </p:nvPr>
        </p:nvSpPr>
        <p:spPr>
          <a:xfrm>
            <a:off x="3153214" y="4685547"/>
            <a:ext cx="5442439" cy="1060347"/>
          </a:xfrm>
        </p:spPr>
        <p:txBody>
          <a:bodyPr>
            <a:normAutofit/>
          </a:bodyPr>
          <a:lstStyle/>
          <a:p>
            <a:pPr algn="ctr"/>
            <a:r>
              <a:rPr lang="en-US" sz="2500" dirty="0">
                <a:solidFill>
                  <a:srgbClr val="002060"/>
                </a:solidFill>
                <a:latin typeface="Bahnschrift" panose="020B0502040204020203" pitchFamily="34" charset="0"/>
              </a:rPr>
              <a:t>Mentor – Neha Gupta </a:t>
            </a:r>
          </a:p>
          <a:p>
            <a:pPr algn="ctr"/>
            <a:r>
              <a:rPr lang="en-US" sz="2500" dirty="0">
                <a:solidFill>
                  <a:srgbClr val="002060"/>
                </a:solidFill>
                <a:latin typeface="Bahnschrift" panose="020B0502040204020203" pitchFamily="34" charset="0"/>
              </a:rPr>
              <a:t> 09/12/2022	</a:t>
            </a:r>
          </a:p>
        </p:txBody>
      </p:sp>
      <p:sp>
        <p:nvSpPr>
          <p:cNvPr id="4" name="Rectangle 3">
            <a:extLst>
              <a:ext uri="{FF2B5EF4-FFF2-40B4-BE49-F238E27FC236}">
                <a16:creationId xmlns:a16="http://schemas.microsoft.com/office/drawing/2014/main" id="{1A9A364D-EA2A-E831-030C-2D8EDCC75194}"/>
              </a:ext>
            </a:extLst>
          </p:cNvPr>
          <p:cNvSpPr/>
          <p:nvPr/>
        </p:nvSpPr>
        <p:spPr>
          <a:xfrm>
            <a:off x="2208025" y="627682"/>
            <a:ext cx="8050602" cy="57708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defTabSz="914400">
              <a:lnSpc>
                <a:spcPct val="90000"/>
              </a:lnSpc>
              <a:spcBef>
                <a:spcPct val="0"/>
              </a:spcBef>
            </a:pPr>
            <a:r>
              <a:rPr lang="en-US" sz="3500" b="1" cap="all" dirty="0">
                <a:blipFill>
                  <a:blip r:embed="rId2">
                    <a:extLst>
                      <a:ext uri="{28A0092B-C50C-407E-A947-70E740481C1C}">
                        <a14:useLocalDpi xmlns:a14="http://schemas.microsoft.com/office/drawing/2010/main" val="0"/>
                      </a:ext>
                    </a:extLst>
                  </a:blip>
                  <a:tile tx="6350" ty="-127000" sx="65000" sy="64000" flip="none" algn="tl"/>
                </a:blipFill>
                <a:latin typeface="Bahnschrift" panose="020B0502040204020203" pitchFamily="34" charset="0"/>
                <a:ea typeface="+mj-ea"/>
                <a:cs typeface="+mj-cs"/>
              </a:rPr>
              <a:t>P166 – Apple Stock Price Forecast</a:t>
            </a:r>
          </a:p>
        </p:txBody>
      </p:sp>
      <p:pic>
        <p:nvPicPr>
          <p:cNvPr id="1026" name="Picture 2" descr="Apple Stock Price Hits New High, Market Cap Crossed $1.4 Trillion -  LearnBonds.com">
            <a:extLst>
              <a:ext uri="{FF2B5EF4-FFF2-40B4-BE49-F238E27FC236}">
                <a16:creationId xmlns:a16="http://schemas.microsoft.com/office/drawing/2014/main" id="{8E3CF57C-A12E-C107-9D04-E48198F82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745" y="1478150"/>
            <a:ext cx="2589629" cy="258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008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68C7-89BF-F48C-E3B9-7F6449D414EE}"/>
              </a:ext>
            </a:extLst>
          </p:cNvPr>
          <p:cNvSpPr>
            <a:spLocks noGrp="1"/>
          </p:cNvSpPr>
          <p:nvPr>
            <p:ph type="title"/>
          </p:nvPr>
        </p:nvSpPr>
        <p:spPr>
          <a:xfrm>
            <a:off x="3968212" y="108506"/>
            <a:ext cx="3595700" cy="772668"/>
          </a:xfrm>
        </p:spPr>
        <p:txBody>
          <a:bodyPr>
            <a:normAutofit/>
          </a:bodyPr>
          <a:lstStyle/>
          <a:p>
            <a:pPr algn="r"/>
            <a:r>
              <a:rPr lang="en-US" sz="3500" b="1" dirty="0">
                <a:latin typeface="Bahnschrift" panose="020B0502040204020203" pitchFamily="34" charset="0"/>
              </a:rPr>
              <a:t>Differencing</a:t>
            </a:r>
          </a:p>
        </p:txBody>
      </p:sp>
      <p:pic>
        <p:nvPicPr>
          <p:cNvPr id="6146" name="Picture 2">
            <a:extLst>
              <a:ext uri="{FF2B5EF4-FFF2-40B4-BE49-F238E27FC236}">
                <a16:creationId xmlns:a16="http://schemas.microsoft.com/office/drawing/2014/main" id="{AC268E48-5DB8-0906-DDE5-2E14577B052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77226" y="1143872"/>
            <a:ext cx="3981667" cy="28717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A48DB8E-B0FF-73C7-D9F7-76625DAF9BEB}"/>
              </a:ext>
            </a:extLst>
          </p:cNvPr>
          <p:cNvSpPr txBox="1"/>
          <p:nvPr/>
        </p:nvSpPr>
        <p:spPr>
          <a:xfrm>
            <a:off x="0" y="4440622"/>
            <a:ext cx="6097384" cy="1569660"/>
          </a:xfrm>
          <a:prstGeom prst="rect">
            <a:avLst/>
          </a:prstGeom>
          <a:noFill/>
        </p:spPr>
        <p:txBody>
          <a:bodyPr wrap="square">
            <a:spAutoFit/>
          </a:bodyPr>
          <a:lstStyle/>
          <a:p>
            <a:pPr marL="171450" indent="-171450" algn="ctr">
              <a:lnSpc>
                <a:spcPct val="100000"/>
              </a:lnSpc>
              <a:buFont typeface="Arial" panose="020B0604020202020204" pitchFamily="34" charset="0"/>
              <a:buChar char="•"/>
            </a:pPr>
            <a:r>
              <a:rPr lang="en-US" sz="1600" dirty="0">
                <a:latin typeface="Bahnschrift" panose="020B0502040204020203" pitchFamily="34" charset="0"/>
              </a:rPr>
              <a:t>ADF Test Statistic : -13.62553837607382</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p-value : 1.7630934279439484e-25</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#Lags Used : 8</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Number of Observations used : 2001</a:t>
            </a:r>
          </a:p>
          <a:p>
            <a:pPr algn="ctr">
              <a:lnSpc>
                <a:spcPct val="100000"/>
              </a:lnSpc>
            </a:pPr>
            <a:endParaRPr lang="en-US" sz="1600" dirty="0">
              <a:latin typeface="Bahnschrift" panose="020B0502040204020203" pitchFamily="34" charset="0"/>
            </a:endParaRPr>
          </a:p>
          <a:p>
            <a:pPr algn="ctr">
              <a:lnSpc>
                <a:spcPct val="100000"/>
              </a:lnSpc>
            </a:pPr>
            <a:r>
              <a:rPr lang="en-US" sz="1600" b="1" u="sng" dirty="0">
                <a:latin typeface="Bahnschrift" panose="020B0502040204020203" pitchFamily="34" charset="0"/>
              </a:rPr>
              <a:t>Reject Null Hypothesis. Data is Stationary</a:t>
            </a:r>
          </a:p>
        </p:txBody>
      </p:sp>
      <p:sp>
        <p:nvSpPr>
          <p:cNvPr id="12" name="Text Placeholder 4">
            <a:extLst>
              <a:ext uri="{FF2B5EF4-FFF2-40B4-BE49-F238E27FC236}">
                <a16:creationId xmlns:a16="http://schemas.microsoft.com/office/drawing/2014/main" id="{6024B99E-D21D-EE6C-05B1-9B8520BBF4DC}"/>
              </a:ext>
            </a:extLst>
          </p:cNvPr>
          <p:cNvSpPr txBox="1">
            <a:spLocks/>
          </p:cNvSpPr>
          <p:nvPr/>
        </p:nvSpPr>
        <p:spPr>
          <a:xfrm>
            <a:off x="7563912" y="502144"/>
            <a:ext cx="3220968" cy="559087"/>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b="1" dirty="0">
                <a:latin typeface="Bahnschrift" panose="020B0502040204020203" pitchFamily="34" charset="0"/>
              </a:rPr>
              <a:t>ACF PLOT </a:t>
            </a:r>
            <a:r>
              <a:rPr lang="en-US" sz="2000" b="1" dirty="0">
                <a:latin typeface="Bahnschrift" panose="020B0502040204020203" pitchFamily="34" charset="0"/>
              </a:rPr>
              <a:t>(AFTER DIFFERENCING)</a:t>
            </a:r>
            <a:r>
              <a:rPr lang="en-US" b="1" dirty="0">
                <a:latin typeface="Bahnschrift" panose="020B0502040204020203" pitchFamily="34" charset="0"/>
              </a:rPr>
              <a:t> </a:t>
            </a:r>
          </a:p>
        </p:txBody>
      </p:sp>
      <p:pic>
        <p:nvPicPr>
          <p:cNvPr id="13" name="Picture 2">
            <a:extLst>
              <a:ext uri="{FF2B5EF4-FFF2-40B4-BE49-F238E27FC236}">
                <a16:creationId xmlns:a16="http://schemas.microsoft.com/office/drawing/2014/main" id="{91CAC88B-D879-13C8-DDAB-255FBA78D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167" y="1258935"/>
            <a:ext cx="5008332"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169E9DA1-7039-B208-7E1D-FED7FA235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2166" y="4082452"/>
            <a:ext cx="5008332" cy="2286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6">
            <a:extLst>
              <a:ext uri="{FF2B5EF4-FFF2-40B4-BE49-F238E27FC236}">
                <a16:creationId xmlns:a16="http://schemas.microsoft.com/office/drawing/2014/main" id="{3A202CEF-02A0-97C2-AA8B-F30C79BDD8AC}"/>
              </a:ext>
            </a:extLst>
          </p:cNvPr>
          <p:cNvSpPr txBox="1">
            <a:spLocks/>
          </p:cNvSpPr>
          <p:nvPr/>
        </p:nvSpPr>
        <p:spPr>
          <a:xfrm>
            <a:off x="8030682" y="3544935"/>
            <a:ext cx="2191299" cy="559086"/>
          </a:xfrm>
          <a:prstGeom prst="rect">
            <a:avLst/>
          </a:prstGeom>
        </p:spPr>
        <p:txBody>
          <a:bodyPr vert="horz" lIns="91440" tIns="45720" rIns="91440" bIns="45720" rtlCol="0" anchor="ctr">
            <a:normAutofit fontScale="85000"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dirty="0">
                <a:solidFill>
                  <a:schemeClr val="tx1"/>
                </a:solidFill>
                <a:latin typeface="Bahnschrift" panose="020B0502040204020203" pitchFamily="34" charset="0"/>
              </a:rPr>
              <a:t>PACF</a:t>
            </a:r>
            <a:r>
              <a:rPr lang="en-US" dirty="0"/>
              <a:t> </a:t>
            </a:r>
            <a:r>
              <a:rPr lang="en-US" dirty="0">
                <a:solidFill>
                  <a:schemeClr val="tx1"/>
                </a:solidFill>
                <a:latin typeface="Bahnschrift" panose="020B0502040204020203" pitchFamily="34" charset="0"/>
              </a:rPr>
              <a:t>PLOT </a:t>
            </a:r>
            <a:r>
              <a:rPr lang="en-US" sz="2000" b="1" dirty="0">
                <a:solidFill>
                  <a:schemeClr val="tx1"/>
                </a:solidFill>
                <a:latin typeface="Bahnschrift" panose="020B0502040204020203" pitchFamily="34" charset="0"/>
              </a:rPr>
              <a:t>(AFTER DIFFERENCING)</a:t>
            </a:r>
            <a:r>
              <a:rPr lang="en-US" dirty="0">
                <a:solidFill>
                  <a:schemeClr val="tx1"/>
                </a:solidFill>
              </a:rPr>
              <a:t> </a:t>
            </a:r>
          </a:p>
        </p:txBody>
      </p:sp>
    </p:spTree>
    <p:extLst>
      <p:ext uri="{BB962C8B-B14F-4D97-AF65-F5344CB8AC3E}">
        <p14:creationId xmlns:p14="http://schemas.microsoft.com/office/powerpoint/2010/main" val="2032278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6443AA1-AF63-8B55-F1DE-0F96ED9D676A}"/>
              </a:ext>
            </a:extLst>
          </p:cNvPr>
          <p:cNvSpPr txBox="1">
            <a:spLocks/>
          </p:cNvSpPr>
          <p:nvPr/>
        </p:nvSpPr>
        <p:spPr>
          <a:xfrm>
            <a:off x="3868843" y="195441"/>
            <a:ext cx="4454314" cy="7709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3500" b="1" dirty="0">
                <a:latin typeface="Bahnschrift" panose="020B0502040204020203" pitchFamily="34" charset="0"/>
              </a:rPr>
              <a:t>Data</a:t>
            </a:r>
            <a:r>
              <a:rPr lang="en-US" sz="3000" dirty="0">
                <a:solidFill>
                  <a:schemeClr val="tx1"/>
                </a:solidFill>
                <a:latin typeface="Bahnschrift" panose="020B0502040204020203" pitchFamily="34" charset="0"/>
              </a:rPr>
              <a:t> </a:t>
            </a:r>
            <a:r>
              <a:rPr lang="en-US" sz="3500" b="1" dirty="0">
                <a:latin typeface="Bahnschrift" panose="020B0502040204020203" pitchFamily="34" charset="0"/>
              </a:rPr>
              <a:t>Splitting</a:t>
            </a:r>
          </a:p>
        </p:txBody>
      </p:sp>
      <p:sp>
        <p:nvSpPr>
          <p:cNvPr id="9" name="Content Placeholder 3">
            <a:extLst>
              <a:ext uri="{FF2B5EF4-FFF2-40B4-BE49-F238E27FC236}">
                <a16:creationId xmlns:a16="http://schemas.microsoft.com/office/drawing/2014/main" id="{2B4C3781-0392-1A69-1766-360B9FE53459}"/>
              </a:ext>
            </a:extLst>
          </p:cNvPr>
          <p:cNvSpPr txBox="1">
            <a:spLocks/>
          </p:cNvSpPr>
          <p:nvPr/>
        </p:nvSpPr>
        <p:spPr>
          <a:xfrm>
            <a:off x="3176489" y="1154371"/>
            <a:ext cx="5611120" cy="1301261"/>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sz="1500" dirty="0">
                <a:latin typeface="Bahnschrift" panose="020B0502040204020203" pitchFamily="34" charset="0"/>
              </a:rPr>
              <a:t>Dataset has been divided into two parts – </a:t>
            </a:r>
          </a:p>
          <a:p>
            <a:pPr algn="ctr"/>
            <a:r>
              <a:rPr lang="en-US" sz="1500" dirty="0">
                <a:latin typeface="Bahnschrift" panose="020B0502040204020203" pitchFamily="34" charset="0"/>
              </a:rPr>
              <a:t>Train Data – 2012-02-03 to 2017-12-29</a:t>
            </a:r>
          </a:p>
          <a:p>
            <a:pPr algn="ctr"/>
            <a:r>
              <a:rPr lang="en-US" sz="1500" dirty="0">
                <a:latin typeface="Bahnschrift" panose="020B0502040204020203" pitchFamily="34" charset="0"/>
              </a:rPr>
              <a:t>Test Data – 2018-01-02 to 2019-12-30</a:t>
            </a:r>
            <a:br>
              <a:rPr lang="en-US" sz="1500" dirty="0">
                <a:latin typeface="Bahnschrift" panose="020B0502040204020203" pitchFamily="34" charset="0"/>
              </a:rPr>
            </a:br>
            <a:endParaRPr lang="en-US" sz="1500" dirty="0">
              <a:latin typeface="Bahnschrift" panose="020B0502040204020203" pitchFamily="34" charset="0"/>
            </a:endParaRPr>
          </a:p>
        </p:txBody>
      </p:sp>
      <p:pic>
        <p:nvPicPr>
          <p:cNvPr id="6" name="Picture 5">
            <a:extLst>
              <a:ext uri="{FF2B5EF4-FFF2-40B4-BE49-F238E27FC236}">
                <a16:creationId xmlns:a16="http://schemas.microsoft.com/office/drawing/2014/main" id="{7B56C90F-F6BC-6B59-C0BB-21A7DF09C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401" y="2268425"/>
            <a:ext cx="8871438" cy="4394134"/>
          </a:xfrm>
          <a:prstGeom prst="rect">
            <a:avLst/>
          </a:prstGeom>
        </p:spPr>
      </p:pic>
    </p:spTree>
    <p:extLst>
      <p:ext uri="{BB962C8B-B14F-4D97-AF65-F5344CB8AC3E}">
        <p14:creationId xmlns:p14="http://schemas.microsoft.com/office/powerpoint/2010/main" val="3790492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29BE-4F6A-A11C-C220-3D6EF219D39E}"/>
              </a:ext>
            </a:extLst>
          </p:cNvPr>
          <p:cNvSpPr>
            <a:spLocks noGrp="1"/>
          </p:cNvSpPr>
          <p:nvPr>
            <p:ph type="title"/>
          </p:nvPr>
        </p:nvSpPr>
        <p:spPr>
          <a:xfrm>
            <a:off x="708244" y="96219"/>
            <a:ext cx="10058400" cy="711122"/>
          </a:xfrm>
        </p:spPr>
        <p:txBody>
          <a:bodyPr>
            <a:normAutofit/>
          </a:bodyPr>
          <a:lstStyle/>
          <a:p>
            <a:pPr algn="ctr"/>
            <a:r>
              <a:rPr lang="en-US" sz="3500" b="1" dirty="0">
                <a:latin typeface="Bahnschrift" panose="020B0502040204020203" pitchFamily="34" charset="0"/>
              </a:rPr>
              <a:t>ARIMA</a:t>
            </a:r>
          </a:p>
        </p:txBody>
      </p:sp>
      <p:sp>
        <p:nvSpPr>
          <p:cNvPr id="3" name="Content Placeholder 2">
            <a:extLst>
              <a:ext uri="{FF2B5EF4-FFF2-40B4-BE49-F238E27FC236}">
                <a16:creationId xmlns:a16="http://schemas.microsoft.com/office/drawing/2014/main" id="{62E715A4-B16B-2CEF-4E6D-CA1A49C52A0D}"/>
              </a:ext>
            </a:extLst>
          </p:cNvPr>
          <p:cNvSpPr>
            <a:spLocks noGrp="1"/>
          </p:cNvSpPr>
          <p:nvPr>
            <p:ph idx="1"/>
          </p:nvPr>
        </p:nvSpPr>
        <p:spPr>
          <a:xfrm>
            <a:off x="548225" y="1195754"/>
            <a:ext cx="5474506" cy="3587261"/>
          </a:xfrm>
        </p:spPr>
        <p:txBody>
          <a:bodyPr>
            <a:normAutofit fontScale="92500"/>
          </a:bodyPr>
          <a:lstStyle/>
          <a:p>
            <a:pPr algn="just"/>
            <a:r>
              <a:rPr lang="en-US" sz="1500" dirty="0">
                <a:latin typeface="Bahnschrift" panose="020B0502040204020203" pitchFamily="34" charset="0"/>
              </a:rPr>
              <a:t>ARIMA – Auto Regression Integrated Moving Average Model. </a:t>
            </a:r>
          </a:p>
          <a:p>
            <a:pPr algn="just"/>
            <a:r>
              <a:rPr lang="en-US" sz="1500" dirty="0">
                <a:latin typeface="Bahnschrift" panose="020B0502040204020203" pitchFamily="34" charset="0"/>
              </a:rPr>
              <a:t>It goes through differencing steps to eliminate the non-stationary part. </a:t>
            </a:r>
          </a:p>
          <a:p>
            <a:pPr algn="just"/>
            <a:r>
              <a:rPr lang="en-US" sz="1500" dirty="0">
                <a:latin typeface="Bahnschrift" panose="020B0502040204020203" pitchFamily="34" charset="0"/>
              </a:rPr>
              <a:t>ARIMA Models are specified by three order parameters: (p, d, q), </a:t>
            </a:r>
          </a:p>
          <a:p>
            <a:pPr algn="just"/>
            <a:r>
              <a:rPr lang="en-US" sz="1500" dirty="0">
                <a:latin typeface="Bahnschrift" panose="020B0502040204020203" pitchFamily="34" charset="0"/>
              </a:rPr>
              <a:t>   where,</a:t>
            </a:r>
          </a:p>
          <a:p>
            <a:pPr algn="just">
              <a:buFontTx/>
              <a:buChar char="-"/>
            </a:pPr>
            <a:r>
              <a:rPr lang="en-US" sz="1500" dirty="0">
                <a:latin typeface="Bahnschrift" panose="020B0502040204020203" pitchFamily="34" charset="0"/>
              </a:rPr>
              <a:t>p is the order of the AR term   </a:t>
            </a:r>
          </a:p>
          <a:p>
            <a:pPr algn="just">
              <a:buFontTx/>
              <a:buChar char="-"/>
            </a:pPr>
            <a:r>
              <a:rPr lang="en-US" sz="1500" dirty="0">
                <a:latin typeface="Bahnschrift" panose="020B0502040204020203" pitchFamily="34" charset="0"/>
              </a:rPr>
              <a:t>q is the order of the MA term</a:t>
            </a:r>
          </a:p>
          <a:p>
            <a:pPr algn="just">
              <a:buFontTx/>
              <a:buChar char="-"/>
            </a:pPr>
            <a:r>
              <a:rPr lang="en-US" sz="1500" dirty="0">
                <a:latin typeface="Bahnschrift" panose="020B0502040204020203" pitchFamily="34" charset="0"/>
              </a:rPr>
              <a:t>d is the number of differencing required to make the time series stationary</a:t>
            </a:r>
          </a:p>
          <a:p>
            <a:pPr algn="just"/>
            <a:r>
              <a:rPr lang="en-US" sz="1500" dirty="0">
                <a:latin typeface="Bahnschrift" panose="020B0502040204020203" pitchFamily="34" charset="0"/>
              </a:rPr>
              <a:t>An ARIMA model is one where the time series was differenced at least once to make it stationary and we combine the AR and the MA terms. So the equation of an ARIMA model becomes :</a:t>
            </a:r>
          </a:p>
          <a:p>
            <a:pPr algn="just"/>
            <a:endParaRPr lang="en-US" sz="1500" dirty="0">
              <a:latin typeface="Bahnschrift" panose="020B0502040204020203" pitchFamily="34" charset="0"/>
            </a:endParaRPr>
          </a:p>
        </p:txBody>
      </p:sp>
      <p:pic>
        <p:nvPicPr>
          <p:cNvPr id="10" name="Picture 9">
            <a:extLst>
              <a:ext uri="{FF2B5EF4-FFF2-40B4-BE49-F238E27FC236}">
                <a16:creationId xmlns:a16="http://schemas.microsoft.com/office/drawing/2014/main" id="{6D6E7B76-F349-61CB-FB78-3849BA5F1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44" y="5146713"/>
            <a:ext cx="5009123" cy="514636"/>
          </a:xfrm>
          <a:prstGeom prst="rect">
            <a:avLst/>
          </a:prstGeom>
        </p:spPr>
      </p:pic>
      <p:sp>
        <p:nvSpPr>
          <p:cNvPr id="6" name="Text Placeholder 2">
            <a:extLst>
              <a:ext uri="{FF2B5EF4-FFF2-40B4-BE49-F238E27FC236}">
                <a16:creationId xmlns:a16="http://schemas.microsoft.com/office/drawing/2014/main" id="{6C645365-A4E3-3822-8491-B896037B4966}"/>
              </a:ext>
            </a:extLst>
          </p:cNvPr>
          <p:cNvSpPr txBox="1">
            <a:spLocks/>
          </p:cNvSpPr>
          <p:nvPr/>
        </p:nvSpPr>
        <p:spPr>
          <a:xfrm>
            <a:off x="6856698" y="183718"/>
            <a:ext cx="4754880" cy="64008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sz="1800" b="1" dirty="0">
                <a:solidFill>
                  <a:srgbClr val="000000"/>
                </a:solidFill>
                <a:latin typeface="Bahnschrift" panose="020B0502040204020203" pitchFamily="34" charset="0"/>
              </a:rPr>
              <a:t>(1,1,1)</a:t>
            </a:r>
            <a:r>
              <a:rPr lang="en-US" dirty="0">
                <a:latin typeface="Bahnschrift" panose="020B0502040204020203" pitchFamily="34" charset="0"/>
              </a:rPr>
              <a:t> </a:t>
            </a:r>
          </a:p>
        </p:txBody>
      </p:sp>
      <p:sp>
        <p:nvSpPr>
          <p:cNvPr id="7" name="Text Placeholder 4">
            <a:extLst>
              <a:ext uri="{FF2B5EF4-FFF2-40B4-BE49-F238E27FC236}">
                <a16:creationId xmlns:a16="http://schemas.microsoft.com/office/drawing/2014/main" id="{81B5B10A-A040-3D8E-AA2B-E91DAF12F867}"/>
              </a:ext>
            </a:extLst>
          </p:cNvPr>
          <p:cNvSpPr txBox="1">
            <a:spLocks/>
          </p:cNvSpPr>
          <p:nvPr/>
        </p:nvSpPr>
        <p:spPr>
          <a:xfrm>
            <a:off x="6781751" y="3360742"/>
            <a:ext cx="4754880" cy="64008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n-US" dirty="0">
                <a:solidFill>
                  <a:srgbClr val="000000"/>
                </a:solidFill>
                <a:latin typeface="Bahnschrift" panose="020B0502040204020203" pitchFamily="34" charset="0"/>
              </a:rPr>
              <a:t>MODEL PARAMETER SUMMARY </a:t>
            </a:r>
          </a:p>
        </p:txBody>
      </p:sp>
      <p:graphicFrame>
        <p:nvGraphicFramePr>
          <p:cNvPr id="8" name="Content Placeholder 7">
            <a:extLst>
              <a:ext uri="{FF2B5EF4-FFF2-40B4-BE49-F238E27FC236}">
                <a16:creationId xmlns:a16="http://schemas.microsoft.com/office/drawing/2014/main" id="{5CB688A4-929D-D6C3-8A72-11BAAF3C2858}"/>
              </a:ext>
            </a:extLst>
          </p:cNvPr>
          <p:cNvGraphicFramePr>
            <a:graphicFrameLocks/>
          </p:cNvGraphicFramePr>
          <p:nvPr>
            <p:extLst>
              <p:ext uri="{D42A27DB-BD31-4B8C-83A1-F6EECF244321}">
                <p14:modId xmlns:p14="http://schemas.microsoft.com/office/powerpoint/2010/main" val="4050006197"/>
              </p:ext>
            </p:extLst>
          </p:nvPr>
        </p:nvGraphicFramePr>
        <p:xfrm>
          <a:off x="6573317" y="3777909"/>
          <a:ext cx="5321642" cy="2718623"/>
        </p:xfrm>
        <a:graphic>
          <a:graphicData uri="http://schemas.openxmlformats.org/drawingml/2006/table">
            <a:tbl>
              <a:tblPr>
                <a:tableStyleId>{3B4B98B0-60AC-42C2-AFA5-B58CD77FA1E5}</a:tableStyleId>
              </a:tblPr>
              <a:tblGrid>
                <a:gridCol w="716432">
                  <a:extLst>
                    <a:ext uri="{9D8B030D-6E8A-4147-A177-3AD203B41FA5}">
                      <a16:colId xmlns:a16="http://schemas.microsoft.com/office/drawing/2014/main" val="3306452446"/>
                    </a:ext>
                  </a:extLst>
                </a:gridCol>
                <a:gridCol w="680667">
                  <a:extLst>
                    <a:ext uri="{9D8B030D-6E8A-4147-A177-3AD203B41FA5}">
                      <a16:colId xmlns:a16="http://schemas.microsoft.com/office/drawing/2014/main" val="2106559013"/>
                    </a:ext>
                  </a:extLst>
                </a:gridCol>
                <a:gridCol w="1329196">
                  <a:extLst>
                    <a:ext uri="{9D8B030D-6E8A-4147-A177-3AD203B41FA5}">
                      <a16:colId xmlns:a16="http://schemas.microsoft.com/office/drawing/2014/main" val="4281275853"/>
                    </a:ext>
                  </a:extLst>
                </a:gridCol>
                <a:gridCol w="1259128">
                  <a:extLst>
                    <a:ext uri="{9D8B030D-6E8A-4147-A177-3AD203B41FA5}">
                      <a16:colId xmlns:a16="http://schemas.microsoft.com/office/drawing/2014/main" val="1198834144"/>
                    </a:ext>
                  </a:extLst>
                </a:gridCol>
                <a:gridCol w="1336219">
                  <a:extLst>
                    <a:ext uri="{9D8B030D-6E8A-4147-A177-3AD203B41FA5}">
                      <a16:colId xmlns:a16="http://schemas.microsoft.com/office/drawing/2014/main" val="2683121081"/>
                    </a:ext>
                  </a:extLst>
                </a:gridCol>
              </a:tblGrid>
              <a:tr h="363878">
                <a:tc>
                  <a:txBody>
                    <a:bodyPr/>
                    <a:lstStyle/>
                    <a:p>
                      <a:pPr algn="ctr" fontAlgn="ctr"/>
                      <a:r>
                        <a:rPr lang="en-US" sz="1200" u="none" strike="noStrike" dirty="0">
                          <a:effectLst/>
                        </a:rPr>
                        <a:t>Order</a:t>
                      </a:r>
                      <a:endParaRPr lang="en-US" sz="1200" b="1" i="0" u="none" strike="noStrike" dirty="0">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RMSE</a:t>
                      </a:r>
                      <a:endParaRPr lang="en-US" sz="1200" b="1" i="0" u="none" strike="noStrike">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MAPE</a:t>
                      </a:r>
                      <a:endParaRPr lang="en-US" sz="1200" b="1" i="0" u="none" strike="noStrike">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AIC</a:t>
                      </a:r>
                      <a:endParaRPr lang="en-US" sz="1200" b="1" i="0" u="none" strike="noStrike">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BIC</a:t>
                      </a:r>
                      <a:endParaRPr lang="en-US" sz="1200" b="1" i="0" u="none" strike="noStrike">
                        <a:solidFill>
                          <a:srgbClr val="FFFFFF"/>
                        </a:solidFill>
                        <a:effectLst/>
                        <a:latin typeface="Bahnschrift" panose="020B0502040204020203" pitchFamily="34" charset="0"/>
                      </a:endParaRPr>
                    </a:p>
                  </a:txBody>
                  <a:tcPr marL="4349" marR="4349" marT="4349" marB="0" anchor="ctr"/>
                </a:tc>
                <a:extLst>
                  <a:ext uri="{0D108BD9-81ED-4DB2-BD59-A6C34878D82A}">
                    <a16:rowId xmlns:a16="http://schemas.microsoft.com/office/drawing/2014/main" val="1061356273"/>
                  </a:ext>
                </a:extLst>
              </a:tr>
              <a:tr h="261539">
                <a:tc>
                  <a:txBody>
                    <a:bodyPr/>
                    <a:lstStyle/>
                    <a:p>
                      <a:pPr algn="ctr" fontAlgn="b"/>
                      <a:r>
                        <a:rPr lang="en-US" sz="1200" u="none" strike="noStrike">
                          <a:effectLst/>
                        </a:rPr>
                        <a:t>(2,1,2)</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41.66</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0.186209753</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5590.958</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5617.551</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2103276303"/>
                  </a:ext>
                </a:extLst>
              </a:tr>
              <a:tr h="236522">
                <a:tc>
                  <a:txBody>
                    <a:bodyPr/>
                    <a:lstStyle/>
                    <a:p>
                      <a:pPr algn="ctr" fontAlgn="b"/>
                      <a:r>
                        <a:rPr lang="en-US" sz="1200" u="none" strike="noStrike" dirty="0">
                          <a:effectLst/>
                        </a:rPr>
                        <a:t>(0,1,0)</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41.69</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0.186468921</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5592.981</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5598.3</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929529671"/>
                  </a:ext>
                </a:extLst>
              </a:tr>
              <a:tr h="236522">
                <a:tc>
                  <a:txBody>
                    <a:bodyPr/>
                    <a:lstStyle/>
                    <a:p>
                      <a:pPr algn="ctr" fontAlgn="ctr"/>
                      <a:r>
                        <a:rPr lang="en-US" sz="1200" u="none" strike="noStrike" dirty="0">
                          <a:effectLst/>
                          <a:highlight>
                            <a:srgbClr val="00FF00"/>
                          </a:highlight>
                        </a:rPr>
                        <a:t>(1,1,1)</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41.72</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0.18670157</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5595.408</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5611.363</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extLst>
                  <a:ext uri="{0D108BD9-81ED-4DB2-BD59-A6C34878D82A}">
                    <a16:rowId xmlns:a16="http://schemas.microsoft.com/office/drawing/2014/main" val="2175208522"/>
                  </a:ext>
                </a:extLst>
              </a:tr>
              <a:tr h="236522">
                <a:tc>
                  <a:txBody>
                    <a:bodyPr/>
                    <a:lstStyle/>
                    <a:p>
                      <a:pPr algn="ctr" fontAlgn="b"/>
                      <a:r>
                        <a:rPr lang="en-US" sz="1200" u="none" strike="noStrike">
                          <a:effectLst/>
                        </a:rPr>
                        <a:t>(0,1,1)</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0.18675199</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5593.898</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5604.535</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3132596321"/>
                  </a:ext>
                </a:extLst>
              </a:tr>
              <a:tr h="236522">
                <a:tc>
                  <a:txBody>
                    <a:bodyPr/>
                    <a:lstStyle/>
                    <a:p>
                      <a:pPr algn="ctr" fontAlgn="b"/>
                      <a:r>
                        <a:rPr lang="en-US" sz="1200" u="none" strike="noStrike" dirty="0">
                          <a:effectLst/>
                        </a:rPr>
                        <a:t>(1,1,0)</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0.186738612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5593.97</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5604.607</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4127520147"/>
                  </a:ext>
                </a:extLst>
              </a:tr>
              <a:tr h="236522">
                <a:tc>
                  <a:txBody>
                    <a:bodyPr/>
                    <a:lstStyle/>
                    <a:p>
                      <a:pPr algn="ctr" fontAlgn="b"/>
                      <a:r>
                        <a:rPr lang="en-US" sz="1200" u="none" strike="noStrike">
                          <a:effectLst/>
                        </a:rPr>
                        <a:t>(3,1,2)</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0.186726995</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dirty="0">
                          <a:effectLst/>
                        </a:rPr>
                        <a:t>5595.41</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5627.322</a:t>
                      </a:r>
                      <a:endParaRPr lang="en-US" sz="1200" b="1" i="0" u="none" strike="noStrike">
                        <a:solidFill>
                          <a:srgbClr val="000000"/>
                        </a:solidFill>
                        <a:effectLst/>
                        <a:latin typeface="Bahnschrift" panose="020B0502040204020203" pitchFamily="34" charset="0"/>
                      </a:endParaRPr>
                    </a:p>
                  </a:txBody>
                  <a:tcPr marL="4349" marR="4349" marT="4349" marB="0" anchor="ctr"/>
                </a:tc>
                <a:extLst>
                  <a:ext uri="{0D108BD9-81ED-4DB2-BD59-A6C34878D82A}">
                    <a16:rowId xmlns:a16="http://schemas.microsoft.com/office/drawing/2014/main" val="2757267833"/>
                  </a:ext>
                </a:extLst>
              </a:tr>
              <a:tr h="236522">
                <a:tc>
                  <a:txBody>
                    <a:bodyPr/>
                    <a:lstStyle/>
                    <a:p>
                      <a:pPr algn="ctr" fontAlgn="b"/>
                      <a:r>
                        <a:rPr lang="en-US" sz="1200" u="none" strike="noStrike">
                          <a:effectLst/>
                        </a:rPr>
                        <a:t>(7,1,4)</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41.78</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0.187168596</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dirty="0">
                          <a:effectLst/>
                        </a:rPr>
                        <a:t>5604.782</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5668.604</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691751032"/>
                  </a:ext>
                </a:extLst>
              </a:tr>
              <a:tr h="236522">
                <a:tc>
                  <a:txBody>
                    <a:bodyPr/>
                    <a:lstStyle/>
                    <a:p>
                      <a:pPr algn="ctr" fontAlgn="b"/>
                      <a:r>
                        <a:rPr lang="en-US" sz="1200" u="none" strike="noStrike" dirty="0">
                          <a:effectLst/>
                        </a:rPr>
                        <a:t>(5,1,1)</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dirty="0">
                          <a:effectLst/>
                        </a:rPr>
                        <a:t>41.78</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0.187173087</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5600.775</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dirty="0">
                          <a:effectLst/>
                        </a:rPr>
                        <a:t>5638.005</a:t>
                      </a:r>
                      <a:endParaRPr lang="en-US" sz="1200" b="1" i="0" u="none" strike="noStrike" dirty="0">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3746611758"/>
                  </a:ext>
                </a:extLst>
              </a:tr>
              <a:tr h="437552">
                <a:tc gridSpan="5">
                  <a:txBody>
                    <a:bodyPr/>
                    <a:lstStyle/>
                    <a:p>
                      <a:pPr algn="ctr" fontAlgn="b"/>
                      <a:endParaRPr lang="en-US" sz="1200" b="1" i="0" u="none" strike="noStrike" dirty="0">
                        <a:solidFill>
                          <a:srgbClr val="000000"/>
                        </a:solidFill>
                        <a:effectLst/>
                        <a:latin typeface="Bahnschrift" panose="020B0502040204020203" pitchFamily="34" charset="0"/>
                      </a:endParaRPr>
                    </a:p>
                  </a:txBody>
                  <a:tcPr marL="4349" marR="4349" marT="4349" marB="0" anchor="b"/>
                </a:tc>
                <a:tc hMerge="1">
                  <a:txBody>
                    <a:bodyPr/>
                    <a:lstStyle/>
                    <a:p>
                      <a:pPr algn="ctr" fontAlgn="ctr"/>
                      <a:endParaRPr lang="en-US" sz="1200" b="1" i="0" u="none" strike="noStrike" dirty="0">
                        <a:solidFill>
                          <a:srgbClr val="000000"/>
                        </a:solidFill>
                        <a:effectLst/>
                        <a:latin typeface="Bahnschrift" panose="020B0502040204020203" pitchFamily="34" charset="0"/>
                      </a:endParaRPr>
                    </a:p>
                  </a:txBody>
                  <a:tcPr marL="4349" marR="4349" marT="4349" marB="0" anchor="ctr"/>
                </a:tc>
                <a:tc hMerge="1">
                  <a:txBody>
                    <a:bodyPr/>
                    <a:lstStyle/>
                    <a:p>
                      <a:pPr algn="ctr" fontAlgn="ctr"/>
                      <a:endParaRPr lang="en-US" sz="1200" b="1" i="0" u="none" strike="noStrike" dirty="0">
                        <a:solidFill>
                          <a:srgbClr val="000000"/>
                        </a:solidFill>
                        <a:effectLst/>
                        <a:latin typeface="Bahnschrift" panose="020B0502040204020203" pitchFamily="34" charset="0"/>
                      </a:endParaRPr>
                    </a:p>
                  </a:txBody>
                  <a:tcPr marL="4349" marR="4349" marT="4349" marB="0" anchor="ctr"/>
                </a:tc>
                <a:tc hMerge="1">
                  <a:txBody>
                    <a:bodyPr/>
                    <a:lstStyle/>
                    <a:p>
                      <a:pPr algn="ctr" fontAlgn="b"/>
                      <a:endParaRPr lang="en-US" sz="1200" b="1" i="0" u="none" strike="noStrike" dirty="0">
                        <a:solidFill>
                          <a:srgbClr val="000000"/>
                        </a:solidFill>
                        <a:effectLst/>
                        <a:latin typeface="Bahnschrift" panose="020B0502040204020203" pitchFamily="34" charset="0"/>
                      </a:endParaRPr>
                    </a:p>
                  </a:txBody>
                  <a:tcPr marL="4349" marR="4349" marT="4349" marB="0" anchor="b"/>
                </a:tc>
                <a:tc hMerge="1">
                  <a:txBody>
                    <a:bodyPr/>
                    <a:lstStyle/>
                    <a:p>
                      <a:pPr algn="ctr" fontAlgn="b"/>
                      <a:endParaRPr lang="en-US" sz="1200" b="1" i="0" u="none" strike="noStrike" dirty="0">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3057791996"/>
                  </a:ext>
                </a:extLst>
              </a:tr>
            </a:tbl>
          </a:graphicData>
        </a:graphic>
      </p:graphicFrame>
      <p:pic>
        <p:nvPicPr>
          <p:cNvPr id="11" name="Picture 10">
            <a:extLst>
              <a:ext uri="{FF2B5EF4-FFF2-40B4-BE49-F238E27FC236}">
                <a16:creationId xmlns:a16="http://schemas.microsoft.com/office/drawing/2014/main" id="{45C80FBF-6C9D-E559-DAA7-1C5EC508F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984" y="782565"/>
            <a:ext cx="5336413" cy="2545263"/>
          </a:xfrm>
          <a:prstGeom prst="rect">
            <a:avLst/>
          </a:prstGeom>
        </p:spPr>
      </p:pic>
    </p:spTree>
    <p:extLst>
      <p:ext uri="{BB962C8B-B14F-4D97-AF65-F5344CB8AC3E}">
        <p14:creationId xmlns:p14="http://schemas.microsoft.com/office/powerpoint/2010/main" val="1352376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FBB5-A1A4-DC96-D047-D38A71731292}"/>
              </a:ext>
            </a:extLst>
          </p:cNvPr>
          <p:cNvSpPr>
            <a:spLocks noGrp="1"/>
          </p:cNvSpPr>
          <p:nvPr>
            <p:ph type="title"/>
          </p:nvPr>
        </p:nvSpPr>
        <p:spPr>
          <a:xfrm>
            <a:off x="1066800" y="118872"/>
            <a:ext cx="4162439" cy="843006"/>
          </a:xfrm>
        </p:spPr>
        <p:txBody>
          <a:bodyPr>
            <a:normAutofit/>
          </a:bodyPr>
          <a:lstStyle/>
          <a:p>
            <a:pPr algn="ctr"/>
            <a:r>
              <a:rPr lang="en-US" sz="3000" b="1" dirty="0" err="1">
                <a:latin typeface="Bahnschrift" panose="020B0502040204020203" pitchFamily="34" charset="0"/>
              </a:rPr>
              <a:t>sARIMA</a:t>
            </a:r>
            <a:endParaRPr lang="en-US" sz="3000" b="1" dirty="0">
              <a:latin typeface="Bahnschrift" panose="020B0502040204020203" pitchFamily="34" charset="0"/>
            </a:endParaRPr>
          </a:p>
        </p:txBody>
      </p:sp>
      <p:sp>
        <p:nvSpPr>
          <p:cNvPr id="7" name="Content Placeholder 6">
            <a:extLst>
              <a:ext uri="{FF2B5EF4-FFF2-40B4-BE49-F238E27FC236}">
                <a16:creationId xmlns:a16="http://schemas.microsoft.com/office/drawing/2014/main" id="{F48514C9-FA47-7B6C-6AD8-4E3EB2F57ED6}"/>
              </a:ext>
            </a:extLst>
          </p:cNvPr>
          <p:cNvSpPr>
            <a:spLocks noGrp="1"/>
          </p:cNvSpPr>
          <p:nvPr>
            <p:ph idx="1"/>
          </p:nvPr>
        </p:nvSpPr>
        <p:spPr>
          <a:xfrm>
            <a:off x="330015" y="928627"/>
            <a:ext cx="5683923" cy="2751512"/>
          </a:xfrm>
        </p:spPr>
        <p:txBody>
          <a:bodyPr>
            <a:normAutofit/>
          </a:bodyPr>
          <a:lstStyle/>
          <a:p>
            <a:pPr algn="just"/>
            <a:r>
              <a:rPr lang="en-US" sz="1500" b="0" i="0" dirty="0">
                <a:effectLst/>
                <a:latin typeface="Bahnschrift" panose="020B0502040204020203" pitchFamily="34" charset="0"/>
              </a:rPr>
              <a:t>An extension to ARIMA that supports the direct modeling of the seasonal component of the series is called SARIMA -</a:t>
            </a:r>
            <a:r>
              <a:rPr lang="en-US" sz="1500" b="0" i="0" dirty="0">
                <a:solidFill>
                  <a:srgbClr val="555555"/>
                </a:solidFill>
                <a:effectLst/>
                <a:latin typeface="Bahnschrift" panose="020B0502040204020203" pitchFamily="34" charset="0"/>
              </a:rPr>
              <a:t> </a:t>
            </a:r>
            <a:r>
              <a:rPr lang="en-US" sz="1500" dirty="0">
                <a:latin typeface="Bahnschrift" panose="020B0502040204020203" pitchFamily="34" charset="0"/>
              </a:rPr>
              <a:t>Seasonal Autoregressive Integrated Moving Average.</a:t>
            </a:r>
          </a:p>
          <a:p>
            <a:pPr algn="l" fontAlgn="base"/>
            <a:r>
              <a:rPr lang="en-US" sz="1500" dirty="0">
                <a:latin typeface="Bahnschrift" panose="020B0502040204020203" pitchFamily="34" charset="0"/>
              </a:rPr>
              <a:t>There are four seasonal elements that are not part of ARIMA that must be configured; they are:</a:t>
            </a:r>
          </a:p>
          <a:p>
            <a:pPr fontAlgn="base">
              <a:buFont typeface="Courier New" panose="02070309020205020404" pitchFamily="49" charset="0"/>
              <a:buChar char="o"/>
            </a:pPr>
            <a:r>
              <a:rPr lang="en-US" sz="1500" dirty="0">
                <a:latin typeface="Bahnschrift" panose="020B0502040204020203" pitchFamily="34" charset="0"/>
              </a:rPr>
              <a:t>P: Seasonal autoregressive order.</a:t>
            </a:r>
          </a:p>
          <a:p>
            <a:pPr fontAlgn="base">
              <a:buFont typeface="Courier New" panose="02070309020205020404" pitchFamily="49" charset="0"/>
              <a:buChar char="o"/>
            </a:pPr>
            <a:r>
              <a:rPr lang="en-US" sz="1500" dirty="0">
                <a:latin typeface="Bahnschrift" panose="020B0502040204020203" pitchFamily="34" charset="0"/>
              </a:rPr>
              <a:t>D: Seasonal difference order.</a:t>
            </a:r>
          </a:p>
          <a:p>
            <a:pPr fontAlgn="base">
              <a:buFont typeface="Courier New" panose="02070309020205020404" pitchFamily="49" charset="0"/>
              <a:buChar char="o"/>
            </a:pPr>
            <a:r>
              <a:rPr lang="en-US" sz="1500" dirty="0">
                <a:latin typeface="Bahnschrift" panose="020B0502040204020203" pitchFamily="34" charset="0"/>
              </a:rPr>
              <a:t>Q: Seasonal moving average order.</a:t>
            </a:r>
          </a:p>
          <a:p>
            <a:pPr fontAlgn="base">
              <a:buFont typeface="Courier New" panose="02070309020205020404" pitchFamily="49" charset="0"/>
              <a:buChar char="o"/>
            </a:pPr>
            <a:r>
              <a:rPr lang="en-US" sz="1500" dirty="0">
                <a:latin typeface="Bahnschrift" panose="020B0502040204020203" pitchFamily="34" charset="0"/>
              </a:rPr>
              <a:t>m: The number of time steps for a single seasonal period.</a:t>
            </a:r>
          </a:p>
          <a:p>
            <a:pPr algn="just"/>
            <a:endParaRPr lang="en-US" sz="1500" dirty="0">
              <a:latin typeface="Bahnschrift" panose="020B0502040204020203" pitchFamily="34" charset="0"/>
            </a:endParaRPr>
          </a:p>
          <a:p>
            <a:pPr algn="just"/>
            <a:endParaRPr lang="en-US" sz="2200" b="1" dirty="0">
              <a:latin typeface="Bahnschrift" panose="020B0502040204020203" pitchFamily="34" charset="0"/>
            </a:endParaRPr>
          </a:p>
        </p:txBody>
      </p:sp>
      <p:pic>
        <p:nvPicPr>
          <p:cNvPr id="9218" name="Picture 2" descr="Time Series Forecasting with SARIMA in Python | by Marco Peixeiro | Towards  Data Science">
            <a:extLst>
              <a:ext uri="{FF2B5EF4-FFF2-40B4-BE49-F238E27FC236}">
                <a16:creationId xmlns:a16="http://schemas.microsoft.com/office/drawing/2014/main" id="{6C13DC7E-98FB-F7B9-6713-68C3708C8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734" y="2304383"/>
            <a:ext cx="2315010" cy="497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 Placeholder 2">
            <a:extLst>
              <a:ext uri="{FF2B5EF4-FFF2-40B4-BE49-F238E27FC236}">
                <a16:creationId xmlns:a16="http://schemas.microsoft.com/office/drawing/2014/main" id="{562B96ED-EA1D-5166-7D0C-39F8D6883699}"/>
              </a:ext>
            </a:extLst>
          </p:cNvPr>
          <p:cNvSpPr txBox="1">
            <a:spLocks/>
          </p:cNvSpPr>
          <p:nvPr/>
        </p:nvSpPr>
        <p:spPr>
          <a:xfrm>
            <a:off x="1732369" y="3678115"/>
            <a:ext cx="2418495" cy="35642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lnSpc>
                <a:spcPct val="100000"/>
              </a:lnSpc>
              <a:buNone/>
            </a:pPr>
            <a:r>
              <a:rPr lang="en-US" sz="1500" b="1" dirty="0">
                <a:latin typeface="Bahnschrift" panose="020B0502040204020203" pitchFamily="34" charset="0"/>
              </a:rPr>
              <a:t>(0, 1, 2) x (1, 1, 0, 22)</a:t>
            </a:r>
          </a:p>
        </p:txBody>
      </p:sp>
      <p:sp>
        <p:nvSpPr>
          <p:cNvPr id="6" name="Text Placeholder 2">
            <a:extLst>
              <a:ext uri="{FF2B5EF4-FFF2-40B4-BE49-F238E27FC236}">
                <a16:creationId xmlns:a16="http://schemas.microsoft.com/office/drawing/2014/main" id="{51713621-3A4C-870D-45F1-CBF212EED94E}"/>
              </a:ext>
            </a:extLst>
          </p:cNvPr>
          <p:cNvSpPr txBox="1">
            <a:spLocks/>
          </p:cNvSpPr>
          <p:nvPr/>
        </p:nvSpPr>
        <p:spPr>
          <a:xfrm>
            <a:off x="8005436" y="3869423"/>
            <a:ext cx="2875084" cy="40021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sz="1500" dirty="0">
                <a:solidFill>
                  <a:schemeClr val="tx1"/>
                </a:solidFill>
                <a:latin typeface="Bahnschrift" panose="020B0502040204020203" pitchFamily="34" charset="0"/>
              </a:rPr>
              <a:t>(0, 1, 2) x (1, 1, 0, 66)</a:t>
            </a:r>
          </a:p>
        </p:txBody>
      </p:sp>
      <p:graphicFrame>
        <p:nvGraphicFramePr>
          <p:cNvPr id="11" name="Table 10">
            <a:extLst>
              <a:ext uri="{FF2B5EF4-FFF2-40B4-BE49-F238E27FC236}">
                <a16:creationId xmlns:a16="http://schemas.microsoft.com/office/drawing/2014/main" id="{E8C015D7-8BC8-3FE9-5146-FE0A3B86618D}"/>
              </a:ext>
            </a:extLst>
          </p:cNvPr>
          <p:cNvGraphicFramePr>
            <a:graphicFrameLocks noGrp="1"/>
          </p:cNvGraphicFramePr>
          <p:nvPr>
            <p:extLst>
              <p:ext uri="{D42A27DB-BD31-4B8C-83A1-F6EECF244321}">
                <p14:modId xmlns:p14="http://schemas.microsoft.com/office/powerpoint/2010/main" val="72755042"/>
              </p:ext>
            </p:extLst>
          </p:nvPr>
        </p:nvGraphicFramePr>
        <p:xfrm>
          <a:off x="6962763" y="192901"/>
          <a:ext cx="4960430" cy="3653753"/>
        </p:xfrm>
        <a:graphic>
          <a:graphicData uri="http://schemas.openxmlformats.org/drawingml/2006/table">
            <a:tbl>
              <a:tblPr firstRow="1">
                <a:tableStyleId>{69012ECD-51FC-41F1-AA8D-1B2483CD663E}</a:tableStyleId>
              </a:tblPr>
              <a:tblGrid>
                <a:gridCol w="1463485">
                  <a:extLst>
                    <a:ext uri="{9D8B030D-6E8A-4147-A177-3AD203B41FA5}">
                      <a16:colId xmlns:a16="http://schemas.microsoft.com/office/drawing/2014/main" val="2723009770"/>
                    </a:ext>
                  </a:extLst>
                </a:gridCol>
                <a:gridCol w="583565">
                  <a:extLst>
                    <a:ext uri="{9D8B030D-6E8A-4147-A177-3AD203B41FA5}">
                      <a16:colId xmlns:a16="http://schemas.microsoft.com/office/drawing/2014/main" val="1801599201"/>
                    </a:ext>
                  </a:extLst>
                </a:gridCol>
                <a:gridCol w="920115">
                  <a:extLst>
                    <a:ext uri="{9D8B030D-6E8A-4147-A177-3AD203B41FA5}">
                      <a16:colId xmlns:a16="http://schemas.microsoft.com/office/drawing/2014/main" val="3886627758"/>
                    </a:ext>
                  </a:extLst>
                </a:gridCol>
                <a:gridCol w="672465">
                  <a:extLst>
                    <a:ext uri="{9D8B030D-6E8A-4147-A177-3AD203B41FA5}">
                      <a16:colId xmlns:a16="http://schemas.microsoft.com/office/drawing/2014/main" val="1250655756"/>
                    </a:ext>
                  </a:extLst>
                </a:gridCol>
                <a:gridCol w="1320800">
                  <a:extLst>
                    <a:ext uri="{9D8B030D-6E8A-4147-A177-3AD203B41FA5}">
                      <a16:colId xmlns:a16="http://schemas.microsoft.com/office/drawing/2014/main" val="1306529324"/>
                    </a:ext>
                  </a:extLst>
                </a:gridCol>
              </a:tblGrid>
              <a:tr h="187797">
                <a:tc>
                  <a:txBody>
                    <a:bodyPr/>
                    <a:lstStyle/>
                    <a:p>
                      <a:pPr algn="ctr" fontAlgn="b"/>
                      <a:r>
                        <a:rPr lang="en-US" sz="1400" u="none" strike="noStrike">
                          <a:effectLst/>
                        </a:rPr>
                        <a:t>Order</a:t>
                      </a:r>
                      <a:endParaRPr lang="en-US" sz="1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RMSE</a:t>
                      </a:r>
                      <a:endParaRPr lang="en-US" sz="1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MAPE</a:t>
                      </a:r>
                      <a:endParaRPr lang="en-US" sz="1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AIC</a:t>
                      </a:r>
                      <a:endParaRPr lang="en-US" sz="1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BIC</a:t>
                      </a:r>
                      <a:endParaRPr lang="en-US"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56015677"/>
                  </a:ext>
                </a:extLst>
              </a:tr>
              <a:tr h="168370">
                <a:tc>
                  <a:txBody>
                    <a:bodyPr/>
                    <a:lstStyle/>
                    <a:p>
                      <a:pPr algn="ctr" fontAlgn="b"/>
                      <a:r>
                        <a:rPr lang="en-US" sz="1200" u="none" strike="noStrike" dirty="0">
                          <a:effectLst/>
                          <a:highlight>
                            <a:srgbClr val="00FF00"/>
                          </a:highlight>
                        </a:rPr>
                        <a:t>(0, 1, 2) x (1, 1, 0, 22)</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24.86</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0.094798073</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6159.171</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6180.387</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extLst>
                  <a:ext uri="{0D108BD9-81ED-4DB2-BD59-A6C34878D82A}">
                    <a16:rowId xmlns:a16="http://schemas.microsoft.com/office/drawing/2014/main" val="1412673616"/>
                  </a:ext>
                </a:extLst>
              </a:tr>
              <a:tr h="168370">
                <a:tc>
                  <a:txBody>
                    <a:bodyPr/>
                    <a:lstStyle/>
                    <a:p>
                      <a:pPr algn="ctr" fontAlgn="b"/>
                      <a:r>
                        <a:rPr lang="en-US" sz="1200" u="none" strike="noStrike">
                          <a:effectLst/>
                        </a:rPr>
                        <a:t>(1, 1, 1) x (0, 1, 1,66 )</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26.59</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0.102348962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5581.35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5602.445</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8546023"/>
                  </a:ext>
                </a:extLst>
              </a:tr>
              <a:tr h="168370">
                <a:tc>
                  <a:txBody>
                    <a:bodyPr/>
                    <a:lstStyle/>
                    <a:p>
                      <a:pPr algn="ctr" fontAlgn="b"/>
                      <a:r>
                        <a:rPr lang="en-US" sz="1200" u="none" strike="noStrike">
                          <a:effectLst/>
                        </a:rPr>
                        <a:t>(0, 1, 1) x (0, 1, 1, 66)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26.59</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0.102366682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5579.685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5595.506</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8155772"/>
                  </a:ext>
                </a:extLst>
              </a:tr>
              <a:tr h="168370">
                <a:tc>
                  <a:txBody>
                    <a:bodyPr/>
                    <a:lstStyle/>
                    <a:p>
                      <a:pPr algn="ctr" fontAlgn="b"/>
                      <a:r>
                        <a:rPr lang="en-US" sz="1200" u="none" strike="noStrike">
                          <a:effectLst/>
                        </a:rPr>
                        <a:t>(0, 1, 2) x (1, 1, 1, 22)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26.64</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0.102443732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5615.706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5642.225</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3139925"/>
                  </a:ext>
                </a:extLst>
              </a:tr>
              <a:tr h="168370">
                <a:tc>
                  <a:txBody>
                    <a:bodyPr/>
                    <a:lstStyle/>
                    <a:p>
                      <a:pPr algn="ctr" fontAlgn="b"/>
                      <a:r>
                        <a:rPr lang="en-US" sz="1200" u="none" strike="noStrike">
                          <a:effectLst/>
                        </a:rPr>
                        <a:t>(0, 1, 1) x (0, 1, 2, 22)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26.68</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0.102669109</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5614.862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5636.077</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3550744"/>
                  </a:ext>
                </a:extLst>
              </a:tr>
              <a:tr h="168370">
                <a:tc>
                  <a:txBody>
                    <a:bodyPr/>
                    <a:lstStyle/>
                    <a:p>
                      <a:pPr algn="ctr" fontAlgn="b"/>
                      <a:r>
                        <a:rPr lang="en-US" sz="1200" u="none" strike="noStrike">
                          <a:effectLst/>
                        </a:rPr>
                        <a:t>(1, 1, 1) x (0, 1, 1, 22)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26.77</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0.103236624</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5618.986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5640.201</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8899212"/>
                  </a:ext>
                </a:extLst>
              </a:tr>
              <a:tr h="168370">
                <a:tc>
                  <a:txBody>
                    <a:bodyPr/>
                    <a:lstStyle/>
                    <a:p>
                      <a:pPr algn="ctr" fontAlgn="b"/>
                      <a:r>
                        <a:rPr lang="en-US" sz="1200" u="none" strike="noStrike">
                          <a:effectLst/>
                        </a:rPr>
                        <a:t>(0, 1, 1) x (0, 1, 1,22)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26.78</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0.103263857</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5617.46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5633.372</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2531631"/>
                  </a:ext>
                </a:extLst>
              </a:tr>
              <a:tr h="168370">
                <a:tc>
                  <a:txBody>
                    <a:bodyPr/>
                    <a:lstStyle/>
                    <a:p>
                      <a:pPr algn="ctr" fontAlgn="b"/>
                      <a:r>
                        <a:rPr lang="en-US" sz="1200" u="none" strike="noStrike">
                          <a:effectLst/>
                        </a:rPr>
                        <a:t>(0, 1, 2) x (1, 1, 1, 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26.84</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0.103656467</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5608.674</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5635.25</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7404686"/>
                  </a:ext>
                </a:extLst>
              </a:tr>
              <a:tr h="168370">
                <a:tc>
                  <a:txBody>
                    <a:bodyPr/>
                    <a:lstStyle/>
                    <a:p>
                      <a:pPr algn="ctr" fontAlgn="b"/>
                      <a:r>
                        <a:rPr lang="en-US" sz="1200" u="none" strike="noStrike">
                          <a:effectLst/>
                        </a:rPr>
                        <a:t>(1, 1, 1) x (0, 1, 1, 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0.103685433</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5607.932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5629.193</a:t>
                      </a:r>
                      <a:endParaRPr lang="en-US"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1548703"/>
                  </a:ext>
                </a:extLst>
              </a:tr>
              <a:tr h="194273">
                <a:tc>
                  <a:txBody>
                    <a:bodyPr/>
                    <a:lstStyle/>
                    <a:p>
                      <a:pPr algn="ctr" fontAlgn="b"/>
                      <a:r>
                        <a:rPr lang="en-US" sz="1200" u="none" strike="noStrike">
                          <a:effectLst/>
                        </a:rPr>
                        <a:t>(0, 1, 1) x (0, 1, 1, 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0.103713639</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5606.452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5622.397</a:t>
                      </a:r>
                      <a:endParaRPr lang="en-US"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3783186"/>
                  </a:ext>
                </a:extLst>
              </a:tr>
              <a:tr h="168370">
                <a:tc>
                  <a:txBody>
                    <a:bodyPr/>
                    <a:lstStyle/>
                    <a:p>
                      <a:pPr algn="ctr" fontAlgn="b"/>
                      <a:r>
                        <a:rPr lang="en-US" sz="1200" u="none" strike="noStrike">
                          <a:effectLst/>
                        </a:rPr>
                        <a:t>(0, 1, 1) x (0, 1, 2, 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26.87</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0.10382165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5608.395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5629.655</a:t>
                      </a:r>
                      <a:endParaRPr lang="en-US"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0876460"/>
                  </a:ext>
                </a:extLst>
              </a:tr>
              <a:tr h="168370">
                <a:tc>
                  <a:txBody>
                    <a:bodyPr/>
                    <a:lstStyle/>
                    <a:p>
                      <a:pPr algn="ctr" fontAlgn="b"/>
                      <a:r>
                        <a:rPr lang="en-US" sz="1200" u="none" strike="noStrike">
                          <a:effectLst/>
                        </a:rPr>
                        <a:t>(0, 1, 2) x (1, 1, 1, 66)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26.87</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0.103913146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5580.69</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5607.059</a:t>
                      </a:r>
                      <a:endParaRPr lang="en-US"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4510462"/>
                  </a:ext>
                </a:extLst>
              </a:tr>
              <a:tr h="168370">
                <a:tc>
                  <a:txBody>
                    <a:bodyPr/>
                    <a:lstStyle/>
                    <a:p>
                      <a:pPr algn="ctr" fontAlgn="b"/>
                      <a:r>
                        <a:rPr lang="en-US" sz="1200" u="none" strike="noStrike">
                          <a:effectLst/>
                        </a:rPr>
                        <a:t>(0, 1, 1) x (0, 1, 2, 66)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26.94</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0.104281653</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5579.666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5600.761</a:t>
                      </a:r>
                      <a:endParaRPr lang="en-US"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6936326"/>
                  </a:ext>
                </a:extLst>
              </a:tr>
              <a:tr h="168370">
                <a:tc>
                  <a:txBody>
                    <a:bodyPr/>
                    <a:lstStyle/>
                    <a:p>
                      <a:pPr algn="ctr" fontAlgn="b"/>
                      <a:r>
                        <a:rPr lang="en-US" sz="1200" u="none" strike="noStrike" dirty="0">
                          <a:effectLst/>
                          <a:highlight>
                            <a:srgbClr val="00FF00"/>
                          </a:highlight>
                        </a:rPr>
                        <a:t>(0, 1, 2) x (1, 1, 0, 66)</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36.42</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0.122709843</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6040.232</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6061.327</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extLst>
                  <a:ext uri="{0D108BD9-81ED-4DB2-BD59-A6C34878D82A}">
                    <a16:rowId xmlns:a16="http://schemas.microsoft.com/office/drawing/2014/main" val="3734609994"/>
                  </a:ext>
                </a:extLst>
              </a:tr>
              <a:tr h="168370">
                <a:tc>
                  <a:txBody>
                    <a:bodyPr/>
                    <a:lstStyle/>
                    <a:p>
                      <a:pPr algn="ctr" fontAlgn="b"/>
                      <a:r>
                        <a:rPr lang="en-US" sz="1200" u="none" strike="noStrike">
                          <a:effectLst/>
                        </a:rPr>
                        <a:t>(0, 1, 2) x (1, 1, 0, 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203.74</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19.95183142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6167.292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6188.553</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4984920"/>
                  </a:ext>
                </a:extLst>
              </a:tr>
              <a:tr h="168370">
                <a:tc>
                  <a:txBody>
                    <a:bodyPr/>
                    <a:lstStyle/>
                    <a:p>
                      <a:pPr algn="ctr" fontAlgn="b"/>
                      <a:r>
                        <a:rPr lang="en-US" sz="1200" u="none" strike="noStrike">
                          <a:effectLst/>
                        </a:rPr>
                        <a:t>(1,1,1) x (1, 1, 1, 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26.83</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0.103574486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5610.108</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5636.684</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5317194"/>
                  </a:ext>
                </a:extLst>
              </a:tr>
              <a:tr h="168370">
                <a:tc>
                  <a:txBody>
                    <a:bodyPr/>
                    <a:lstStyle/>
                    <a:p>
                      <a:pPr algn="ctr" fontAlgn="b"/>
                      <a:r>
                        <a:rPr lang="en-US" sz="1200" u="none" strike="noStrike">
                          <a:effectLst/>
                        </a:rPr>
                        <a:t>(1,1,1) x (1, 1, 1, 22)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26.66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0.102549963</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5616.532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5643.051</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6340349"/>
                  </a:ext>
                </a:extLst>
              </a:tr>
              <a:tr h="168370">
                <a:tc>
                  <a:txBody>
                    <a:bodyPr/>
                    <a:lstStyle/>
                    <a:p>
                      <a:pPr algn="ctr" fontAlgn="b"/>
                      <a:r>
                        <a:rPr lang="en-US" sz="1200" u="none" strike="noStrike">
                          <a:effectLst/>
                        </a:rPr>
                        <a:t>(1,1,1) x (1, 1, 1, 66)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26.88</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0.103967534</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5581.519</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5607.888</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7228999"/>
                  </a:ext>
                </a:extLst>
              </a:tr>
            </a:tbl>
          </a:graphicData>
        </a:graphic>
      </p:graphicFrame>
      <p:pic>
        <p:nvPicPr>
          <p:cNvPr id="13" name="Picture 12">
            <a:extLst>
              <a:ext uri="{FF2B5EF4-FFF2-40B4-BE49-F238E27FC236}">
                <a16:creationId xmlns:a16="http://schemas.microsoft.com/office/drawing/2014/main" id="{05C0D08F-F2E8-173D-E2C8-EB5AC9235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37" y="4007627"/>
            <a:ext cx="5613158" cy="2565416"/>
          </a:xfrm>
          <a:prstGeom prst="rect">
            <a:avLst/>
          </a:prstGeom>
        </p:spPr>
      </p:pic>
      <p:pic>
        <p:nvPicPr>
          <p:cNvPr id="15" name="Picture 14">
            <a:extLst>
              <a:ext uri="{FF2B5EF4-FFF2-40B4-BE49-F238E27FC236}">
                <a16:creationId xmlns:a16="http://schemas.microsoft.com/office/drawing/2014/main" id="{FBC3C8CA-65ED-8A25-7522-D53CD69E4D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270" y="4144328"/>
            <a:ext cx="5683923" cy="2597758"/>
          </a:xfrm>
          <a:prstGeom prst="rect">
            <a:avLst/>
          </a:prstGeom>
        </p:spPr>
      </p:pic>
    </p:spTree>
    <p:extLst>
      <p:ext uri="{BB962C8B-B14F-4D97-AF65-F5344CB8AC3E}">
        <p14:creationId xmlns:p14="http://schemas.microsoft.com/office/powerpoint/2010/main" val="972137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A50537-6CCA-1065-8DA1-2962614250A4}"/>
              </a:ext>
            </a:extLst>
          </p:cNvPr>
          <p:cNvSpPr>
            <a:spLocks noGrp="1"/>
          </p:cNvSpPr>
          <p:nvPr>
            <p:ph type="title"/>
          </p:nvPr>
        </p:nvSpPr>
        <p:spPr>
          <a:xfrm>
            <a:off x="1158385" y="163788"/>
            <a:ext cx="10058400" cy="640080"/>
          </a:xfrm>
        </p:spPr>
        <p:txBody>
          <a:bodyPr>
            <a:normAutofit/>
          </a:bodyPr>
          <a:lstStyle/>
          <a:p>
            <a:pPr algn="ctr"/>
            <a:r>
              <a:rPr lang="en-US" sz="3500" b="1" dirty="0">
                <a:latin typeface="Bahnschrift" panose="020B0502040204020203" pitchFamily="34" charset="0"/>
              </a:rPr>
              <a:t>Holt-</a:t>
            </a:r>
            <a:r>
              <a:rPr lang="en-US" sz="3500" b="1" dirty="0" err="1">
                <a:latin typeface="Bahnschrift" panose="020B0502040204020203" pitchFamily="34" charset="0"/>
              </a:rPr>
              <a:t>wINTER’S</a:t>
            </a:r>
            <a:r>
              <a:rPr lang="en-US" sz="3500" b="1" dirty="0">
                <a:latin typeface="Bahnschrift" panose="020B0502040204020203" pitchFamily="34" charset="0"/>
              </a:rPr>
              <a:t> Method</a:t>
            </a:r>
          </a:p>
        </p:txBody>
      </p:sp>
      <p:sp>
        <p:nvSpPr>
          <p:cNvPr id="13" name="Content Placeholder 6">
            <a:extLst>
              <a:ext uri="{FF2B5EF4-FFF2-40B4-BE49-F238E27FC236}">
                <a16:creationId xmlns:a16="http://schemas.microsoft.com/office/drawing/2014/main" id="{9B448C34-46FD-EA31-7377-0E01932C7FE1}"/>
              </a:ext>
            </a:extLst>
          </p:cNvPr>
          <p:cNvSpPr txBox="1">
            <a:spLocks/>
          </p:cNvSpPr>
          <p:nvPr/>
        </p:nvSpPr>
        <p:spPr>
          <a:xfrm>
            <a:off x="2091833" y="863848"/>
            <a:ext cx="7828454" cy="1615035"/>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just"/>
            <a:r>
              <a:rPr lang="en-US" sz="1600" b="0" dirty="0">
                <a:solidFill>
                  <a:schemeClr val="tx1"/>
                </a:solidFill>
                <a:latin typeface="Bahnschrift" panose="020B0502040204020203" pitchFamily="34" charset="0"/>
              </a:rPr>
              <a:t>Holt-Winters is a model of time series behavior. Forecasting always requires a model, and Holt-Winters is a way to model three aspects of the time series: </a:t>
            </a:r>
          </a:p>
          <a:p>
            <a:pPr marL="285750" indent="-285750" algn="just">
              <a:buFont typeface="Arial" panose="020B0604020202020204" pitchFamily="34" charset="0"/>
              <a:buChar char="•"/>
            </a:pPr>
            <a:r>
              <a:rPr lang="en-US" sz="1600" b="0" dirty="0">
                <a:solidFill>
                  <a:schemeClr val="tx1"/>
                </a:solidFill>
                <a:latin typeface="Bahnschrift" panose="020B0502040204020203" pitchFamily="34" charset="0"/>
              </a:rPr>
              <a:t>Typical value (average) </a:t>
            </a:r>
          </a:p>
          <a:p>
            <a:pPr marL="285750" indent="-285750" algn="just">
              <a:buFont typeface="Arial" panose="020B0604020202020204" pitchFamily="34" charset="0"/>
              <a:buChar char="•"/>
            </a:pPr>
            <a:r>
              <a:rPr lang="en-US" sz="1600" b="0" dirty="0">
                <a:solidFill>
                  <a:schemeClr val="tx1"/>
                </a:solidFill>
                <a:latin typeface="Bahnschrift" panose="020B0502040204020203" pitchFamily="34" charset="0"/>
              </a:rPr>
              <a:t>Slope (trend) over time</a:t>
            </a:r>
          </a:p>
          <a:p>
            <a:pPr marL="285750" indent="-285750" algn="just">
              <a:buFont typeface="Arial" panose="020B0604020202020204" pitchFamily="34" charset="0"/>
              <a:buChar char="•"/>
            </a:pPr>
            <a:r>
              <a:rPr lang="en-US" sz="1600" b="0" dirty="0">
                <a:solidFill>
                  <a:schemeClr val="tx1"/>
                </a:solidFill>
                <a:latin typeface="Bahnschrift" panose="020B0502040204020203" pitchFamily="34" charset="0"/>
              </a:rPr>
              <a:t>Cyclical repeating pattern (seasonality).</a:t>
            </a:r>
          </a:p>
        </p:txBody>
      </p:sp>
      <p:sp>
        <p:nvSpPr>
          <p:cNvPr id="8" name="Text Placeholder 4">
            <a:extLst>
              <a:ext uri="{FF2B5EF4-FFF2-40B4-BE49-F238E27FC236}">
                <a16:creationId xmlns:a16="http://schemas.microsoft.com/office/drawing/2014/main" id="{4380B5B9-47AF-DC50-AD25-6C78058517FC}"/>
              </a:ext>
            </a:extLst>
          </p:cNvPr>
          <p:cNvSpPr txBox="1">
            <a:spLocks/>
          </p:cNvSpPr>
          <p:nvPr/>
        </p:nvSpPr>
        <p:spPr>
          <a:xfrm>
            <a:off x="3689149" y="2322733"/>
            <a:ext cx="4996872" cy="64008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l"/>
            <a:r>
              <a:rPr lang="en-US" sz="1500" b="1" i="0" dirty="0">
                <a:solidFill>
                  <a:srgbClr val="000000"/>
                </a:solidFill>
                <a:effectLst/>
                <a:latin typeface="Bahnschrift" panose="020B0502040204020203" pitchFamily="34" charset="0"/>
              </a:rPr>
              <a:t>HOLT-WINTERS EXPONENTIAL SMOOTHING (TRIPLE ES)</a:t>
            </a:r>
          </a:p>
        </p:txBody>
      </p:sp>
      <p:pic>
        <p:nvPicPr>
          <p:cNvPr id="3" name="Picture 2">
            <a:extLst>
              <a:ext uri="{FF2B5EF4-FFF2-40B4-BE49-F238E27FC236}">
                <a16:creationId xmlns:a16="http://schemas.microsoft.com/office/drawing/2014/main" id="{932440C4-E214-80D4-2598-65725FD3F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079" y="2889990"/>
            <a:ext cx="7648575" cy="3495675"/>
          </a:xfrm>
          <a:prstGeom prst="rect">
            <a:avLst/>
          </a:prstGeom>
        </p:spPr>
      </p:pic>
    </p:spTree>
    <p:extLst>
      <p:ext uri="{BB962C8B-B14F-4D97-AF65-F5344CB8AC3E}">
        <p14:creationId xmlns:p14="http://schemas.microsoft.com/office/powerpoint/2010/main" val="2982495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83BC-50B4-482C-1A7B-70298A4C13CA}"/>
              </a:ext>
            </a:extLst>
          </p:cNvPr>
          <p:cNvSpPr>
            <a:spLocks noGrp="1"/>
          </p:cNvSpPr>
          <p:nvPr>
            <p:ph type="title"/>
          </p:nvPr>
        </p:nvSpPr>
        <p:spPr/>
        <p:txBody>
          <a:bodyPr>
            <a:normAutofit/>
          </a:bodyPr>
          <a:lstStyle/>
          <a:p>
            <a:pPr algn="ctr"/>
            <a:r>
              <a:rPr lang="en-US" sz="3500" b="1" dirty="0">
                <a:latin typeface="Bahnschrift" panose="020B0502040204020203" pitchFamily="34" charset="0"/>
              </a:rPr>
              <a:t>Conclusion</a:t>
            </a:r>
          </a:p>
        </p:txBody>
      </p:sp>
      <p:sp>
        <p:nvSpPr>
          <p:cNvPr id="7" name="Content Placeholder 6">
            <a:extLst>
              <a:ext uri="{FF2B5EF4-FFF2-40B4-BE49-F238E27FC236}">
                <a16:creationId xmlns:a16="http://schemas.microsoft.com/office/drawing/2014/main" id="{CF05A9EE-DC43-C232-EB7D-7D1BA3CD4157}"/>
              </a:ext>
            </a:extLst>
          </p:cNvPr>
          <p:cNvSpPr>
            <a:spLocks noGrp="1"/>
          </p:cNvSpPr>
          <p:nvPr>
            <p:ph idx="1"/>
          </p:nvPr>
        </p:nvSpPr>
        <p:spPr>
          <a:xfrm>
            <a:off x="1069848" y="2121408"/>
            <a:ext cx="10058400" cy="2274746"/>
          </a:xfrm>
        </p:spPr>
        <p:txBody>
          <a:bodyPr/>
          <a:lstStyle/>
          <a:p>
            <a:r>
              <a:rPr lang="en-US" dirty="0">
                <a:latin typeface="Bahnschrift" panose="020B0502040204020203" pitchFamily="34" charset="0"/>
              </a:rPr>
              <a:t>We have selected the SARIMA model because our data is Seasonal.  </a:t>
            </a:r>
          </a:p>
          <a:p>
            <a:r>
              <a:rPr lang="en-US" dirty="0">
                <a:latin typeface="Bahnschrift" panose="020B0502040204020203" pitchFamily="34" charset="0"/>
              </a:rPr>
              <a:t>SARIMA has more input parameters than Holt-Winters Method and has a better prediction. </a:t>
            </a:r>
          </a:p>
          <a:p>
            <a:r>
              <a:rPr lang="en-US" dirty="0">
                <a:latin typeface="Bahnschrift" panose="020B0502040204020203" pitchFamily="34" charset="0"/>
              </a:rPr>
              <a:t>SARIMA model is accurate on short-period forecasting but less accurate on long-period forecasting.</a:t>
            </a:r>
          </a:p>
        </p:txBody>
      </p:sp>
      <p:sp>
        <p:nvSpPr>
          <p:cNvPr id="8" name="Title 1">
            <a:extLst>
              <a:ext uri="{FF2B5EF4-FFF2-40B4-BE49-F238E27FC236}">
                <a16:creationId xmlns:a16="http://schemas.microsoft.com/office/drawing/2014/main" id="{8F89A35C-7EC7-5A8D-F7FA-EC542BBDE465}"/>
              </a:ext>
            </a:extLst>
          </p:cNvPr>
          <p:cNvSpPr txBox="1">
            <a:spLocks/>
          </p:cNvSpPr>
          <p:nvPr/>
        </p:nvSpPr>
        <p:spPr>
          <a:xfrm>
            <a:off x="1257418" y="439615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3500" b="1" dirty="0">
                <a:latin typeface="Bahnschrift" panose="020B0502040204020203" pitchFamily="34" charset="0"/>
              </a:rPr>
              <a:t>Thank you!</a:t>
            </a:r>
          </a:p>
        </p:txBody>
      </p:sp>
    </p:spTree>
    <p:extLst>
      <p:ext uri="{BB962C8B-B14F-4D97-AF65-F5344CB8AC3E}">
        <p14:creationId xmlns:p14="http://schemas.microsoft.com/office/powerpoint/2010/main" val="2954080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A258-966A-1E38-50AB-D793B55CF4E1}"/>
              </a:ext>
            </a:extLst>
          </p:cNvPr>
          <p:cNvSpPr>
            <a:spLocks noGrp="1"/>
          </p:cNvSpPr>
          <p:nvPr>
            <p:ph type="title"/>
          </p:nvPr>
        </p:nvSpPr>
        <p:spPr>
          <a:xfrm>
            <a:off x="3212374" y="561675"/>
            <a:ext cx="3844208" cy="711122"/>
          </a:xfrm>
        </p:spPr>
        <p:txBody>
          <a:bodyPr>
            <a:normAutofit/>
          </a:bodyPr>
          <a:lstStyle/>
          <a:p>
            <a:pPr algn="ctr"/>
            <a:r>
              <a:rPr lang="en-US" sz="3000" b="1" dirty="0">
                <a:solidFill>
                  <a:schemeClr val="tx1"/>
                </a:solidFill>
                <a:latin typeface="Bahnschrift" panose="020B0502040204020203" pitchFamily="34" charset="0"/>
              </a:rPr>
              <a:t>Introduction</a:t>
            </a:r>
          </a:p>
        </p:txBody>
      </p:sp>
      <p:sp>
        <p:nvSpPr>
          <p:cNvPr id="4" name="Content Placeholder 3">
            <a:extLst>
              <a:ext uri="{FF2B5EF4-FFF2-40B4-BE49-F238E27FC236}">
                <a16:creationId xmlns:a16="http://schemas.microsoft.com/office/drawing/2014/main" id="{4C53BCBD-A80E-5ECD-FF1A-F1976CFA62DA}"/>
              </a:ext>
            </a:extLst>
          </p:cNvPr>
          <p:cNvSpPr>
            <a:spLocks noGrp="1"/>
          </p:cNvSpPr>
          <p:nvPr>
            <p:ph sz="half" idx="1"/>
          </p:nvPr>
        </p:nvSpPr>
        <p:spPr>
          <a:xfrm>
            <a:off x="366968" y="1399812"/>
            <a:ext cx="11189676" cy="1847924"/>
          </a:xfrm>
        </p:spPr>
        <p:txBody>
          <a:bodyPr>
            <a:noAutofit/>
          </a:bodyPr>
          <a:lstStyle/>
          <a:p>
            <a:pPr algn="just">
              <a:lnSpc>
                <a:spcPct val="100000"/>
              </a:lnSpc>
              <a:buClrTx/>
              <a:buSzPct val="100000"/>
              <a:buFont typeface="Wingdings" panose="05000000000000000000" pitchFamily="2" charset="2"/>
              <a:buChar char="v"/>
            </a:pPr>
            <a:r>
              <a:rPr lang="en-US" sz="1500" dirty="0">
                <a:latin typeface="Bahnschrift" panose="020B0502040204020203" pitchFamily="34" charset="0"/>
              </a:rPr>
              <a:t>Stock market is an aggregation stockbrokers and traders who can buy and sell shares of stocks.</a:t>
            </a:r>
            <a:endParaRPr lang="bn-IN" sz="1500" dirty="0">
              <a:latin typeface="Bahnschrift" panose="020B0502040204020203" pitchFamily="34" charset="0"/>
            </a:endParaRPr>
          </a:p>
          <a:p>
            <a:pPr algn="just">
              <a:lnSpc>
                <a:spcPct val="100000"/>
              </a:lnSpc>
              <a:buClrTx/>
              <a:buSzPct val="100000"/>
              <a:buFont typeface="Wingdings" panose="05000000000000000000" pitchFamily="2" charset="2"/>
              <a:buChar char="v"/>
            </a:pPr>
            <a:r>
              <a:rPr lang="en-US" sz="1500" dirty="0">
                <a:latin typeface="Bahnschrift" panose="020B0502040204020203" pitchFamily="34" charset="0"/>
              </a:rPr>
              <a:t>Stock data is non-stationary, chaotic, random and depends on several technical parameters.</a:t>
            </a:r>
            <a:endParaRPr lang="bn-IN" sz="1500" dirty="0">
              <a:latin typeface="Bahnschrift" panose="020B0502040204020203" pitchFamily="34" charset="0"/>
            </a:endParaRPr>
          </a:p>
          <a:p>
            <a:pPr algn="just">
              <a:lnSpc>
                <a:spcPct val="100000"/>
              </a:lnSpc>
              <a:buClrTx/>
              <a:buSzPct val="100000"/>
              <a:buFont typeface="Wingdings" panose="05000000000000000000" pitchFamily="2" charset="2"/>
              <a:buChar char="v"/>
            </a:pPr>
            <a:r>
              <a:rPr lang="en-US" sz="1500" dirty="0">
                <a:latin typeface="Bahnschrift" panose="020B0502040204020203" pitchFamily="34" charset="0"/>
              </a:rPr>
              <a:t>Since statistical approaches are linear in nature, it hampers prediction performances in case of sudden rise or fall of prices of the stocks.</a:t>
            </a:r>
          </a:p>
          <a:p>
            <a:pPr algn="just">
              <a:lnSpc>
                <a:spcPct val="100000"/>
              </a:lnSpc>
              <a:buClrTx/>
              <a:buSzPct val="100000"/>
              <a:buFont typeface="Wingdings" panose="05000000000000000000" pitchFamily="2" charset="2"/>
              <a:buChar char="v"/>
            </a:pPr>
            <a:r>
              <a:rPr lang="en-US" sz="1500" dirty="0">
                <a:latin typeface="Bahnschrift" panose="020B0502040204020203" pitchFamily="34" charset="0"/>
              </a:rPr>
              <a:t>In modern days of artificial intelligence, machine learning plays an important role in time series predictions.</a:t>
            </a:r>
          </a:p>
        </p:txBody>
      </p:sp>
      <p:pic>
        <p:nvPicPr>
          <p:cNvPr id="2052" name="Picture 4" descr="Free Vector | Hand drawn stock market concept with analysts">
            <a:extLst>
              <a:ext uri="{FF2B5EF4-FFF2-40B4-BE49-F238E27FC236}">
                <a16:creationId xmlns:a16="http://schemas.microsoft.com/office/drawing/2014/main" id="{AC9CC2D2-1A11-993F-E2FE-58996627A11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9238245" y="593391"/>
            <a:ext cx="2039846" cy="13588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Picture 2" descr="AAPL Stock (NSD:AAPL): Bank of America cuts the target to $154">
            <a:extLst>
              <a:ext uri="{FF2B5EF4-FFF2-40B4-BE49-F238E27FC236}">
                <a16:creationId xmlns:a16="http://schemas.microsoft.com/office/drawing/2014/main" id="{FFEB1C3C-07C7-CF2E-1380-E48A24BFB4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933" r="5701" b="24951"/>
          <a:stretch/>
        </p:blipFill>
        <p:spPr bwMode="auto">
          <a:xfrm>
            <a:off x="5019256" y="3247736"/>
            <a:ext cx="1885100" cy="10814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FF1EB8-3541-1F5A-29C7-CEC65262E6B3}"/>
              </a:ext>
            </a:extLst>
          </p:cNvPr>
          <p:cNvSpPr txBox="1"/>
          <p:nvPr/>
        </p:nvSpPr>
        <p:spPr>
          <a:xfrm>
            <a:off x="849744" y="4329161"/>
            <a:ext cx="10788073" cy="177664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Apple Inc. is an American multinational technology company headquartered in </a:t>
            </a:r>
            <a:r>
              <a:rPr lang="en-US" sz="1500" b="1" dirty="0">
                <a:latin typeface="Bahnschrift" panose="020B0502040204020203" pitchFamily="34" charset="0"/>
                <a:ea typeface="Cambria" panose="02040503050406030204" pitchFamily="18" charset="0"/>
              </a:rPr>
              <a:t>Cupertino, California, United States. </a:t>
            </a:r>
          </a:p>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Apple is the largest technology company by revenue (totaling US$365.8 billion in 2021).</a:t>
            </a:r>
          </a:p>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As of June 2022, it’s the world's biggest company by market capitalization.</a:t>
            </a:r>
          </a:p>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The fourth-largest personal computer vendor by unit sales and second-largest mobile phone manufacturer. </a:t>
            </a:r>
          </a:p>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It is one of the Big Five American information technology companies, alongside Alphabet, Amazon, Meta, and Microsoft.</a:t>
            </a:r>
          </a:p>
        </p:txBody>
      </p:sp>
    </p:spTree>
    <p:extLst>
      <p:ext uri="{BB962C8B-B14F-4D97-AF65-F5344CB8AC3E}">
        <p14:creationId xmlns:p14="http://schemas.microsoft.com/office/powerpoint/2010/main" val="1449213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B126-2ADA-A666-D0F9-A079A2CF2CE9}"/>
              </a:ext>
            </a:extLst>
          </p:cNvPr>
          <p:cNvSpPr>
            <a:spLocks noGrp="1"/>
          </p:cNvSpPr>
          <p:nvPr>
            <p:ph type="title"/>
          </p:nvPr>
        </p:nvSpPr>
        <p:spPr>
          <a:xfrm>
            <a:off x="1371637" y="561781"/>
            <a:ext cx="4807889" cy="631991"/>
          </a:xfrm>
        </p:spPr>
        <p:txBody>
          <a:bodyPr>
            <a:noAutofit/>
          </a:bodyPr>
          <a:lstStyle/>
          <a:p>
            <a:r>
              <a:rPr lang="en-US" sz="2000" b="1" dirty="0">
                <a:solidFill>
                  <a:schemeClr val="tx1"/>
                </a:solidFill>
                <a:latin typeface="Bahnschrift" panose="020B0502040204020203" pitchFamily="34" charset="0"/>
              </a:rPr>
              <a:t>BUSINESS PROBLEM</a:t>
            </a:r>
          </a:p>
        </p:txBody>
      </p:sp>
      <p:sp>
        <p:nvSpPr>
          <p:cNvPr id="3" name="Content Placeholder 2">
            <a:extLst>
              <a:ext uri="{FF2B5EF4-FFF2-40B4-BE49-F238E27FC236}">
                <a16:creationId xmlns:a16="http://schemas.microsoft.com/office/drawing/2014/main" id="{FE8B0CEC-8BB9-4F78-0D4A-BBDC09D00C7A}"/>
              </a:ext>
            </a:extLst>
          </p:cNvPr>
          <p:cNvSpPr>
            <a:spLocks noGrp="1"/>
          </p:cNvSpPr>
          <p:nvPr>
            <p:ph idx="1"/>
          </p:nvPr>
        </p:nvSpPr>
        <p:spPr>
          <a:xfrm>
            <a:off x="1244863" y="1217567"/>
            <a:ext cx="10058400" cy="457200"/>
          </a:xfrm>
        </p:spPr>
        <p:txBody>
          <a:bodyPr>
            <a:normAutofit/>
          </a:bodyPr>
          <a:lstStyle/>
          <a:p>
            <a:pPr algn="just"/>
            <a:r>
              <a:rPr lang="en-US" sz="1500" dirty="0">
                <a:latin typeface="Bahnschrift" panose="020B0502040204020203" pitchFamily="34" charset="0"/>
                <a:ea typeface="Cambria" panose="02040503050406030204" pitchFamily="18" charset="0"/>
              </a:rPr>
              <a:t>To predict the price of Apple stock for next 30 days on the basis of given data. </a:t>
            </a:r>
          </a:p>
        </p:txBody>
      </p:sp>
      <p:sp>
        <p:nvSpPr>
          <p:cNvPr id="4" name="Title 1">
            <a:extLst>
              <a:ext uri="{FF2B5EF4-FFF2-40B4-BE49-F238E27FC236}">
                <a16:creationId xmlns:a16="http://schemas.microsoft.com/office/drawing/2014/main" id="{C665FB30-809A-BF50-F6EB-406433887A2E}"/>
              </a:ext>
            </a:extLst>
          </p:cNvPr>
          <p:cNvSpPr txBox="1">
            <a:spLocks/>
          </p:cNvSpPr>
          <p:nvPr/>
        </p:nvSpPr>
        <p:spPr>
          <a:xfrm>
            <a:off x="1371637" y="1801585"/>
            <a:ext cx="5061439" cy="6082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cap="all" dirty="0">
                <a:solidFill>
                  <a:schemeClr val="tx1"/>
                </a:solidFill>
                <a:latin typeface="Bahnschrift" panose="020B0502040204020203" pitchFamily="34" charset="0"/>
              </a:rPr>
              <a:t>BUSINESS OBJECTIVE</a:t>
            </a:r>
          </a:p>
        </p:txBody>
      </p:sp>
      <p:sp>
        <p:nvSpPr>
          <p:cNvPr id="5" name="Content Placeholder 2">
            <a:extLst>
              <a:ext uri="{FF2B5EF4-FFF2-40B4-BE49-F238E27FC236}">
                <a16:creationId xmlns:a16="http://schemas.microsoft.com/office/drawing/2014/main" id="{0490C762-00A5-E4D1-9FC3-B650597E37D8}"/>
              </a:ext>
            </a:extLst>
          </p:cNvPr>
          <p:cNvSpPr txBox="1">
            <a:spLocks/>
          </p:cNvSpPr>
          <p:nvPr/>
        </p:nvSpPr>
        <p:spPr>
          <a:xfrm>
            <a:off x="1244863" y="2523489"/>
            <a:ext cx="10058400" cy="1315627"/>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n-US" sz="1500" dirty="0">
                <a:latin typeface="Bahnschrift" panose="020B0502040204020203" pitchFamily="34" charset="0"/>
                <a:ea typeface="Cambria" panose="02040503050406030204" pitchFamily="18" charset="0"/>
              </a:rPr>
              <a:t>Build a model to predict the price for the said period by splitting the data into train and test set.</a:t>
            </a:r>
          </a:p>
          <a:p>
            <a:pPr algn="just"/>
            <a:r>
              <a:rPr lang="en-US" sz="1500" dirty="0">
                <a:latin typeface="Bahnschrift" panose="020B0502040204020203" pitchFamily="34" charset="0"/>
                <a:ea typeface="Cambria" panose="02040503050406030204" pitchFamily="18" charset="0"/>
              </a:rPr>
              <a:t>Find trends in short term and long term.</a:t>
            </a:r>
          </a:p>
          <a:p>
            <a:pPr algn="just"/>
            <a:r>
              <a:rPr lang="en-US" sz="1500" dirty="0">
                <a:latin typeface="Bahnschrift" panose="020B0502040204020203" pitchFamily="34" charset="0"/>
                <a:ea typeface="Cambria" panose="02040503050406030204" pitchFamily="18" charset="0"/>
              </a:rPr>
              <a:t>Impact of external factors or any events.</a:t>
            </a:r>
          </a:p>
        </p:txBody>
      </p:sp>
      <p:sp>
        <p:nvSpPr>
          <p:cNvPr id="7" name="TextBox 6">
            <a:extLst>
              <a:ext uri="{FF2B5EF4-FFF2-40B4-BE49-F238E27FC236}">
                <a16:creationId xmlns:a16="http://schemas.microsoft.com/office/drawing/2014/main" id="{29E03B83-AB67-1FF3-6063-24EDB8DE1499}"/>
              </a:ext>
            </a:extLst>
          </p:cNvPr>
          <p:cNvSpPr txBox="1"/>
          <p:nvPr/>
        </p:nvSpPr>
        <p:spPr>
          <a:xfrm>
            <a:off x="1371637" y="4013261"/>
            <a:ext cx="6096000" cy="400110"/>
          </a:xfrm>
          <a:prstGeom prst="rect">
            <a:avLst/>
          </a:prstGeom>
          <a:noFill/>
        </p:spPr>
        <p:txBody>
          <a:bodyPr wrap="square">
            <a:spAutoFit/>
          </a:bodyPr>
          <a:lstStyle/>
          <a:p>
            <a:r>
              <a:rPr lang="en-US" sz="2000" b="1" cap="all" dirty="0">
                <a:latin typeface="Bahnschrift" panose="020B0502040204020203" pitchFamily="34" charset="0"/>
                <a:ea typeface="+mj-ea"/>
                <a:cs typeface="+mj-cs"/>
              </a:rPr>
              <a:t>Methodologies</a:t>
            </a:r>
          </a:p>
        </p:txBody>
      </p:sp>
      <p:sp>
        <p:nvSpPr>
          <p:cNvPr id="10" name="Content Placeholder 2">
            <a:extLst>
              <a:ext uri="{FF2B5EF4-FFF2-40B4-BE49-F238E27FC236}">
                <a16:creationId xmlns:a16="http://schemas.microsoft.com/office/drawing/2014/main" id="{30C3AB13-7005-FACF-7628-71F41EEC6A85}"/>
              </a:ext>
            </a:extLst>
          </p:cNvPr>
          <p:cNvSpPr txBox="1">
            <a:spLocks/>
          </p:cNvSpPr>
          <p:nvPr/>
        </p:nvSpPr>
        <p:spPr>
          <a:xfrm>
            <a:off x="1150326" y="4413370"/>
            <a:ext cx="10058400" cy="147019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85750" indent="-285750" algn="just">
              <a:lnSpc>
                <a:spcPct val="100000"/>
              </a:lnSpc>
              <a:buFont typeface="Wingdings" panose="05000000000000000000" pitchFamily="2" charset="2"/>
              <a:buChar char="§"/>
            </a:pPr>
            <a:r>
              <a:rPr lang="en-US" sz="1600" dirty="0">
                <a:latin typeface="Bahnschrift" panose="020B0502040204020203" pitchFamily="34" charset="0"/>
              </a:rPr>
              <a:t>ARIMA </a:t>
            </a:r>
          </a:p>
          <a:p>
            <a:pPr marL="285750" indent="-285750" algn="just">
              <a:lnSpc>
                <a:spcPct val="100000"/>
              </a:lnSpc>
              <a:buFont typeface="Wingdings" panose="05000000000000000000" pitchFamily="2" charset="2"/>
              <a:buChar char="§"/>
            </a:pPr>
            <a:r>
              <a:rPr lang="en-US" sz="1600" dirty="0">
                <a:latin typeface="Bahnschrift" panose="020B0502040204020203" pitchFamily="34" charset="0"/>
              </a:rPr>
              <a:t>SARIMA </a:t>
            </a:r>
          </a:p>
          <a:p>
            <a:pPr marL="285750" indent="-285750" algn="just">
              <a:lnSpc>
                <a:spcPct val="100000"/>
              </a:lnSpc>
              <a:buFont typeface="Wingdings" panose="05000000000000000000" pitchFamily="2" charset="2"/>
              <a:buChar char="§"/>
            </a:pPr>
            <a:r>
              <a:rPr lang="en-US" sz="1600" dirty="0">
                <a:latin typeface="Bahnschrift" panose="020B0502040204020203" pitchFamily="34" charset="0"/>
              </a:rPr>
              <a:t>HOLT – Winter Method </a:t>
            </a:r>
          </a:p>
        </p:txBody>
      </p:sp>
    </p:spTree>
    <p:extLst>
      <p:ext uri="{BB962C8B-B14F-4D97-AF65-F5344CB8AC3E}">
        <p14:creationId xmlns:p14="http://schemas.microsoft.com/office/powerpoint/2010/main" val="4203794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B4A5-FBFA-3DF7-00AD-5AE7AEC0A087}"/>
              </a:ext>
            </a:extLst>
          </p:cNvPr>
          <p:cNvSpPr>
            <a:spLocks noGrp="1"/>
          </p:cNvSpPr>
          <p:nvPr>
            <p:ph type="title"/>
          </p:nvPr>
        </p:nvSpPr>
        <p:spPr>
          <a:xfrm>
            <a:off x="1066800" y="368254"/>
            <a:ext cx="10058400" cy="974891"/>
          </a:xfrm>
        </p:spPr>
        <p:txBody>
          <a:bodyPr>
            <a:normAutofit/>
          </a:bodyPr>
          <a:lstStyle/>
          <a:p>
            <a:pPr algn="ctr"/>
            <a:r>
              <a:rPr lang="en-US" sz="3500" b="1" dirty="0">
                <a:solidFill>
                  <a:schemeClr val="tx1"/>
                </a:solidFill>
                <a:latin typeface="Bahnschrift" panose="020B0502040204020203" pitchFamily="34" charset="0"/>
              </a:rPr>
              <a:t>PROJECT WORK FLOW</a:t>
            </a:r>
          </a:p>
        </p:txBody>
      </p:sp>
      <p:pic>
        <p:nvPicPr>
          <p:cNvPr id="5" name="Picture 4">
            <a:extLst>
              <a:ext uri="{FF2B5EF4-FFF2-40B4-BE49-F238E27FC236}">
                <a16:creationId xmlns:a16="http://schemas.microsoft.com/office/drawing/2014/main" id="{FB72F8DB-88F7-C2AB-A9B0-0EEAAE815FC2}"/>
              </a:ext>
            </a:extLst>
          </p:cNvPr>
          <p:cNvPicPr>
            <a:picLocks noChangeAspect="1"/>
          </p:cNvPicPr>
          <p:nvPr/>
        </p:nvPicPr>
        <p:blipFill>
          <a:blip r:embed="rId2"/>
          <a:stretch>
            <a:fillRect/>
          </a:stretch>
        </p:blipFill>
        <p:spPr>
          <a:xfrm>
            <a:off x="2701530" y="1052998"/>
            <a:ext cx="6982777" cy="5339009"/>
          </a:xfrm>
          <a:prstGeom prst="rect">
            <a:avLst/>
          </a:prstGeom>
        </p:spPr>
      </p:pic>
    </p:spTree>
    <p:extLst>
      <p:ext uri="{BB962C8B-B14F-4D97-AF65-F5344CB8AC3E}">
        <p14:creationId xmlns:p14="http://schemas.microsoft.com/office/powerpoint/2010/main" val="548629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196F-9445-F1CE-469F-D35ECE26A491}"/>
              </a:ext>
            </a:extLst>
          </p:cNvPr>
          <p:cNvSpPr>
            <a:spLocks noGrp="1"/>
          </p:cNvSpPr>
          <p:nvPr>
            <p:ph type="title"/>
          </p:nvPr>
        </p:nvSpPr>
        <p:spPr/>
        <p:txBody>
          <a:bodyPr>
            <a:normAutofit/>
          </a:bodyPr>
          <a:lstStyle/>
          <a:p>
            <a:pPr algn="ctr"/>
            <a:r>
              <a:rPr lang="en-US" sz="3500" b="1" dirty="0">
                <a:solidFill>
                  <a:schemeClr val="tx1"/>
                </a:solidFill>
                <a:latin typeface="Bahnschrift" panose="020B0502040204020203" pitchFamily="34" charset="0"/>
              </a:rPr>
              <a:t>DATASET &amp; Pre-Processing</a:t>
            </a:r>
          </a:p>
        </p:txBody>
      </p:sp>
      <p:sp>
        <p:nvSpPr>
          <p:cNvPr id="3" name="Content Placeholder 2">
            <a:extLst>
              <a:ext uri="{FF2B5EF4-FFF2-40B4-BE49-F238E27FC236}">
                <a16:creationId xmlns:a16="http://schemas.microsoft.com/office/drawing/2014/main" id="{ACF9CCE1-52A4-7685-E33A-7BD85D2B9D2B}"/>
              </a:ext>
            </a:extLst>
          </p:cNvPr>
          <p:cNvSpPr>
            <a:spLocks noGrp="1"/>
          </p:cNvSpPr>
          <p:nvPr>
            <p:ph sz="half" idx="1"/>
          </p:nvPr>
        </p:nvSpPr>
        <p:spPr>
          <a:xfrm>
            <a:off x="227578" y="1886989"/>
            <a:ext cx="6369467" cy="3084022"/>
          </a:xfrm>
        </p:spPr>
        <p:txBody>
          <a:bodyPr>
            <a:noAutofit/>
          </a:bodyPr>
          <a:lstStyle/>
          <a:p>
            <a:pPr algn="just">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The data used in this project consists of the historical stock prices of AAPL obtained via Yahoo Finance. </a:t>
            </a:r>
          </a:p>
          <a:p>
            <a:pPr algn="just">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Dataset contains the following variables; Date (January 2012 - December 2019), Open, High, Low, Close, Adjusted Close and Volume.</a:t>
            </a:r>
          </a:p>
          <a:p>
            <a:pPr algn="just">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Dataset contains 2011 rows and 7 columns.</a:t>
            </a:r>
          </a:p>
          <a:p>
            <a:pPr>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It has float and integer values and Date column is in Object type.</a:t>
            </a:r>
          </a:p>
          <a:p>
            <a:pPr>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There are no null values in the data. </a:t>
            </a:r>
          </a:p>
          <a:p>
            <a:pPr>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There are no duplicates in the data. </a:t>
            </a:r>
          </a:p>
          <a:p>
            <a:pPr>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Data is highly correlated. </a:t>
            </a:r>
          </a:p>
        </p:txBody>
      </p:sp>
      <p:pic>
        <p:nvPicPr>
          <p:cNvPr id="6" name="Content Placeholder 5">
            <a:extLst>
              <a:ext uri="{FF2B5EF4-FFF2-40B4-BE49-F238E27FC236}">
                <a16:creationId xmlns:a16="http://schemas.microsoft.com/office/drawing/2014/main" id="{DFED43E1-70B3-BC8E-4F74-678ADBFCC6CA}"/>
              </a:ext>
            </a:extLst>
          </p:cNvPr>
          <p:cNvPicPr>
            <a:picLocks noGrp="1" noChangeAspect="1"/>
          </p:cNvPicPr>
          <p:nvPr>
            <p:ph sz="half" idx="2"/>
          </p:nvPr>
        </p:nvPicPr>
        <p:blipFill>
          <a:blip r:embed="rId2"/>
          <a:stretch>
            <a:fillRect/>
          </a:stretch>
        </p:blipFill>
        <p:spPr>
          <a:xfrm>
            <a:off x="6946179" y="2252749"/>
            <a:ext cx="4754562" cy="3323111"/>
          </a:xfrm>
        </p:spPr>
      </p:pic>
      <p:pic>
        <p:nvPicPr>
          <p:cNvPr id="4" name="Picture 6" descr="Five stages of the AI model building process">
            <a:extLst>
              <a:ext uri="{FF2B5EF4-FFF2-40B4-BE49-F238E27FC236}">
                <a16:creationId xmlns:a16="http://schemas.microsoft.com/office/drawing/2014/main" id="{F06A8954-A1D3-A3CC-7B2E-44CE374D62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t="7338" b="13060"/>
          <a:stretch/>
        </p:blipFill>
        <p:spPr bwMode="auto">
          <a:xfrm>
            <a:off x="2653806" y="4319825"/>
            <a:ext cx="3710798" cy="205354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718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D270-A936-FC8B-9227-E1F5E2AD7016}"/>
              </a:ext>
            </a:extLst>
          </p:cNvPr>
          <p:cNvSpPr>
            <a:spLocks noGrp="1"/>
          </p:cNvSpPr>
          <p:nvPr>
            <p:ph type="title"/>
          </p:nvPr>
        </p:nvSpPr>
        <p:spPr>
          <a:xfrm>
            <a:off x="1066800" y="438531"/>
            <a:ext cx="10058400" cy="1609344"/>
          </a:xfrm>
        </p:spPr>
        <p:txBody>
          <a:bodyPr>
            <a:normAutofit/>
          </a:bodyPr>
          <a:lstStyle/>
          <a:p>
            <a:pPr algn="ctr"/>
            <a:r>
              <a:rPr lang="en-US" sz="3600" b="1" dirty="0">
                <a:solidFill>
                  <a:schemeClr val="tx1"/>
                </a:solidFill>
                <a:latin typeface="Bahnschrift" panose="020B0502040204020203" pitchFamily="34" charset="0"/>
              </a:rPr>
              <a:t>EDA Visualization </a:t>
            </a:r>
            <a:endParaRPr lang="en-US" sz="3600" b="1" dirty="0"/>
          </a:p>
        </p:txBody>
      </p:sp>
      <p:sp>
        <p:nvSpPr>
          <p:cNvPr id="5" name="Text Placeholder 4">
            <a:extLst>
              <a:ext uri="{FF2B5EF4-FFF2-40B4-BE49-F238E27FC236}">
                <a16:creationId xmlns:a16="http://schemas.microsoft.com/office/drawing/2014/main" id="{541F27A1-7915-A285-E69A-FD2C5FC976B3}"/>
              </a:ext>
            </a:extLst>
          </p:cNvPr>
          <p:cNvSpPr>
            <a:spLocks noGrp="1"/>
          </p:cNvSpPr>
          <p:nvPr>
            <p:ph type="body" sz="quarter" idx="3"/>
          </p:nvPr>
        </p:nvSpPr>
        <p:spPr/>
        <p:txBody>
          <a:bodyPr/>
          <a:lstStyle/>
          <a:p>
            <a:pPr algn="ctr"/>
            <a:r>
              <a:rPr lang="en-US" dirty="0">
                <a:latin typeface="Bahnschrift" panose="020B0502040204020203" pitchFamily="34" charset="0"/>
              </a:rPr>
              <a:t>BOXPLOT – CLOSE PRICE</a:t>
            </a:r>
          </a:p>
        </p:txBody>
      </p:sp>
      <p:pic>
        <p:nvPicPr>
          <p:cNvPr id="9" name="Picture 10">
            <a:extLst>
              <a:ext uri="{FF2B5EF4-FFF2-40B4-BE49-F238E27FC236}">
                <a16:creationId xmlns:a16="http://schemas.microsoft.com/office/drawing/2014/main" id="{A9A601D5-3307-732C-BAAB-6886ADCA6F9C}"/>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34605" y="2742881"/>
            <a:ext cx="4569148" cy="32924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79F2E75-4EC6-C132-0949-23F51A6AD1C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069975" y="2868943"/>
            <a:ext cx="4754563" cy="30409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6">
            <a:extLst>
              <a:ext uri="{FF2B5EF4-FFF2-40B4-BE49-F238E27FC236}">
                <a16:creationId xmlns:a16="http://schemas.microsoft.com/office/drawing/2014/main" id="{A4E89BD9-E21D-0E0A-4CE9-41FE75616D29}"/>
              </a:ext>
            </a:extLst>
          </p:cNvPr>
          <p:cNvSpPr>
            <a:spLocks noGrp="1"/>
          </p:cNvSpPr>
          <p:nvPr>
            <p:ph type="body" idx="1"/>
          </p:nvPr>
        </p:nvSpPr>
        <p:spPr>
          <a:xfrm>
            <a:off x="1066800" y="2065459"/>
            <a:ext cx="4754563" cy="639763"/>
          </a:xfrm>
        </p:spPr>
        <p:txBody>
          <a:bodyPr/>
          <a:lstStyle/>
          <a:p>
            <a:pPr algn="ctr"/>
            <a:r>
              <a:rPr lang="en-US" dirty="0">
                <a:solidFill>
                  <a:schemeClr val="accent2"/>
                </a:solidFill>
                <a:latin typeface="Bahnschrift" panose="020B0502040204020203" pitchFamily="34" charset="0"/>
              </a:rPr>
              <a:t>HEATMAP</a:t>
            </a:r>
          </a:p>
        </p:txBody>
      </p:sp>
    </p:spTree>
    <p:extLst>
      <p:ext uri="{BB962C8B-B14F-4D97-AF65-F5344CB8AC3E}">
        <p14:creationId xmlns:p14="http://schemas.microsoft.com/office/powerpoint/2010/main" val="2233631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5129495-9B06-EB63-F04B-D4AFCF822B41}"/>
              </a:ext>
            </a:extLst>
          </p:cNvPr>
          <p:cNvSpPr>
            <a:spLocks noGrp="1"/>
          </p:cNvSpPr>
          <p:nvPr>
            <p:ph type="title"/>
          </p:nvPr>
        </p:nvSpPr>
        <p:spPr>
          <a:xfrm>
            <a:off x="443660" y="903499"/>
            <a:ext cx="5743487" cy="640080"/>
          </a:xfrm>
        </p:spPr>
        <p:txBody>
          <a:bodyPr>
            <a:normAutofit/>
          </a:bodyPr>
          <a:lstStyle/>
          <a:p>
            <a:pPr algn="ctr"/>
            <a:r>
              <a:rPr lang="en-US" sz="2800" b="1" dirty="0">
                <a:solidFill>
                  <a:schemeClr val="tx1"/>
                </a:solidFill>
                <a:latin typeface="Bahnschrift" panose="020B0502040204020203" pitchFamily="34" charset="0"/>
              </a:rPr>
              <a:t>EDA Visualization (Continued)</a:t>
            </a:r>
            <a:endParaRPr lang="en-US" sz="3200" dirty="0">
              <a:latin typeface="Bahnschrift" panose="020B0502040204020203" pitchFamily="34" charset="0"/>
            </a:endParaRPr>
          </a:p>
        </p:txBody>
      </p:sp>
      <p:sp>
        <p:nvSpPr>
          <p:cNvPr id="5" name="Text Placeholder 4">
            <a:extLst>
              <a:ext uri="{FF2B5EF4-FFF2-40B4-BE49-F238E27FC236}">
                <a16:creationId xmlns:a16="http://schemas.microsoft.com/office/drawing/2014/main" id="{907C2DB9-5DAE-22FC-953F-F8218DB946CD}"/>
              </a:ext>
            </a:extLst>
          </p:cNvPr>
          <p:cNvSpPr>
            <a:spLocks noGrp="1"/>
          </p:cNvSpPr>
          <p:nvPr>
            <p:ph type="body" idx="1"/>
          </p:nvPr>
        </p:nvSpPr>
        <p:spPr>
          <a:xfrm>
            <a:off x="937963" y="1761803"/>
            <a:ext cx="4754880" cy="640080"/>
          </a:xfrm>
        </p:spPr>
        <p:txBody>
          <a:bodyPr/>
          <a:lstStyle/>
          <a:p>
            <a:r>
              <a:rPr lang="en-US" dirty="0">
                <a:solidFill>
                  <a:schemeClr val="tx1"/>
                </a:solidFill>
                <a:latin typeface="Bahnschrift" panose="020B0502040204020203" pitchFamily="34" charset="0"/>
              </a:rPr>
              <a:t>STOCK PRICES YEAR &amp; MONTH WISE</a:t>
            </a:r>
          </a:p>
        </p:txBody>
      </p:sp>
      <p:pic>
        <p:nvPicPr>
          <p:cNvPr id="21508" name="Picture 4">
            <a:extLst>
              <a:ext uri="{FF2B5EF4-FFF2-40B4-BE49-F238E27FC236}">
                <a16:creationId xmlns:a16="http://schemas.microsoft.com/office/drawing/2014/main" id="{3F218CD3-A282-3EAA-EAFC-52097468573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39658" y="2681050"/>
            <a:ext cx="5556342" cy="2971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FA676F0E-3C7A-FE5F-B07C-869695D2BC62}"/>
              </a:ext>
            </a:extLst>
          </p:cNvPr>
          <p:cNvSpPr>
            <a:spLocks noGrp="1"/>
          </p:cNvSpPr>
          <p:nvPr>
            <p:ph type="body" sz="quarter" idx="3"/>
          </p:nvPr>
        </p:nvSpPr>
        <p:spPr>
          <a:xfrm>
            <a:off x="7375338" y="413048"/>
            <a:ext cx="3395237" cy="640080"/>
          </a:xfrm>
        </p:spPr>
        <p:txBody>
          <a:bodyPr/>
          <a:lstStyle/>
          <a:p>
            <a:r>
              <a:rPr lang="en-US" dirty="0">
                <a:solidFill>
                  <a:schemeClr val="tx1"/>
                </a:solidFill>
                <a:latin typeface="Bahnschrift" panose="020B0502040204020203" pitchFamily="34" charset="0"/>
              </a:rPr>
              <a:t>AVERAGE STOCK PRICE BY</a:t>
            </a:r>
          </a:p>
        </p:txBody>
      </p:sp>
      <p:pic>
        <p:nvPicPr>
          <p:cNvPr id="2050" name="Picture 2">
            <a:extLst>
              <a:ext uri="{FF2B5EF4-FFF2-40B4-BE49-F238E27FC236}">
                <a16:creationId xmlns:a16="http://schemas.microsoft.com/office/drawing/2014/main" id="{2CAC65A0-CE86-4C3C-2164-C1E047823984}"/>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878881" y="1158058"/>
            <a:ext cx="438815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671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9AF3-CFCC-41EA-18DC-2BB6C37FBCBB}"/>
              </a:ext>
            </a:extLst>
          </p:cNvPr>
          <p:cNvSpPr>
            <a:spLocks noGrp="1"/>
          </p:cNvSpPr>
          <p:nvPr>
            <p:ph type="title"/>
          </p:nvPr>
        </p:nvSpPr>
        <p:spPr>
          <a:xfrm>
            <a:off x="2510444" y="520071"/>
            <a:ext cx="7313441" cy="868562"/>
          </a:xfrm>
        </p:spPr>
        <p:txBody>
          <a:bodyPr>
            <a:noAutofit/>
          </a:bodyPr>
          <a:lstStyle/>
          <a:p>
            <a:pPr algn="ctr"/>
            <a:r>
              <a:rPr lang="en-US" sz="3500" b="1" dirty="0">
                <a:latin typeface="Bahnschrift" panose="020B0502040204020203" pitchFamily="34" charset="0"/>
              </a:rPr>
              <a:t>Decomposition of time series </a:t>
            </a:r>
          </a:p>
        </p:txBody>
      </p:sp>
      <p:pic>
        <p:nvPicPr>
          <p:cNvPr id="4098" name="Picture 2">
            <a:extLst>
              <a:ext uri="{FF2B5EF4-FFF2-40B4-BE49-F238E27FC236}">
                <a16:creationId xmlns:a16="http://schemas.microsoft.com/office/drawing/2014/main" id="{E3A969D9-DAD1-3B8E-51E5-5EB6BE9BD3A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419209" y="1388633"/>
            <a:ext cx="9054321"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a:extLst>
              <a:ext uri="{FF2B5EF4-FFF2-40B4-BE49-F238E27FC236}">
                <a16:creationId xmlns:a16="http://schemas.microsoft.com/office/drawing/2014/main" id="{AF747E8C-B69A-8E15-9837-D812A7A72065}"/>
              </a:ext>
            </a:extLst>
          </p:cNvPr>
          <p:cNvSpPr txBox="1">
            <a:spLocks/>
          </p:cNvSpPr>
          <p:nvPr/>
        </p:nvSpPr>
        <p:spPr>
          <a:xfrm>
            <a:off x="5660901" y="4510455"/>
            <a:ext cx="4308232" cy="143314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8" name="Content Placeholder 3">
            <a:extLst>
              <a:ext uri="{FF2B5EF4-FFF2-40B4-BE49-F238E27FC236}">
                <a16:creationId xmlns:a16="http://schemas.microsoft.com/office/drawing/2014/main" id="{D1E3C904-5B19-4010-0F65-DBA3404CEC34}"/>
              </a:ext>
            </a:extLst>
          </p:cNvPr>
          <p:cNvSpPr txBox="1">
            <a:spLocks/>
          </p:cNvSpPr>
          <p:nvPr/>
        </p:nvSpPr>
        <p:spPr>
          <a:xfrm>
            <a:off x="6965094" y="1699848"/>
            <a:ext cx="4308232" cy="143314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16372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D863-0FBA-CF8A-69B2-91B1E13C1070}"/>
              </a:ext>
            </a:extLst>
          </p:cNvPr>
          <p:cNvSpPr>
            <a:spLocks noGrp="1"/>
          </p:cNvSpPr>
          <p:nvPr>
            <p:ph type="title"/>
          </p:nvPr>
        </p:nvSpPr>
        <p:spPr>
          <a:xfrm>
            <a:off x="1066800" y="202826"/>
            <a:ext cx="10058400" cy="702330"/>
          </a:xfrm>
        </p:spPr>
        <p:txBody>
          <a:bodyPr>
            <a:normAutofit/>
          </a:bodyPr>
          <a:lstStyle/>
          <a:p>
            <a:pPr algn="ctr"/>
            <a:r>
              <a:rPr lang="en-US" sz="3000" b="1" dirty="0">
                <a:latin typeface="Bahnschrift" panose="020B0502040204020203" pitchFamily="34" charset="0"/>
              </a:rPr>
              <a:t>ACF plots and PACF plots (Before Differencing)</a:t>
            </a:r>
          </a:p>
        </p:txBody>
      </p:sp>
      <p:sp>
        <p:nvSpPr>
          <p:cNvPr id="5" name="Text Placeholder 4">
            <a:extLst>
              <a:ext uri="{FF2B5EF4-FFF2-40B4-BE49-F238E27FC236}">
                <a16:creationId xmlns:a16="http://schemas.microsoft.com/office/drawing/2014/main" id="{C154AAD3-B93E-D1FF-A785-E791E50F6507}"/>
              </a:ext>
            </a:extLst>
          </p:cNvPr>
          <p:cNvSpPr>
            <a:spLocks noGrp="1"/>
          </p:cNvSpPr>
          <p:nvPr>
            <p:ph type="body" idx="1"/>
          </p:nvPr>
        </p:nvSpPr>
        <p:spPr>
          <a:xfrm>
            <a:off x="1907985" y="825157"/>
            <a:ext cx="3220968" cy="559087"/>
          </a:xfrm>
        </p:spPr>
        <p:txBody>
          <a:bodyPr/>
          <a:lstStyle/>
          <a:p>
            <a:pPr algn="ctr"/>
            <a:r>
              <a:rPr lang="en-US" dirty="0">
                <a:solidFill>
                  <a:schemeClr val="tx1"/>
                </a:solidFill>
                <a:latin typeface="Bahnschrift" panose="020B0502040204020203" pitchFamily="34" charset="0"/>
              </a:rPr>
              <a:t>ACF PLOT </a:t>
            </a:r>
          </a:p>
        </p:txBody>
      </p:sp>
      <p:pic>
        <p:nvPicPr>
          <p:cNvPr id="5122" name="Picture 2">
            <a:extLst>
              <a:ext uri="{FF2B5EF4-FFF2-40B4-BE49-F238E27FC236}">
                <a16:creationId xmlns:a16="http://schemas.microsoft.com/office/drawing/2014/main" id="{FAFDF774-C526-BF74-9891-38159A95FB3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8120" y="1299958"/>
            <a:ext cx="5008332" cy="2286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6">
            <a:extLst>
              <a:ext uri="{FF2B5EF4-FFF2-40B4-BE49-F238E27FC236}">
                <a16:creationId xmlns:a16="http://schemas.microsoft.com/office/drawing/2014/main" id="{6FCFA036-F1EC-A243-030B-A3D71694C19D}"/>
              </a:ext>
            </a:extLst>
          </p:cNvPr>
          <p:cNvSpPr txBox="1">
            <a:spLocks/>
          </p:cNvSpPr>
          <p:nvPr/>
        </p:nvSpPr>
        <p:spPr>
          <a:xfrm>
            <a:off x="8092716" y="905156"/>
            <a:ext cx="2191299" cy="55908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dirty="0">
                <a:solidFill>
                  <a:schemeClr val="tx1"/>
                </a:solidFill>
                <a:latin typeface="Bahnschrift" panose="020B0502040204020203" pitchFamily="34" charset="0"/>
              </a:rPr>
              <a:t>PACF</a:t>
            </a:r>
            <a:r>
              <a:rPr lang="en-US" dirty="0"/>
              <a:t> </a:t>
            </a:r>
            <a:r>
              <a:rPr lang="en-US" dirty="0">
                <a:solidFill>
                  <a:schemeClr val="tx1"/>
                </a:solidFill>
                <a:latin typeface="Bahnschrift" panose="020B0502040204020203" pitchFamily="34" charset="0"/>
              </a:rPr>
              <a:t>PLOT</a:t>
            </a:r>
            <a:r>
              <a:rPr lang="en-US" dirty="0"/>
              <a:t> </a:t>
            </a:r>
          </a:p>
        </p:txBody>
      </p:sp>
      <p:pic>
        <p:nvPicPr>
          <p:cNvPr id="10" name="Picture 4">
            <a:extLst>
              <a:ext uri="{FF2B5EF4-FFF2-40B4-BE49-F238E27FC236}">
                <a16:creationId xmlns:a16="http://schemas.microsoft.com/office/drawing/2014/main" id="{B4E564FC-9D87-22B0-B5C2-8FA4C1575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637" y="1299958"/>
            <a:ext cx="5008333" cy="2286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AAF74EC-AE3F-39F1-A242-601BF2B4896D}"/>
              </a:ext>
            </a:extLst>
          </p:cNvPr>
          <p:cNvSpPr txBox="1"/>
          <p:nvPr/>
        </p:nvSpPr>
        <p:spPr>
          <a:xfrm>
            <a:off x="3047307" y="4246589"/>
            <a:ext cx="6097384" cy="2062103"/>
          </a:xfrm>
          <a:prstGeom prst="rect">
            <a:avLst/>
          </a:prstGeom>
          <a:noFill/>
        </p:spPr>
        <p:txBody>
          <a:bodyPr wrap="square">
            <a:spAutoFit/>
          </a:bodyPr>
          <a:lstStyle/>
          <a:p>
            <a:pPr algn="ctr">
              <a:lnSpc>
                <a:spcPct val="100000"/>
              </a:lnSpc>
            </a:pPr>
            <a:endParaRPr lang="en-US" sz="1600" b="1" u="sng" dirty="0">
              <a:latin typeface="Bahnschrift" panose="020B0502040204020203" pitchFamily="34" charset="0"/>
            </a:endParaRP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ADF Test Statistic : 1.2193479467002406</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p-value : 0.9961168706935021</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#Lags Used : 9</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Number of Observations used : 2001</a:t>
            </a:r>
          </a:p>
          <a:p>
            <a:pPr algn="ctr">
              <a:lnSpc>
                <a:spcPct val="100000"/>
              </a:lnSpc>
            </a:pPr>
            <a:r>
              <a:rPr lang="en-US" sz="1600" b="1" u="sng" dirty="0">
                <a:latin typeface="Bahnschrift" panose="020B0502040204020203" pitchFamily="34" charset="0"/>
              </a:rPr>
              <a:t>Accept Null Hypothesis. Data is Non – Stationary</a:t>
            </a:r>
          </a:p>
          <a:p>
            <a:pPr marL="171450" indent="-171450" algn="ctr">
              <a:lnSpc>
                <a:spcPct val="100000"/>
              </a:lnSpc>
              <a:buFont typeface="Arial" panose="020B0604020202020204" pitchFamily="34" charset="0"/>
              <a:buChar char="•"/>
            </a:pPr>
            <a:endParaRPr lang="en-US" sz="1600" dirty="0">
              <a:latin typeface="Bahnschrift" panose="020B0502040204020203" pitchFamily="34" charset="0"/>
            </a:endParaRPr>
          </a:p>
          <a:p>
            <a:pPr marL="171450" indent="-171450" algn="ctr">
              <a:lnSpc>
                <a:spcPct val="100000"/>
              </a:lnSpc>
              <a:buFont typeface="Arial" panose="020B0604020202020204" pitchFamily="34" charset="0"/>
              <a:buChar char="•"/>
            </a:pPr>
            <a:endParaRPr lang="en-US" sz="1600" dirty="0">
              <a:latin typeface="Bahnschrift" panose="020B0502040204020203" pitchFamily="34" charset="0"/>
            </a:endParaRPr>
          </a:p>
        </p:txBody>
      </p:sp>
      <p:sp>
        <p:nvSpPr>
          <p:cNvPr id="12" name="Text Placeholder 6">
            <a:extLst>
              <a:ext uri="{FF2B5EF4-FFF2-40B4-BE49-F238E27FC236}">
                <a16:creationId xmlns:a16="http://schemas.microsoft.com/office/drawing/2014/main" id="{CE77DA7B-C5BD-B2C2-3553-462393007C5C}"/>
              </a:ext>
            </a:extLst>
          </p:cNvPr>
          <p:cNvSpPr txBox="1">
            <a:spLocks/>
          </p:cNvSpPr>
          <p:nvPr/>
        </p:nvSpPr>
        <p:spPr>
          <a:xfrm>
            <a:off x="5000350" y="3967046"/>
            <a:ext cx="2191299" cy="55908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dirty="0">
                <a:solidFill>
                  <a:schemeClr val="tx1"/>
                </a:solidFill>
                <a:latin typeface="Bahnschrift" panose="020B0502040204020203" pitchFamily="34" charset="0"/>
              </a:rPr>
              <a:t>ADF TEST</a:t>
            </a:r>
            <a:endParaRPr lang="en-US" dirty="0"/>
          </a:p>
        </p:txBody>
      </p:sp>
    </p:spTree>
    <p:extLst>
      <p:ext uri="{BB962C8B-B14F-4D97-AF65-F5344CB8AC3E}">
        <p14:creationId xmlns:p14="http://schemas.microsoft.com/office/powerpoint/2010/main" val="1951933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846</TotalTime>
  <Words>1239</Words>
  <Application>Microsoft Office PowerPoint</Application>
  <PresentationFormat>Widescreen</PresentationFormat>
  <Paragraphs>234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vt:lpstr>
      <vt:lpstr>Calibri</vt:lpstr>
      <vt:lpstr>Courier New</vt:lpstr>
      <vt:lpstr>Rockwell</vt:lpstr>
      <vt:lpstr>Rockwell Condensed</vt:lpstr>
      <vt:lpstr>Wingdings</vt:lpstr>
      <vt:lpstr>Wood Type</vt:lpstr>
      <vt:lpstr>Team 1   Aniket Patil Dipali Patil Mamta Jeswani Rutuja Deshmukh Shubham Nagpure</vt:lpstr>
      <vt:lpstr>Introduction</vt:lpstr>
      <vt:lpstr>BUSINESS PROBLEM</vt:lpstr>
      <vt:lpstr>PROJECT WORK FLOW</vt:lpstr>
      <vt:lpstr>DATASET &amp; Pre-Processing</vt:lpstr>
      <vt:lpstr>EDA Visualization </vt:lpstr>
      <vt:lpstr>EDA Visualization (Continued)</vt:lpstr>
      <vt:lpstr>Decomposition of time series </vt:lpstr>
      <vt:lpstr>ACF plots and PACF plots (Before Differencing)</vt:lpstr>
      <vt:lpstr>Differencing</vt:lpstr>
      <vt:lpstr>PowerPoint Presentation</vt:lpstr>
      <vt:lpstr>ARIMA</vt:lpstr>
      <vt:lpstr>sARIMA</vt:lpstr>
      <vt:lpstr>Holt-wINTER’S Method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Mamta Jeswani</dc:creator>
  <cp:lastModifiedBy>Mamta Jeswani</cp:lastModifiedBy>
  <cp:revision>39</cp:revision>
  <dcterms:created xsi:type="dcterms:W3CDTF">2022-12-02T04:51:48Z</dcterms:created>
  <dcterms:modified xsi:type="dcterms:W3CDTF">2022-12-09T07:53:46Z</dcterms:modified>
</cp:coreProperties>
</file>