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65" r:id="rId2"/>
    <p:sldId id="256" r:id="rId3"/>
    <p:sldId id="257" r:id="rId4"/>
    <p:sldId id="258" r:id="rId5"/>
    <p:sldId id="259" r:id="rId6"/>
    <p:sldId id="260" r:id="rId7"/>
    <p:sldId id="261" r:id="rId8"/>
    <p:sldId id="262" r:id="rId9"/>
    <p:sldId id="263" r:id="rId10"/>
    <p:sldId id="264"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86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655320" y="-5715"/>
            <a:ext cx="6017894" cy="8235316"/>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3514081" y="1656082"/>
            <a:ext cx="10289546" cy="3139439"/>
          </a:xfrm>
        </p:spPr>
        <p:txBody>
          <a:bodyPr anchor="b">
            <a:normAutofit/>
          </a:bodyPr>
          <a:lstStyle>
            <a:lvl1pPr algn="r">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5418453" y="4795520"/>
            <a:ext cx="8385174" cy="1666241"/>
          </a:xfrm>
        </p:spPr>
        <p:txBody>
          <a:bodyPr anchor="t">
            <a:normAutofit/>
          </a:bodyPr>
          <a:lstStyle>
            <a:lvl1pPr marL="0" indent="0" algn="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6398894" y="7059931"/>
            <a:ext cx="5188853" cy="438150"/>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07641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4" y="5679438"/>
            <a:ext cx="12022453"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63214" y="1118535"/>
            <a:ext cx="9871133" cy="37979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781174" y="6359524"/>
            <a:ext cx="12022453"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19317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822960"/>
            <a:ext cx="12022453" cy="3657600"/>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781175" y="5212080"/>
            <a:ext cx="12022456"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32543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924174" y="4114799"/>
            <a:ext cx="10239378" cy="457200"/>
          </a:xfrm>
        </p:spPr>
        <p:txBody>
          <a:bodyPr anchor="ctr">
            <a:normAutofit/>
          </a:bodyPr>
          <a:lstStyle>
            <a:lvl1pPr marL="0" indent="0">
              <a:buFontTx/>
              <a:buNone/>
              <a:defRPr sz="216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781174" y="5212080"/>
            <a:ext cx="12022453"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31551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81176" y="3970297"/>
            <a:ext cx="12022451" cy="1762560"/>
          </a:xfrm>
        </p:spPr>
        <p:txBody>
          <a:bodyPr anchor="b">
            <a:normAutofit/>
          </a:bodyPr>
          <a:lstStyle>
            <a:lvl1pPr algn="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781174" y="5732857"/>
            <a:ext cx="12022452"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19070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81176" y="4663440"/>
            <a:ext cx="12022452" cy="1066800"/>
          </a:xfrm>
        </p:spPr>
        <p:txBody>
          <a:bodyPr vert="horz" lIns="91440" tIns="45720" rIns="91440" bIns="45720" rtlCol="0" anchor="b">
            <a:normAutofit/>
          </a:bodyPr>
          <a:lstStyle>
            <a:lvl1pPr algn="r">
              <a:buNone/>
              <a:defRPr lang="en-US" sz="288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81174" y="5730240"/>
            <a:ext cx="12022452" cy="1219200"/>
          </a:xfrm>
        </p:spPr>
        <p:txBody>
          <a:bodyPr anchor="t">
            <a:normAutofit/>
          </a:bodyPr>
          <a:lstStyle>
            <a:lvl1pPr marL="0" indent="0" algn="r">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45665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81176" y="822961"/>
            <a:ext cx="12022454" cy="327279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81175" y="4206240"/>
            <a:ext cx="12022456" cy="1005840"/>
          </a:xfrm>
        </p:spPr>
        <p:txBody>
          <a:bodyPr vert="horz" lIns="91440" tIns="45720" rIns="91440" bIns="45720" rtlCol="0" anchor="b">
            <a:normAutofit/>
          </a:bodyPr>
          <a:lstStyle>
            <a:lvl1pPr>
              <a:buNone/>
              <a:defRPr lang="en-US" sz="336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81174" y="5212080"/>
            <a:ext cx="12022456" cy="17373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77421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53665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79187" y="822960"/>
            <a:ext cx="2124443" cy="6126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81175" y="822960"/>
            <a:ext cx="9623690" cy="6126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3398300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84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3142228" y="7040558"/>
            <a:ext cx="66140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70633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86736" y="3200399"/>
            <a:ext cx="10716896" cy="2532458"/>
          </a:xfrm>
        </p:spPr>
        <p:txBody>
          <a:bodyPr anchor="b"/>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3086733" y="5732857"/>
            <a:ext cx="10716898"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60032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174" y="822961"/>
            <a:ext cx="12022456" cy="210311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81175" y="3200400"/>
            <a:ext cx="5874066" cy="3749041"/>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929561" y="3200400"/>
            <a:ext cx="5874067" cy="3749040"/>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8848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26615" y="3190240"/>
            <a:ext cx="5528626"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81173"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6585" y="3200400"/>
            <a:ext cx="5547044"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929561"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97572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64705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89606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1920240"/>
            <a:ext cx="4258945"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314440" y="822960"/>
            <a:ext cx="7489188" cy="6126481"/>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81175" y="3566160"/>
            <a:ext cx="4258945" cy="2194560"/>
          </a:xfrm>
        </p:spPr>
        <p:txBody>
          <a:bodyPr>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80944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9269" y="2103119"/>
            <a:ext cx="6511390" cy="1645920"/>
          </a:xfrm>
        </p:spPr>
        <p:txBody>
          <a:bodyPr anchor="b">
            <a:normAutofit/>
          </a:bodyPr>
          <a:lstStyle>
            <a:lvl1pPr algn="ctr">
              <a:defRPr sz="33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113618" y="1097280"/>
            <a:ext cx="3937169" cy="54864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779269" y="3749039"/>
            <a:ext cx="6511390" cy="2194560"/>
          </a:xfrm>
        </p:spPr>
        <p:txBody>
          <a:bodyPr>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00299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80975" y="1"/>
            <a:ext cx="2924176" cy="82296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781174" y="822961"/>
            <a:ext cx="12022456" cy="210311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81172" y="3200400"/>
            <a:ext cx="12022456" cy="374904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79187" y="7059931"/>
            <a:ext cx="13716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3086736" y="7059931"/>
            <a:ext cx="8501012" cy="43815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3142228" y="7059931"/>
            <a:ext cx="6614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04174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hf sldNum="0" hdr="0" ftr="0" dt="0"/>
  <p:txStyles>
    <p:titleStyle>
      <a:lvl1pPr algn="ctr" defTabSz="548640" rtl="0" eaLnBrk="1" latinLnBrk="0" hangingPunct="1">
        <a:spcBef>
          <a:spcPct val="0"/>
        </a:spcBef>
        <a:buNone/>
        <a:defRPr sz="48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lumMod val="75000"/>
          </a:schemeClr>
        </a:buClr>
        <a:buSzPct val="145000"/>
        <a:buFont typeface="Arial"/>
        <a:buChar char="•"/>
        <a:defRPr sz="2880" kern="1200" cap="none">
          <a:solidFill>
            <a:schemeClr val="tx1"/>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lumMod val="75000"/>
          </a:schemeClr>
        </a:buClr>
        <a:buSzPct val="145000"/>
        <a:buFont typeface="Arial"/>
        <a:buChar char="•"/>
        <a:defRPr sz="2400" kern="1200" cap="none">
          <a:solidFill>
            <a:schemeClr val="tx1"/>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lumMod val="75000"/>
          </a:schemeClr>
        </a:buClr>
        <a:buSzPct val="145000"/>
        <a:buFont typeface="Arial"/>
        <a:buChar char="•"/>
        <a:defRPr sz="2160" kern="1200" cap="none">
          <a:solidFill>
            <a:schemeClr val="tx1"/>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lumMod val="75000"/>
          </a:schemeClr>
        </a:buClr>
        <a:buSzPct val="145000"/>
        <a:buFont typeface="Arial"/>
        <a:buChar char="•"/>
        <a:defRPr sz="1920" kern="1200" cap="none">
          <a:solidFill>
            <a:schemeClr val="tx1"/>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9778B-576F-D103-9FB1-2B69FD8842EE}"/>
              </a:ext>
            </a:extLst>
          </p:cNvPr>
          <p:cNvSpPr txBox="1"/>
          <p:nvPr/>
        </p:nvSpPr>
        <p:spPr>
          <a:xfrm>
            <a:off x="2188396" y="1160980"/>
            <a:ext cx="10541285" cy="1569660"/>
          </a:xfrm>
          <a:prstGeom prst="rect">
            <a:avLst/>
          </a:prstGeom>
          <a:noFill/>
        </p:spPr>
        <p:txBody>
          <a:bodyPr wrap="square" rtlCol="0">
            <a:spAutoFit/>
          </a:bodyPr>
          <a:lstStyle/>
          <a:p>
            <a:r>
              <a:rPr lang="en-US" sz="4800" dirty="0">
                <a:latin typeface="Arial Rounded MT Bold" panose="020F0704030504030204" pitchFamily="34" charset="0"/>
              </a:rPr>
              <a:t>Team Leader Name: Mayur Sunil Jadhav</a:t>
            </a:r>
            <a:endParaRPr lang="en-IN" sz="4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1575AEDB-127D-95C3-7F54-A5CC2AF14450}"/>
              </a:ext>
            </a:extLst>
          </p:cNvPr>
          <p:cNvSpPr txBox="1"/>
          <p:nvPr/>
        </p:nvSpPr>
        <p:spPr>
          <a:xfrm>
            <a:off x="2188396" y="3606229"/>
            <a:ext cx="11157734" cy="3046988"/>
          </a:xfrm>
          <a:prstGeom prst="rect">
            <a:avLst/>
          </a:prstGeom>
          <a:noFill/>
        </p:spPr>
        <p:txBody>
          <a:bodyPr wrap="square" rtlCol="0">
            <a:spAutoFit/>
          </a:bodyPr>
          <a:lstStyle/>
          <a:p>
            <a:r>
              <a:rPr lang="en-US" sz="2400" dirty="0">
                <a:latin typeface="Arial Rounded MT Bold" panose="020F0704030504030204" pitchFamily="34" charset="0"/>
              </a:rPr>
              <a:t>Problem Statement: </a:t>
            </a:r>
            <a:r>
              <a:rPr lang="en-US" sz="2400" dirty="0"/>
              <a:t>In the given dataset, R&amp;D Spend, Administration Cost and Marketing Spend of 50 Companies are given along with the profit earned. The target is to prepare an ML model which can predict the profit value of a company if the value of its R&amp;D Spend, Administration Cost and Marketing Spend are given. </a:t>
            </a:r>
            <a:r>
              <a:rPr lang="en-US" sz="2400" dirty="0" err="1"/>
              <a:t>i</a:t>
            </a:r>
            <a:r>
              <a:rPr lang="en-US" sz="2400" dirty="0"/>
              <a:t>) Construct Different Regression algorithms ii) Divide the data into train set and test set iii) Calculate different regression metrics iv) Choose the best model Language: Python or R </a:t>
            </a:r>
          </a:p>
          <a:p>
            <a:r>
              <a:rPr lang="en-US" sz="2400" dirty="0"/>
              <a:t>DATA SET LINK: https://drive.google.com/file/d/1Z7RKmScBO7n9vcDIG3Xeo853Ics4QFaF/view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3170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722709" y="1293733"/>
            <a:ext cx="6829068" cy="602218"/>
          </a:xfrm>
          <a:prstGeom prst="rect">
            <a:avLst/>
          </a:prstGeom>
          <a:noFill/>
          <a:ln/>
        </p:spPr>
        <p:txBody>
          <a:bodyPr wrap="none" rtlCol="0" anchor="t"/>
          <a:lstStyle/>
          <a:p>
            <a:pPr marL="0" indent="0">
              <a:lnSpc>
                <a:spcPts val="4743"/>
              </a:lnSpc>
              <a:buNone/>
            </a:pPr>
            <a:r>
              <a:rPr lang="en-US" sz="3794" b="1" dirty="0">
                <a:solidFill>
                  <a:srgbClr val="FFFFFF"/>
                </a:solidFill>
                <a:latin typeface="Nunito" pitchFamily="34" charset="0"/>
                <a:ea typeface="Nunito" pitchFamily="34" charset="-122"/>
                <a:cs typeface="Nunito" pitchFamily="34" charset="-120"/>
              </a:rPr>
              <a:t>Conclusion and Key Takeaways</a:t>
            </a:r>
            <a:endParaRPr lang="en-US" sz="3794" dirty="0"/>
          </a:p>
        </p:txBody>
      </p:sp>
      <p:sp>
        <p:nvSpPr>
          <p:cNvPr id="6" name="Text 2"/>
          <p:cNvSpPr/>
          <p:nvPr/>
        </p:nvSpPr>
        <p:spPr>
          <a:xfrm>
            <a:off x="722709" y="2185035"/>
            <a:ext cx="7698581" cy="1233487"/>
          </a:xfrm>
          <a:prstGeom prst="rect">
            <a:avLst/>
          </a:prstGeom>
          <a:noFill/>
          <a:ln/>
        </p:spPr>
        <p:txBody>
          <a:bodyPr wrap="square" rtlCol="0" anchor="t"/>
          <a:lstStyle/>
          <a:p>
            <a:pPr marL="0" indent="0">
              <a:lnSpc>
                <a:spcPts val="2428"/>
              </a:lnSpc>
              <a:buNone/>
            </a:pPr>
            <a:r>
              <a:rPr lang="en-US" sz="1518" dirty="0">
                <a:solidFill>
                  <a:srgbClr val="FFFFFF"/>
                </a:solidFill>
                <a:latin typeface="PT Sans" pitchFamily="34" charset="0"/>
                <a:ea typeface="PT Sans" pitchFamily="34" charset="-122"/>
                <a:cs typeface="PT Sans" pitchFamily="34" charset="-120"/>
              </a:rPr>
              <a:t>In conclusion, our internship at Exposys Data Labs has been a transformative experience, where we applied the principles of machine learning to tackle real-world challenges. Through this journey, we have gained invaluable insights, honed our problem-solving skills, and developed a deeper appreciation for the power of data-driven decision making.</a:t>
            </a:r>
            <a:endParaRPr lang="en-US" sz="1518" dirty="0"/>
          </a:p>
        </p:txBody>
      </p:sp>
      <p:sp>
        <p:nvSpPr>
          <p:cNvPr id="7" name="Text 3"/>
          <p:cNvSpPr/>
          <p:nvPr/>
        </p:nvSpPr>
        <p:spPr>
          <a:xfrm>
            <a:off x="722709" y="3635335"/>
            <a:ext cx="7698581" cy="1541859"/>
          </a:xfrm>
          <a:prstGeom prst="rect">
            <a:avLst/>
          </a:prstGeom>
          <a:noFill/>
          <a:ln/>
        </p:spPr>
        <p:txBody>
          <a:bodyPr wrap="square" rtlCol="0" anchor="t"/>
          <a:lstStyle/>
          <a:p>
            <a:pPr marL="0" indent="0">
              <a:lnSpc>
                <a:spcPts val="2428"/>
              </a:lnSpc>
              <a:buNone/>
            </a:pPr>
            <a:r>
              <a:rPr lang="en-US" sz="1518" dirty="0">
                <a:solidFill>
                  <a:srgbClr val="FFFFFF"/>
                </a:solidFill>
                <a:latin typeface="PT Sans" pitchFamily="34" charset="0"/>
                <a:ea typeface="PT Sans" pitchFamily="34" charset="-122"/>
                <a:cs typeface="PT Sans" pitchFamily="34" charset="-120"/>
              </a:rPr>
              <a:t>The key takeaways from this internship include the importance of robust data collection and preprocessing, the careful selection and optimization of machine learning models, and the critical role of model evaluation and validation. We have also learned to navigate the complexities of deployment and integration, and have gained a better understanding of the challenges and lessons that emerge in the field of applied machine learning.</a:t>
            </a:r>
            <a:endParaRPr lang="en-US" sz="1518" dirty="0"/>
          </a:p>
        </p:txBody>
      </p:sp>
      <p:sp>
        <p:nvSpPr>
          <p:cNvPr id="8" name="Text 4"/>
          <p:cNvSpPr/>
          <p:nvPr/>
        </p:nvSpPr>
        <p:spPr>
          <a:xfrm>
            <a:off x="722709" y="5394008"/>
            <a:ext cx="7698581" cy="1541859"/>
          </a:xfrm>
          <a:prstGeom prst="rect">
            <a:avLst/>
          </a:prstGeom>
          <a:noFill/>
          <a:ln/>
        </p:spPr>
        <p:txBody>
          <a:bodyPr wrap="square" rtlCol="0" anchor="t"/>
          <a:lstStyle/>
          <a:p>
            <a:pPr marL="0" indent="0">
              <a:lnSpc>
                <a:spcPts val="2428"/>
              </a:lnSpc>
              <a:buNone/>
            </a:pPr>
            <a:r>
              <a:rPr lang="en-US" sz="1518" dirty="0">
                <a:solidFill>
                  <a:srgbClr val="FFFFFF"/>
                </a:solidFill>
                <a:latin typeface="PT Sans" pitchFamily="34" charset="0"/>
                <a:ea typeface="PT Sans" pitchFamily="34" charset="-122"/>
                <a:cs typeface="PT Sans" pitchFamily="34" charset="-120"/>
              </a:rPr>
              <a:t>As we move forward, we are excited to incorporate these learnings into our future endeavors, and to continue exploring the boundless possibilities that machine learning holds for driving innovation and progress. The experiences and skills we have gained during this internship will undoubtedly serve as a strong foundation for our continued growth and success in the field of data science and artificial intelligence.</a:t>
            </a:r>
            <a:endParaRPr lang="en-US" sz="151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042273"/>
            <a:ext cx="8344257"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Introduction to Machine Learning</a:t>
            </a:r>
            <a:endParaRPr lang="en-US" sz="4374" dirty="0"/>
          </a:p>
        </p:txBody>
      </p:sp>
      <p:sp>
        <p:nvSpPr>
          <p:cNvPr id="5" name="Shape 2"/>
          <p:cNvSpPr/>
          <p:nvPr/>
        </p:nvSpPr>
        <p:spPr>
          <a:xfrm>
            <a:off x="2348389" y="2180987"/>
            <a:ext cx="4855726" cy="2392085"/>
          </a:xfrm>
          <a:prstGeom prst="roundRect">
            <a:avLst>
              <a:gd name="adj" fmla="val 16720"/>
            </a:avLst>
          </a:prstGeom>
          <a:solidFill>
            <a:srgbClr val="00002E"/>
          </a:solidFill>
          <a:ln w="22860">
            <a:solidFill>
              <a:srgbClr val="FFFFFF"/>
            </a:solidFill>
            <a:prstDash val="solid"/>
          </a:ln>
        </p:spPr>
      </p:sp>
      <p:sp>
        <p:nvSpPr>
          <p:cNvPr id="6" name="Text 3"/>
          <p:cNvSpPr/>
          <p:nvPr/>
        </p:nvSpPr>
        <p:spPr>
          <a:xfrm>
            <a:off x="2593419" y="2426018"/>
            <a:ext cx="3431858"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What is Machine Learning?</a:t>
            </a:r>
            <a:endParaRPr lang="en-US" sz="2187" dirty="0"/>
          </a:p>
        </p:txBody>
      </p:sp>
      <p:sp>
        <p:nvSpPr>
          <p:cNvPr id="7" name="Text 4"/>
          <p:cNvSpPr/>
          <p:nvPr/>
        </p:nvSpPr>
        <p:spPr>
          <a:xfrm>
            <a:off x="2593419" y="2906435"/>
            <a:ext cx="4365665"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Machine learning is a field of artificial intelligence that enables computers to learn and improve from experience without being explicitly programmed.</a:t>
            </a:r>
            <a:endParaRPr lang="en-US" sz="1750" dirty="0"/>
          </a:p>
        </p:txBody>
      </p:sp>
      <p:sp>
        <p:nvSpPr>
          <p:cNvPr id="8" name="Shape 5"/>
          <p:cNvSpPr/>
          <p:nvPr/>
        </p:nvSpPr>
        <p:spPr>
          <a:xfrm>
            <a:off x="7426285" y="2180987"/>
            <a:ext cx="4855726" cy="2392085"/>
          </a:xfrm>
          <a:prstGeom prst="roundRect">
            <a:avLst>
              <a:gd name="adj" fmla="val 16720"/>
            </a:avLst>
          </a:prstGeom>
          <a:solidFill>
            <a:srgbClr val="00002E"/>
          </a:solidFill>
          <a:ln w="22860">
            <a:solidFill>
              <a:srgbClr val="FFFFFF"/>
            </a:solidFill>
            <a:prstDash val="solid"/>
          </a:ln>
        </p:spPr>
      </p:sp>
      <p:sp>
        <p:nvSpPr>
          <p:cNvPr id="9" name="Text 6"/>
          <p:cNvSpPr/>
          <p:nvPr/>
        </p:nvSpPr>
        <p:spPr>
          <a:xfrm>
            <a:off x="7671316" y="2426018"/>
            <a:ext cx="2966204"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Algorithms and Models</a:t>
            </a:r>
            <a:endParaRPr lang="en-US" sz="2187" dirty="0"/>
          </a:p>
        </p:txBody>
      </p:sp>
      <p:sp>
        <p:nvSpPr>
          <p:cNvPr id="10" name="Text 7"/>
          <p:cNvSpPr/>
          <p:nvPr/>
        </p:nvSpPr>
        <p:spPr>
          <a:xfrm>
            <a:off x="7671316" y="2906435"/>
            <a:ext cx="4365665"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Machine learning utilizes a variety of algorithms and statistical models to enable systems to perform specific tasks effectively.</a:t>
            </a:r>
            <a:endParaRPr lang="en-US" sz="1750" dirty="0"/>
          </a:p>
        </p:txBody>
      </p:sp>
      <p:sp>
        <p:nvSpPr>
          <p:cNvPr id="11" name="Shape 8"/>
          <p:cNvSpPr/>
          <p:nvPr/>
        </p:nvSpPr>
        <p:spPr>
          <a:xfrm>
            <a:off x="2348389" y="4795242"/>
            <a:ext cx="4855726" cy="2581603"/>
          </a:xfrm>
          <a:prstGeom prst="roundRect">
            <a:avLst>
              <a:gd name="adj" fmla="val 16720"/>
            </a:avLst>
          </a:prstGeom>
          <a:solidFill>
            <a:srgbClr val="00002E"/>
          </a:solidFill>
          <a:ln w="22860">
            <a:solidFill>
              <a:srgbClr val="FFFFFF"/>
            </a:solidFill>
            <a:prstDash val="solid"/>
          </a:ln>
        </p:spPr>
      </p:sp>
      <p:sp>
        <p:nvSpPr>
          <p:cNvPr id="12" name="Text 9"/>
          <p:cNvSpPr/>
          <p:nvPr/>
        </p:nvSpPr>
        <p:spPr>
          <a:xfrm>
            <a:off x="2593419" y="5040273"/>
            <a:ext cx="3064193"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Applications and Impact</a:t>
            </a:r>
            <a:endParaRPr lang="en-US" sz="2187" dirty="0"/>
          </a:p>
        </p:txBody>
      </p:sp>
      <p:sp>
        <p:nvSpPr>
          <p:cNvPr id="13" name="Text 10"/>
          <p:cNvSpPr/>
          <p:nvPr/>
        </p:nvSpPr>
        <p:spPr>
          <a:xfrm>
            <a:off x="2593419" y="5520690"/>
            <a:ext cx="4365665"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Machine learning powers many technologies we use daily, such as recommendation systems, image recognition, and natural language processing.</a:t>
            </a:r>
            <a:endParaRPr lang="en-US" sz="1750" dirty="0"/>
          </a:p>
        </p:txBody>
      </p:sp>
      <p:sp>
        <p:nvSpPr>
          <p:cNvPr id="14" name="Shape 11"/>
          <p:cNvSpPr/>
          <p:nvPr/>
        </p:nvSpPr>
        <p:spPr>
          <a:xfrm>
            <a:off x="7426285" y="4795242"/>
            <a:ext cx="4855726" cy="2392085"/>
          </a:xfrm>
          <a:prstGeom prst="roundRect">
            <a:avLst>
              <a:gd name="adj" fmla="val 16720"/>
            </a:avLst>
          </a:prstGeom>
          <a:solidFill>
            <a:srgbClr val="00002E"/>
          </a:solidFill>
          <a:ln w="22860">
            <a:solidFill>
              <a:srgbClr val="FFFFFF"/>
            </a:solidFill>
            <a:prstDash val="solid"/>
          </a:ln>
        </p:spPr>
      </p:sp>
      <p:sp>
        <p:nvSpPr>
          <p:cNvPr id="15" name="Text 12"/>
          <p:cNvSpPr/>
          <p:nvPr/>
        </p:nvSpPr>
        <p:spPr>
          <a:xfrm>
            <a:off x="7671316" y="5040273"/>
            <a:ext cx="2777490" cy="347186"/>
          </a:xfrm>
          <a:prstGeom prst="rect">
            <a:avLst/>
          </a:prstGeom>
          <a:noFill/>
          <a:ln/>
        </p:spPr>
        <p:txBody>
          <a:bodyPr wrap="none" rtlCol="0" anchor="t"/>
          <a:lstStyle/>
          <a:p>
            <a:pPr marL="0" indent="0">
              <a:lnSpc>
                <a:spcPts val="2734"/>
              </a:lnSpc>
              <a:buNone/>
            </a:pPr>
            <a:r>
              <a:rPr lang="en-US" sz="2187" b="1" dirty="0">
                <a:solidFill>
                  <a:srgbClr val="48A8E2"/>
                </a:solidFill>
                <a:latin typeface="Nunito" pitchFamily="34" charset="0"/>
                <a:ea typeface="Nunito" pitchFamily="34" charset="-122"/>
                <a:cs typeface="Nunito" pitchFamily="34" charset="-120"/>
              </a:rPr>
              <a:t>Future Potential</a:t>
            </a:r>
            <a:endParaRPr lang="en-US" sz="2187" dirty="0"/>
          </a:p>
        </p:txBody>
      </p:sp>
      <p:sp>
        <p:nvSpPr>
          <p:cNvPr id="16" name="Text 13"/>
          <p:cNvSpPr/>
          <p:nvPr/>
        </p:nvSpPr>
        <p:spPr>
          <a:xfrm>
            <a:off x="7671316" y="5520690"/>
            <a:ext cx="4365665"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As machine learning continues to advance, it holds great promise for solving complex problems and transforming various industries.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098715"/>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Problem Statement and Objectives</a:t>
            </a:r>
            <a:endParaRPr lang="en-US" sz="4374" dirty="0"/>
          </a:p>
        </p:txBody>
      </p:sp>
      <p:sp>
        <p:nvSpPr>
          <p:cNvPr id="6" name="Text 2"/>
          <p:cNvSpPr/>
          <p:nvPr/>
        </p:nvSpPr>
        <p:spPr>
          <a:xfrm>
            <a:off x="1188601" y="3820716"/>
            <a:ext cx="7122200"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FFFFFF"/>
                </a:solidFill>
                <a:latin typeface="PT Sans" pitchFamily="34" charset="0"/>
                <a:ea typeface="PT Sans" pitchFamily="34" charset="-122"/>
                <a:cs typeface="PT Sans" pitchFamily="34" charset="-120"/>
              </a:rPr>
              <a:t>Develop a robust machine learning model to accurately </a:t>
            </a:r>
            <a:r>
              <a:rPr lang="en-US" sz="1750" b="1" dirty="0">
                <a:solidFill>
                  <a:srgbClr val="FFFFFF"/>
                </a:solidFill>
                <a:latin typeface="PT Sans" pitchFamily="34" charset="0"/>
                <a:ea typeface="PT Sans" pitchFamily="34" charset="-122"/>
                <a:cs typeface="PT Sans" pitchFamily="34" charset="-120"/>
              </a:rPr>
              <a:t>predict customer churn</a:t>
            </a:r>
            <a:r>
              <a:rPr lang="en-US" sz="1750" dirty="0">
                <a:solidFill>
                  <a:srgbClr val="FFFFFF"/>
                </a:solidFill>
                <a:latin typeface="PT Sans" pitchFamily="34" charset="0"/>
                <a:ea typeface="PT Sans" pitchFamily="34" charset="-122"/>
                <a:cs typeface="PT Sans" pitchFamily="34" charset="-120"/>
              </a:rPr>
              <a:t> for Exposys Data Labs' client base.</a:t>
            </a:r>
            <a:endParaRPr lang="en-US" sz="1750" dirty="0"/>
          </a:p>
        </p:txBody>
      </p:sp>
      <p:sp>
        <p:nvSpPr>
          <p:cNvPr id="7" name="Text 3"/>
          <p:cNvSpPr/>
          <p:nvPr/>
        </p:nvSpPr>
        <p:spPr>
          <a:xfrm>
            <a:off x="1188601" y="4620339"/>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FFFFFF"/>
                </a:solidFill>
                <a:latin typeface="PT Sans" pitchFamily="34" charset="0"/>
                <a:ea typeface="PT Sans" pitchFamily="34" charset="-122"/>
                <a:cs typeface="PT Sans" pitchFamily="34" charset="-120"/>
              </a:rPr>
              <a:t>Identify the key factors and </a:t>
            </a:r>
            <a:r>
              <a:rPr lang="en-US" sz="1750" u="sng" dirty="0">
                <a:solidFill>
                  <a:srgbClr val="FFFFFF"/>
                </a:solidFill>
                <a:latin typeface="PT Sans" pitchFamily="34" charset="0"/>
                <a:ea typeface="PT Sans" pitchFamily="34" charset="-122"/>
                <a:cs typeface="PT Sans" pitchFamily="34" charset="-120"/>
              </a:rPr>
              <a:t>patterns</a:t>
            </a:r>
            <a:r>
              <a:rPr lang="en-US" sz="1750" dirty="0">
                <a:solidFill>
                  <a:srgbClr val="FFFFFF"/>
                </a:solidFill>
                <a:latin typeface="PT Sans" pitchFamily="34" charset="0"/>
                <a:ea typeface="PT Sans" pitchFamily="34" charset="-122"/>
                <a:cs typeface="PT Sans" pitchFamily="34" charset="-120"/>
              </a:rPr>
              <a:t> that contribute to customer churn to inform targeted </a:t>
            </a:r>
            <a:r>
              <a:rPr lang="en-US" sz="1750" i="1" dirty="0">
                <a:solidFill>
                  <a:srgbClr val="FFFFFF"/>
                </a:solidFill>
                <a:latin typeface="PT Sans" pitchFamily="34" charset="0"/>
                <a:ea typeface="PT Sans" pitchFamily="34" charset="-122"/>
                <a:cs typeface="PT Sans" pitchFamily="34" charset="-120"/>
              </a:rPr>
              <a:t>retention strategies</a:t>
            </a:r>
            <a:r>
              <a:rPr lang="en-US" sz="1750" dirty="0">
                <a:solidFill>
                  <a:srgbClr val="FFFFFF"/>
                </a:solidFill>
                <a:latin typeface="PT Sans" pitchFamily="34" charset="0"/>
                <a:ea typeface="PT Sans" pitchFamily="34" charset="-122"/>
                <a:cs typeface="PT Sans" pitchFamily="34" charset="-120"/>
              </a:rPr>
              <a:t>.</a:t>
            </a:r>
            <a:endParaRPr lang="en-US" sz="1750" dirty="0"/>
          </a:p>
        </p:txBody>
      </p:sp>
      <p:sp>
        <p:nvSpPr>
          <p:cNvPr id="8" name="Text 4"/>
          <p:cNvSpPr/>
          <p:nvPr/>
        </p:nvSpPr>
        <p:spPr>
          <a:xfrm>
            <a:off x="1188601" y="5419963"/>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FFFFFF"/>
                </a:solidFill>
                <a:latin typeface="PT Sans" pitchFamily="34" charset="0"/>
                <a:ea typeface="PT Sans" pitchFamily="34" charset="-122"/>
                <a:cs typeface="PT Sans" pitchFamily="34" charset="-120"/>
              </a:rPr>
              <a:t>Ensure the model can be seamlessly </a:t>
            </a:r>
            <a:r>
              <a:rPr lang="en-US" sz="1750" b="1" dirty="0">
                <a:solidFill>
                  <a:srgbClr val="FFFFFF"/>
                </a:solidFill>
                <a:latin typeface="PT Sans" pitchFamily="34" charset="0"/>
                <a:ea typeface="PT Sans" pitchFamily="34" charset="-122"/>
                <a:cs typeface="PT Sans" pitchFamily="34" charset="-120"/>
              </a:rPr>
              <a:t>integrated</a:t>
            </a:r>
            <a:r>
              <a:rPr lang="en-US" sz="1750" dirty="0">
                <a:solidFill>
                  <a:srgbClr val="FFFFFF"/>
                </a:solidFill>
                <a:latin typeface="PT Sans" pitchFamily="34" charset="0"/>
                <a:ea typeface="PT Sans" pitchFamily="34" charset="-122"/>
                <a:cs typeface="PT Sans" pitchFamily="34" charset="-120"/>
              </a:rPr>
              <a:t> into Exposys' existing data infrastructure and </a:t>
            </a:r>
            <a:r>
              <a:rPr lang="en-US" sz="1750" i="1" dirty="0">
                <a:solidFill>
                  <a:srgbClr val="FFFFFF"/>
                </a:solidFill>
                <a:latin typeface="PT Sans" pitchFamily="34" charset="0"/>
                <a:ea typeface="PT Sans" pitchFamily="34" charset="-122"/>
                <a:cs typeface="PT Sans" pitchFamily="34" charset="-120"/>
              </a:rPr>
              <a:t>scaled</a:t>
            </a:r>
            <a:r>
              <a:rPr lang="en-US" sz="1750" dirty="0">
                <a:solidFill>
                  <a:srgbClr val="FFFFFF"/>
                </a:solidFill>
                <a:latin typeface="PT Sans" pitchFamily="34" charset="0"/>
                <a:ea typeface="PT Sans" pitchFamily="34" charset="-122"/>
                <a:cs typeface="PT Sans" pitchFamily="34" charset="-120"/>
              </a:rPr>
              <a:t> to handle growing data volumes.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884878"/>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Collection and Preprocessing</a:t>
            </a:r>
            <a:endParaRPr lang="en-US" sz="4374" dirty="0"/>
          </a:p>
        </p:txBody>
      </p:sp>
      <p:sp>
        <p:nvSpPr>
          <p:cNvPr id="6" name="Text 2"/>
          <p:cNvSpPr/>
          <p:nvPr/>
        </p:nvSpPr>
        <p:spPr>
          <a:xfrm>
            <a:off x="833199" y="3606879"/>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Gathering high-quality, diverse data is crucial for training effective machine learning models. We employed a rigorous data collection process, sourcing data from various reputable online repositories and ensuring proper data labeling and curation.</a:t>
            </a:r>
            <a:endParaRPr lang="en-US" sz="1750" dirty="0"/>
          </a:p>
        </p:txBody>
      </p:sp>
      <p:sp>
        <p:nvSpPr>
          <p:cNvPr id="7" name="Text 3"/>
          <p:cNvSpPr/>
          <p:nvPr/>
        </p:nvSpPr>
        <p:spPr>
          <a:xfrm>
            <a:off x="833199" y="5278398"/>
            <a:ext cx="74776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Preprocessing the data was a meticulous task, involving techniques like feature engineering, data normalization, and handling missing values. This step was essential to prepare the data for optimal model performance.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24746" y="781764"/>
            <a:ext cx="7285315" cy="687348"/>
          </a:xfrm>
          <a:prstGeom prst="rect">
            <a:avLst/>
          </a:prstGeom>
          <a:noFill/>
          <a:ln/>
        </p:spPr>
        <p:txBody>
          <a:bodyPr wrap="none" rtlCol="0" anchor="t"/>
          <a:lstStyle/>
          <a:p>
            <a:pPr marL="0" indent="0">
              <a:lnSpc>
                <a:spcPts val="5412"/>
              </a:lnSpc>
              <a:buNone/>
            </a:pPr>
            <a:r>
              <a:rPr lang="en-US" sz="4330" b="1" dirty="0">
                <a:solidFill>
                  <a:srgbClr val="FFFFFF"/>
                </a:solidFill>
                <a:latin typeface="Nunito" pitchFamily="34" charset="0"/>
                <a:ea typeface="Nunito" pitchFamily="34" charset="-122"/>
                <a:cs typeface="Nunito" pitchFamily="34" charset="-120"/>
              </a:rPr>
              <a:t>Model Selection and Training</a:t>
            </a:r>
            <a:endParaRPr lang="en-US" sz="4330" dirty="0"/>
          </a:p>
        </p:txBody>
      </p:sp>
      <p:sp>
        <p:nvSpPr>
          <p:cNvPr id="6" name="Shape 2"/>
          <p:cNvSpPr/>
          <p:nvPr/>
        </p:nvSpPr>
        <p:spPr>
          <a:xfrm>
            <a:off x="1140976" y="1799034"/>
            <a:ext cx="27384" cy="5648682"/>
          </a:xfrm>
          <a:prstGeom prst="rect">
            <a:avLst/>
          </a:prstGeom>
          <a:solidFill>
            <a:srgbClr val="262654"/>
          </a:solidFill>
          <a:ln/>
        </p:spPr>
      </p:sp>
      <p:sp>
        <p:nvSpPr>
          <p:cNvPr id="7" name="Shape 3"/>
          <p:cNvSpPr/>
          <p:nvPr/>
        </p:nvSpPr>
        <p:spPr>
          <a:xfrm>
            <a:off x="1402080" y="2204561"/>
            <a:ext cx="769739" cy="27384"/>
          </a:xfrm>
          <a:prstGeom prst="rect">
            <a:avLst/>
          </a:prstGeom>
          <a:solidFill>
            <a:srgbClr val="F2B42D"/>
          </a:solidFill>
          <a:ln/>
        </p:spPr>
      </p:sp>
      <p:sp>
        <p:nvSpPr>
          <p:cNvPr id="8" name="Shape 4"/>
          <p:cNvSpPr/>
          <p:nvPr/>
        </p:nvSpPr>
        <p:spPr>
          <a:xfrm>
            <a:off x="907256" y="1970842"/>
            <a:ext cx="494824" cy="494824"/>
          </a:xfrm>
          <a:prstGeom prst="roundRect">
            <a:avLst>
              <a:gd name="adj" fmla="val 80014"/>
            </a:avLst>
          </a:prstGeom>
          <a:solidFill>
            <a:srgbClr val="00002E"/>
          </a:solidFill>
          <a:ln w="22860">
            <a:solidFill>
              <a:srgbClr val="FFFFFF"/>
            </a:solidFill>
            <a:prstDash val="solid"/>
          </a:ln>
        </p:spPr>
      </p:sp>
      <p:sp>
        <p:nvSpPr>
          <p:cNvPr id="9" name="Text 5"/>
          <p:cNvSpPr/>
          <p:nvPr/>
        </p:nvSpPr>
        <p:spPr>
          <a:xfrm>
            <a:off x="1055608" y="2012037"/>
            <a:ext cx="198001" cy="412313"/>
          </a:xfrm>
          <a:prstGeom prst="rect">
            <a:avLst/>
          </a:prstGeom>
          <a:noFill/>
          <a:ln/>
        </p:spPr>
        <p:txBody>
          <a:bodyPr wrap="none" rtlCol="0" anchor="t"/>
          <a:lstStyle/>
          <a:p>
            <a:pPr marL="0" indent="0" algn="ctr">
              <a:lnSpc>
                <a:spcPts val="3247"/>
              </a:lnSpc>
              <a:buNone/>
            </a:pPr>
            <a:r>
              <a:rPr lang="en-US" sz="2598" b="1" dirty="0">
                <a:solidFill>
                  <a:srgbClr val="F2B42D"/>
                </a:solidFill>
                <a:latin typeface="Nunito" pitchFamily="34" charset="0"/>
                <a:ea typeface="Nunito" pitchFamily="34" charset="-122"/>
                <a:cs typeface="Nunito" pitchFamily="34" charset="-120"/>
              </a:rPr>
              <a:t>1</a:t>
            </a:r>
            <a:endParaRPr lang="en-US" sz="2598" dirty="0"/>
          </a:p>
        </p:txBody>
      </p:sp>
      <p:sp>
        <p:nvSpPr>
          <p:cNvPr id="10" name="Text 6"/>
          <p:cNvSpPr/>
          <p:nvPr/>
        </p:nvSpPr>
        <p:spPr>
          <a:xfrm>
            <a:off x="2364343" y="2018943"/>
            <a:ext cx="2749391" cy="343614"/>
          </a:xfrm>
          <a:prstGeom prst="rect">
            <a:avLst/>
          </a:prstGeom>
          <a:noFill/>
          <a:ln/>
        </p:spPr>
        <p:txBody>
          <a:bodyPr wrap="none" rtlCol="0" anchor="t"/>
          <a:lstStyle/>
          <a:p>
            <a:pPr marL="0" indent="0" algn="l">
              <a:lnSpc>
                <a:spcPts val="2706"/>
              </a:lnSpc>
              <a:buNone/>
            </a:pPr>
            <a:r>
              <a:rPr lang="en-US" sz="2165" b="1" dirty="0">
                <a:solidFill>
                  <a:srgbClr val="F2B42D"/>
                </a:solidFill>
                <a:latin typeface="Nunito" pitchFamily="34" charset="0"/>
                <a:ea typeface="Nunito" pitchFamily="34" charset="-122"/>
                <a:cs typeface="Nunito" pitchFamily="34" charset="-120"/>
              </a:rPr>
              <a:t>Exploring Algorithms</a:t>
            </a:r>
            <a:endParaRPr lang="en-US" sz="2165" dirty="0"/>
          </a:p>
        </p:txBody>
      </p:sp>
      <p:sp>
        <p:nvSpPr>
          <p:cNvPr id="11" name="Text 7"/>
          <p:cNvSpPr/>
          <p:nvPr/>
        </p:nvSpPr>
        <p:spPr>
          <a:xfrm>
            <a:off x="2364343" y="2494478"/>
            <a:ext cx="7783711" cy="1055489"/>
          </a:xfrm>
          <a:prstGeom prst="rect">
            <a:avLst/>
          </a:prstGeom>
          <a:noFill/>
          <a:ln/>
        </p:spPr>
        <p:txBody>
          <a:bodyPr wrap="square" rtlCol="0" anchor="t"/>
          <a:lstStyle/>
          <a:p>
            <a:pPr marL="0" indent="0" algn="l">
              <a:lnSpc>
                <a:spcPts val="2771"/>
              </a:lnSpc>
              <a:buNone/>
            </a:pPr>
            <a:r>
              <a:rPr lang="en-US" sz="1732" dirty="0">
                <a:solidFill>
                  <a:srgbClr val="FFFFFF"/>
                </a:solidFill>
                <a:latin typeface="PT Sans" pitchFamily="34" charset="0"/>
                <a:ea typeface="PT Sans" pitchFamily="34" charset="-122"/>
                <a:cs typeface="PT Sans" pitchFamily="34" charset="-120"/>
              </a:rPr>
              <a:t>Evaluated various machine learning algorithms, including regression, classification, and clustering models, to determine the most suitable approach for the project's objectives.</a:t>
            </a:r>
            <a:endParaRPr lang="en-US" sz="1732" dirty="0"/>
          </a:p>
        </p:txBody>
      </p:sp>
      <p:sp>
        <p:nvSpPr>
          <p:cNvPr id="12" name="Shape 8"/>
          <p:cNvSpPr/>
          <p:nvPr/>
        </p:nvSpPr>
        <p:spPr>
          <a:xfrm>
            <a:off x="1402080" y="4395311"/>
            <a:ext cx="769739" cy="27384"/>
          </a:xfrm>
          <a:prstGeom prst="rect">
            <a:avLst/>
          </a:prstGeom>
          <a:solidFill>
            <a:srgbClr val="D7425E"/>
          </a:solidFill>
          <a:ln/>
        </p:spPr>
      </p:sp>
      <p:sp>
        <p:nvSpPr>
          <p:cNvPr id="13" name="Shape 9"/>
          <p:cNvSpPr/>
          <p:nvPr/>
        </p:nvSpPr>
        <p:spPr>
          <a:xfrm>
            <a:off x="907256" y="4161592"/>
            <a:ext cx="494824" cy="494824"/>
          </a:xfrm>
          <a:prstGeom prst="roundRect">
            <a:avLst>
              <a:gd name="adj" fmla="val 80014"/>
            </a:avLst>
          </a:prstGeom>
          <a:solidFill>
            <a:srgbClr val="00002E"/>
          </a:solidFill>
          <a:ln w="22860">
            <a:solidFill>
              <a:srgbClr val="FFFFFF"/>
            </a:solidFill>
            <a:prstDash val="solid"/>
          </a:ln>
        </p:spPr>
      </p:sp>
      <p:sp>
        <p:nvSpPr>
          <p:cNvPr id="14" name="Text 10"/>
          <p:cNvSpPr/>
          <p:nvPr/>
        </p:nvSpPr>
        <p:spPr>
          <a:xfrm>
            <a:off x="1055608" y="4202787"/>
            <a:ext cx="198001" cy="412313"/>
          </a:xfrm>
          <a:prstGeom prst="rect">
            <a:avLst/>
          </a:prstGeom>
          <a:noFill/>
          <a:ln/>
        </p:spPr>
        <p:txBody>
          <a:bodyPr wrap="none" rtlCol="0" anchor="t"/>
          <a:lstStyle/>
          <a:p>
            <a:pPr marL="0" indent="0" algn="ctr">
              <a:lnSpc>
                <a:spcPts val="3247"/>
              </a:lnSpc>
              <a:buNone/>
            </a:pPr>
            <a:r>
              <a:rPr lang="en-US" sz="2598" b="1" dirty="0">
                <a:solidFill>
                  <a:srgbClr val="D7425E"/>
                </a:solidFill>
                <a:latin typeface="Nunito" pitchFamily="34" charset="0"/>
                <a:ea typeface="Nunito" pitchFamily="34" charset="-122"/>
                <a:cs typeface="Nunito" pitchFamily="34" charset="-120"/>
              </a:rPr>
              <a:t>2</a:t>
            </a:r>
            <a:endParaRPr lang="en-US" sz="2598" dirty="0"/>
          </a:p>
        </p:txBody>
      </p:sp>
      <p:sp>
        <p:nvSpPr>
          <p:cNvPr id="15" name="Text 11"/>
          <p:cNvSpPr/>
          <p:nvPr/>
        </p:nvSpPr>
        <p:spPr>
          <a:xfrm>
            <a:off x="2364343" y="4209693"/>
            <a:ext cx="2749391" cy="343614"/>
          </a:xfrm>
          <a:prstGeom prst="rect">
            <a:avLst/>
          </a:prstGeom>
          <a:noFill/>
          <a:ln/>
        </p:spPr>
        <p:txBody>
          <a:bodyPr wrap="none" rtlCol="0" anchor="t"/>
          <a:lstStyle/>
          <a:p>
            <a:pPr marL="0" indent="0" algn="l">
              <a:lnSpc>
                <a:spcPts val="2706"/>
              </a:lnSpc>
              <a:buNone/>
            </a:pPr>
            <a:r>
              <a:rPr lang="en-US" sz="2165" b="1" dirty="0">
                <a:solidFill>
                  <a:srgbClr val="D7425E"/>
                </a:solidFill>
                <a:latin typeface="Nunito" pitchFamily="34" charset="0"/>
                <a:ea typeface="Nunito" pitchFamily="34" charset="-122"/>
                <a:cs typeface="Nunito" pitchFamily="34" charset="-120"/>
              </a:rPr>
              <a:t>Data Preparation</a:t>
            </a:r>
            <a:endParaRPr lang="en-US" sz="2165" dirty="0"/>
          </a:p>
        </p:txBody>
      </p:sp>
      <p:sp>
        <p:nvSpPr>
          <p:cNvPr id="16" name="Text 12"/>
          <p:cNvSpPr/>
          <p:nvPr/>
        </p:nvSpPr>
        <p:spPr>
          <a:xfrm>
            <a:off x="2364343" y="4685228"/>
            <a:ext cx="7783711" cy="703659"/>
          </a:xfrm>
          <a:prstGeom prst="rect">
            <a:avLst/>
          </a:prstGeom>
          <a:noFill/>
          <a:ln/>
        </p:spPr>
        <p:txBody>
          <a:bodyPr wrap="square" rtlCol="0" anchor="t"/>
          <a:lstStyle/>
          <a:p>
            <a:pPr marL="0" indent="0" algn="l">
              <a:lnSpc>
                <a:spcPts val="2771"/>
              </a:lnSpc>
              <a:buNone/>
            </a:pPr>
            <a:r>
              <a:rPr lang="en-US" sz="1732" dirty="0">
                <a:solidFill>
                  <a:srgbClr val="FFFFFF"/>
                </a:solidFill>
                <a:latin typeface="PT Sans" pitchFamily="34" charset="0"/>
                <a:ea typeface="PT Sans" pitchFamily="34" charset="-122"/>
                <a:cs typeface="PT Sans" pitchFamily="34" charset="-120"/>
              </a:rPr>
              <a:t>Cleaned, preprocessed, and transformed the dataset to ensure it was in the correct format for model training, addressing any issues with missing data or outliers.</a:t>
            </a:r>
            <a:endParaRPr lang="en-US" sz="1732" dirty="0"/>
          </a:p>
        </p:txBody>
      </p:sp>
      <p:sp>
        <p:nvSpPr>
          <p:cNvPr id="17" name="Shape 13"/>
          <p:cNvSpPr/>
          <p:nvPr/>
        </p:nvSpPr>
        <p:spPr>
          <a:xfrm>
            <a:off x="1402080" y="6234232"/>
            <a:ext cx="769739" cy="27384"/>
          </a:xfrm>
          <a:prstGeom prst="rect">
            <a:avLst/>
          </a:prstGeom>
          <a:solidFill>
            <a:srgbClr val="DD785E"/>
          </a:solidFill>
          <a:ln/>
        </p:spPr>
      </p:sp>
      <p:sp>
        <p:nvSpPr>
          <p:cNvPr id="18" name="Shape 14"/>
          <p:cNvSpPr/>
          <p:nvPr/>
        </p:nvSpPr>
        <p:spPr>
          <a:xfrm>
            <a:off x="907256" y="6000512"/>
            <a:ext cx="494824" cy="494824"/>
          </a:xfrm>
          <a:prstGeom prst="roundRect">
            <a:avLst>
              <a:gd name="adj" fmla="val 80014"/>
            </a:avLst>
          </a:prstGeom>
          <a:solidFill>
            <a:srgbClr val="00002E"/>
          </a:solidFill>
          <a:ln w="22860">
            <a:solidFill>
              <a:srgbClr val="FFFFFF"/>
            </a:solidFill>
            <a:prstDash val="solid"/>
          </a:ln>
        </p:spPr>
      </p:sp>
      <p:sp>
        <p:nvSpPr>
          <p:cNvPr id="19" name="Text 15"/>
          <p:cNvSpPr/>
          <p:nvPr/>
        </p:nvSpPr>
        <p:spPr>
          <a:xfrm>
            <a:off x="1055608" y="6041707"/>
            <a:ext cx="198001" cy="412313"/>
          </a:xfrm>
          <a:prstGeom prst="rect">
            <a:avLst/>
          </a:prstGeom>
          <a:noFill/>
          <a:ln/>
        </p:spPr>
        <p:txBody>
          <a:bodyPr wrap="none" rtlCol="0" anchor="t"/>
          <a:lstStyle/>
          <a:p>
            <a:pPr marL="0" indent="0" algn="ctr">
              <a:lnSpc>
                <a:spcPts val="3247"/>
              </a:lnSpc>
              <a:buNone/>
            </a:pPr>
            <a:r>
              <a:rPr lang="en-US" sz="2598" b="1" dirty="0">
                <a:solidFill>
                  <a:srgbClr val="DD785E"/>
                </a:solidFill>
                <a:latin typeface="Nunito" pitchFamily="34" charset="0"/>
                <a:ea typeface="Nunito" pitchFamily="34" charset="-122"/>
                <a:cs typeface="Nunito" pitchFamily="34" charset="-120"/>
              </a:rPr>
              <a:t>3</a:t>
            </a:r>
            <a:endParaRPr lang="en-US" sz="2598" dirty="0"/>
          </a:p>
        </p:txBody>
      </p:sp>
      <p:sp>
        <p:nvSpPr>
          <p:cNvPr id="20" name="Text 16"/>
          <p:cNvSpPr/>
          <p:nvPr/>
        </p:nvSpPr>
        <p:spPr>
          <a:xfrm>
            <a:off x="2364343" y="6048613"/>
            <a:ext cx="3332559" cy="343614"/>
          </a:xfrm>
          <a:prstGeom prst="rect">
            <a:avLst/>
          </a:prstGeom>
          <a:noFill/>
          <a:ln/>
        </p:spPr>
        <p:txBody>
          <a:bodyPr wrap="none" rtlCol="0" anchor="t"/>
          <a:lstStyle/>
          <a:p>
            <a:pPr marL="0" indent="0" algn="l">
              <a:lnSpc>
                <a:spcPts val="2706"/>
              </a:lnSpc>
              <a:buNone/>
            </a:pPr>
            <a:r>
              <a:rPr lang="en-US" sz="2165" b="1" dirty="0">
                <a:solidFill>
                  <a:srgbClr val="DD785E"/>
                </a:solidFill>
                <a:latin typeface="Nunito" pitchFamily="34" charset="0"/>
                <a:ea typeface="Nunito" pitchFamily="34" charset="-122"/>
                <a:cs typeface="Nunito" pitchFamily="34" charset="-120"/>
              </a:rPr>
              <a:t>Model Training and Tuning</a:t>
            </a:r>
            <a:endParaRPr lang="en-US" sz="2165" dirty="0"/>
          </a:p>
        </p:txBody>
      </p:sp>
      <p:sp>
        <p:nvSpPr>
          <p:cNvPr id="21" name="Text 17"/>
          <p:cNvSpPr/>
          <p:nvPr/>
        </p:nvSpPr>
        <p:spPr>
          <a:xfrm>
            <a:off x="2364343" y="6524149"/>
            <a:ext cx="7783711" cy="703659"/>
          </a:xfrm>
          <a:prstGeom prst="rect">
            <a:avLst/>
          </a:prstGeom>
          <a:noFill/>
          <a:ln/>
        </p:spPr>
        <p:txBody>
          <a:bodyPr wrap="square" rtlCol="0" anchor="t"/>
          <a:lstStyle/>
          <a:p>
            <a:pPr marL="0" indent="0" algn="l">
              <a:lnSpc>
                <a:spcPts val="2771"/>
              </a:lnSpc>
              <a:buNone/>
            </a:pPr>
            <a:r>
              <a:rPr lang="en-US" sz="1732" dirty="0">
                <a:solidFill>
                  <a:srgbClr val="FFFFFF"/>
                </a:solidFill>
                <a:latin typeface="PT Sans" pitchFamily="34" charset="0"/>
                <a:ea typeface="PT Sans" pitchFamily="34" charset="-122"/>
                <a:cs typeface="PT Sans" pitchFamily="34" charset="-120"/>
              </a:rPr>
              <a:t>Implemented the chosen algorithm and fine-tuned hyperparameters through iterative testing to optimize the model's performance on the training data.</a:t>
            </a:r>
            <a:endParaRPr lang="en-US" sz="173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990957"/>
            <a:ext cx="8201501"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Model Evaluation and Validation</a:t>
            </a:r>
            <a:endParaRPr lang="en-US" sz="4374" dirty="0"/>
          </a:p>
        </p:txBody>
      </p:sp>
      <p:sp>
        <p:nvSpPr>
          <p:cNvPr id="5" name="Text 2"/>
          <p:cNvSpPr/>
          <p:nvPr/>
        </p:nvSpPr>
        <p:spPr>
          <a:xfrm>
            <a:off x="2348389" y="2218492"/>
            <a:ext cx="4695706"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To ensure the machine learning model developed during the internship at Exposys Data Labs is reliable and accurate, we conducted rigorous evaluation and validation processes. This involved testing the model's performance on diverse, unseen datasets to assess its generalization capability.</a:t>
            </a:r>
            <a:endParaRPr lang="en-US" sz="1750" dirty="0"/>
          </a:p>
        </p:txBody>
      </p:sp>
      <p:sp>
        <p:nvSpPr>
          <p:cNvPr id="6" name="Text 3"/>
          <p:cNvSpPr/>
          <p:nvPr/>
        </p:nvSpPr>
        <p:spPr>
          <a:xfrm>
            <a:off x="2348389" y="4906208"/>
            <a:ext cx="4695706"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 leveraged statistical metrics such as accuracy, precision, recall, and F1-score to quantify the model's performance. Additionally, we implemented cross-validation techniques to obtain robust estimates of the model's true performance.</a:t>
            </a:r>
            <a:endParaRPr lang="en-US" sz="1750" dirty="0"/>
          </a:p>
        </p:txBody>
      </p:sp>
      <p:pic>
        <p:nvPicPr>
          <p:cNvPr id="7" name="Image 1" descr="preencoded.png"/>
          <p:cNvPicPr>
            <a:picLocks noChangeAspect="1"/>
          </p:cNvPicPr>
          <p:nvPr/>
        </p:nvPicPr>
        <p:blipFill>
          <a:blip r:embed="rId4"/>
          <a:stretch>
            <a:fillRect/>
          </a:stretch>
        </p:blipFill>
        <p:spPr>
          <a:xfrm>
            <a:off x="7593687" y="2268498"/>
            <a:ext cx="4695706" cy="26412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1572458"/>
            <a:ext cx="712612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Deployment and Integration</a:t>
            </a:r>
            <a:endParaRPr lang="en-US" sz="4374" dirty="0"/>
          </a:p>
        </p:txBody>
      </p:sp>
      <p:pic>
        <p:nvPicPr>
          <p:cNvPr id="7" name="Image 2" descr="preencoded.png"/>
          <p:cNvPicPr>
            <a:picLocks noChangeAspect="1"/>
          </p:cNvPicPr>
          <p:nvPr/>
        </p:nvPicPr>
        <p:blipFill>
          <a:blip r:embed="rId5"/>
          <a:stretch>
            <a:fillRect/>
          </a:stretch>
        </p:blipFill>
        <p:spPr>
          <a:xfrm>
            <a:off x="2348389" y="2600087"/>
            <a:ext cx="3311128" cy="888682"/>
          </a:xfrm>
          <a:prstGeom prst="rect">
            <a:avLst/>
          </a:prstGeom>
        </p:spPr>
      </p:pic>
      <p:sp>
        <p:nvSpPr>
          <p:cNvPr id="8" name="Text 3"/>
          <p:cNvSpPr/>
          <p:nvPr/>
        </p:nvSpPr>
        <p:spPr>
          <a:xfrm>
            <a:off x="2570559" y="3822025"/>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Model Packaging</a:t>
            </a:r>
            <a:endParaRPr lang="en-US" sz="2187" dirty="0"/>
          </a:p>
        </p:txBody>
      </p:sp>
      <p:sp>
        <p:nvSpPr>
          <p:cNvPr id="9" name="Text 4"/>
          <p:cNvSpPr/>
          <p:nvPr/>
        </p:nvSpPr>
        <p:spPr>
          <a:xfrm>
            <a:off x="2570559" y="4302443"/>
            <a:ext cx="2866787"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Package the trained machine learning model into a deployable format, such as a Docker container or Python module, for easy distribution and integration.</a:t>
            </a:r>
            <a:endParaRPr lang="en-US" sz="1750" dirty="0"/>
          </a:p>
        </p:txBody>
      </p:sp>
      <p:pic>
        <p:nvPicPr>
          <p:cNvPr id="10" name="Image 3" descr="preencoded.png"/>
          <p:cNvPicPr>
            <a:picLocks noChangeAspect="1"/>
          </p:cNvPicPr>
          <p:nvPr/>
        </p:nvPicPr>
        <p:blipFill>
          <a:blip r:embed="rId6"/>
          <a:stretch>
            <a:fillRect/>
          </a:stretch>
        </p:blipFill>
        <p:spPr>
          <a:xfrm>
            <a:off x="5659517" y="2600087"/>
            <a:ext cx="3311128" cy="888682"/>
          </a:xfrm>
          <a:prstGeom prst="rect">
            <a:avLst/>
          </a:prstGeom>
        </p:spPr>
      </p:pic>
      <p:sp>
        <p:nvSpPr>
          <p:cNvPr id="11" name="Text 5"/>
          <p:cNvSpPr/>
          <p:nvPr/>
        </p:nvSpPr>
        <p:spPr>
          <a:xfrm>
            <a:off x="5881687" y="3822025"/>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API Development</a:t>
            </a:r>
            <a:endParaRPr lang="en-US" sz="2187" dirty="0"/>
          </a:p>
        </p:txBody>
      </p:sp>
      <p:sp>
        <p:nvSpPr>
          <p:cNvPr id="12" name="Text 6"/>
          <p:cNvSpPr/>
          <p:nvPr/>
        </p:nvSpPr>
        <p:spPr>
          <a:xfrm>
            <a:off x="5881687" y="4302443"/>
            <a:ext cx="2866787"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Develop a robust API to expose the model's functionality, allowing other applications to seamlessly access and leverage the machine learning capabilities.</a:t>
            </a:r>
            <a:endParaRPr lang="en-US" sz="1750" dirty="0"/>
          </a:p>
        </p:txBody>
      </p:sp>
      <p:pic>
        <p:nvPicPr>
          <p:cNvPr id="13" name="Image 4" descr="preencoded.png"/>
          <p:cNvPicPr>
            <a:picLocks noChangeAspect="1"/>
          </p:cNvPicPr>
          <p:nvPr/>
        </p:nvPicPr>
        <p:blipFill>
          <a:blip r:embed="rId7"/>
          <a:stretch>
            <a:fillRect/>
          </a:stretch>
        </p:blipFill>
        <p:spPr>
          <a:xfrm>
            <a:off x="8970645" y="2600087"/>
            <a:ext cx="3311247" cy="888682"/>
          </a:xfrm>
          <a:prstGeom prst="rect">
            <a:avLst/>
          </a:prstGeom>
        </p:spPr>
      </p:pic>
      <p:sp>
        <p:nvSpPr>
          <p:cNvPr id="14" name="Text 7"/>
          <p:cNvSpPr/>
          <p:nvPr/>
        </p:nvSpPr>
        <p:spPr>
          <a:xfrm>
            <a:off x="9192816" y="3822025"/>
            <a:ext cx="277749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Infrastructure Setup</a:t>
            </a:r>
            <a:endParaRPr lang="en-US" sz="2187" dirty="0"/>
          </a:p>
        </p:txBody>
      </p:sp>
      <p:sp>
        <p:nvSpPr>
          <p:cNvPr id="15" name="Text 8"/>
          <p:cNvSpPr/>
          <p:nvPr/>
        </p:nvSpPr>
        <p:spPr>
          <a:xfrm>
            <a:off x="9192816" y="4302443"/>
            <a:ext cx="2866906"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Set up the necessary infrastructure, such as cloud computing resources or on-premise servers, to host and run the deployed machine learning model.</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104662"/>
            <a:ext cx="832866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Challenges and Lessons Learned</a:t>
            </a:r>
            <a:endParaRPr lang="en-US" sz="4374" dirty="0"/>
          </a:p>
        </p:txBody>
      </p:sp>
      <p:sp>
        <p:nvSpPr>
          <p:cNvPr id="5" name="Shape 2"/>
          <p:cNvSpPr/>
          <p:nvPr/>
        </p:nvSpPr>
        <p:spPr>
          <a:xfrm>
            <a:off x="2348389" y="2416969"/>
            <a:ext cx="499943" cy="499943"/>
          </a:xfrm>
          <a:prstGeom prst="roundRect">
            <a:avLst>
              <a:gd name="adj" fmla="val 80001"/>
            </a:avLst>
          </a:prstGeom>
          <a:solidFill>
            <a:srgbClr val="00002E"/>
          </a:solidFill>
          <a:ln w="22860">
            <a:solidFill>
              <a:srgbClr val="FFFFFF"/>
            </a:solidFill>
            <a:prstDash val="solid"/>
          </a:ln>
        </p:spPr>
      </p:sp>
      <p:sp>
        <p:nvSpPr>
          <p:cNvPr id="6" name="Text 3"/>
          <p:cNvSpPr/>
          <p:nvPr/>
        </p:nvSpPr>
        <p:spPr>
          <a:xfrm>
            <a:off x="2498288" y="2458641"/>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7" name="Text 4"/>
          <p:cNvSpPr/>
          <p:nvPr/>
        </p:nvSpPr>
        <p:spPr>
          <a:xfrm>
            <a:off x="3070503" y="2493288"/>
            <a:ext cx="277749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Handling Noisy Data</a:t>
            </a:r>
            <a:endParaRPr lang="en-US" sz="2187" dirty="0"/>
          </a:p>
        </p:txBody>
      </p:sp>
      <p:sp>
        <p:nvSpPr>
          <p:cNvPr id="8" name="Text 5"/>
          <p:cNvSpPr/>
          <p:nvPr/>
        </p:nvSpPr>
        <p:spPr>
          <a:xfrm>
            <a:off x="3070503" y="2973705"/>
            <a:ext cx="4133612"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dataset had significant noise and inconsistencies, requiring extensive cleaning and preprocessing to prepare it for modeling.</a:t>
            </a:r>
            <a:endParaRPr lang="en-US" sz="1750" dirty="0"/>
          </a:p>
        </p:txBody>
      </p:sp>
      <p:sp>
        <p:nvSpPr>
          <p:cNvPr id="9" name="Shape 6"/>
          <p:cNvSpPr/>
          <p:nvPr/>
        </p:nvSpPr>
        <p:spPr>
          <a:xfrm>
            <a:off x="7426285" y="2416969"/>
            <a:ext cx="499943" cy="499943"/>
          </a:xfrm>
          <a:prstGeom prst="roundRect">
            <a:avLst>
              <a:gd name="adj" fmla="val 80001"/>
            </a:avLst>
          </a:prstGeom>
          <a:solidFill>
            <a:srgbClr val="00002E"/>
          </a:solidFill>
          <a:ln w="22860">
            <a:solidFill>
              <a:srgbClr val="FFFFFF"/>
            </a:solidFill>
            <a:prstDash val="solid"/>
          </a:ln>
        </p:spPr>
      </p:sp>
      <p:sp>
        <p:nvSpPr>
          <p:cNvPr id="10" name="Text 7"/>
          <p:cNvSpPr/>
          <p:nvPr/>
        </p:nvSpPr>
        <p:spPr>
          <a:xfrm>
            <a:off x="7576185" y="2458641"/>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1" name="Text 8"/>
          <p:cNvSpPr/>
          <p:nvPr/>
        </p:nvSpPr>
        <p:spPr>
          <a:xfrm>
            <a:off x="8148399" y="2493288"/>
            <a:ext cx="3386852"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Computational Constraints</a:t>
            </a:r>
            <a:endParaRPr lang="en-US" sz="2187" dirty="0"/>
          </a:p>
        </p:txBody>
      </p:sp>
      <p:sp>
        <p:nvSpPr>
          <p:cNvPr id="12" name="Text 9"/>
          <p:cNvSpPr/>
          <p:nvPr/>
        </p:nvSpPr>
        <p:spPr>
          <a:xfrm>
            <a:off x="8148399" y="2973705"/>
            <a:ext cx="4133612"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machine learning models were computationally intensive, necessitating the use of high-performance computing resources and efficient coding practices.</a:t>
            </a:r>
            <a:endParaRPr lang="en-US" sz="1750" dirty="0"/>
          </a:p>
        </p:txBody>
      </p:sp>
      <p:sp>
        <p:nvSpPr>
          <p:cNvPr id="13" name="Shape 10"/>
          <p:cNvSpPr/>
          <p:nvPr/>
        </p:nvSpPr>
        <p:spPr>
          <a:xfrm>
            <a:off x="2348389" y="4791075"/>
            <a:ext cx="499943" cy="499943"/>
          </a:xfrm>
          <a:prstGeom prst="roundRect">
            <a:avLst>
              <a:gd name="adj" fmla="val 80001"/>
            </a:avLst>
          </a:prstGeom>
          <a:solidFill>
            <a:srgbClr val="00002E"/>
          </a:solidFill>
          <a:ln w="22860">
            <a:solidFill>
              <a:srgbClr val="FFFFFF"/>
            </a:solidFill>
            <a:prstDash val="solid"/>
          </a:ln>
        </p:spPr>
      </p:sp>
      <p:sp>
        <p:nvSpPr>
          <p:cNvPr id="14" name="Text 11"/>
          <p:cNvSpPr/>
          <p:nvPr/>
        </p:nvSpPr>
        <p:spPr>
          <a:xfrm>
            <a:off x="2498288" y="4832747"/>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5" name="Text 12"/>
          <p:cNvSpPr/>
          <p:nvPr/>
        </p:nvSpPr>
        <p:spPr>
          <a:xfrm>
            <a:off x="3070503" y="4867394"/>
            <a:ext cx="3690580"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Interpreting Complex Models</a:t>
            </a:r>
            <a:endParaRPr lang="en-US" sz="2187" dirty="0"/>
          </a:p>
        </p:txBody>
      </p:sp>
      <p:sp>
        <p:nvSpPr>
          <p:cNvPr id="16" name="Text 13"/>
          <p:cNvSpPr/>
          <p:nvPr/>
        </p:nvSpPr>
        <p:spPr>
          <a:xfrm>
            <a:off x="3070503" y="5347811"/>
            <a:ext cx="4133612"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advanced machine learning algorithms produced highly accurate but opaque models, requiring careful analysis to understand their inner workings and decision-making processes.</a:t>
            </a:r>
            <a:endParaRPr lang="en-US" sz="1750" dirty="0"/>
          </a:p>
        </p:txBody>
      </p:sp>
      <p:sp>
        <p:nvSpPr>
          <p:cNvPr id="17" name="Shape 14"/>
          <p:cNvSpPr/>
          <p:nvPr/>
        </p:nvSpPr>
        <p:spPr>
          <a:xfrm>
            <a:off x="7426285" y="4791075"/>
            <a:ext cx="499943" cy="499943"/>
          </a:xfrm>
          <a:prstGeom prst="roundRect">
            <a:avLst>
              <a:gd name="adj" fmla="val 80001"/>
            </a:avLst>
          </a:prstGeom>
          <a:solidFill>
            <a:srgbClr val="00002E"/>
          </a:solidFill>
          <a:ln w="22860">
            <a:solidFill>
              <a:srgbClr val="FFFFFF"/>
            </a:solidFill>
            <a:prstDash val="solid"/>
          </a:ln>
        </p:spPr>
      </p:sp>
      <p:sp>
        <p:nvSpPr>
          <p:cNvPr id="18" name="Text 15"/>
          <p:cNvSpPr/>
          <p:nvPr/>
        </p:nvSpPr>
        <p:spPr>
          <a:xfrm>
            <a:off x="7576185" y="4832747"/>
            <a:ext cx="200025" cy="416481"/>
          </a:xfrm>
          <a:prstGeom prst="rect">
            <a:avLst/>
          </a:prstGeom>
          <a:noFill/>
          <a:ln/>
        </p:spPr>
        <p:txBody>
          <a:bodyPr wrap="none" rtlCol="0" anchor="t"/>
          <a:lstStyle/>
          <a:p>
            <a:pPr marL="0" indent="0" algn="ctr">
              <a:lnSpc>
                <a:spcPts val="3281"/>
              </a:lnSpc>
              <a:buNone/>
            </a:pPr>
            <a:r>
              <a:rPr lang="en-US" sz="2624" b="1" dirty="0">
                <a:solidFill>
                  <a:srgbClr val="48A8E2"/>
                </a:solidFill>
                <a:latin typeface="Nunito" pitchFamily="34" charset="0"/>
                <a:ea typeface="Nunito" pitchFamily="34" charset="-122"/>
                <a:cs typeface="Nunito" pitchFamily="34" charset="-120"/>
              </a:rPr>
              <a:t>4</a:t>
            </a:r>
            <a:endParaRPr lang="en-US" sz="2624" dirty="0"/>
          </a:p>
        </p:txBody>
      </p:sp>
      <p:sp>
        <p:nvSpPr>
          <p:cNvPr id="19" name="Text 16"/>
          <p:cNvSpPr/>
          <p:nvPr/>
        </p:nvSpPr>
        <p:spPr>
          <a:xfrm>
            <a:off x="8148399" y="4867394"/>
            <a:ext cx="4133612" cy="694373"/>
          </a:xfrm>
          <a:prstGeom prst="rect">
            <a:avLst/>
          </a:prstGeom>
          <a:noFill/>
          <a:ln/>
        </p:spPr>
        <p:txBody>
          <a:bodyPr wrap="square" rtlCol="0" anchor="t"/>
          <a:lstStyle/>
          <a:p>
            <a:pPr marL="0" indent="0">
              <a:lnSpc>
                <a:spcPts val="2734"/>
              </a:lnSpc>
              <a:buNone/>
            </a:pPr>
            <a:r>
              <a:rPr lang="en-US" sz="2187" b="1" dirty="0">
                <a:solidFill>
                  <a:srgbClr val="48A8E2"/>
                </a:solidFill>
                <a:latin typeface="Nunito" pitchFamily="34" charset="0"/>
                <a:ea typeface="Nunito" pitchFamily="34" charset="-122"/>
                <a:cs typeface="Nunito" pitchFamily="34" charset="-120"/>
              </a:rPr>
              <a:t>Importance of Domain Knowledge</a:t>
            </a:r>
            <a:endParaRPr lang="en-US" sz="2187" dirty="0"/>
          </a:p>
        </p:txBody>
      </p:sp>
      <p:sp>
        <p:nvSpPr>
          <p:cNvPr id="20" name="Text 17"/>
          <p:cNvSpPr/>
          <p:nvPr/>
        </p:nvSpPr>
        <p:spPr>
          <a:xfrm>
            <a:off x="8148399" y="5694997"/>
            <a:ext cx="4133612"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Collaborating with subject matter experts was crucial to identify relevant features, validate assumptions, and interpret the model outputs in a meaningful way.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3121223" y="516731"/>
            <a:ext cx="8387953" cy="1172766"/>
          </a:xfrm>
          <a:prstGeom prst="rect">
            <a:avLst/>
          </a:prstGeom>
          <a:noFill/>
          <a:ln/>
        </p:spPr>
        <p:txBody>
          <a:bodyPr wrap="square" rtlCol="0" anchor="t"/>
          <a:lstStyle/>
          <a:p>
            <a:pPr marL="0" indent="0">
              <a:lnSpc>
                <a:spcPts val="4617"/>
              </a:lnSpc>
              <a:buNone/>
            </a:pPr>
            <a:r>
              <a:rPr lang="en-US" sz="3693" b="1" dirty="0">
                <a:solidFill>
                  <a:srgbClr val="FFFFFF"/>
                </a:solidFill>
                <a:latin typeface="Nunito" pitchFamily="34" charset="0"/>
                <a:ea typeface="Nunito" pitchFamily="34" charset="-122"/>
                <a:cs typeface="Nunito" pitchFamily="34" charset="-120"/>
              </a:rPr>
              <a:t>Future Improvements and Recommendations</a:t>
            </a:r>
            <a:endParaRPr lang="en-US" sz="3693" dirty="0"/>
          </a:p>
        </p:txBody>
      </p:sp>
      <p:pic>
        <p:nvPicPr>
          <p:cNvPr id="5" name="Image 1" descr="preencoded.png"/>
          <p:cNvPicPr>
            <a:picLocks noChangeAspect="1"/>
          </p:cNvPicPr>
          <p:nvPr/>
        </p:nvPicPr>
        <p:blipFill>
          <a:blip r:embed="rId4"/>
          <a:stretch>
            <a:fillRect/>
          </a:stretch>
        </p:blipFill>
        <p:spPr>
          <a:xfrm>
            <a:off x="4526161" y="2064663"/>
            <a:ext cx="1383983" cy="1381006"/>
          </a:xfrm>
          <a:prstGeom prst="rect">
            <a:avLst/>
          </a:prstGeom>
        </p:spPr>
      </p:pic>
      <p:sp>
        <p:nvSpPr>
          <p:cNvPr id="6" name="Text 2"/>
          <p:cNvSpPr/>
          <p:nvPr/>
        </p:nvSpPr>
        <p:spPr>
          <a:xfrm>
            <a:off x="5147786" y="2746415"/>
            <a:ext cx="140732" cy="375285"/>
          </a:xfrm>
          <a:prstGeom prst="rect">
            <a:avLst/>
          </a:prstGeom>
          <a:noFill/>
          <a:ln/>
        </p:spPr>
        <p:txBody>
          <a:bodyPr wrap="none" rtlCol="0" anchor="t"/>
          <a:lstStyle/>
          <a:p>
            <a:pPr marL="0" indent="0" algn="ctr">
              <a:lnSpc>
                <a:spcPts val="2955"/>
              </a:lnSpc>
              <a:buNone/>
            </a:pPr>
            <a:r>
              <a:rPr lang="en-US" sz="1847" b="1" dirty="0">
                <a:solidFill>
                  <a:srgbClr val="F2B42D"/>
                </a:solidFill>
                <a:latin typeface="Nunito" pitchFamily="34" charset="0"/>
                <a:ea typeface="Nunito" pitchFamily="34" charset="-122"/>
                <a:cs typeface="Nunito" pitchFamily="34" charset="-120"/>
              </a:rPr>
              <a:t>1</a:t>
            </a:r>
            <a:endParaRPr lang="en-US" sz="1847" dirty="0"/>
          </a:p>
        </p:txBody>
      </p:sp>
      <p:sp>
        <p:nvSpPr>
          <p:cNvPr id="7" name="Text 3"/>
          <p:cNvSpPr/>
          <p:nvPr/>
        </p:nvSpPr>
        <p:spPr>
          <a:xfrm>
            <a:off x="6097667" y="2402205"/>
            <a:ext cx="2345293" cy="293132"/>
          </a:xfrm>
          <a:prstGeom prst="rect">
            <a:avLst/>
          </a:prstGeom>
          <a:noFill/>
          <a:ln/>
        </p:spPr>
        <p:txBody>
          <a:bodyPr wrap="none" rtlCol="0" anchor="t"/>
          <a:lstStyle/>
          <a:p>
            <a:pPr marL="0" indent="0" algn="l">
              <a:lnSpc>
                <a:spcPts val="2308"/>
              </a:lnSpc>
              <a:buNone/>
            </a:pPr>
            <a:r>
              <a:rPr lang="en-US" sz="1847" b="1" dirty="0">
                <a:solidFill>
                  <a:srgbClr val="F2B42D"/>
                </a:solidFill>
                <a:latin typeface="Nunito" pitchFamily="34" charset="0"/>
                <a:ea typeface="Nunito" pitchFamily="34" charset="-122"/>
                <a:cs typeface="Nunito" pitchFamily="34" charset="-120"/>
              </a:rPr>
              <a:t>Model Optimization</a:t>
            </a:r>
            <a:endParaRPr lang="en-US" sz="1847" dirty="0"/>
          </a:p>
        </p:txBody>
      </p:sp>
      <p:sp>
        <p:nvSpPr>
          <p:cNvPr id="8" name="Text 4"/>
          <p:cNvSpPr/>
          <p:nvPr/>
        </p:nvSpPr>
        <p:spPr>
          <a:xfrm>
            <a:off x="6097667" y="2807851"/>
            <a:ext cx="4032528" cy="300157"/>
          </a:xfrm>
          <a:prstGeom prst="rect">
            <a:avLst/>
          </a:prstGeom>
          <a:noFill/>
          <a:ln/>
        </p:spPr>
        <p:txBody>
          <a:bodyPr wrap="none" rtlCol="0" anchor="t"/>
          <a:lstStyle/>
          <a:p>
            <a:pPr marL="0" indent="0" algn="l">
              <a:lnSpc>
                <a:spcPts val="2364"/>
              </a:lnSpc>
              <a:buNone/>
            </a:pPr>
            <a:r>
              <a:rPr lang="en-US" sz="1477" dirty="0">
                <a:solidFill>
                  <a:srgbClr val="FFFFFF"/>
                </a:solidFill>
                <a:latin typeface="PT Sans" pitchFamily="34" charset="0"/>
                <a:ea typeface="PT Sans" pitchFamily="34" charset="-122"/>
                <a:cs typeface="PT Sans" pitchFamily="34" charset="-120"/>
              </a:rPr>
              <a:t>Fine-tune hyperparameters for better performance</a:t>
            </a:r>
            <a:endParaRPr lang="en-US" sz="1477" dirty="0"/>
          </a:p>
        </p:txBody>
      </p:sp>
      <p:sp>
        <p:nvSpPr>
          <p:cNvPr id="9" name="Shape 5"/>
          <p:cNvSpPr/>
          <p:nvPr/>
        </p:nvSpPr>
        <p:spPr>
          <a:xfrm>
            <a:off x="5956935" y="3459123"/>
            <a:ext cx="5505450" cy="11668"/>
          </a:xfrm>
          <a:prstGeom prst="rect">
            <a:avLst/>
          </a:prstGeom>
          <a:solidFill>
            <a:srgbClr val="F2B42D"/>
          </a:solidFill>
          <a:ln/>
        </p:spPr>
      </p:sp>
      <p:pic>
        <p:nvPicPr>
          <p:cNvPr id="10" name="Image 2" descr="preencoded.png"/>
          <p:cNvPicPr>
            <a:picLocks noChangeAspect="1"/>
          </p:cNvPicPr>
          <p:nvPr/>
        </p:nvPicPr>
        <p:blipFill>
          <a:blip r:embed="rId5"/>
          <a:stretch>
            <a:fillRect/>
          </a:stretch>
        </p:blipFill>
        <p:spPr>
          <a:xfrm>
            <a:off x="3834170" y="3492460"/>
            <a:ext cx="2767965" cy="1381006"/>
          </a:xfrm>
          <a:prstGeom prst="rect">
            <a:avLst/>
          </a:prstGeom>
        </p:spPr>
      </p:pic>
      <p:sp>
        <p:nvSpPr>
          <p:cNvPr id="11" name="Text 6"/>
          <p:cNvSpPr/>
          <p:nvPr/>
        </p:nvSpPr>
        <p:spPr>
          <a:xfrm>
            <a:off x="5147786" y="3995261"/>
            <a:ext cx="140732" cy="375285"/>
          </a:xfrm>
          <a:prstGeom prst="rect">
            <a:avLst/>
          </a:prstGeom>
          <a:noFill/>
          <a:ln/>
        </p:spPr>
        <p:txBody>
          <a:bodyPr wrap="none" rtlCol="0" anchor="t"/>
          <a:lstStyle/>
          <a:p>
            <a:pPr marL="0" indent="0" algn="ctr">
              <a:lnSpc>
                <a:spcPts val="2955"/>
              </a:lnSpc>
              <a:buNone/>
            </a:pPr>
            <a:r>
              <a:rPr lang="en-US" sz="1847" b="1" dirty="0">
                <a:solidFill>
                  <a:srgbClr val="D7425E"/>
                </a:solidFill>
                <a:latin typeface="Nunito" pitchFamily="34" charset="0"/>
                <a:ea typeface="Nunito" pitchFamily="34" charset="-122"/>
                <a:cs typeface="Nunito" pitchFamily="34" charset="-120"/>
              </a:rPr>
              <a:t>2</a:t>
            </a:r>
            <a:endParaRPr lang="en-US" sz="1847" dirty="0"/>
          </a:p>
        </p:txBody>
      </p:sp>
      <p:sp>
        <p:nvSpPr>
          <p:cNvPr id="12" name="Text 7"/>
          <p:cNvSpPr/>
          <p:nvPr/>
        </p:nvSpPr>
        <p:spPr>
          <a:xfrm>
            <a:off x="6789658" y="3679984"/>
            <a:ext cx="2596396" cy="293132"/>
          </a:xfrm>
          <a:prstGeom prst="rect">
            <a:avLst/>
          </a:prstGeom>
          <a:noFill/>
          <a:ln/>
        </p:spPr>
        <p:txBody>
          <a:bodyPr wrap="none" rtlCol="0" anchor="t"/>
          <a:lstStyle/>
          <a:p>
            <a:pPr marL="0" indent="0" algn="l">
              <a:lnSpc>
                <a:spcPts val="2308"/>
              </a:lnSpc>
              <a:buNone/>
            </a:pPr>
            <a:r>
              <a:rPr lang="en-US" sz="1847" b="1" dirty="0">
                <a:solidFill>
                  <a:srgbClr val="D7425E"/>
                </a:solidFill>
                <a:latin typeface="Nunito" pitchFamily="34" charset="0"/>
                <a:ea typeface="Nunito" pitchFamily="34" charset="-122"/>
                <a:cs typeface="Nunito" pitchFamily="34" charset="-120"/>
              </a:rPr>
              <a:t>Additional Data Sources</a:t>
            </a:r>
            <a:endParaRPr lang="en-US" sz="1847" dirty="0"/>
          </a:p>
        </p:txBody>
      </p:sp>
      <p:sp>
        <p:nvSpPr>
          <p:cNvPr id="13" name="Text 8"/>
          <p:cNvSpPr/>
          <p:nvPr/>
        </p:nvSpPr>
        <p:spPr>
          <a:xfrm>
            <a:off x="6789658" y="4085630"/>
            <a:ext cx="4531995" cy="600313"/>
          </a:xfrm>
          <a:prstGeom prst="rect">
            <a:avLst/>
          </a:prstGeom>
          <a:noFill/>
          <a:ln/>
        </p:spPr>
        <p:txBody>
          <a:bodyPr wrap="square" rtlCol="0" anchor="t"/>
          <a:lstStyle/>
          <a:p>
            <a:pPr marL="0" indent="0" algn="l">
              <a:lnSpc>
                <a:spcPts val="2364"/>
              </a:lnSpc>
              <a:buNone/>
            </a:pPr>
            <a:r>
              <a:rPr lang="en-US" sz="1477" dirty="0">
                <a:solidFill>
                  <a:srgbClr val="FFFFFF"/>
                </a:solidFill>
                <a:latin typeface="PT Sans" pitchFamily="34" charset="0"/>
                <a:ea typeface="PT Sans" pitchFamily="34" charset="-122"/>
                <a:cs typeface="PT Sans" pitchFamily="34" charset="-120"/>
              </a:rPr>
              <a:t>Incorporate more diverse datasets to enhance model robustness</a:t>
            </a:r>
            <a:endParaRPr lang="en-US" sz="1477" dirty="0"/>
          </a:p>
        </p:txBody>
      </p:sp>
      <p:sp>
        <p:nvSpPr>
          <p:cNvPr id="14" name="Shape 9"/>
          <p:cNvSpPr/>
          <p:nvPr/>
        </p:nvSpPr>
        <p:spPr>
          <a:xfrm>
            <a:off x="6648926" y="4886920"/>
            <a:ext cx="4813459" cy="11668"/>
          </a:xfrm>
          <a:prstGeom prst="rect">
            <a:avLst/>
          </a:prstGeom>
          <a:solidFill>
            <a:srgbClr val="D7425E"/>
          </a:solidFill>
          <a:ln/>
        </p:spPr>
      </p:sp>
      <p:pic>
        <p:nvPicPr>
          <p:cNvPr id="15" name="Image 3" descr="preencoded.png"/>
          <p:cNvPicPr>
            <a:picLocks noChangeAspect="1"/>
          </p:cNvPicPr>
          <p:nvPr/>
        </p:nvPicPr>
        <p:blipFill>
          <a:blip r:embed="rId6"/>
          <a:stretch>
            <a:fillRect/>
          </a:stretch>
        </p:blipFill>
        <p:spPr>
          <a:xfrm>
            <a:off x="3142178" y="4920258"/>
            <a:ext cx="4151948" cy="1381006"/>
          </a:xfrm>
          <a:prstGeom prst="rect">
            <a:avLst/>
          </a:prstGeom>
        </p:spPr>
      </p:pic>
      <p:sp>
        <p:nvSpPr>
          <p:cNvPr id="16" name="Text 10"/>
          <p:cNvSpPr/>
          <p:nvPr/>
        </p:nvSpPr>
        <p:spPr>
          <a:xfrm>
            <a:off x="5147667" y="5423059"/>
            <a:ext cx="140732" cy="375285"/>
          </a:xfrm>
          <a:prstGeom prst="rect">
            <a:avLst/>
          </a:prstGeom>
          <a:noFill/>
          <a:ln/>
        </p:spPr>
        <p:txBody>
          <a:bodyPr wrap="none" rtlCol="0" anchor="t"/>
          <a:lstStyle/>
          <a:p>
            <a:pPr marL="0" indent="0" algn="ctr">
              <a:lnSpc>
                <a:spcPts val="2955"/>
              </a:lnSpc>
              <a:buNone/>
            </a:pPr>
            <a:r>
              <a:rPr lang="en-US" sz="1847" b="1" dirty="0">
                <a:solidFill>
                  <a:srgbClr val="DD785E"/>
                </a:solidFill>
                <a:latin typeface="Nunito" pitchFamily="34" charset="0"/>
                <a:ea typeface="Nunito" pitchFamily="34" charset="-122"/>
                <a:cs typeface="Nunito" pitchFamily="34" charset="-120"/>
              </a:rPr>
              <a:t>3</a:t>
            </a:r>
            <a:endParaRPr lang="en-US" sz="1847" dirty="0"/>
          </a:p>
        </p:txBody>
      </p:sp>
      <p:sp>
        <p:nvSpPr>
          <p:cNvPr id="17" name="Text 11"/>
          <p:cNvSpPr/>
          <p:nvPr/>
        </p:nvSpPr>
        <p:spPr>
          <a:xfrm>
            <a:off x="7481649" y="5107781"/>
            <a:ext cx="2345293" cy="293132"/>
          </a:xfrm>
          <a:prstGeom prst="rect">
            <a:avLst/>
          </a:prstGeom>
          <a:noFill/>
          <a:ln/>
        </p:spPr>
        <p:txBody>
          <a:bodyPr wrap="none" rtlCol="0" anchor="t"/>
          <a:lstStyle/>
          <a:p>
            <a:pPr marL="0" indent="0" algn="l">
              <a:lnSpc>
                <a:spcPts val="2308"/>
              </a:lnSpc>
              <a:buNone/>
            </a:pPr>
            <a:r>
              <a:rPr lang="en-US" sz="1847" b="1" dirty="0">
                <a:solidFill>
                  <a:srgbClr val="DD785E"/>
                </a:solidFill>
                <a:latin typeface="Nunito" pitchFamily="34" charset="0"/>
                <a:ea typeface="Nunito" pitchFamily="34" charset="-122"/>
                <a:cs typeface="Nunito" pitchFamily="34" charset="-120"/>
              </a:rPr>
              <a:t>Explainable AI</a:t>
            </a:r>
            <a:endParaRPr lang="en-US" sz="1847" dirty="0"/>
          </a:p>
        </p:txBody>
      </p:sp>
      <p:sp>
        <p:nvSpPr>
          <p:cNvPr id="18" name="Text 12"/>
          <p:cNvSpPr/>
          <p:nvPr/>
        </p:nvSpPr>
        <p:spPr>
          <a:xfrm>
            <a:off x="7481649" y="5513427"/>
            <a:ext cx="3840004" cy="600313"/>
          </a:xfrm>
          <a:prstGeom prst="rect">
            <a:avLst/>
          </a:prstGeom>
          <a:noFill/>
          <a:ln/>
        </p:spPr>
        <p:txBody>
          <a:bodyPr wrap="square" rtlCol="0" anchor="t"/>
          <a:lstStyle/>
          <a:p>
            <a:pPr marL="0" indent="0" algn="l">
              <a:lnSpc>
                <a:spcPts val="2364"/>
              </a:lnSpc>
              <a:buNone/>
            </a:pPr>
            <a:r>
              <a:rPr lang="en-US" sz="1477" dirty="0">
                <a:solidFill>
                  <a:srgbClr val="FFFFFF"/>
                </a:solidFill>
                <a:latin typeface="PT Sans" pitchFamily="34" charset="0"/>
                <a:ea typeface="PT Sans" pitchFamily="34" charset="-122"/>
                <a:cs typeface="PT Sans" pitchFamily="34" charset="-120"/>
              </a:rPr>
              <a:t>Develop methods to explain model predictions and decisions</a:t>
            </a:r>
            <a:endParaRPr lang="en-US" sz="1477" dirty="0"/>
          </a:p>
        </p:txBody>
      </p:sp>
      <p:sp>
        <p:nvSpPr>
          <p:cNvPr id="19" name="Text 13"/>
          <p:cNvSpPr/>
          <p:nvPr/>
        </p:nvSpPr>
        <p:spPr>
          <a:xfrm>
            <a:off x="3121223" y="6512243"/>
            <a:ext cx="8387953" cy="1200626"/>
          </a:xfrm>
          <a:prstGeom prst="rect">
            <a:avLst/>
          </a:prstGeom>
          <a:noFill/>
          <a:ln/>
        </p:spPr>
        <p:txBody>
          <a:bodyPr wrap="square" rtlCol="0" anchor="t"/>
          <a:lstStyle/>
          <a:p>
            <a:pPr marL="0" indent="0">
              <a:lnSpc>
                <a:spcPts val="2364"/>
              </a:lnSpc>
              <a:buNone/>
            </a:pPr>
            <a:r>
              <a:rPr lang="en-US" sz="1477" dirty="0">
                <a:solidFill>
                  <a:srgbClr val="FFFFFF"/>
                </a:solidFill>
                <a:latin typeface="PT Sans" pitchFamily="34" charset="0"/>
                <a:ea typeface="PT Sans" pitchFamily="34" charset="-122"/>
                <a:cs typeface="PT Sans" pitchFamily="34" charset="-120"/>
              </a:rPr>
              <a:t>To further enhance the capabilities of the machine learning model developed during the internship, several key improvements and recommendations can be considered. Optimizing the model's hyperparameters, incorporating additional data sources, and implementing explainable AI techniques can all contribute to enhancing the model's accuracy, reliability, and transparency.</a:t>
            </a:r>
            <a:endParaRPr lang="en-US" sz="1477"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52</TotalTime>
  <Words>1020</Words>
  <Application>Microsoft Office PowerPoint</Application>
  <PresentationFormat>Custom</PresentationFormat>
  <Paragraphs>76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Rounded MT Bold</vt:lpstr>
      <vt:lpstr>Corbel</vt:lpstr>
      <vt:lpstr>Nunito</vt:lpstr>
      <vt:lpstr>PT Sans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Mayur Jadhav</cp:lastModifiedBy>
  <cp:revision>4</cp:revision>
  <dcterms:created xsi:type="dcterms:W3CDTF">2024-04-19T14:54:41Z</dcterms:created>
  <dcterms:modified xsi:type="dcterms:W3CDTF">2024-04-25T13:13:36Z</dcterms:modified>
</cp:coreProperties>
</file>