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86" r:id="rId6"/>
    <p:sldId id="285" r:id="rId7"/>
    <p:sldId id="269" r:id="rId8"/>
    <p:sldId id="282" r:id="rId9"/>
    <p:sldId id="260" r:id="rId10"/>
    <p:sldId id="291" r:id="rId11"/>
    <p:sldId id="261" r:id="rId12"/>
    <p:sldId id="283" r:id="rId13"/>
    <p:sldId id="287" r:id="rId14"/>
    <p:sldId id="289" r:id="rId15"/>
    <p:sldId id="288" r:id="rId16"/>
    <p:sldId id="270" r:id="rId17"/>
    <p:sldId id="28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658D95"/>
    <a:srgbClr val="377069"/>
    <a:srgbClr val="587781"/>
    <a:srgbClr val="103A48"/>
    <a:srgbClr val="39726A"/>
    <a:srgbClr val="E6E6E6"/>
    <a:srgbClr val="3E796F"/>
    <a:srgbClr val="65CABE"/>
    <a:srgbClr val="8AB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7436" autoAdjust="0"/>
  </p:normalViewPr>
  <p:slideViewPr>
    <p:cSldViewPr snapToGrid="0">
      <p:cViewPr varScale="1">
        <p:scale>
          <a:sx n="119" d="100"/>
          <a:sy n="119" d="100"/>
        </p:scale>
        <p:origin x="306" y="108"/>
      </p:cViewPr>
      <p:guideLst/>
    </p:cSldViewPr>
  </p:slideViewPr>
  <p:outlineViewPr>
    <p:cViewPr>
      <p:scale>
        <a:sx n="33" d="100"/>
        <a:sy n="33" d="100"/>
      </p:scale>
      <p:origin x="0" y="-1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AB98B-5F1D-4CCC-939D-9AAEDA4F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92762" cy="3329581"/>
          </a:xfrm>
        </p:spPr>
        <p:txBody>
          <a:bodyPr/>
          <a:lstStyle/>
          <a:p>
            <a:r>
              <a:rPr lang="de-DE" sz="6600" dirty="0" err="1"/>
              <a:t>VereinsFinanzManager</a:t>
            </a:r>
            <a:endParaRPr lang="de-DE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211344-A3DD-4EA1-A984-75820A1B3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Integration und Nutzung von mongodb</a:t>
            </a:r>
          </a:p>
          <a:p>
            <a:r>
              <a:rPr lang="de-DE" sz="1100" dirty="0"/>
              <a:t>Von </a:t>
            </a:r>
            <a:r>
              <a:rPr lang="de-DE" sz="1100" dirty="0" err="1"/>
              <a:t>Mikka</a:t>
            </a:r>
            <a:r>
              <a:rPr lang="de-DE" sz="1100" dirty="0"/>
              <a:t> Jenne und Marvin </a:t>
            </a:r>
            <a:r>
              <a:rPr lang="de-DE" sz="1100" dirty="0" err="1"/>
              <a:t>BErmel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451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987FE-6EA8-41F2-B4D2-2EE45929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3655171" cy="1447800"/>
          </a:xfrm>
        </p:spPr>
        <p:txBody>
          <a:bodyPr/>
          <a:lstStyle/>
          <a:p>
            <a:r>
              <a:rPr lang="de-DE" sz="2800" u="sng" dirty="0"/>
              <a:t>MongoDB Key Facts</a:t>
            </a:r>
            <a:endParaRPr lang="de-DE" u="sng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43E0E-77E4-4AF5-9E54-7F4A1A9E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Apache Kafka wurde 2009 veröffentlicht durch 10gen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Unterstützt offiziell C++, Go, JavaScript, C und Python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Ist NoSQL als rein dokumentenorientiert Datenbank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Ermöglicht zentralisierte Datenablage von komplexen Datenstrukturen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Nutzt das BSON-Format (binäres JSON)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Erzeugt automatisch Primärschlüssel als „_</a:t>
            </a:r>
            <a:r>
              <a:rPr lang="de-DE" dirty="0" err="1"/>
              <a:t>id</a:t>
            </a:r>
            <a:r>
              <a:rPr lang="de-DE" dirty="0"/>
              <a:t>“-Index</a:t>
            </a:r>
          </a:p>
          <a:p>
            <a:pPr>
              <a:buClr>
                <a:srgbClr val="C00000"/>
              </a:buClr>
            </a:pPr>
            <a:endParaRPr lang="de-DE" dirty="0"/>
          </a:p>
        </p:txBody>
      </p:sp>
      <p:pic>
        <p:nvPicPr>
          <p:cNvPr id="5122" name="Picture 2" descr="MongoDB: Case Study | by Shweta Gharal | LinkedIn">
            <a:extLst>
              <a:ext uri="{FF2B5EF4-FFF2-40B4-BE49-F238E27FC236}">
                <a16:creationId xmlns:a16="http://schemas.microsoft.com/office/drawing/2014/main" id="{5BB961C5-105A-4912-91C7-42060E5C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3" y="2438400"/>
            <a:ext cx="5813551" cy="35366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8C74E12-0A1A-4C8C-9B2D-B060EA2A3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8" t="4639" r="5200" b="5081"/>
          <a:stretch/>
        </p:blipFill>
        <p:spPr>
          <a:xfrm>
            <a:off x="11247625" y="3918158"/>
            <a:ext cx="803557" cy="8000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49DA3A8-23E1-4610-A034-2976F383E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6" t="3703" r="24391" b="3333"/>
          <a:stretch/>
        </p:blipFill>
        <p:spPr>
          <a:xfrm>
            <a:off x="10330145" y="3777274"/>
            <a:ext cx="689028" cy="65902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044E5A-7B96-4DCF-83ED-13045297DF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5" t="27222" r="5741" b="22804"/>
          <a:stretch/>
        </p:blipFill>
        <p:spPr>
          <a:xfrm>
            <a:off x="10330146" y="4793706"/>
            <a:ext cx="1721040" cy="64638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D69062-D84F-4217-8061-55776D72F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240" t="15335" r="33681" b="15469"/>
          <a:stretch/>
        </p:blipFill>
        <p:spPr>
          <a:xfrm>
            <a:off x="10716926" y="2559289"/>
            <a:ext cx="947481" cy="132076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4AB517C-C2FE-4407-B2A4-45E9E595AB12}"/>
              </a:ext>
            </a:extLst>
          </p:cNvPr>
          <p:cNvCxnSpPr>
            <a:cxnSpLocks/>
          </p:cNvCxnSpPr>
          <p:nvPr/>
        </p:nvCxnSpPr>
        <p:spPr>
          <a:xfrm>
            <a:off x="10128000" y="1859280"/>
            <a:ext cx="0" cy="468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EBD64F4-3C28-4743-80C8-8379B2B2286E}"/>
              </a:ext>
            </a:extLst>
          </p:cNvPr>
          <p:cNvSpPr txBox="1"/>
          <p:nvPr/>
        </p:nvSpPr>
        <p:spPr>
          <a:xfrm>
            <a:off x="6638240" y="2111555"/>
            <a:ext cx="1082348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>
                <a:solidFill>
                  <a:srgbClr val="65CABE"/>
                </a:solidFill>
              </a:rPr>
              <a:t>Big Features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AEABBF-3192-44A6-B9E1-4C3AD5C0C1C6}"/>
              </a:ext>
            </a:extLst>
          </p:cNvPr>
          <p:cNvSpPr txBox="1"/>
          <p:nvPr/>
        </p:nvSpPr>
        <p:spPr>
          <a:xfrm>
            <a:off x="10716926" y="2111555"/>
            <a:ext cx="90601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>
                <a:solidFill>
                  <a:srgbClr val="65CABE"/>
                </a:solidFill>
              </a:rPr>
              <a:t>Big Player</a:t>
            </a:r>
          </a:p>
        </p:txBody>
      </p:sp>
      <p:pic>
        <p:nvPicPr>
          <p:cNvPr id="5124" name="Picture 4" descr="eBay erhält ein neues Logo – Design Tagebuch">
            <a:extLst>
              <a:ext uri="{FF2B5EF4-FFF2-40B4-BE49-F238E27FC236}">
                <a16:creationId xmlns:a16="http://schemas.microsoft.com/office/drawing/2014/main" id="{F22A5AE8-D743-419C-A2B5-B536CD6C4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t="24737" r="7486" b="26504"/>
          <a:stretch/>
        </p:blipFill>
        <p:spPr bwMode="auto">
          <a:xfrm>
            <a:off x="10330145" y="5562758"/>
            <a:ext cx="1721037" cy="70531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51CC268A-DF93-419C-8341-AB6A91A41000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412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642790" y="2080391"/>
              <a:ext cx="3897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Wie wurde MongoDB eingesetzt?</a:t>
              </a:r>
            </a:p>
            <a:p>
              <a:pPr algn="ctr"/>
              <a:r>
                <a:rPr lang="de-DE" dirty="0"/>
                <a:t>- Technische Highlights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86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Um die technischen Möglichkeiten von MongoDB adäquat ausnutzen zu können, wurden verschiedene Pattern entwickelt. Diese werden situativ eingesetzt.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Umsetzung in </a:t>
            </a:r>
            <a:r>
              <a:rPr lang="de-DE" u="sng" dirty="0"/>
              <a:t>MyFinanz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Schema Versioning Pattern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Computed Pattern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Model </a:t>
            </a:r>
            <a:r>
              <a:rPr lang="de-DE" dirty="0" err="1"/>
              <a:t>Relationships</a:t>
            </a: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401064" cy="1447800"/>
          </a:xfrm>
        </p:spPr>
        <p:txBody>
          <a:bodyPr/>
          <a:lstStyle/>
          <a:p>
            <a:r>
              <a:rPr lang="de-DE" sz="2800" u="sng" dirty="0"/>
              <a:t>Patterns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pic>
        <p:nvPicPr>
          <p:cNvPr id="4098" name="Picture 2" descr="Building with Patterns: A Summary | MongoDB">
            <a:extLst>
              <a:ext uri="{FF2B5EF4-FFF2-40B4-BE49-F238E27FC236}">
                <a16:creationId xmlns:a16="http://schemas.microsoft.com/office/drawing/2014/main" id="{BEB061A4-FE3C-408C-B1D8-C6C12372C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66" y="1519677"/>
            <a:ext cx="5006030" cy="460716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3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2" y="3128400"/>
            <a:ext cx="3770513" cy="289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Schema Versioning-Pattern ist ideal für einen oder eine Kombination der folgenden Fälle</a:t>
            </a:r>
            <a:endParaRPr lang="de-DE" u="sng" dirty="0"/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Anwendungsausfallzeiten sind keine Option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Aktualisieren von Dokumenten kann Stunden, Tage oder Wochen dauern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Aktualisieren von Dokumenten auf die neue Schemaversion ist nicht erforderlich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Schema Versioning-Pattern hilft zu entscheiden, wann und wie Daten-migrationen im Vergleich zu herkömmlichen SQL-Datenbanken stattfindet.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b="1" u="sng" dirty="0" err="1"/>
              <a:t>Must</a:t>
            </a:r>
            <a:r>
              <a:rPr lang="de-DE" b="1" u="sng" dirty="0"/>
              <a:t> </a:t>
            </a:r>
            <a:r>
              <a:rPr lang="de-DE" b="1" u="sng" dirty="0" err="1"/>
              <a:t>Have</a:t>
            </a:r>
            <a:r>
              <a:rPr lang="de-DE" b="1" u="sng" dirty="0"/>
              <a:t> – Pattern!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550397" cy="1447800"/>
          </a:xfrm>
        </p:spPr>
        <p:txBody>
          <a:bodyPr/>
          <a:lstStyle/>
          <a:p>
            <a:r>
              <a:rPr lang="de-DE" sz="2800" u="sng" dirty="0"/>
              <a:t>Schema Versioning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9CDC1-7D39-4D5F-98DA-7C0BE54E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27" y="1914525"/>
            <a:ext cx="2581275" cy="15144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5E807E-9AA7-4368-8908-04EAA306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58" y="2781299"/>
            <a:ext cx="3019425" cy="29241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CB641DF-E452-4EC2-BE96-6A9EEC29804F}"/>
              </a:ext>
            </a:extLst>
          </p:cNvPr>
          <p:cNvSpPr/>
          <p:nvPr/>
        </p:nvSpPr>
        <p:spPr>
          <a:xfrm rot="21243476">
            <a:off x="6474180" y="3514880"/>
            <a:ext cx="1716002" cy="1095375"/>
          </a:xfrm>
          <a:custGeom>
            <a:avLst/>
            <a:gdLst>
              <a:gd name="connsiteX0" fmla="*/ 87227 w 1716002"/>
              <a:gd name="connsiteY0" fmla="*/ 0 h 1095375"/>
              <a:gd name="connsiteX1" fmla="*/ 182477 w 1716002"/>
              <a:gd name="connsiteY1" fmla="*/ 895350 h 1095375"/>
              <a:gd name="connsiteX2" fmla="*/ 1716002 w 1716002"/>
              <a:gd name="connsiteY2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002" h="1095375">
                <a:moveTo>
                  <a:pt x="87227" y="0"/>
                </a:moveTo>
                <a:cubicBezTo>
                  <a:pt x="-880" y="356393"/>
                  <a:pt x="-88986" y="712787"/>
                  <a:pt x="182477" y="895350"/>
                </a:cubicBezTo>
                <a:cubicBezTo>
                  <a:pt x="453940" y="1077913"/>
                  <a:pt x="1439777" y="1063625"/>
                  <a:pt x="1716002" y="1095375"/>
                </a:cubicBezTo>
              </a:path>
            </a:pathLst>
          </a:custGeom>
          <a:noFill/>
          <a:ln w="38100">
            <a:solidFill>
              <a:srgbClr val="65CABE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41BD18-6C18-4BED-B9CA-D31821740FE0}"/>
              </a:ext>
            </a:extLst>
          </p:cNvPr>
          <p:cNvSpPr txBox="1"/>
          <p:nvPr/>
        </p:nvSpPr>
        <p:spPr>
          <a:xfrm>
            <a:off x="6687614" y="3982995"/>
            <a:ext cx="128913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5CABE"/>
                </a:solidFill>
              </a:rPr>
              <a:t>Evolution </a:t>
            </a:r>
          </a:p>
          <a:p>
            <a:r>
              <a:rPr lang="de-DE" sz="1200" dirty="0">
                <a:solidFill>
                  <a:srgbClr val="65CABE"/>
                </a:solidFill>
              </a:rPr>
              <a:t>und Koexistenz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80A954-A7AF-46EB-8EE4-7F82ED55A65A}"/>
              </a:ext>
            </a:extLst>
          </p:cNvPr>
          <p:cNvSpPr/>
          <p:nvPr/>
        </p:nvSpPr>
        <p:spPr>
          <a:xfrm>
            <a:off x="8330647" y="187511"/>
            <a:ext cx="1926760" cy="763436"/>
          </a:xfrm>
          <a:prstGeom prst="rect">
            <a:avLst/>
          </a:prstGeom>
          <a:gradFill>
            <a:gsLst>
              <a:gs pos="8000">
                <a:srgbClr val="103A48"/>
              </a:gs>
              <a:gs pos="100000">
                <a:srgbClr val="39726A"/>
              </a:gs>
            </a:gsLst>
            <a:lin ang="10800000" scaled="0"/>
          </a:gradFill>
          <a:ln>
            <a:solidFill>
              <a:srgbClr val="B015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44697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Anwendungen mit häufigen Lesezugriffen, bei denen wiederkehrend die gleichen Daten von der Anwendung berechnet werden müssen.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Reduzierung der CPU-Auslastung für häufige Berechnungen.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Abfragen werden vereinfacht und sind im Allgemeinen effizienter.</a:t>
            </a:r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607547" cy="1447800"/>
          </a:xfrm>
        </p:spPr>
        <p:txBody>
          <a:bodyPr/>
          <a:lstStyle/>
          <a:p>
            <a:r>
              <a:rPr lang="de-DE" sz="2800" u="sng" dirty="0"/>
              <a:t>Computed Pattern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EFA308D-0A6A-46A6-A594-EBD1209F4203}"/>
              </a:ext>
            </a:extLst>
          </p:cNvPr>
          <p:cNvGrpSpPr/>
          <p:nvPr/>
        </p:nvGrpSpPr>
        <p:grpSpPr>
          <a:xfrm>
            <a:off x="5460518" y="1328137"/>
            <a:ext cx="5735286" cy="5205449"/>
            <a:chOff x="5860568" y="1328137"/>
            <a:chExt cx="5735286" cy="52054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712E278-149A-43D0-9B67-8AE3216F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28"/>
            <a:stretch/>
          </p:blipFill>
          <p:spPr>
            <a:xfrm>
              <a:off x="5860568" y="1328137"/>
              <a:ext cx="2740507" cy="1685925"/>
            </a:xfrm>
            <a:prstGeom prst="round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08D97D9-07A1-48D2-98E0-EDA33E366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86"/>
            <a:stretch/>
          </p:blipFill>
          <p:spPr>
            <a:xfrm>
              <a:off x="7351230" y="3128400"/>
              <a:ext cx="2530957" cy="1533525"/>
            </a:xfrm>
            <a:prstGeom prst="round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B6E23B2-50BD-4A25-88A8-3F9C5B804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56"/>
            <a:stretch/>
          </p:blipFill>
          <p:spPr>
            <a:xfrm>
              <a:off x="9101138" y="4809561"/>
              <a:ext cx="2376488" cy="1724025"/>
            </a:xfrm>
            <a:prstGeom prst="roundRect">
              <a:avLst/>
            </a:prstGeom>
          </p:spPr>
        </p:pic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12E2271F-7202-464E-9827-A8CC96A21577}"/>
                </a:ext>
              </a:extLst>
            </p:cNvPr>
            <p:cNvSpPr/>
            <p:nvPr/>
          </p:nvSpPr>
          <p:spPr>
            <a:xfrm>
              <a:off x="10057161" y="4052325"/>
              <a:ext cx="741934" cy="609600"/>
            </a:xfrm>
            <a:custGeom>
              <a:avLst/>
              <a:gdLst>
                <a:gd name="connsiteX0" fmla="*/ 733425 w 741934"/>
                <a:gd name="connsiteY0" fmla="*/ 609600 h 609600"/>
                <a:gd name="connsiteX1" fmla="*/ 638175 w 741934"/>
                <a:gd name="connsiteY1" fmla="*/ 104775 h 609600"/>
                <a:gd name="connsiteX2" fmla="*/ 0 w 741934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34" h="609600">
                  <a:moveTo>
                    <a:pt x="733425" y="609600"/>
                  </a:moveTo>
                  <a:cubicBezTo>
                    <a:pt x="746919" y="407987"/>
                    <a:pt x="760413" y="206375"/>
                    <a:pt x="638175" y="104775"/>
                  </a:cubicBezTo>
                  <a:cubicBezTo>
                    <a:pt x="515937" y="3175"/>
                    <a:pt x="84137" y="28575"/>
                    <a:pt x="0" y="0"/>
                  </a:cubicBezTo>
                </a:path>
              </a:pathLst>
            </a:custGeom>
            <a:noFill/>
            <a:ln w="38100">
              <a:solidFill>
                <a:srgbClr val="65CABE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EB265F1-7653-419F-B9A0-3C8A8DA1DBF4}"/>
                </a:ext>
              </a:extLst>
            </p:cNvPr>
            <p:cNvSpPr/>
            <p:nvPr/>
          </p:nvSpPr>
          <p:spPr>
            <a:xfrm>
              <a:off x="8730171" y="2366362"/>
              <a:ext cx="741934" cy="609600"/>
            </a:xfrm>
            <a:custGeom>
              <a:avLst/>
              <a:gdLst>
                <a:gd name="connsiteX0" fmla="*/ 733425 w 741934"/>
                <a:gd name="connsiteY0" fmla="*/ 609600 h 609600"/>
                <a:gd name="connsiteX1" fmla="*/ 638175 w 741934"/>
                <a:gd name="connsiteY1" fmla="*/ 104775 h 609600"/>
                <a:gd name="connsiteX2" fmla="*/ 0 w 741934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34" h="609600">
                  <a:moveTo>
                    <a:pt x="733425" y="609600"/>
                  </a:moveTo>
                  <a:cubicBezTo>
                    <a:pt x="746919" y="407987"/>
                    <a:pt x="760413" y="206375"/>
                    <a:pt x="638175" y="104775"/>
                  </a:cubicBezTo>
                  <a:cubicBezTo>
                    <a:pt x="515937" y="3175"/>
                    <a:pt x="84137" y="28575"/>
                    <a:pt x="0" y="0"/>
                  </a:cubicBezTo>
                </a:path>
              </a:pathLst>
            </a:custGeom>
            <a:noFill/>
            <a:ln w="38100">
              <a:solidFill>
                <a:srgbClr val="65CABE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A409038-629C-4159-8362-D2D6B86E0057}"/>
                </a:ext>
              </a:extLst>
            </p:cNvPr>
            <p:cNvSpPr txBox="1"/>
            <p:nvPr/>
          </p:nvSpPr>
          <p:spPr>
            <a:xfrm>
              <a:off x="9140337" y="2048439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Weitergabe </a:t>
              </a:r>
            </a:p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Kosten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89779C-DDB7-4CBD-88E5-F4EF6820417B}"/>
                </a:ext>
              </a:extLst>
            </p:cNvPr>
            <p:cNvSpPr txBox="1"/>
            <p:nvPr/>
          </p:nvSpPr>
          <p:spPr>
            <a:xfrm>
              <a:off x="10478240" y="3747675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Weitergabe </a:t>
              </a:r>
            </a:p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Kosten</a:t>
              </a:r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990297F6-9A94-4AC7-AF0A-7E4BE93F8B42}"/>
              </a:ext>
            </a:extLst>
          </p:cNvPr>
          <p:cNvSpPr/>
          <p:nvPr/>
        </p:nvSpPr>
        <p:spPr>
          <a:xfrm>
            <a:off x="8330647" y="187511"/>
            <a:ext cx="1926760" cy="763436"/>
          </a:xfrm>
          <a:prstGeom prst="rect">
            <a:avLst/>
          </a:prstGeom>
          <a:gradFill>
            <a:gsLst>
              <a:gs pos="8000">
                <a:srgbClr val="103A48"/>
              </a:gs>
              <a:gs pos="100000">
                <a:srgbClr val="39726A"/>
              </a:gs>
            </a:gsLst>
            <a:lin ang="10800000" scaled="0"/>
          </a:gradFill>
          <a:ln>
            <a:solidFill>
              <a:srgbClr val="B015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Performance</a:t>
            </a:r>
          </a:p>
          <a:p>
            <a:pPr algn="ctr"/>
            <a:r>
              <a:rPr lang="de-DE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76539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One-to-One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Embedded </a:t>
            </a:r>
            <a:r>
              <a:rPr lang="de-DE" dirty="0" err="1"/>
              <a:t>Documents</a:t>
            </a:r>
            <a:endParaRPr lang="de-DE" dirty="0"/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Vereinfachte Abfragen von Daten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Effizienterer Zugriff auf frequentiert ab gefragte Daten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References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Verhindern von redundanter Datenhaltung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704867" cy="1447800"/>
          </a:xfrm>
        </p:spPr>
        <p:txBody>
          <a:bodyPr/>
          <a:lstStyle/>
          <a:p>
            <a:r>
              <a:rPr lang="de-DE" sz="2800" u="sng" dirty="0"/>
              <a:t>Model </a:t>
            </a:r>
            <a:r>
              <a:rPr lang="de-DE" sz="2800" u="sng" dirty="0" err="1"/>
              <a:t>Relationships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D1BB59-DE7A-4A1F-938F-A8F3A85337FA}"/>
              </a:ext>
            </a:extLst>
          </p:cNvPr>
          <p:cNvSpPr txBox="1"/>
          <p:nvPr/>
        </p:nvSpPr>
        <p:spPr>
          <a:xfrm>
            <a:off x="5249933" y="1799451"/>
            <a:ext cx="3235181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 err="1">
                <a:solidFill>
                  <a:srgbClr val="65CABE"/>
                </a:solidFill>
              </a:rPr>
              <a:t>One-to-One</a:t>
            </a:r>
            <a:r>
              <a:rPr lang="de-DE" sz="1200" u="sng" dirty="0">
                <a:solidFill>
                  <a:srgbClr val="65CABE"/>
                </a:solidFill>
              </a:rPr>
              <a:t> </a:t>
            </a:r>
            <a:r>
              <a:rPr lang="de-DE" sz="1200" u="sng" dirty="0" err="1">
                <a:solidFill>
                  <a:srgbClr val="65CABE"/>
                </a:solidFill>
              </a:rPr>
              <a:t>with</a:t>
            </a:r>
            <a:r>
              <a:rPr lang="de-DE" sz="1200" u="sng" dirty="0">
                <a:solidFill>
                  <a:srgbClr val="65CABE"/>
                </a:solidFill>
              </a:rPr>
              <a:t> Embedded </a:t>
            </a:r>
            <a:r>
              <a:rPr lang="de-DE" sz="1200" u="sng" dirty="0" err="1">
                <a:solidFill>
                  <a:srgbClr val="65CABE"/>
                </a:solidFill>
              </a:rPr>
              <a:t>Documents</a:t>
            </a:r>
            <a:endParaRPr lang="de-DE" sz="1200" u="sng" dirty="0">
              <a:solidFill>
                <a:srgbClr val="65CABE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8D3E15-D7AD-4123-A03E-0F09A2E062B4}"/>
              </a:ext>
            </a:extLst>
          </p:cNvPr>
          <p:cNvSpPr txBox="1"/>
          <p:nvPr/>
        </p:nvSpPr>
        <p:spPr>
          <a:xfrm>
            <a:off x="8721655" y="1799451"/>
            <a:ext cx="3264035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 err="1">
                <a:solidFill>
                  <a:srgbClr val="65CABE"/>
                </a:solidFill>
              </a:rPr>
              <a:t>One</a:t>
            </a:r>
            <a:r>
              <a:rPr lang="de-DE" sz="1200" u="sng" dirty="0">
                <a:solidFill>
                  <a:srgbClr val="65CABE"/>
                </a:solidFill>
              </a:rPr>
              <a:t>-</a:t>
            </a:r>
            <a:r>
              <a:rPr lang="de-DE" sz="1200" u="sng" dirty="0" err="1">
                <a:solidFill>
                  <a:srgbClr val="65CABE"/>
                </a:solidFill>
              </a:rPr>
              <a:t>to</a:t>
            </a:r>
            <a:r>
              <a:rPr lang="de-DE" sz="1200" u="sng" dirty="0">
                <a:solidFill>
                  <a:srgbClr val="65CABE"/>
                </a:solidFill>
              </a:rPr>
              <a:t>-Many </a:t>
            </a:r>
            <a:r>
              <a:rPr lang="de-DE" sz="1200" u="sng" dirty="0" err="1">
                <a:solidFill>
                  <a:srgbClr val="65CABE"/>
                </a:solidFill>
              </a:rPr>
              <a:t>with</a:t>
            </a:r>
            <a:r>
              <a:rPr lang="de-DE" sz="1200" u="sng" dirty="0">
                <a:solidFill>
                  <a:srgbClr val="65CABE"/>
                </a:solidFill>
              </a:rPr>
              <a:t> </a:t>
            </a:r>
            <a:r>
              <a:rPr lang="de-DE" sz="1200" u="sng" dirty="0" err="1">
                <a:solidFill>
                  <a:srgbClr val="65CABE"/>
                </a:solidFill>
              </a:rPr>
              <a:t>Document</a:t>
            </a:r>
            <a:r>
              <a:rPr lang="de-DE" sz="1200" u="sng" dirty="0">
                <a:solidFill>
                  <a:srgbClr val="65CABE"/>
                </a:solidFill>
              </a:rPr>
              <a:t> References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1D65344-62EC-42E5-B066-66964093CB59}"/>
              </a:ext>
            </a:extLst>
          </p:cNvPr>
          <p:cNvGrpSpPr/>
          <p:nvPr/>
        </p:nvGrpSpPr>
        <p:grpSpPr>
          <a:xfrm>
            <a:off x="5561562" y="2171100"/>
            <a:ext cx="2611922" cy="3971013"/>
            <a:chOff x="9047713" y="2076450"/>
            <a:chExt cx="2611922" cy="397101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F211710-5981-476D-A98E-41BA320C4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21" r="1361" b="2155"/>
            <a:stretch/>
          </p:blipFill>
          <p:spPr>
            <a:xfrm>
              <a:off x="9047713" y="2076450"/>
              <a:ext cx="2611922" cy="20574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CA2F58B-5E6F-4CA8-B3FB-75CA540FC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8" t="3101" r="2392"/>
            <a:stretch/>
          </p:blipFill>
          <p:spPr>
            <a:xfrm>
              <a:off x="9448798" y="4690714"/>
              <a:ext cx="1809751" cy="135674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E38B917-2D8F-4927-8609-CB2659036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349" y="3867150"/>
              <a:ext cx="0" cy="93600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2E928D-90E5-45BF-B387-D7A0345CDB54}"/>
              </a:ext>
            </a:extLst>
          </p:cNvPr>
          <p:cNvGrpSpPr/>
          <p:nvPr/>
        </p:nvGrpSpPr>
        <p:grpSpPr>
          <a:xfrm>
            <a:off x="8967784" y="2171100"/>
            <a:ext cx="2771775" cy="3994268"/>
            <a:chOff x="5481637" y="2076450"/>
            <a:chExt cx="2771775" cy="399426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A49B7BD-93DC-4B7E-A1BB-9EB3B8C8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1637" y="2076450"/>
              <a:ext cx="2771775" cy="180975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F2B1B14-DB67-426E-B46B-889F774D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808" y="4690714"/>
              <a:ext cx="2277430" cy="1380004"/>
            </a:xfrm>
            <a:prstGeom prst="roundRect">
              <a:avLst/>
            </a:prstGeom>
          </p:spPr>
        </p:pic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9D3B7017-2E07-45DE-9D29-ECC7FFF9D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605" y="3554730"/>
              <a:ext cx="1" cy="118800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F3A31506-8BA6-47CC-A397-FD2239366DC2}"/>
              </a:ext>
            </a:extLst>
          </p:cNvPr>
          <p:cNvSpPr/>
          <p:nvPr/>
        </p:nvSpPr>
        <p:spPr>
          <a:xfrm>
            <a:off x="8330647" y="187511"/>
            <a:ext cx="1926760" cy="763436"/>
          </a:xfrm>
          <a:prstGeom prst="rect">
            <a:avLst/>
          </a:prstGeom>
          <a:gradFill>
            <a:gsLst>
              <a:gs pos="8000">
                <a:srgbClr val="103A48"/>
              </a:gs>
              <a:gs pos="100000">
                <a:srgbClr val="39726A"/>
              </a:gs>
            </a:gsLst>
            <a:lin ang="10800000" scaled="0"/>
          </a:gradFill>
          <a:ln>
            <a:solidFill>
              <a:srgbClr val="B015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Performance</a:t>
            </a:r>
          </a:p>
          <a:p>
            <a:pPr algn="ctr"/>
            <a:r>
              <a:rPr lang="de-DE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424202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2621677" y="2080393"/>
              <a:ext cx="5939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Wie wurde MongoDB konkret umgesetzt im Projekt?</a:t>
              </a:r>
            </a:p>
            <a:p>
              <a:pPr algn="ctr"/>
              <a:r>
                <a:rPr lang="de-DE" dirty="0"/>
                <a:t>- Praktische Vorführung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7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7142BCB-BCFE-4167-8603-9300653E2578}"/>
              </a:ext>
            </a:extLst>
          </p:cNvPr>
          <p:cNvSpPr txBox="1"/>
          <p:nvPr/>
        </p:nvSpPr>
        <p:spPr>
          <a:xfrm>
            <a:off x="10569596" y="5692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987FE-6EA8-41F2-B4D2-2EE45929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4190770" cy="1447800"/>
          </a:xfrm>
        </p:spPr>
        <p:txBody>
          <a:bodyPr/>
          <a:lstStyle/>
          <a:p>
            <a:r>
              <a:rPr lang="de-DE" sz="2800" u="sng" dirty="0"/>
              <a:t>Praktische Vorführung</a:t>
            </a:r>
            <a:endParaRPr lang="de-DE" u="sng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43E0E-77E4-4AF5-9E54-7F4A1A9E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Vorführung Basis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Create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Read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Update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Delete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Vorführung ausgewählter Pattern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Bucket</a:t>
            </a:r>
            <a:endParaRPr lang="de-DE" dirty="0"/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Computed</a:t>
            </a:r>
          </a:p>
          <a:p>
            <a:pPr>
              <a:buClr>
                <a:srgbClr val="C00000"/>
              </a:buClr>
            </a:pP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B6D1B8A-8440-443F-B1B4-189618A73CEB}"/>
              </a:ext>
            </a:extLst>
          </p:cNvPr>
          <p:cNvSpPr/>
          <p:nvPr/>
        </p:nvSpPr>
        <p:spPr>
          <a:xfrm>
            <a:off x="6096000" y="3129280"/>
            <a:ext cx="4012057" cy="1981200"/>
          </a:xfrm>
          <a:prstGeom prst="rect">
            <a:avLst/>
          </a:prstGeom>
          <a:gradFill>
            <a:gsLst>
              <a:gs pos="8000">
                <a:srgbClr val="103A48"/>
              </a:gs>
              <a:gs pos="100000">
                <a:srgbClr val="39726A"/>
              </a:gs>
            </a:gsLst>
            <a:lin ang="10800000" scaled="0"/>
          </a:gradFill>
          <a:ln>
            <a:solidFill>
              <a:srgbClr val="B015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Praktische Vorführung des Services und der umgesetzten Patterns inkl. CRUD-Operatoren erfolgt als Live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5073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CB5AD28-8742-4793-B86A-F2459179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54" y="1447800"/>
            <a:ext cx="3401064" cy="1447800"/>
          </a:xfrm>
        </p:spPr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859FFA-EB50-4C22-B015-4D3CA45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055" y="3044874"/>
            <a:ext cx="3401063" cy="2895599"/>
          </a:xfrm>
        </p:spPr>
        <p:txBody>
          <a:bodyPr/>
          <a:lstStyle/>
          <a:p>
            <a:r>
              <a:rPr lang="de-DE" dirty="0"/>
              <a:t>Sind Fragen offen geblieben?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BAF4A68-9601-4B8D-AC79-E1F322CDDD0B}"/>
              </a:ext>
            </a:extLst>
          </p:cNvPr>
          <p:cNvGrpSpPr/>
          <p:nvPr/>
        </p:nvGrpSpPr>
        <p:grpSpPr>
          <a:xfrm>
            <a:off x="6634843" y="0"/>
            <a:ext cx="5557157" cy="6857999"/>
            <a:chOff x="6634843" y="0"/>
            <a:chExt cx="5557157" cy="685799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5E4395E-88BB-4611-983B-0424FEFDD5E1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2"/>
            <a:srcRect l="14290" r="26838"/>
            <a:stretch/>
          </p:blipFill>
          <p:spPr>
            <a:xfrm>
              <a:off x="6634843" y="1447800"/>
              <a:ext cx="5557157" cy="4719710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1EC1E17-34DC-4BD7-9A0F-E7AD86614FA2}"/>
                </a:ext>
              </a:extLst>
            </p:cNvPr>
            <p:cNvSpPr/>
            <p:nvPr/>
          </p:nvSpPr>
          <p:spPr>
            <a:xfrm>
              <a:off x="6634843" y="0"/>
              <a:ext cx="5557157" cy="1575582"/>
            </a:xfrm>
            <a:prstGeom prst="rect">
              <a:avLst/>
            </a:prstGeom>
            <a:solidFill>
              <a:srgbClr val="658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81C75EA-E68F-4B75-BE46-F3ED1DBE9A59}"/>
                </a:ext>
              </a:extLst>
            </p:cNvPr>
            <p:cNvSpPr/>
            <p:nvPr/>
          </p:nvSpPr>
          <p:spPr>
            <a:xfrm>
              <a:off x="6634843" y="5940472"/>
              <a:ext cx="5557157" cy="917527"/>
            </a:xfrm>
            <a:prstGeom prst="rect">
              <a:avLst/>
            </a:prstGeom>
            <a:solidFill>
              <a:srgbClr val="587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949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595D55-EE57-4E95-B536-9D5D9561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Agenda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EB5554-29CC-4283-AAE2-D19965D5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Motivation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 err="1"/>
              <a:t>VereinsFinanzManager</a:t>
            </a:r>
            <a:endParaRPr lang="de-DE" sz="1600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MongoDB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Technische Highlights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Konkrete Umsetzung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5756CCC-C930-4A59-BD67-855F845D7C5D}"/>
              </a:ext>
            </a:extLst>
          </p:cNvPr>
          <p:cNvSpPr/>
          <p:nvPr/>
        </p:nvSpPr>
        <p:spPr>
          <a:xfrm>
            <a:off x="7505700" y="3878580"/>
            <a:ext cx="655320" cy="601980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7D5E34-700D-4EEF-A9F1-A43BF7AFE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" r="3455"/>
          <a:stretch/>
        </p:blipFill>
        <p:spPr>
          <a:xfrm>
            <a:off x="5421422" y="1842868"/>
            <a:ext cx="4429125" cy="3810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530580" y="2080393"/>
              <a:ext cx="3847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Welche Ziele haben wir verfolgt?</a:t>
              </a:r>
            </a:p>
            <a:p>
              <a:pPr algn="ctr"/>
              <a:r>
                <a:rPr lang="de-DE" dirty="0"/>
                <a:t>- Fachlichkeit und Technik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Bereitstellung eines Backendes für das aktive Verwalten von Finanzen im Bereich Sportmanagement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UC1: Allgemeine Budget-Verwaltung 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UC2: Verwaltung der Kosten einer Mannschaft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UC3: Übersicht über laufende Kosten einer einzelnen Mannschaft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401064" cy="1447800"/>
          </a:xfrm>
        </p:spPr>
        <p:txBody>
          <a:bodyPr/>
          <a:lstStyle/>
          <a:p>
            <a:r>
              <a:rPr lang="de-DE" sz="2800" u="sng" dirty="0"/>
              <a:t>Fachliches Zielbild</a:t>
            </a:r>
            <a:endParaRPr lang="de-DE" u="sng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813F33-F916-4F0C-A315-D1E89CACF19A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66E14D6-4214-42E3-8F4B-48A2D3D9878C}"/>
              </a:ext>
            </a:extLst>
          </p:cNvPr>
          <p:cNvGrpSpPr/>
          <p:nvPr/>
        </p:nvGrpSpPr>
        <p:grpSpPr>
          <a:xfrm>
            <a:off x="4358355" y="544043"/>
            <a:ext cx="5825307" cy="5769914"/>
            <a:chOff x="4358355" y="544043"/>
            <a:chExt cx="5825307" cy="57699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D5F07E4-CCD7-4D60-AF78-44B917F555B8}"/>
                </a:ext>
              </a:extLst>
            </p:cNvPr>
            <p:cNvGrpSpPr/>
            <p:nvPr/>
          </p:nvGrpSpPr>
          <p:grpSpPr>
            <a:xfrm>
              <a:off x="6592845" y="544043"/>
              <a:ext cx="3590817" cy="5769914"/>
              <a:chOff x="6849219" y="544043"/>
              <a:chExt cx="3590817" cy="5769914"/>
            </a:xfrm>
          </p:grpSpPr>
          <p:pic>
            <p:nvPicPr>
              <p:cNvPr id="4" name="Grafik 3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A23D453B-8FA1-42A0-86D2-EEEA4D83B3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38" t="3269" r="2862" b="11325"/>
              <a:stretch/>
            </p:blipFill>
            <p:spPr>
              <a:xfrm>
                <a:off x="6849219" y="544043"/>
                <a:ext cx="3585708" cy="1800000"/>
              </a:xfrm>
              <a:prstGeom prst="roundRect">
                <a:avLst/>
              </a:prstGeom>
            </p:spPr>
          </p:pic>
          <p:pic>
            <p:nvPicPr>
              <p:cNvPr id="6" name="Grafik 5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E26761CA-9BC8-476F-8CB9-18416EC704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80" t="3202" r="2461" b="11214"/>
              <a:stretch/>
            </p:blipFill>
            <p:spPr>
              <a:xfrm>
                <a:off x="6852009" y="2529000"/>
                <a:ext cx="3588027" cy="1800000"/>
              </a:xfrm>
              <a:prstGeom prst="roundRect">
                <a:avLst/>
              </a:prstGeom>
            </p:spPr>
          </p:pic>
          <p:pic>
            <p:nvPicPr>
              <p:cNvPr id="8" name="Grafik 7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C3084885-A0C2-46C2-A6A4-662544CE3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20" t="2511" r="2441" b="12260"/>
              <a:stretch/>
            </p:blipFill>
            <p:spPr>
              <a:xfrm>
                <a:off x="6849219" y="4513957"/>
                <a:ext cx="3590817" cy="1800000"/>
              </a:xfrm>
              <a:prstGeom prst="roundRect">
                <a:avLst/>
              </a:prstGeom>
            </p:spPr>
          </p:pic>
        </p:grp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30B72D7-AEFA-41FF-9949-AE7895A02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457" y="1638300"/>
              <a:ext cx="1758543" cy="2258583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DA7FC8C-52FC-49C1-A803-2A3CBEA1C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017" y="3495675"/>
              <a:ext cx="1920983" cy="1018283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A6E65F9-FA7E-436F-98BB-179E8E94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55" y="5161660"/>
              <a:ext cx="2118645" cy="24914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36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Integration einer NoSQL Datenbank (als Alternative zu </a:t>
            </a:r>
            <a:r>
              <a:rPr lang="de-DE" dirty="0" err="1"/>
              <a:t>SQL@myaktiongo</a:t>
            </a:r>
            <a:r>
              <a:rPr lang="de-DE" dirty="0"/>
              <a:t>)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Nutzen von NoSQL- bzw. Datenbankinhärenter Vorteile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Vollständig lauffähiger Container zur Bereitstellung der Datenbank und Applikation als unabhängige Services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Aufbau anhand von Microservice-Struktur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639238" cy="1447800"/>
          </a:xfrm>
        </p:spPr>
        <p:txBody>
          <a:bodyPr/>
          <a:lstStyle/>
          <a:p>
            <a:r>
              <a:rPr lang="de-DE" sz="2800" u="sng" dirty="0"/>
              <a:t>Technisches Zielbild</a:t>
            </a:r>
            <a:endParaRPr lang="de-DE" sz="2000" u="sng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813F33-F916-4F0C-A315-D1E89CACF19A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C4F5B2E1-45DB-461C-A3EC-BD6B747CF178}"/>
              </a:ext>
            </a:extLst>
          </p:cNvPr>
          <p:cNvSpPr txBox="1">
            <a:spLocks/>
          </p:cNvSpPr>
          <p:nvPr/>
        </p:nvSpPr>
        <p:spPr>
          <a:xfrm>
            <a:off x="5783551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BA94D7B-D941-4972-A948-376D39DDBE6C}"/>
              </a:ext>
            </a:extLst>
          </p:cNvPr>
          <p:cNvSpPr txBox="1">
            <a:spLocks/>
          </p:cNvSpPr>
          <p:nvPr/>
        </p:nvSpPr>
        <p:spPr>
          <a:xfrm>
            <a:off x="5783551" y="1447200"/>
            <a:ext cx="3571464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u="sng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4348A-694D-4317-9BDD-60A8A8597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 t="15332" r="21464" b="15360"/>
          <a:stretch/>
        </p:blipFill>
        <p:spPr>
          <a:xfrm>
            <a:off x="7200775" y="1339672"/>
            <a:ext cx="1872000" cy="17672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1326DF8-3964-464D-8D58-DF9D4813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" t="4860" r="3048" b="5171"/>
          <a:stretch/>
        </p:blipFill>
        <p:spPr>
          <a:xfrm>
            <a:off x="8853065" y="3369118"/>
            <a:ext cx="1864924" cy="18623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A1662E7-E0BA-42F8-8272-7A6502781EF7}"/>
              </a:ext>
            </a:extLst>
          </p:cNvPr>
          <p:cNvGrpSpPr/>
          <p:nvPr/>
        </p:nvGrpSpPr>
        <p:grpSpPr>
          <a:xfrm>
            <a:off x="6336775" y="3729601"/>
            <a:ext cx="1872000" cy="1800000"/>
            <a:chOff x="6329700" y="3568573"/>
            <a:chExt cx="1872000" cy="187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9F92B2A-F9D5-4390-B00A-5525E7BAC18F}"/>
                </a:ext>
              </a:extLst>
            </p:cNvPr>
            <p:cNvSpPr/>
            <p:nvPr/>
          </p:nvSpPr>
          <p:spPr>
            <a:xfrm>
              <a:off x="6329700" y="3568573"/>
              <a:ext cx="1872000" cy="1872000"/>
            </a:xfrm>
            <a:prstGeom prst="roundRect">
              <a:avLst/>
            </a:prstGeom>
            <a:solidFill>
              <a:srgbClr val="8AB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Docker &amp;amp; Microservices">
              <a:extLst>
                <a:ext uri="{FF2B5EF4-FFF2-40B4-BE49-F238E27FC236}">
                  <a16:creationId xmlns:a16="http://schemas.microsoft.com/office/drawing/2014/main" id="{6CA4E855-D866-4AC0-90E9-61EAC53513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9" t="5613" r="8139" b="4044"/>
            <a:stretch/>
          </p:blipFill>
          <p:spPr bwMode="auto">
            <a:xfrm>
              <a:off x="6401700" y="3580297"/>
              <a:ext cx="1728000" cy="184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3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530580" y="2080393"/>
              <a:ext cx="4121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Was ist der </a:t>
              </a:r>
              <a:r>
                <a:rPr lang="de-DE" dirty="0" err="1"/>
                <a:t>VereinsFinanzManager</a:t>
              </a:r>
              <a:r>
                <a:rPr lang="de-DE" dirty="0"/>
                <a:t>?</a:t>
              </a:r>
            </a:p>
            <a:p>
              <a:pPr algn="ctr"/>
              <a:r>
                <a:rPr lang="de-DE" dirty="0"/>
                <a:t>- Eigenschaften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66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1034778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Microservice-Architektur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Ziel: Umsetzung von API Gateway und </a:t>
            </a:r>
            <a:r>
              <a:rPr lang="de-DE" dirty="0" err="1"/>
              <a:t>MyFinanz</a:t>
            </a:r>
            <a:r>
              <a:rPr lang="de-DE" dirty="0"/>
              <a:t>-Service zur Demonstration</a:t>
            </a:r>
          </a:p>
          <a:p>
            <a:pPr>
              <a:buClr>
                <a:srgbClr val="FF0000"/>
              </a:buClr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-709200"/>
            <a:ext cx="3401064" cy="1447800"/>
          </a:xfrm>
        </p:spPr>
        <p:txBody>
          <a:bodyPr/>
          <a:lstStyle/>
          <a:p>
            <a:r>
              <a:rPr lang="de-DE" sz="2800" u="sng" dirty="0"/>
              <a:t>Systemarchitektur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CCF1EB-3ADE-4883-BC70-2E46F634482D}"/>
              </a:ext>
            </a:extLst>
          </p:cNvPr>
          <p:cNvGrpSpPr/>
          <p:nvPr/>
        </p:nvGrpSpPr>
        <p:grpSpPr>
          <a:xfrm>
            <a:off x="811658" y="410967"/>
            <a:ext cx="10419210" cy="5923484"/>
            <a:chOff x="3385774" y="723300"/>
            <a:chExt cx="9910608" cy="5609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8E6946A-D7C1-40BF-9B38-BB6255DA92AD}"/>
                </a:ext>
              </a:extLst>
            </p:cNvPr>
            <p:cNvSpPr/>
            <p:nvPr/>
          </p:nvSpPr>
          <p:spPr>
            <a:xfrm>
              <a:off x="7080454" y="2171100"/>
              <a:ext cx="4176112" cy="510023"/>
            </a:xfrm>
            <a:prstGeom prst="rect">
              <a:avLst/>
            </a:prstGeom>
            <a:ln w="28575">
              <a:solidFill>
                <a:srgbClr val="B01513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 Gateway*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80941A-63DB-466A-8A1C-D1D0D8EA2BEF}"/>
                </a:ext>
              </a:extLst>
            </p:cNvPr>
            <p:cNvSpPr/>
            <p:nvPr/>
          </p:nvSpPr>
          <p:spPr>
            <a:xfrm>
              <a:off x="3385774" y="3957884"/>
              <a:ext cx="1676399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Notification Service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D9236A0-2A72-42B6-89F8-C3F5179B04ED}"/>
                </a:ext>
              </a:extLst>
            </p:cNvPr>
            <p:cNvSpPr/>
            <p:nvPr/>
          </p:nvSpPr>
          <p:spPr>
            <a:xfrm>
              <a:off x="6230524" y="3957884"/>
              <a:ext cx="1657643" cy="602580"/>
            </a:xfrm>
            <a:prstGeom prst="rect">
              <a:avLst/>
            </a:prstGeom>
            <a:ln w="28575">
              <a:solidFill>
                <a:srgbClr val="B01513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MyFinanz Service*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DCE23A6-CD66-4C29-9FF6-6ABDF5DCFF13}"/>
                </a:ext>
              </a:extLst>
            </p:cNvPr>
            <p:cNvSpPr/>
            <p:nvPr/>
          </p:nvSpPr>
          <p:spPr>
            <a:xfrm>
              <a:off x="9064871" y="3957884"/>
              <a:ext cx="1657643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Transfer Service</a:t>
              </a:r>
            </a:p>
          </p:txBody>
        </p:sp>
        <p:sp>
          <p:nvSpPr>
            <p:cNvPr id="8" name="Flussdiagramm: Magnetplattenspeicher 7">
              <a:extLst>
                <a:ext uri="{FF2B5EF4-FFF2-40B4-BE49-F238E27FC236}">
                  <a16:creationId xmlns:a16="http://schemas.microsoft.com/office/drawing/2014/main" id="{C7703CBC-F005-4C23-A3E4-A6DE75D58E37}"/>
                </a:ext>
              </a:extLst>
            </p:cNvPr>
            <p:cNvSpPr/>
            <p:nvPr/>
          </p:nvSpPr>
          <p:spPr>
            <a:xfrm>
              <a:off x="6039437" y="5383305"/>
              <a:ext cx="2039816" cy="855185"/>
            </a:xfrm>
            <a:prstGeom prst="flowChartMagneticDisk">
              <a:avLst/>
            </a:prstGeom>
            <a:ln w="38100">
              <a:solidFill>
                <a:srgbClr val="B01513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Departments, Teams, etc.*</a:t>
              </a:r>
            </a:p>
          </p:txBody>
        </p:sp>
        <p:sp>
          <p:nvSpPr>
            <p:cNvPr id="32" name="Flussdiagramm: Magnetplattenspeicher 31">
              <a:extLst>
                <a:ext uri="{FF2B5EF4-FFF2-40B4-BE49-F238E27FC236}">
                  <a16:creationId xmlns:a16="http://schemas.microsoft.com/office/drawing/2014/main" id="{EFAF1FBF-FEB9-41F6-ABAE-F4F7A08D3E4F}"/>
                </a:ext>
              </a:extLst>
            </p:cNvPr>
            <p:cNvSpPr/>
            <p:nvPr/>
          </p:nvSpPr>
          <p:spPr>
            <a:xfrm>
              <a:off x="11256566" y="5477328"/>
              <a:ext cx="2039816" cy="855185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A930A2-7C21-4D8D-B0C7-1C6D9415ACC2}"/>
                </a:ext>
              </a:extLst>
            </p:cNvPr>
            <p:cNvSpPr/>
            <p:nvPr/>
          </p:nvSpPr>
          <p:spPr>
            <a:xfrm>
              <a:off x="11256566" y="3950552"/>
              <a:ext cx="2039816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Authentification Service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4E8D563-FB95-47D6-BE02-01D48CCB7C6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9168510" y="723300"/>
              <a:ext cx="3626" cy="1447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1D4826B-0B2B-4A71-97AB-7B92635A2AC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5062173" y="4259174"/>
              <a:ext cx="1168351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E8A113AB-954F-4633-806C-B2DEB0003871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7888167" y="4259174"/>
              <a:ext cx="11767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892262B-2979-4C85-9A9C-3D6B0E30150E}"/>
                </a:ext>
              </a:extLst>
            </p:cNvPr>
            <p:cNvCxnSpPr>
              <a:cxnSpLocks/>
              <a:stCxn id="8" idx="1"/>
              <a:endCxn id="26" idx="2"/>
            </p:cNvCxnSpPr>
            <p:nvPr/>
          </p:nvCxnSpPr>
          <p:spPr>
            <a:xfrm flipV="1">
              <a:off x="7059345" y="4560464"/>
              <a:ext cx="1" cy="82284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1B2CAB0-E1DA-46E9-B9A1-F0AA170A5EE3}"/>
                </a:ext>
              </a:extLst>
            </p:cNvPr>
            <p:cNvCxnSpPr>
              <a:cxnSpLocks/>
              <a:stCxn id="32" idx="1"/>
              <a:endCxn id="33" idx="2"/>
            </p:cNvCxnSpPr>
            <p:nvPr/>
          </p:nvCxnSpPr>
          <p:spPr>
            <a:xfrm flipV="1">
              <a:off x="12276474" y="4553132"/>
              <a:ext cx="0" cy="92419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E791617-6E17-481F-95CA-AEE8733DD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345" y="3427063"/>
              <a:ext cx="5217129" cy="1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7839A1E-356C-47E8-9628-8F4841086F4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059346" y="3429000"/>
              <a:ext cx="0" cy="5288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BFD7822-0E7A-45EE-9C49-7C473BC0452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2276474" y="3432666"/>
              <a:ext cx="0" cy="517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C6A8208-CD03-485F-8C98-7FC38765B8C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9168510" y="2681123"/>
              <a:ext cx="0" cy="747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7359502-FF92-4239-8B51-DDA096BED24A}"/>
                </a:ext>
              </a:extLst>
            </p:cNvPr>
            <p:cNvSpPr txBox="1"/>
            <p:nvPr/>
          </p:nvSpPr>
          <p:spPr>
            <a:xfrm>
              <a:off x="9197925" y="1373632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https/REST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00ADE89-AE74-4774-9A12-B56B100E74D2}"/>
                </a:ext>
              </a:extLst>
            </p:cNvPr>
            <p:cNvSpPr txBox="1"/>
            <p:nvPr/>
          </p:nvSpPr>
          <p:spPr>
            <a:xfrm>
              <a:off x="9168510" y="2893597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https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0DF62E2-02AE-4097-98AF-BDC7E71AD767}"/>
                </a:ext>
              </a:extLst>
            </p:cNvPr>
            <p:cNvSpPr txBox="1"/>
            <p:nvPr/>
          </p:nvSpPr>
          <p:spPr>
            <a:xfrm>
              <a:off x="5314362" y="384434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gRPC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6AFFD13-8FAC-4B29-AA3A-BA8134CC5B5A}"/>
                </a:ext>
              </a:extLst>
            </p:cNvPr>
            <p:cNvSpPr txBox="1"/>
            <p:nvPr/>
          </p:nvSpPr>
          <p:spPr>
            <a:xfrm>
              <a:off x="8085662" y="3844340"/>
              <a:ext cx="80342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gRPC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1E89C5F3-BB9C-4221-89D1-A48957CD8D1F}"/>
              </a:ext>
            </a:extLst>
          </p:cNvPr>
          <p:cNvSpPr txBox="1"/>
          <p:nvPr/>
        </p:nvSpPr>
        <p:spPr>
          <a:xfrm>
            <a:off x="8905965" y="6491738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(*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Fokus der Umsetzung)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92DEFBE-02D6-405E-AC5A-8018A3678D7B}"/>
              </a:ext>
            </a:extLst>
          </p:cNvPr>
          <p:cNvGrpSpPr/>
          <p:nvPr/>
        </p:nvGrpSpPr>
        <p:grpSpPr>
          <a:xfrm>
            <a:off x="2221309" y="200025"/>
            <a:ext cx="7754898" cy="6518275"/>
            <a:chOff x="2221309" y="200025"/>
            <a:chExt cx="7754898" cy="651827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20D835C-57DF-45F9-971D-BC2EC795C532}"/>
                </a:ext>
              </a:extLst>
            </p:cNvPr>
            <p:cNvSpPr/>
            <p:nvPr/>
          </p:nvSpPr>
          <p:spPr>
            <a:xfrm>
              <a:off x="8332342" y="200025"/>
              <a:ext cx="1643865" cy="2430159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E20944-1F5F-45EA-ADF5-7CCF68AB7F8C}"/>
                </a:ext>
              </a:extLst>
            </p:cNvPr>
            <p:cNvSpPr/>
            <p:nvPr/>
          </p:nvSpPr>
          <p:spPr>
            <a:xfrm>
              <a:off x="6345525" y="2038350"/>
              <a:ext cx="1483383" cy="2153507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F6716CE-E48F-4E9F-ACE5-03926DBAE766}"/>
                </a:ext>
              </a:extLst>
            </p:cNvPr>
            <p:cNvSpPr/>
            <p:nvPr/>
          </p:nvSpPr>
          <p:spPr>
            <a:xfrm>
              <a:off x="7696200" y="4295775"/>
              <a:ext cx="1727200" cy="242252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8A2BD15-0437-458C-B554-739C0AE4F4EA}"/>
                </a:ext>
              </a:extLst>
            </p:cNvPr>
            <p:cNvSpPr/>
            <p:nvPr/>
          </p:nvSpPr>
          <p:spPr>
            <a:xfrm>
              <a:off x="4317836" y="1209926"/>
              <a:ext cx="1448840" cy="243497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179CC7-DD9A-4325-BCEB-3208DC33E079}"/>
                </a:ext>
              </a:extLst>
            </p:cNvPr>
            <p:cNvSpPr/>
            <p:nvPr/>
          </p:nvSpPr>
          <p:spPr>
            <a:xfrm>
              <a:off x="2221309" y="4581524"/>
              <a:ext cx="1448991" cy="157582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10E2089-0CA3-44FE-83F2-6777824E86A2}"/>
                </a:ext>
              </a:extLst>
            </p:cNvPr>
            <p:cNvSpPr/>
            <p:nvPr/>
          </p:nvSpPr>
          <p:spPr>
            <a:xfrm>
              <a:off x="2221309" y="1209926"/>
              <a:ext cx="1448991" cy="2700078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09AD51E-4B13-4AF0-A2DE-18B7BA26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46" y="107077"/>
            <a:ext cx="7946400" cy="67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FF0000"/>
              </a:buClr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-709401"/>
            <a:ext cx="3401064" cy="1447800"/>
          </a:xfrm>
        </p:spPr>
        <p:txBody>
          <a:bodyPr/>
          <a:lstStyle/>
          <a:p>
            <a:r>
              <a:rPr lang="de-DE" sz="2800" u="sng" dirty="0"/>
              <a:t>Datenmodell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38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671643" y="2080393"/>
              <a:ext cx="3839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Was ist MongoDB?</a:t>
              </a:r>
            </a:p>
            <a:p>
              <a:pPr algn="ctr"/>
              <a:r>
                <a:rPr lang="de-DE" dirty="0"/>
                <a:t>- Eigenschaften der Datenbank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2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462</Words>
  <Application>Microsoft Office PowerPoint</Application>
  <PresentationFormat>Breitbild</PresentationFormat>
  <Paragraphs>115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VereinsFinanzManager</vt:lpstr>
      <vt:lpstr>Agenda</vt:lpstr>
      <vt:lpstr>PowerPoint-Präsentation</vt:lpstr>
      <vt:lpstr>Fachliches Zielbild</vt:lpstr>
      <vt:lpstr>Technisches Zielbild</vt:lpstr>
      <vt:lpstr>PowerPoint-Präsentation</vt:lpstr>
      <vt:lpstr>Systemarchitektur</vt:lpstr>
      <vt:lpstr>Datenmodell</vt:lpstr>
      <vt:lpstr>PowerPoint-Präsentation</vt:lpstr>
      <vt:lpstr>MongoDB Key Facts</vt:lpstr>
      <vt:lpstr>PowerPoint-Präsentation</vt:lpstr>
      <vt:lpstr>Patterns</vt:lpstr>
      <vt:lpstr>Schema Versioning</vt:lpstr>
      <vt:lpstr>Computed Pattern</vt:lpstr>
      <vt:lpstr>Model Relationships</vt:lpstr>
      <vt:lpstr>PowerPoint-Präsentation</vt:lpstr>
      <vt:lpstr>Praktische Vorführung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und Messaging</dc:title>
  <dc:creator>Marvin</dc:creator>
  <cp:lastModifiedBy>Marvin</cp:lastModifiedBy>
  <cp:revision>176</cp:revision>
  <dcterms:created xsi:type="dcterms:W3CDTF">2021-02-02T23:11:24Z</dcterms:created>
  <dcterms:modified xsi:type="dcterms:W3CDTF">2021-07-09T06:01:42Z</dcterms:modified>
</cp:coreProperties>
</file>