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74">
          <p15:clr>
            <a:srgbClr val="A4A3A4"/>
          </p15:clr>
        </p15:guide>
        <p15:guide id="2" orient="horz" pos="1230">
          <p15:clr>
            <a:srgbClr val="A4A3A4"/>
          </p15:clr>
        </p15:guide>
        <p15:guide id="3" pos="3700">
          <p15:clr>
            <a:srgbClr val="A4A3A4"/>
          </p15:clr>
        </p15:guide>
        <p15:guide id="4" pos="399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74" orient="horz"/>
        <p:guide pos="1230" orient="horz"/>
        <p:guide pos="3700"/>
        <p:guide pos="399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9e564420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a9e56442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where()-Operation!!!</a:t>
            </a:r>
            <a:endParaRPr/>
          </a:p>
        </p:txBody>
      </p:sp>
      <p:sp>
        <p:nvSpPr>
          <p:cNvPr id="486" name="Google Shape;486;ga9e5644205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9e564420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a9e56442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a9e564420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9e564420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a9e56442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a9e5644205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9e564420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a9e56442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a9e5644205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Skalierbarkeit: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skaliert vollautomatisch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durch die Struktur des Datenmodells ohne Probleme möglich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nutzung der Google Plattform Infrastruktur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Skalierungsgrenzen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1 Mio. gleichzeitige Verbindungen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10.000 Schreibvorgänge pro Sekunde (Tendenz steigend)</a:t>
            </a:r>
            <a:endParaRPr/>
          </a:p>
        </p:txBody>
      </p:sp>
      <p:sp>
        <p:nvSpPr>
          <p:cNvPr id="528" name="Google Shape;52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Einfache Daten lassen sich leicht in Dokumenten speichern, die JSON sehr ähnlich sind.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Komplexe, hierarchische Daten lassen sich mithilfe von Untersammlungen in Dokumenten einfacher skalieren.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Erfordert weniger Denormalisierung und Datenreduzierung.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Nicht kaskadierende Regeln, die Autorisierung und Validierung kombinieren.</a:t>
            </a:r>
            <a:endParaRPr/>
          </a:p>
        </p:txBody>
      </p:sp>
      <p:sp>
        <p:nvSpPr>
          <p:cNvPr id="538" name="Google Shape;53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b418089b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ab418089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ab418089b0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b418089b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ab418089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ab418089b0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Char char="•"/>
            </a:pPr>
            <a:r>
              <a:rPr lang="en-US" sz="1800">
                <a:solidFill>
                  <a:srgbClr val="000000"/>
                </a:solidFill>
              </a:rPr>
              <a:t>einfach zu verstehende Datenstruktur</a:t>
            </a:r>
            <a:endParaRPr sz="1800">
              <a:solidFill>
                <a:srgbClr val="000000"/>
              </a:solidFill>
            </a:endParaRPr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Char char="•"/>
            </a:pPr>
            <a:r>
              <a:rPr lang="en-US" sz="1800">
                <a:solidFill>
                  <a:srgbClr val="000000"/>
                </a:solidFill>
              </a:rPr>
              <a:t>simple Abfrage-Operationen</a:t>
            </a:r>
            <a:endParaRPr sz="1800">
              <a:solidFill>
                <a:srgbClr val="000000"/>
              </a:solidFill>
            </a:endParaRPr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Char char="•"/>
            </a:pPr>
            <a:r>
              <a:rPr lang="en-US" sz="1800">
                <a:solidFill>
                  <a:srgbClr val="000000"/>
                </a:solidFill>
              </a:rPr>
              <a:t>einfache Bedienung</a:t>
            </a:r>
            <a:endParaRPr sz="1800">
              <a:solidFill>
                <a:srgbClr val="000000"/>
              </a:solidFill>
            </a:endParaRPr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Char char="•"/>
            </a:pPr>
            <a:r>
              <a:rPr lang="en-US" sz="1800">
                <a:solidFill>
                  <a:srgbClr val="000000"/>
                </a:solidFill>
              </a:rPr>
              <a:t>überschaubare Konsole</a:t>
            </a:r>
            <a:endParaRPr sz="1800">
              <a:solidFill>
                <a:srgbClr val="000000"/>
              </a:solidFill>
            </a:endParaRPr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Char char="•"/>
            </a:pPr>
            <a:r>
              <a:rPr lang="en-US" sz="1800">
                <a:solidFill>
                  <a:srgbClr val="000000"/>
                </a:solidFill>
              </a:rPr>
              <a:t>nutzung der Google Cloud Plattform Infrastruktur</a:t>
            </a:r>
            <a:endParaRPr/>
          </a:p>
        </p:txBody>
      </p:sp>
      <p:sp>
        <p:nvSpPr>
          <p:cNvPr id="567" name="Google Shape;56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b418089b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ab418089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ab418089b0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Firebase Inc. gegründet 2011, 2014 übernommen von Google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Eine Entwicklungs-Plattform zur Datenpersistierung für Mobil- und Webanwendungen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Über SDK’s werden Tools und Infrastruktur zur Verfügung gestellt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Hauptsächlich angefangen mit einer NoSQL - 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Mittlerweile zusätzliche Produkte &amp; Funktionen rund um Datenhaltung, Analyse, Hosting, Authentication uvm.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separate Konsole zur Einsicht / Verwaltung der Daten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 bietet 2 cloud-basierte, auf Clients zugängliche Datenbanklösungen, die Echtzeit-Datensynchronisierung unterstützen: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basierend auf dem Schema der NoSQL-DB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Realtime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Cloud Firestore in folgendem wird näher darauf eingegangen (dazu gleich mehr)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Die Echtzeitdatenbank: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ursprüngl. DB von Firebase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eine effiziente Lösung mit geringer Latenz für mobile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Vorgriff auf die Eigenschaften: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Diese geringe Latenz erfordert die dauernde Synchronisation zwischen Clients in Echtzeit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Firestore: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überarbeitete Version der Echtzeitdatenbank (baut auf deren Erfolge auf)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neues &amp; </a:t>
            </a:r>
            <a:r>
              <a:rPr lang="en-US"/>
              <a:t>intuitives</a:t>
            </a:r>
            <a:r>
              <a:rPr lang="en-US"/>
              <a:t> Datenmodell (komm ich gleich darauf zurück)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Vorgriff auf die Skalierung: höhere Skalierung &amp; umfangreichere &amp; schnellere Abfragen</a:t>
            </a:r>
            <a:endParaRPr/>
          </a:p>
        </p:txBody>
      </p:sp>
      <p:sp>
        <p:nvSpPr>
          <p:cNvPr id="420" name="Google Shape;42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Eigenschaften: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cloud gehostete NoSQL-DB daher keine initiale installation o.ä. nötig / notwendig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weitläufig verfügbar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Rest API &amp;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native SDK’s: Java, Python, C++ uvm.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Schlüsselfähigkeiten: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Flexibilität: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flexible, hierarchische Datenstrukturen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Abfragen: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simple Abfragestrukturen (siehe CRUD-Operationen)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mehrere verkettete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standardisierte Indizierung (für proportionale Abfrageleistung zur Größe der Ergebnismenge)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Echtzeit-Updates: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Datensynchronisation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Offline-Support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Zwischenspeicherung der Daten in Caches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Infrastruktur (nutzt Google Cloud Plattform Infrastruktur)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automatische Datenreplikation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starke Konsistenzgarantien</a:t>
            </a:r>
            <a:endParaRPr/>
          </a:p>
        </p:txBody>
      </p:sp>
      <p:sp>
        <p:nvSpPr>
          <p:cNvPr id="432" name="Google Shape;43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Firestore = dokumentenorientierte NoSQL-Datenbank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gibt keine Tabellen oder Zeilen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Stattdessen werden diese in Dokumenten gespeichert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Die wiederum sind in Sammlungen / Collections (siehe Bild) organisiert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Dokumente =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Speichereinheit / kompakter Datensatz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einfache JSON-Datensätze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schemenlos -&gt; beliebige Felder (sinnvoll für mehrere Objekte gleiches Schema zu verwenden, um die Abfrage zu erleichtern)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Dokumente leben in Sammlungen (Abbildung zu entnehmen ist)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Dokumentnamen in Sammlungen sind eindeutig, um sie identifizieren zu können</a:t>
            </a:r>
            <a:endParaRPr/>
          </a:p>
        </p:txBody>
      </p:sp>
      <p:sp>
        <p:nvSpPr>
          <p:cNvPr id="442" name="Google Shape;44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9cf570f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a99cf570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Beispiel für eine Schema / anderes Bsp. folgt bei Create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a99cf570fd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99cf570f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a99cf570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a99cf570fd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wo">
  <p:cSld name="Title and Content tw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599019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Verdana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2" type="body"/>
          </p:nvPr>
        </p:nvSpPr>
        <p:spPr>
          <a:xfrm>
            <a:off x="6321888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+tex">
  <p:cSld name="Image left+tex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3431715" y="404812"/>
            <a:ext cx="79943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3431704" y="1557338"/>
            <a:ext cx="7992404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/>
          <p:nvPr>
            <p:ph idx="2" type="pic"/>
          </p:nvPr>
        </p:nvSpPr>
        <p:spPr>
          <a:xfrm>
            <a:off x="0" y="0"/>
            <a:ext cx="2855640" cy="6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rge left+text">
  <p:cSld name="Image large left+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6312687" y="404812"/>
            <a:ext cx="525734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6312023" y="1557338"/>
            <a:ext cx="5256089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3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/>
          <p:nvPr>
            <p:ph idx="2" type="pic"/>
          </p:nvPr>
        </p:nvSpPr>
        <p:spPr>
          <a:xfrm>
            <a:off x="0" y="0"/>
            <a:ext cx="5879976" cy="6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rge right+text">
  <p:cSld name="Image large right+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88265" y="404812"/>
            <a:ext cx="5292272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4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/>
          <p:nvPr>
            <p:ph idx="2" type="pic"/>
          </p:nvPr>
        </p:nvSpPr>
        <p:spPr>
          <a:xfrm>
            <a:off x="6096000" y="0"/>
            <a:ext cx="6096000" cy="6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with gradient">
  <p:cSld name="Split with gradi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6096000" y="0"/>
            <a:ext cx="61008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6384032" y="2494800"/>
            <a:ext cx="4968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6384032" y="3574800"/>
            <a:ext cx="49680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839416" y="3574800"/>
            <a:ext cx="4968552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3" type="body"/>
          </p:nvPr>
        </p:nvSpPr>
        <p:spPr>
          <a:xfrm>
            <a:off x="839416" y="2420888"/>
            <a:ext cx="496855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with gradient top">
  <p:cSld name="Split with gradient top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/>
          <p:nvPr/>
        </p:nvSpPr>
        <p:spPr>
          <a:xfrm>
            <a:off x="0" y="0"/>
            <a:ext cx="12196800" cy="32148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982800" y="622800"/>
            <a:ext cx="10224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2" type="body"/>
          </p:nvPr>
        </p:nvSpPr>
        <p:spPr>
          <a:xfrm>
            <a:off x="982800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3" type="body"/>
          </p:nvPr>
        </p:nvSpPr>
        <p:spPr>
          <a:xfrm>
            <a:off x="8040216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4" type="body"/>
          </p:nvPr>
        </p:nvSpPr>
        <p:spPr>
          <a:xfrm>
            <a:off x="4511824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screen">
  <p:cSld name="Title+scree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/>
          <p:nvPr>
            <p:ph idx="2" type="pic"/>
          </p:nvPr>
        </p:nvSpPr>
        <p:spPr>
          <a:xfrm>
            <a:off x="6931063" y="2471122"/>
            <a:ext cx="4019965" cy="196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4" name="Google Shape;154;p17"/>
          <p:cNvGrpSpPr/>
          <p:nvPr/>
        </p:nvGrpSpPr>
        <p:grpSpPr>
          <a:xfrm>
            <a:off x="6735600" y="2275200"/>
            <a:ext cx="4419420" cy="3263558"/>
            <a:chOff x="2477504" y="3411571"/>
            <a:chExt cx="2291840" cy="1786432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2477504" y="3411571"/>
              <a:ext cx="2291840" cy="1786432"/>
              <a:chOff x="2266415" y="653136"/>
              <a:chExt cx="3780260" cy="2946615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2409092" y="797169"/>
                <a:ext cx="3499339" cy="1852246"/>
              </a:xfrm>
              <a:prstGeom prst="rect">
                <a:avLst/>
              </a:prstGeom>
              <a:solidFill>
                <a:srgbClr val="EBF2F5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7" name="Google Shape;157;p17"/>
              <p:cNvGrpSpPr/>
              <p:nvPr/>
            </p:nvGrpSpPr>
            <p:grpSpPr>
              <a:xfrm>
                <a:off x="2266415" y="653136"/>
                <a:ext cx="3780260" cy="2946615"/>
                <a:chOff x="1255713" y="-1588"/>
                <a:chExt cx="5614988" cy="4376738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3406776" y="3581400"/>
                  <a:ext cx="1311275" cy="709613"/>
                </a:xfrm>
                <a:prstGeom prst="rect">
                  <a:avLst/>
                </a:prstGeom>
                <a:solidFill>
                  <a:srgbClr val="DADDD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2973388" y="4197350"/>
                  <a:ext cx="2179638" cy="177800"/>
                </a:xfrm>
                <a:prstGeom prst="rect">
                  <a:avLst/>
                </a:prstGeom>
                <a:solidFill>
                  <a:srgbClr val="ECEDE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55713" y="-1588"/>
                  <a:ext cx="5614988" cy="3143250"/>
                </a:xfrm>
                <a:custGeom>
                  <a:rect b="b" l="l" r="r" t="t"/>
                  <a:pathLst>
                    <a:path extrusionOk="0" h="1485" w="2651">
                      <a:moveTo>
                        <a:pt x="2651" y="96"/>
                      </a:moveTo>
                      <a:cubicBezTo>
                        <a:pt x="2651" y="43"/>
                        <a:pt x="2608" y="0"/>
                        <a:pt x="2555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85"/>
                        <a:pt x="0" y="1485"/>
                        <a:pt x="0" y="1485"/>
                      </a:cubicBezTo>
                      <a:cubicBezTo>
                        <a:pt x="2651" y="1485"/>
                        <a:pt x="2651" y="1485"/>
                        <a:pt x="2651" y="1485"/>
                      </a:cubicBezTo>
                      <a:lnTo>
                        <a:pt x="2651" y="96"/>
                      </a:lnTo>
                      <a:close/>
                      <a:moveTo>
                        <a:pt x="2526" y="1367"/>
                      </a:moveTo>
                      <a:cubicBezTo>
                        <a:pt x="125" y="1367"/>
                        <a:pt x="125" y="1367"/>
                        <a:pt x="125" y="1367"/>
                      </a:cubicBezTo>
                      <a:cubicBezTo>
                        <a:pt x="125" y="122"/>
                        <a:pt x="125" y="122"/>
                        <a:pt x="125" y="122"/>
                      </a:cubicBezTo>
                      <a:cubicBezTo>
                        <a:pt x="2526" y="122"/>
                        <a:pt x="2526" y="122"/>
                        <a:pt x="2526" y="122"/>
                      </a:cubicBezTo>
                      <a:lnTo>
                        <a:pt x="2526" y="1367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1255713" y="3141663"/>
                  <a:ext cx="5614988" cy="508000"/>
                </a:xfrm>
                <a:custGeom>
                  <a:rect b="b" l="l" r="r" t="t"/>
                  <a:pathLst>
                    <a:path extrusionOk="0" h="240" w="2651">
                      <a:moveTo>
                        <a:pt x="0" y="0"/>
                      </a:move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7"/>
                        <a:pt x="43" y="240"/>
                        <a:pt x="96" y="240"/>
                      </a:cubicBezTo>
                      <a:cubicBezTo>
                        <a:pt x="2555" y="240"/>
                        <a:pt x="2555" y="240"/>
                        <a:pt x="2555" y="240"/>
                      </a:cubicBezTo>
                      <a:cubicBezTo>
                        <a:pt x="2608" y="240"/>
                        <a:pt x="2651" y="197"/>
                        <a:pt x="2651" y="143"/>
                      </a:cubicBezTo>
                      <a:cubicBezTo>
                        <a:pt x="2651" y="0"/>
                        <a:pt x="2651" y="0"/>
                        <a:pt x="265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CEDE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2" name="Google Shape;162;p17"/>
            <p:cNvGrpSpPr/>
            <p:nvPr/>
          </p:nvGrpSpPr>
          <p:grpSpPr>
            <a:xfrm>
              <a:off x="3456997" y="4092708"/>
              <a:ext cx="506738" cy="272793"/>
              <a:chOff x="3684588" y="3324226"/>
              <a:chExt cx="2816225" cy="1516063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laptop">
  <p:cSld name="Title+laptop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6295696" y="2296800"/>
            <a:ext cx="5313523" cy="2703730"/>
            <a:chOff x="7620123" y="3282177"/>
            <a:chExt cx="2751408" cy="1400023"/>
          </a:xfrm>
        </p:grpSpPr>
        <p:grpSp>
          <p:nvGrpSpPr>
            <p:cNvPr id="167" name="Google Shape;167;p18"/>
            <p:cNvGrpSpPr/>
            <p:nvPr/>
          </p:nvGrpSpPr>
          <p:grpSpPr>
            <a:xfrm>
              <a:off x="7620123" y="3282177"/>
              <a:ext cx="2751408" cy="1400023"/>
              <a:chOff x="7014708" y="4927600"/>
              <a:chExt cx="2215741" cy="1127455"/>
            </a:xfrm>
          </p:grpSpPr>
          <p:sp>
            <p:nvSpPr>
              <p:cNvPr id="168" name="Google Shape;168;p18"/>
              <p:cNvSpPr/>
              <p:nvPr/>
            </p:nvSpPr>
            <p:spPr>
              <a:xfrm>
                <a:off x="7252253" y="4959626"/>
                <a:ext cx="1739258" cy="921025"/>
              </a:xfrm>
              <a:prstGeom prst="rect">
                <a:avLst/>
              </a:prstGeom>
              <a:solidFill>
                <a:srgbClr val="EBF2F5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9" name="Google Shape;169;p18"/>
              <p:cNvGrpSpPr/>
              <p:nvPr/>
            </p:nvGrpSpPr>
            <p:grpSpPr>
              <a:xfrm>
                <a:off x="7014708" y="4927600"/>
                <a:ext cx="2215741" cy="1127455"/>
                <a:chOff x="1566863" y="4646613"/>
                <a:chExt cx="4579938" cy="2330450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>
                  <a:off x="1566863" y="6821488"/>
                  <a:ext cx="4579938" cy="155575"/>
                </a:xfrm>
                <a:custGeom>
                  <a:rect b="b" l="l" r="r" t="t"/>
                  <a:pathLst>
                    <a:path extrusionOk="0" h="73" w="2162">
                      <a:moveTo>
                        <a:pt x="2158" y="18"/>
                      </a:moveTo>
                      <a:cubicBezTo>
                        <a:pt x="2158" y="18"/>
                        <a:pt x="2162" y="0"/>
                        <a:pt x="2136" y="1"/>
                      </a:cubicBezTo>
                      <a:cubicBezTo>
                        <a:pt x="1313" y="1"/>
                        <a:pt x="1313" y="1"/>
                        <a:pt x="1313" y="1"/>
                      </a:cubicBezTo>
                      <a:cubicBezTo>
                        <a:pt x="1313" y="12"/>
                        <a:pt x="1313" y="12"/>
                        <a:pt x="1313" y="12"/>
                      </a:cubicBezTo>
                      <a:cubicBezTo>
                        <a:pt x="1313" y="23"/>
                        <a:pt x="1309" y="21"/>
                        <a:pt x="1309" y="21"/>
                      </a:cubicBezTo>
                      <a:cubicBezTo>
                        <a:pt x="1082" y="21"/>
                        <a:pt x="1082" y="21"/>
                        <a:pt x="1082" y="21"/>
                      </a:cubicBezTo>
                      <a:cubicBezTo>
                        <a:pt x="1080" y="21"/>
                        <a:pt x="1080" y="21"/>
                        <a:pt x="1080" y="21"/>
                      </a:cubicBezTo>
                      <a:cubicBezTo>
                        <a:pt x="853" y="21"/>
                        <a:pt x="853" y="21"/>
                        <a:pt x="853" y="21"/>
                      </a:cubicBezTo>
                      <a:cubicBezTo>
                        <a:pt x="853" y="21"/>
                        <a:pt x="849" y="23"/>
                        <a:pt x="849" y="12"/>
                      </a:cubicBezTo>
                      <a:cubicBezTo>
                        <a:pt x="849" y="1"/>
                        <a:pt x="849" y="1"/>
                        <a:pt x="849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0" y="0"/>
                        <a:pt x="4" y="18"/>
                        <a:pt x="4" y="18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73"/>
                        <a:pt x="25" y="69"/>
                        <a:pt x="25" y="69"/>
                      </a:cubicBezTo>
                      <a:cubicBezTo>
                        <a:pt x="1078" y="69"/>
                        <a:pt x="1078" y="69"/>
                        <a:pt x="1078" y="69"/>
                      </a:cubicBezTo>
                      <a:cubicBezTo>
                        <a:pt x="1084" y="69"/>
                        <a:pt x="1084" y="69"/>
                        <a:pt x="1084" y="69"/>
                      </a:cubicBezTo>
                      <a:cubicBezTo>
                        <a:pt x="2137" y="69"/>
                        <a:pt x="2137" y="69"/>
                        <a:pt x="2137" y="69"/>
                      </a:cubicBezTo>
                      <a:cubicBezTo>
                        <a:pt x="2137" y="69"/>
                        <a:pt x="2158" y="73"/>
                        <a:pt x="2158" y="53"/>
                      </a:cubicBezTo>
                      <a:lnTo>
                        <a:pt x="2158" y="18"/>
                      </a:lnTo>
                      <a:close/>
                    </a:path>
                  </a:pathLst>
                </a:custGeom>
                <a:solidFill>
                  <a:srgbClr val="DADDD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>
                  <a:off x="1985963" y="4646613"/>
                  <a:ext cx="3743325" cy="2122488"/>
                </a:xfrm>
                <a:custGeom>
                  <a:rect b="b" l="l" r="r" t="t"/>
                  <a:pathLst>
                    <a:path extrusionOk="0" h="1003" w="1767">
                      <a:moveTo>
                        <a:pt x="1765" y="28"/>
                      </a:moveTo>
                      <a:cubicBezTo>
                        <a:pt x="1767" y="3"/>
                        <a:pt x="1737" y="0"/>
                        <a:pt x="1737" y="0"/>
                      </a:cubicBezTo>
                      <a:cubicBezTo>
                        <a:pt x="883" y="0"/>
                        <a:pt x="883" y="0"/>
                        <a:pt x="883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0" y="3"/>
                        <a:pt x="1" y="28"/>
                      </a:cubicBezTo>
                      <a:cubicBezTo>
                        <a:pt x="1" y="981"/>
                        <a:pt x="1" y="981"/>
                        <a:pt x="1" y="981"/>
                      </a:cubicBezTo>
                      <a:cubicBezTo>
                        <a:pt x="1" y="981"/>
                        <a:pt x="1" y="1003"/>
                        <a:pt x="26" y="1002"/>
                      </a:cubicBezTo>
                      <a:cubicBezTo>
                        <a:pt x="883" y="1002"/>
                        <a:pt x="883" y="1002"/>
                        <a:pt x="883" y="1002"/>
                      </a:cubicBezTo>
                      <a:cubicBezTo>
                        <a:pt x="1741" y="1002"/>
                        <a:pt x="1741" y="1002"/>
                        <a:pt x="1741" y="1002"/>
                      </a:cubicBezTo>
                      <a:cubicBezTo>
                        <a:pt x="1766" y="1003"/>
                        <a:pt x="1766" y="981"/>
                        <a:pt x="1766" y="981"/>
                      </a:cubicBezTo>
                      <a:lnTo>
                        <a:pt x="1765" y="28"/>
                      </a:lnTo>
                      <a:close/>
                      <a:moveTo>
                        <a:pt x="883" y="981"/>
                      </a:moveTo>
                      <a:cubicBezTo>
                        <a:pt x="873" y="981"/>
                        <a:pt x="865" y="973"/>
                        <a:pt x="865" y="963"/>
                      </a:cubicBezTo>
                      <a:cubicBezTo>
                        <a:pt x="865" y="953"/>
                        <a:pt x="873" y="945"/>
                        <a:pt x="883" y="945"/>
                      </a:cubicBezTo>
                      <a:cubicBezTo>
                        <a:pt x="893" y="945"/>
                        <a:pt x="901" y="953"/>
                        <a:pt x="901" y="963"/>
                      </a:cubicBezTo>
                      <a:cubicBezTo>
                        <a:pt x="901" y="973"/>
                        <a:pt x="893" y="981"/>
                        <a:pt x="883" y="981"/>
                      </a:cubicBezTo>
                      <a:close/>
                      <a:moveTo>
                        <a:pt x="1719" y="923"/>
                      </a:moveTo>
                      <a:cubicBezTo>
                        <a:pt x="383" y="923"/>
                        <a:pt x="383" y="923"/>
                        <a:pt x="383" y="923"/>
                      </a:cubicBezTo>
                      <a:cubicBezTo>
                        <a:pt x="47" y="923"/>
                        <a:pt x="47" y="923"/>
                        <a:pt x="47" y="923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1403" y="50"/>
                        <a:pt x="1403" y="50"/>
                        <a:pt x="1403" y="50"/>
                      </a:cubicBezTo>
                      <a:cubicBezTo>
                        <a:pt x="1719" y="50"/>
                        <a:pt x="1719" y="50"/>
                        <a:pt x="1719" y="50"/>
                      </a:cubicBezTo>
                      <a:lnTo>
                        <a:pt x="1719" y="923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" name="Google Shape;172;p18"/>
            <p:cNvGrpSpPr/>
            <p:nvPr/>
          </p:nvGrpSpPr>
          <p:grpSpPr>
            <a:xfrm>
              <a:off x="8823934" y="3925553"/>
              <a:ext cx="524405" cy="282304"/>
              <a:chOff x="3684588" y="3324226"/>
              <a:chExt cx="2816225" cy="1516063"/>
            </a:xfrm>
          </p:grpSpPr>
          <p:sp>
            <p:nvSpPr>
              <p:cNvPr id="173" name="Google Shape;173;p18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5" name="Google Shape;175;p18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/>
          <p:nvPr>
            <p:ph idx="2" type="pic"/>
          </p:nvPr>
        </p:nvSpPr>
        <p:spPr>
          <a:xfrm>
            <a:off x="6896895" y="2419200"/>
            <a:ext cx="4104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tablet">
  <p:cSld name="Title+table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9"/>
          <p:cNvGrpSpPr/>
          <p:nvPr/>
        </p:nvGrpSpPr>
        <p:grpSpPr>
          <a:xfrm>
            <a:off x="7534800" y="1836000"/>
            <a:ext cx="3257920" cy="4164309"/>
            <a:chOff x="2799617" y="3063448"/>
            <a:chExt cx="1648052" cy="2106557"/>
          </a:xfrm>
        </p:grpSpPr>
        <p:grpSp>
          <p:nvGrpSpPr>
            <p:cNvPr id="183" name="Google Shape;183;p19"/>
            <p:cNvGrpSpPr/>
            <p:nvPr/>
          </p:nvGrpSpPr>
          <p:grpSpPr>
            <a:xfrm>
              <a:off x="2799617" y="3063448"/>
              <a:ext cx="1648052" cy="2106557"/>
              <a:chOff x="8964273" y="4255446"/>
              <a:chExt cx="1648052" cy="2106557"/>
            </a:xfrm>
          </p:grpSpPr>
          <p:sp>
            <p:nvSpPr>
              <p:cNvPr id="184" name="Google Shape;184;p19"/>
              <p:cNvSpPr/>
              <p:nvPr/>
            </p:nvSpPr>
            <p:spPr>
              <a:xfrm>
                <a:off x="9077152" y="4368802"/>
                <a:ext cx="1433368" cy="1864944"/>
              </a:xfrm>
              <a:prstGeom prst="rect">
                <a:avLst/>
              </a:prstGeom>
              <a:solidFill>
                <a:srgbClr val="EBF2F5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8964273" y="4255446"/>
                <a:ext cx="1648052" cy="2106557"/>
              </a:xfrm>
              <a:custGeom>
                <a:rect b="b" l="l" r="r" t="t"/>
                <a:pathLst>
                  <a:path extrusionOk="0" h="1478" w="1156">
                    <a:moveTo>
                      <a:pt x="1151" y="1416"/>
                    </a:moveTo>
                    <a:cubicBezTo>
                      <a:pt x="1149" y="74"/>
                      <a:pt x="1149" y="74"/>
                      <a:pt x="1149" y="74"/>
                    </a:cubicBezTo>
                    <a:cubicBezTo>
                      <a:pt x="1152" y="0"/>
                      <a:pt x="1075" y="10"/>
                      <a:pt x="1075" y="10"/>
                    </a:cubicBezTo>
                    <a:cubicBezTo>
                      <a:pt x="578" y="10"/>
                      <a:pt x="578" y="10"/>
                      <a:pt x="578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4" y="0"/>
                      <a:pt x="6" y="74"/>
                    </a:cubicBezTo>
                    <a:cubicBezTo>
                      <a:pt x="5" y="1416"/>
                      <a:pt x="5" y="1416"/>
                      <a:pt x="5" y="1416"/>
                    </a:cubicBezTo>
                    <a:cubicBezTo>
                      <a:pt x="5" y="1416"/>
                      <a:pt x="0" y="1478"/>
                      <a:pt x="62" y="1475"/>
                    </a:cubicBezTo>
                    <a:cubicBezTo>
                      <a:pt x="578" y="1475"/>
                      <a:pt x="578" y="1475"/>
                      <a:pt x="578" y="1475"/>
                    </a:cubicBezTo>
                    <a:cubicBezTo>
                      <a:pt x="1093" y="1475"/>
                      <a:pt x="1093" y="1475"/>
                      <a:pt x="1093" y="1475"/>
                    </a:cubicBezTo>
                    <a:cubicBezTo>
                      <a:pt x="1156" y="1478"/>
                      <a:pt x="1151" y="1416"/>
                      <a:pt x="1151" y="1416"/>
                    </a:cubicBezTo>
                    <a:close/>
                    <a:moveTo>
                      <a:pt x="578" y="1445"/>
                    </a:moveTo>
                    <a:cubicBezTo>
                      <a:pt x="564" y="1445"/>
                      <a:pt x="553" y="1434"/>
                      <a:pt x="553" y="1420"/>
                    </a:cubicBezTo>
                    <a:cubicBezTo>
                      <a:pt x="553" y="1406"/>
                      <a:pt x="564" y="1395"/>
                      <a:pt x="578" y="1395"/>
                    </a:cubicBezTo>
                    <a:cubicBezTo>
                      <a:pt x="592" y="1395"/>
                      <a:pt x="603" y="1406"/>
                      <a:pt x="603" y="1420"/>
                    </a:cubicBezTo>
                    <a:cubicBezTo>
                      <a:pt x="603" y="1434"/>
                      <a:pt x="592" y="1445"/>
                      <a:pt x="578" y="1445"/>
                    </a:cubicBezTo>
                    <a:close/>
                    <a:moveTo>
                      <a:pt x="1058" y="226"/>
                    </a:moveTo>
                    <a:cubicBezTo>
                      <a:pt x="1058" y="1368"/>
                      <a:pt x="1058" y="1368"/>
                      <a:pt x="1058" y="1368"/>
                    </a:cubicBezTo>
                    <a:cubicBezTo>
                      <a:pt x="98" y="1368"/>
                      <a:pt x="98" y="1368"/>
                      <a:pt x="98" y="1368"/>
                    </a:cubicBezTo>
                    <a:cubicBezTo>
                      <a:pt x="98" y="1189"/>
                      <a:pt x="98" y="1189"/>
                      <a:pt x="98" y="1189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058" y="104"/>
                      <a:pt x="1058" y="104"/>
                      <a:pt x="1058" y="104"/>
                    </a:cubicBezTo>
                    <a:lnTo>
                      <a:pt x="1058" y="226"/>
                    </a:lnTo>
                    <a:close/>
                  </a:path>
                </a:pathLst>
              </a:custGeom>
              <a:solidFill>
                <a:srgbClr val="363534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9"/>
            <p:cNvGrpSpPr/>
            <p:nvPr/>
          </p:nvGrpSpPr>
          <p:grpSpPr>
            <a:xfrm>
              <a:off x="3478299" y="4089466"/>
              <a:ext cx="441744" cy="237805"/>
              <a:chOff x="3684588" y="3324226"/>
              <a:chExt cx="2816225" cy="1516063"/>
            </a:xfrm>
          </p:grpSpPr>
          <p:sp>
            <p:nvSpPr>
              <p:cNvPr id="187" name="Google Shape;187;p19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" name="Google Shape;189;p19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/>
          <p:nvPr>
            <p:ph idx="2" type="pic"/>
          </p:nvPr>
        </p:nvSpPr>
        <p:spPr>
          <a:xfrm>
            <a:off x="7811118" y="2124000"/>
            <a:ext cx="27144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phone">
  <p:cSld name="Title+phon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0"/>
          <p:cNvGrpSpPr/>
          <p:nvPr/>
        </p:nvGrpSpPr>
        <p:grpSpPr>
          <a:xfrm>
            <a:off x="7894800" y="1702800"/>
            <a:ext cx="2448000" cy="4374834"/>
            <a:chOff x="8457080" y="3063448"/>
            <a:chExt cx="1068860" cy="2119499"/>
          </a:xfrm>
        </p:grpSpPr>
        <p:grpSp>
          <p:nvGrpSpPr>
            <p:cNvPr id="197" name="Google Shape;197;p20"/>
            <p:cNvGrpSpPr/>
            <p:nvPr/>
          </p:nvGrpSpPr>
          <p:grpSpPr>
            <a:xfrm>
              <a:off x="8457080" y="3063448"/>
              <a:ext cx="1068860" cy="2119499"/>
              <a:chOff x="6710307" y="4595354"/>
              <a:chExt cx="752418" cy="1492010"/>
            </a:xfrm>
          </p:grpSpPr>
          <p:grpSp>
            <p:nvGrpSpPr>
              <p:cNvPr id="198" name="Google Shape;198;p20"/>
              <p:cNvGrpSpPr/>
              <p:nvPr/>
            </p:nvGrpSpPr>
            <p:grpSpPr>
              <a:xfrm>
                <a:off x="6710307" y="4595354"/>
                <a:ext cx="752418" cy="1492010"/>
                <a:chOff x="6710307" y="4595354"/>
                <a:chExt cx="752418" cy="1492010"/>
              </a:xfrm>
            </p:grpSpPr>
            <p:sp>
              <p:nvSpPr>
                <p:cNvPr id="199" name="Google Shape;199;p20"/>
                <p:cNvSpPr/>
                <p:nvPr/>
              </p:nvSpPr>
              <p:spPr>
                <a:xfrm>
                  <a:off x="6736080" y="4777741"/>
                  <a:ext cx="699805" cy="1137946"/>
                </a:xfrm>
                <a:prstGeom prst="rect">
                  <a:avLst/>
                </a:prstGeom>
                <a:solidFill>
                  <a:srgbClr val="EBF2F5"/>
                </a:solidFill>
                <a:ln>
                  <a:noFill/>
                </a:ln>
              </p:spPr>
              <p:txBody>
                <a:bodyPr anchorCtr="0" anchor="ctr" bIns="0" lIns="84650" spcFirstLastPara="1" rIns="8640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0"/>
                <p:cNvSpPr/>
                <p:nvPr/>
              </p:nvSpPr>
              <p:spPr>
                <a:xfrm>
                  <a:off x="6710307" y="4595354"/>
                  <a:ext cx="752418" cy="1492010"/>
                </a:xfrm>
                <a:custGeom>
                  <a:rect b="b" l="l" r="r" t="t"/>
                  <a:pathLst>
                    <a:path extrusionOk="0" h="1047" w="528">
                      <a:moveTo>
                        <a:pt x="526" y="988"/>
                      </a:moveTo>
                      <a:cubicBezTo>
                        <a:pt x="526" y="64"/>
                        <a:pt x="526" y="64"/>
                        <a:pt x="526" y="64"/>
                      </a:cubicBezTo>
                      <a:cubicBezTo>
                        <a:pt x="526" y="5"/>
                        <a:pt x="455" y="0"/>
                        <a:pt x="455" y="0"/>
                      </a:cubicBezTo>
                      <a:cubicBezTo>
                        <a:pt x="264" y="0"/>
                        <a:pt x="264" y="0"/>
                        <a:pt x="264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0"/>
                        <a:pt x="1" y="5"/>
                        <a:pt x="1" y="64"/>
                      </a:cubicBezTo>
                      <a:cubicBezTo>
                        <a:pt x="1" y="988"/>
                        <a:pt x="1" y="988"/>
                        <a:pt x="1" y="988"/>
                      </a:cubicBezTo>
                      <a:cubicBezTo>
                        <a:pt x="1" y="988"/>
                        <a:pt x="0" y="1047"/>
                        <a:pt x="68" y="1047"/>
                      </a:cubicBezTo>
                      <a:cubicBezTo>
                        <a:pt x="264" y="1047"/>
                        <a:pt x="264" y="1047"/>
                        <a:pt x="264" y="1047"/>
                      </a:cubicBezTo>
                      <a:cubicBezTo>
                        <a:pt x="460" y="1047"/>
                        <a:pt x="460" y="1047"/>
                        <a:pt x="460" y="1047"/>
                      </a:cubicBezTo>
                      <a:cubicBezTo>
                        <a:pt x="528" y="1047"/>
                        <a:pt x="526" y="988"/>
                        <a:pt x="526" y="988"/>
                      </a:cubicBezTo>
                      <a:close/>
                      <a:moveTo>
                        <a:pt x="183" y="71"/>
                      </a:moveTo>
                      <a:cubicBezTo>
                        <a:pt x="344" y="71"/>
                        <a:pt x="344" y="71"/>
                        <a:pt x="344" y="71"/>
                      </a:cubicBezTo>
                      <a:cubicBezTo>
                        <a:pt x="344" y="79"/>
                        <a:pt x="344" y="79"/>
                        <a:pt x="344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71"/>
                      </a:lnTo>
                      <a:close/>
                      <a:moveTo>
                        <a:pt x="264" y="1020"/>
                      </a:moveTo>
                      <a:cubicBezTo>
                        <a:pt x="246" y="1020"/>
                        <a:pt x="231" y="1005"/>
                        <a:pt x="231" y="987"/>
                      </a:cubicBezTo>
                      <a:cubicBezTo>
                        <a:pt x="231" y="969"/>
                        <a:pt x="246" y="954"/>
                        <a:pt x="264" y="954"/>
                      </a:cubicBezTo>
                      <a:cubicBezTo>
                        <a:pt x="282" y="954"/>
                        <a:pt x="297" y="969"/>
                        <a:pt x="297" y="987"/>
                      </a:cubicBezTo>
                      <a:cubicBezTo>
                        <a:pt x="297" y="1005"/>
                        <a:pt x="282" y="1020"/>
                        <a:pt x="264" y="1020"/>
                      </a:cubicBezTo>
                      <a:close/>
                      <a:moveTo>
                        <a:pt x="497" y="237"/>
                      </a:moveTo>
                      <a:cubicBezTo>
                        <a:pt x="497" y="920"/>
                        <a:pt x="497" y="920"/>
                        <a:pt x="497" y="920"/>
                      </a:cubicBezTo>
                      <a:cubicBezTo>
                        <a:pt x="31" y="920"/>
                        <a:pt x="31" y="920"/>
                        <a:pt x="31" y="920"/>
                      </a:cubicBezTo>
                      <a:cubicBezTo>
                        <a:pt x="31" y="712"/>
                        <a:pt x="31" y="712"/>
                        <a:pt x="31" y="712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497" y="134"/>
                        <a:pt x="497" y="134"/>
                        <a:pt x="497" y="134"/>
                      </a:cubicBezTo>
                      <a:lnTo>
                        <a:pt x="497" y="237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1" name="Google Shape;201;p20"/>
              <p:cNvSpPr/>
              <p:nvPr/>
            </p:nvSpPr>
            <p:spPr>
              <a:xfrm>
                <a:off x="7049979" y="5964304"/>
                <a:ext cx="72203" cy="74673"/>
              </a:xfrm>
              <a:prstGeom prst="ellipse">
                <a:avLst/>
              </a:prstGeom>
              <a:solidFill>
                <a:srgbClr val="363534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0"/>
            <p:cNvGrpSpPr/>
            <p:nvPr/>
          </p:nvGrpSpPr>
          <p:grpSpPr>
            <a:xfrm>
              <a:off x="8893409" y="4086388"/>
              <a:ext cx="299285" cy="161115"/>
              <a:chOff x="3684588" y="3324226"/>
              <a:chExt cx="2816225" cy="1516063"/>
            </a:xfrm>
          </p:grpSpPr>
          <p:sp>
            <p:nvSpPr>
              <p:cNvPr id="203" name="Google Shape;203;p20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20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/>
          <p:nvPr>
            <p:ph idx="2" type="pic"/>
          </p:nvPr>
        </p:nvSpPr>
        <p:spPr>
          <a:xfrm>
            <a:off x="8029692" y="2257200"/>
            <a:ext cx="21672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showMasterSp="0">
  <p:cSld name="Cover pag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0" y="188640"/>
            <a:ext cx="1972800" cy="122386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>
            <p:ph idx="2" type="pic"/>
          </p:nvPr>
        </p:nvSpPr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7464424" y="1925468"/>
            <a:ext cx="4104183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464424" y="4797152"/>
            <a:ext cx="4104183" cy="15856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4247">
          <p15:clr>
            <a:srgbClr val="FBAE40"/>
          </p15:clr>
        </p15:guide>
        <p15:guide id="5" pos="470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High Content slide">
  <p:cSld name="Title and Content - High Content slid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Verdana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wo - High Content slide">
  <p:cSld name="Title and Content two - High Content slid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596900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599020" y="1557338"/>
            <a:ext cx="5243427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2" type="body"/>
          </p:nvPr>
        </p:nvSpPr>
        <p:spPr>
          <a:xfrm>
            <a:off x="6338822" y="1557338"/>
            <a:ext cx="5229291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3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">
  <p:cSld name="Bac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4432" y="5508000"/>
            <a:ext cx="1872000" cy="1161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type="title"/>
          </p:nvPr>
        </p:nvSpPr>
        <p:spPr>
          <a:xfrm>
            <a:off x="596901" y="3285360"/>
            <a:ext cx="5119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599018" y="3861360"/>
            <a:ext cx="5119200" cy="2591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543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4"/>
          <p:cNvSpPr/>
          <p:nvPr/>
        </p:nvSpPr>
        <p:spPr>
          <a:xfrm>
            <a:off x="462707" y="6491436"/>
            <a:ext cx="9721080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age">
  <p:cSld name="Agenda Pag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599019" y="1557338"/>
            <a:ext cx="10969094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image">
  <p:cSld name="Small imag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>
            <p:ph idx="2" type="pic"/>
          </p:nvPr>
        </p:nvSpPr>
        <p:spPr>
          <a:xfrm>
            <a:off x="6350001" y="1557338"/>
            <a:ext cx="5218112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596900" y="404812"/>
            <a:ext cx="10971707" cy="863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599019" y="1556869"/>
            <a:ext cx="5274734" cy="4824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ple Image">
  <p:cSld name="Multiple Imag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/>
          <p:nvPr>
            <p:ph idx="2" type="pic"/>
          </p:nvPr>
        </p:nvSpPr>
        <p:spPr>
          <a:xfrm>
            <a:off x="596902" y="1557337"/>
            <a:ext cx="3440973" cy="29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8"/>
          <p:cNvSpPr/>
          <p:nvPr>
            <p:ph idx="3" type="pic"/>
          </p:nvPr>
        </p:nvSpPr>
        <p:spPr>
          <a:xfrm>
            <a:off x="4307092" y="1557337"/>
            <a:ext cx="3503045" cy="29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8"/>
          <p:cNvSpPr/>
          <p:nvPr>
            <p:ph idx="4" type="pic"/>
          </p:nvPr>
        </p:nvSpPr>
        <p:spPr>
          <a:xfrm>
            <a:off x="8079356" y="1557337"/>
            <a:ext cx="3488757" cy="29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5" type="body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6" type="body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">
  <p:cSld name="Large Imag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>
            <p:ph idx="2" type="pic"/>
          </p:nvPr>
        </p:nvSpPr>
        <p:spPr>
          <a:xfrm>
            <a:off x="596902" y="1557338"/>
            <a:ext cx="10971212" cy="3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596900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side small graphic ">
  <p:cSld name="Content with side small graphic 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599018" y="1557338"/>
            <a:ext cx="834813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0"/>
          <p:cNvSpPr/>
          <p:nvPr>
            <p:ph idx="2" type="pic"/>
          </p:nvPr>
        </p:nvSpPr>
        <p:spPr>
          <a:xfrm>
            <a:off x="9139768" y="1557338"/>
            <a:ext cx="242834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3" showMasterSp="0">
  <p:cSld name="Cover page 3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0" y="188640"/>
            <a:ext cx="1972800" cy="122386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7466400" y="1925468"/>
            <a:ext cx="4104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466400" y="4798800"/>
            <a:ext cx="41040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2" type="pic"/>
          </p:nvPr>
        </p:nvSpPr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Picture">
  <p:cSld name="Two Content Pictur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599019" y="2613301"/>
            <a:ext cx="5246225" cy="37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1"/>
          <p:cNvSpPr txBox="1"/>
          <p:nvPr>
            <p:ph idx="2" type="body"/>
          </p:nvPr>
        </p:nvSpPr>
        <p:spPr>
          <a:xfrm>
            <a:off x="6321888" y="2613301"/>
            <a:ext cx="5246225" cy="37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3" type="body"/>
          </p:nvPr>
        </p:nvSpPr>
        <p:spPr>
          <a:xfrm>
            <a:off x="596900" y="1557338"/>
            <a:ext cx="109712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433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596901" y="1557338"/>
            <a:ext cx="10971212" cy="347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2"/>
          <p:cNvSpPr/>
          <p:nvPr>
            <p:ph idx="2" type="pic"/>
          </p:nvPr>
        </p:nvSpPr>
        <p:spPr>
          <a:xfrm>
            <a:off x="596902" y="2052241"/>
            <a:ext cx="10971212" cy="4329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596900" y="404813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page">
  <p:cSld name="Quotation pag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ctrTitle"/>
          </p:nvPr>
        </p:nvSpPr>
        <p:spPr>
          <a:xfrm>
            <a:off x="596901" y="2984416"/>
            <a:ext cx="7496776" cy="1730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3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3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age">
  <p:cSld name="Contact page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>
            <p:ph idx="2" type="pic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4"/>
          <p:cNvSpPr/>
          <p:nvPr>
            <p:ph idx="3" type="pic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4" type="body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4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- 2" showMasterSp="0">
  <p:cSld name="Cover page - 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0" y="188640"/>
            <a:ext cx="1972800" cy="122386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>
            <p:ph type="ctrTitle"/>
          </p:nvPr>
        </p:nvSpPr>
        <p:spPr>
          <a:xfrm>
            <a:off x="7464426" y="1925468"/>
            <a:ext cx="4103688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5"/>
          <p:cNvSpPr txBox="1"/>
          <p:nvPr>
            <p:ph idx="1" type="subTitle"/>
          </p:nvPr>
        </p:nvSpPr>
        <p:spPr>
          <a:xfrm>
            <a:off x="7464426" y="4798800"/>
            <a:ext cx="4103688" cy="15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5"/>
          <p:cNvSpPr/>
          <p:nvPr>
            <p:ph idx="2" type="pic"/>
          </p:nvPr>
        </p:nvSpPr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32">
          <p15:clr>
            <a:srgbClr val="FBAE40"/>
          </p15:clr>
        </p15:guide>
        <p15:guide id="2" pos="3432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4247">
          <p15:clr>
            <a:srgbClr val="FBAE40"/>
          </p15:clr>
        </p15:guide>
        <p15:guide id="5" pos="470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 showMasterSp="0">
  <p:cSld name="Section Header 5">
    <p:bg>
      <p:bgPr>
        <a:gradFill>
          <a:gsLst>
            <a:gs pos="0">
              <a:schemeClr val="accent3"/>
            </a:gs>
            <a:gs pos="55000">
              <a:schemeClr val="accent1"/>
            </a:gs>
            <a:gs pos="100000">
              <a:schemeClr val="dk2"/>
            </a:gs>
          </a:gsLst>
          <a:lin ang="0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ctrTitle"/>
          </p:nvPr>
        </p:nvSpPr>
        <p:spPr>
          <a:xfrm>
            <a:off x="550800" y="892800"/>
            <a:ext cx="61200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6"/>
          <p:cNvSpPr txBox="1"/>
          <p:nvPr>
            <p:ph idx="1" type="subTitle"/>
          </p:nvPr>
        </p:nvSpPr>
        <p:spPr>
          <a:xfrm>
            <a:off x="550800" y="3110400"/>
            <a:ext cx="6120000" cy="101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Copyright_box&#10;" id="316" name="Google Shape;316;p36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317" name="Google Shape;317;p36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4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page - 2">
  <p:cSld name="Quotation page - 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/>
          <p:nvPr/>
        </p:nvSpPr>
        <p:spPr>
          <a:xfrm>
            <a:off x="0" y="1557338"/>
            <a:ext cx="12192000" cy="2317016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491665" y="1652350"/>
            <a:ext cx="755687" cy="594844"/>
          </a:xfrm>
          <a:custGeom>
            <a:rect b="b" l="l" r="r" t="t"/>
            <a:pathLst>
              <a:path extrusionOk="0" h="1055" w="1342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>
            <p:ph type="title"/>
          </p:nvPr>
        </p:nvSpPr>
        <p:spPr>
          <a:xfrm>
            <a:off x="596901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599018" y="1924565"/>
            <a:ext cx="10969095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433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7"/>
          <p:cNvSpPr txBox="1"/>
          <p:nvPr>
            <p:ph idx="2" type="body"/>
          </p:nvPr>
        </p:nvSpPr>
        <p:spPr>
          <a:xfrm>
            <a:off x="599018" y="4156564"/>
            <a:ext cx="10969095" cy="2225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 Ref page">
  <p:cSld name="Client Ref pag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/>
          <p:nvPr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7968000" y="4159746"/>
            <a:ext cx="755687" cy="594844"/>
          </a:xfrm>
          <a:custGeom>
            <a:rect b="b" l="l" r="r" t="t"/>
            <a:pathLst>
              <a:path extrusionOk="0" h="1055" w="1342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 txBox="1"/>
          <p:nvPr>
            <p:ph type="title"/>
          </p:nvPr>
        </p:nvSpPr>
        <p:spPr>
          <a:xfrm>
            <a:off x="596901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8112000" y="4431961"/>
            <a:ext cx="3456113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38"/>
          <p:cNvSpPr txBox="1"/>
          <p:nvPr>
            <p:ph idx="2" type="body"/>
          </p:nvPr>
        </p:nvSpPr>
        <p:spPr>
          <a:xfrm>
            <a:off x="599018" y="1557338"/>
            <a:ext cx="3456000" cy="24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8"/>
          <p:cNvSpPr txBox="1"/>
          <p:nvPr>
            <p:ph idx="3" type="body"/>
          </p:nvPr>
        </p:nvSpPr>
        <p:spPr>
          <a:xfrm>
            <a:off x="602963" y="4431961"/>
            <a:ext cx="7149037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5" name="Google Shape;335;p38"/>
          <p:cNvCxnSpPr/>
          <p:nvPr/>
        </p:nvCxnSpPr>
        <p:spPr>
          <a:xfrm>
            <a:off x="4211300" y="1268413"/>
            <a:ext cx="0" cy="2736587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8"/>
          <p:cNvCxnSpPr/>
          <p:nvPr/>
        </p:nvCxnSpPr>
        <p:spPr>
          <a:xfrm>
            <a:off x="7980700" y="1268413"/>
            <a:ext cx="0" cy="2736587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8"/>
          <p:cNvSpPr txBox="1"/>
          <p:nvPr>
            <p:ph idx="4" type="body"/>
          </p:nvPr>
        </p:nvSpPr>
        <p:spPr>
          <a:xfrm>
            <a:off x="4368000" y="1557338"/>
            <a:ext cx="3456000" cy="24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5" type="body"/>
          </p:nvPr>
        </p:nvSpPr>
        <p:spPr>
          <a:xfrm>
            <a:off x="8112113" y="1557338"/>
            <a:ext cx="3456000" cy="24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page">
  <p:cSld name="Comparison page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596901" y="185739"/>
            <a:ext cx="10971707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599018" y="1956913"/>
            <a:ext cx="3456000" cy="4424837"/>
          </a:xfrm>
          <a:prstGeom prst="rect">
            <a:avLst/>
          </a:prstGeom>
          <a:noFill/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5" name="Google Shape;345;p39"/>
          <p:cNvCxnSpPr/>
          <p:nvPr/>
        </p:nvCxnSpPr>
        <p:spPr>
          <a:xfrm>
            <a:off x="4368000" y="1524326"/>
            <a:ext cx="0" cy="485742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9"/>
          <p:cNvCxnSpPr/>
          <p:nvPr/>
        </p:nvCxnSpPr>
        <p:spPr>
          <a:xfrm>
            <a:off x="8112000" y="1524326"/>
            <a:ext cx="0" cy="485742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9"/>
          <p:cNvSpPr txBox="1"/>
          <p:nvPr>
            <p:ph idx="2" type="body"/>
          </p:nvPr>
        </p:nvSpPr>
        <p:spPr>
          <a:xfrm>
            <a:off x="4368000" y="1956913"/>
            <a:ext cx="3456000" cy="4424837"/>
          </a:xfrm>
          <a:prstGeom prst="rect">
            <a:avLst/>
          </a:prstGeom>
          <a:noFill/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idx="3" type="body"/>
          </p:nvPr>
        </p:nvSpPr>
        <p:spPr>
          <a:xfrm>
            <a:off x="8112113" y="1956913"/>
            <a:ext cx="3456000" cy="4424837"/>
          </a:xfrm>
          <a:prstGeom prst="rect">
            <a:avLst/>
          </a:prstGeom>
          <a:noFill/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body"/>
          </p:nvPr>
        </p:nvSpPr>
        <p:spPr>
          <a:xfrm>
            <a:off x="596901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39"/>
          <p:cNvSpPr txBox="1"/>
          <p:nvPr>
            <p:ph idx="5" type="body"/>
          </p:nvPr>
        </p:nvSpPr>
        <p:spPr>
          <a:xfrm>
            <a:off x="4368000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body"/>
          </p:nvPr>
        </p:nvSpPr>
        <p:spPr>
          <a:xfrm>
            <a:off x="8112113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2" name="Google Shape;352;p39"/>
          <p:cNvCxnSpPr/>
          <p:nvPr/>
        </p:nvCxnSpPr>
        <p:spPr>
          <a:xfrm>
            <a:off x="608273" y="1524326"/>
            <a:ext cx="0" cy="485742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page for sales presentations">
  <p:cSld name="Closing page for sales presentations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ctrTitle"/>
          </p:nvPr>
        </p:nvSpPr>
        <p:spPr>
          <a:xfrm>
            <a:off x="610784" y="1460253"/>
            <a:ext cx="8336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0"/>
          <p:cNvSpPr txBox="1"/>
          <p:nvPr>
            <p:ph idx="1" type="subTitle"/>
          </p:nvPr>
        </p:nvSpPr>
        <p:spPr>
          <a:xfrm>
            <a:off x="596900" y="2294587"/>
            <a:ext cx="8350251" cy="702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4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ctrTitle"/>
          </p:nvPr>
        </p:nvSpPr>
        <p:spPr>
          <a:xfrm>
            <a:off x="551384" y="892800"/>
            <a:ext cx="6119813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51386" y="3110400"/>
            <a:ext cx="6119812" cy="1028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Copyright_box&#10;" id="40" name="Google Shape;40;p5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41" name="Google Shape;41;p5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432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orient="horz" pos="11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age - 2">
  <p:cSld name="Agenda Page -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597600" y="404812"/>
            <a:ext cx="10972800" cy="936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260000" y="1557338"/>
            <a:ext cx="48360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6744072" y="1557338"/>
            <a:ext cx="4824536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1">
  <p:cSld name="Team -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230800" y="2156400"/>
            <a:ext cx="6337313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2" type="pic"/>
          </p:nvPr>
        </p:nvSpPr>
        <p:spPr>
          <a:xfrm>
            <a:off x="1335600" y="2005200"/>
            <a:ext cx="2559600" cy="2559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5230800" y="3556800"/>
            <a:ext cx="64260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57" name="Google Shape;57;p7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58" name="Google Shape;58;p7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2">
  <p:cSld name="Team -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3042000" y="2131200"/>
            <a:ext cx="2073600" cy="20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2494800" y="4510800"/>
            <a:ext cx="3168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/>
          <p:nvPr>
            <p:ph idx="3" type="pic"/>
          </p:nvPr>
        </p:nvSpPr>
        <p:spPr>
          <a:xfrm>
            <a:off x="7075248" y="2131200"/>
            <a:ext cx="2073600" cy="20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4" type="body"/>
          </p:nvPr>
        </p:nvSpPr>
        <p:spPr>
          <a:xfrm>
            <a:off x="6528048" y="4510800"/>
            <a:ext cx="3168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69" name="Google Shape;69;p8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70" name="Google Shape;70;p8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3">
  <p:cSld name="Team - 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/>
          <p:nvPr>
            <p:ph idx="2" type="pic"/>
          </p:nvPr>
        </p:nvSpPr>
        <p:spPr>
          <a:xfrm>
            <a:off x="2116800" y="2332800"/>
            <a:ext cx="1872000" cy="187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1860054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/>
          <p:nvPr>
            <p:ph idx="3" type="pic"/>
          </p:nvPr>
        </p:nvSpPr>
        <p:spPr>
          <a:xfrm>
            <a:off x="5160000" y="2332800"/>
            <a:ext cx="1872000" cy="187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4" type="body"/>
          </p:nvPr>
        </p:nvSpPr>
        <p:spPr>
          <a:xfrm>
            <a:off x="4903254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/>
          <p:nvPr>
            <p:ph idx="5" type="pic"/>
          </p:nvPr>
        </p:nvSpPr>
        <p:spPr>
          <a:xfrm>
            <a:off x="8184232" y="2332800"/>
            <a:ext cx="1872000" cy="187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6" type="body"/>
          </p:nvPr>
        </p:nvSpPr>
        <p:spPr>
          <a:xfrm>
            <a:off x="7927486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83" name="Google Shape;83;p9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84" name="Google Shape;84;p9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4">
  <p:cSld name="Team - 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902093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561947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0"/>
          <p:cNvSpPr/>
          <p:nvPr>
            <p:ph idx="3" type="pic"/>
          </p:nvPr>
        </p:nvSpPr>
        <p:spPr>
          <a:xfrm>
            <a:off x="3776192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4" type="body"/>
          </p:nvPr>
        </p:nvSpPr>
        <p:spPr>
          <a:xfrm>
            <a:off x="3438669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0"/>
          <p:cNvSpPr/>
          <p:nvPr>
            <p:ph idx="5" type="pic"/>
          </p:nvPr>
        </p:nvSpPr>
        <p:spPr>
          <a:xfrm>
            <a:off x="6650291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6" type="body"/>
          </p:nvPr>
        </p:nvSpPr>
        <p:spPr>
          <a:xfrm>
            <a:off x="6315391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7" type="pic"/>
          </p:nvPr>
        </p:nvSpPr>
        <p:spPr>
          <a:xfrm>
            <a:off x="9524391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8" type="body"/>
          </p:nvPr>
        </p:nvSpPr>
        <p:spPr>
          <a:xfrm>
            <a:off x="9192113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99" name="Google Shape;99;p10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100" name="Google Shape;100;p10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14" name="Google Shape;14;p1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NFIDENTIAL_TAG_0xFFEE" id="16" name="Google Shape;16;p1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10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pos="371">
          <p15:clr>
            <a:srgbClr val="F26B43"/>
          </p15:clr>
        </p15:guide>
        <p15:guide id="7" pos="6675">
          <p15:clr>
            <a:srgbClr val="F26B43"/>
          </p15:clr>
        </p15:guide>
        <p15:guide id="8" pos="7287">
          <p15:clr>
            <a:srgbClr val="F26B43"/>
          </p15:clr>
        </p15:guide>
        <p15:guide id="9" orient="horz" pos="845">
          <p15:clr>
            <a:srgbClr val="F26B43"/>
          </p15:clr>
        </p15:guide>
        <p15:guide id="10" orient="horz" pos="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irebase.google.com/docs/firestore/" TargetMode="External"/><Relationship Id="rId4" Type="http://schemas.openxmlformats.org/officeDocument/2006/relationships/hyperlink" Target="https://codelabs.developers.google.com/codelabs/firebase-perf-mon-web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&lt;TITLE&gt;" id="366" name="Google Shape;366;p41"/>
          <p:cNvSpPr txBox="1"/>
          <p:nvPr>
            <p:ph type="ctrTitle"/>
          </p:nvPr>
        </p:nvSpPr>
        <p:spPr>
          <a:xfrm>
            <a:off x="7464424" y="1925468"/>
            <a:ext cx="4104183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Workshop - Firebase</a:t>
            </a:r>
            <a:endParaRPr/>
          </a:p>
        </p:txBody>
      </p:sp>
      <p:sp>
        <p:nvSpPr>
          <p:cNvPr descr="&lt;SUBTITLE&gt;" id="367" name="Google Shape;367;p41"/>
          <p:cNvSpPr txBox="1"/>
          <p:nvPr>
            <p:ph idx="1" type="subTitle"/>
          </p:nvPr>
        </p:nvSpPr>
        <p:spPr>
          <a:xfrm>
            <a:off x="7464424" y="4797152"/>
            <a:ext cx="4104183" cy="15856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Mikka Jenne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PSE-Datenbanksysteme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19. November 2020 </a:t>
            </a:r>
            <a:endParaRPr/>
          </a:p>
        </p:txBody>
      </p:sp>
      <p:pic>
        <p:nvPicPr>
          <p:cNvPr id="368" name="Google Shape;368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3431715" y="404812"/>
            <a:ext cx="799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Read</a:t>
            </a:r>
            <a:endParaRPr/>
          </a:p>
        </p:txBody>
      </p:sp>
      <p:sp>
        <p:nvSpPr>
          <p:cNvPr id="489" name="Google Shape;489;p50"/>
          <p:cNvSpPr txBox="1"/>
          <p:nvPr>
            <p:ph idx="1" type="body"/>
          </p:nvPr>
        </p:nvSpPr>
        <p:spPr>
          <a:xfrm>
            <a:off x="3431700" y="1557350"/>
            <a:ext cx="83178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b="1" lang="en-US" sz="22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b="1" lang="en-US" sz="22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"SF"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).get();</a:t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81B6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// z.B. alle Dokumente aus einer Sammlung</a:t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(querySnapshot) 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querySnapshot.forEach(</a:t>
            </a:r>
            <a:r>
              <a:rPr b="1" lang="en-US" sz="22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(doc)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700">
              <a:solidFill>
                <a:srgbClr val="D81B6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console.log(doc.id, 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 =&gt; 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doc.data());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</a:rPr>
              <a:t>ht</a:t>
            </a:r>
            <a:r>
              <a:rPr lang="en-US" sz="900">
                <a:solidFill>
                  <a:srgbClr val="000000"/>
                </a:solidFill>
              </a:rPr>
              <a:t>tps://firebase.google.com/docs/firestore/query-data/get-data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490" name="Google Shape;490;p50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50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"/>
          <p:cNvSpPr/>
          <p:nvPr>
            <p:ph idx="2" type="pic"/>
          </p:nvPr>
        </p:nvSpPr>
        <p:spPr>
          <a:xfrm>
            <a:off x="0" y="0"/>
            <a:ext cx="28557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R</a:t>
            </a:r>
            <a:endParaRPr sz="9600"/>
          </a:p>
        </p:txBody>
      </p:sp>
      <p:sp>
        <p:nvSpPr>
          <p:cNvPr descr="Copyright_box&#10;" id="493" name="Google Shape;493;p50"/>
          <p:cNvSpPr txBox="1"/>
          <p:nvPr/>
        </p:nvSpPr>
        <p:spPr>
          <a:xfrm>
            <a:off x="601526" y="6555600"/>
            <a:ext cx="1920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>
            <p:ph type="title"/>
          </p:nvPr>
        </p:nvSpPr>
        <p:spPr>
          <a:xfrm>
            <a:off x="3431715" y="404812"/>
            <a:ext cx="799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500" name="Google Shape;500;p51"/>
          <p:cNvSpPr txBox="1"/>
          <p:nvPr>
            <p:ph idx="1" type="body"/>
          </p:nvPr>
        </p:nvSpPr>
        <p:spPr>
          <a:xfrm>
            <a:off x="3431704" y="1557338"/>
            <a:ext cx="79923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washingtonRef = db.collection(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"DC"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81B6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// Set the "capital" field of the city 'DC'</a:t>
            </a:r>
            <a:endParaRPr sz="1700">
              <a:solidFill>
                <a:srgbClr val="D81B6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washingtonRef.update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capital: 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7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000000"/>
                </a:solidFill>
              </a:rPr>
              <a:t>https://firebase.google.com/docs/firestore/manage-data/add-data#web_1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1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51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1"/>
          <p:cNvSpPr/>
          <p:nvPr>
            <p:ph idx="2" type="pic"/>
          </p:nvPr>
        </p:nvSpPr>
        <p:spPr>
          <a:xfrm>
            <a:off x="0" y="0"/>
            <a:ext cx="28557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U</a:t>
            </a:r>
            <a:endParaRPr sz="9600"/>
          </a:p>
        </p:txBody>
      </p:sp>
      <p:sp>
        <p:nvSpPr>
          <p:cNvPr descr="Copyright_box&#10;" id="504" name="Google Shape;504;p51"/>
          <p:cNvSpPr txBox="1"/>
          <p:nvPr/>
        </p:nvSpPr>
        <p:spPr>
          <a:xfrm>
            <a:off x="601526" y="6555600"/>
            <a:ext cx="1920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3431715" y="404812"/>
            <a:ext cx="799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3431700" y="1557350"/>
            <a:ext cx="81537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b="1" lang="en-US" sz="22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b="1" lang="en-US" sz="22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"DC"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1" lang="en-US" sz="22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console.log(</a:t>
            </a:r>
            <a:r>
              <a:rPr lang="en-US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"Document successfully deleted!"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(error) 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console.error(</a:t>
            </a:r>
            <a:r>
              <a:rPr lang="en-US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"Error removing document: 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error);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https://firebase.google.com/docs/firestore/manage-data/add-data#web_1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2" name="Google Shape;512;p52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52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2"/>
          <p:cNvSpPr/>
          <p:nvPr>
            <p:ph idx="2" type="pic"/>
          </p:nvPr>
        </p:nvSpPr>
        <p:spPr>
          <a:xfrm>
            <a:off x="0" y="0"/>
            <a:ext cx="28557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D</a:t>
            </a:r>
            <a:endParaRPr sz="9600"/>
          </a:p>
        </p:txBody>
      </p:sp>
      <p:sp>
        <p:nvSpPr>
          <p:cNvPr descr="Copyright_box&#10;" id="515" name="Google Shape;515;p52"/>
          <p:cNvSpPr txBox="1"/>
          <p:nvPr/>
        </p:nvSpPr>
        <p:spPr>
          <a:xfrm>
            <a:off x="601526" y="6555600"/>
            <a:ext cx="1920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Skalierbarkeit</a:t>
            </a:r>
            <a:endParaRPr/>
          </a:p>
        </p:txBody>
      </p:sp>
      <p:sp>
        <p:nvSpPr>
          <p:cNvPr id="522" name="Google Shape;522;p53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23" name="Google Shape;523;p53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53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Skalierbarkeit</a:t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skaliert vollautomatisch 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Skalierungsgrenzen 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 Mio. gleichzeitige Verbindungen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10.000 Schreibvorgänge pro Sekunde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Tendenz steigend</a:t>
            </a:r>
            <a:endParaRPr/>
          </a:p>
        </p:txBody>
      </p:sp>
      <p:sp>
        <p:nvSpPr>
          <p:cNvPr id="532" name="Google Shape;532;p54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3" name="Google Shape;533;p54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75" y="2480050"/>
            <a:ext cx="3467126" cy="19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5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5"/>
          <p:cNvSpPr txBox="1"/>
          <p:nvPr>
            <p:ph idx="1" type="body"/>
          </p:nvPr>
        </p:nvSpPr>
        <p:spPr>
          <a:xfrm>
            <a:off x="982800" y="622800"/>
            <a:ext cx="10224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6000"/>
              <a:t>Besonderheiten</a:t>
            </a:r>
            <a:endParaRPr sz="6000"/>
          </a:p>
        </p:txBody>
      </p:sp>
      <p:sp>
        <p:nvSpPr>
          <p:cNvPr id="543" name="Google Shape;543;p55"/>
          <p:cNvSpPr txBox="1"/>
          <p:nvPr>
            <p:ph idx="2" type="body"/>
          </p:nvPr>
        </p:nvSpPr>
        <p:spPr>
          <a:xfrm>
            <a:off x="982800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Dokumente organisiert in Sammlungen </a:t>
            </a:r>
            <a:endParaRPr/>
          </a:p>
        </p:txBody>
      </p:sp>
      <p:sp>
        <p:nvSpPr>
          <p:cNvPr id="544" name="Google Shape;544;p55"/>
          <p:cNvSpPr txBox="1"/>
          <p:nvPr>
            <p:ph idx="3" type="body"/>
          </p:nvPr>
        </p:nvSpPr>
        <p:spPr>
          <a:xfrm>
            <a:off x="8040216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einfache Skalierung von komplexen, hierarchischen Daten</a:t>
            </a:r>
            <a:endParaRPr/>
          </a:p>
        </p:txBody>
      </p:sp>
      <p:sp>
        <p:nvSpPr>
          <p:cNvPr id="545" name="Google Shape;545;p55"/>
          <p:cNvSpPr txBox="1"/>
          <p:nvPr>
            <p:ph idx="4" type="body"/>
          </p:nvPr>
        </p:nvSpPr>
        <p:spPr>
          <a:xfrm>
            <a:off x="4511824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Hohe Verfügbarkeit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6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552" name="Google Shape;552;p56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3" name="Google Shape;553;p56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56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7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Übungsaufgabe &amp; Besprechung</a:t>
            </a:r>
            <a:endParaRPr/>
          </a:p>
        </p:txBody>
      </p:sp>
      <p:sp>
        <p:nvSpPr>
          <p:cNvPr id="561" name="Google Shape;561;p57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57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Fazit</a:t>
            </a:r>
            <a:endParaRPr/>
          </a:p>
        </p:txBody>
      </p:sp>
      <p:sp>
        <p:nvSpPr>
          <p:cNvPr id="570" name="Google Shape;570;p58"/>
          <p:cNvSpPr txBox="1"/>
          <p:nvPr>
            <p:ph idx="1" type="body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einfach zu verstehende Datenstruktur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simple Abfrage-Operationen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einfache Bedienung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überschaubare Konsole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nutzung der Google Cloud Plattform Infrastruktur </a:t>
            </a:r>
            <a:endParaRPr/>
          </a:p>
        </p:txBody>
      </p:sp>
      <p:sp>
        <p:nvSpPr>
          <p:cNvPr id="571" name="Google Shape;571;p5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5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9"/>
          <p:cNvSpPr txBox="1"/>
          <p:nvPr>
            <p:ph type="title"/>
          </p:nvPr>
        </p:nvSpPr>
        <p:spPr>
          <a:xfrm>
            <a:off x="596901" y="3285360"/>
            <a:ext cx="5119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/>
              <a:t>About CGI</a:t>
            </a:r>
            <a:endParaRPr/>
          </a:p>
        </p:txBody>
      </p:sp>
      <p:sp>
        <p:nvSpPr>
          <p:cNvPr id="579" name="Google Shape;579;p59"/>
          <p:cNvSpPr txBox="1"/>
          <p:nvPr>
            <p:ph idx="1" type="body"/>
          </p:nvPr>
        </p:nvSpPr>
        <p:spPr>
          <a:xfrm>
            <a:off x="599018" y="3861360"/>
            <a:ext cx="5119200" cy="2591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rPr lang="en-US"/>
              <a:t>Founded in 1976, CGI is among the largest IT and business consulting services firms in the world. Operating in hundreds of locations across the globe, CGI delivers end-to-end services and solutions, including strategic IT and business consulting, systems integration, intellectual property, and managed IT and business process services.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rPr lang="en-US"/>
              <a:t>CGI works with clients through a local relationship model complemented by a global delivery network to help clients achieve their goals, including becoming customer-centric digital enterprises.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rPr b="1" lang="en-US">
                <a:solidFill>
                  <a:schemeClr val="accent1"/>
                </a:solidFill>
              </a:rPr>
              <a:t>cgi.com</a:t>
            </a:r>
            <a:endParaRPr/>
          </a:p>
        </p:txBody>
      </p:sp>
      <p:sp>
        <p:nvSpPr>
          <p:cNvPr id="580" name="Google Shape;580;p59"/>
          <p:cNvSpPr txBox="1"/>
          <p:nvPr>
            <p:ph type="title"/>
          </p:nvPr>
        </p:nvSpPr>
        <p:spPr>
          <a:xfrm>
            <a:off x="3536401" y="1774435"/>
            <a:ext cx="5119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2000"/>
              <a:t>Vielen Dank für Eure Aufmerksamkeit!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type="title"/>
          </p:nvPr>
        </p:nvSpPr>
        <p:spPr>
          <a:xfrm>
            <a:off x="597600" y="404812"/>
            <a:ext cx="10972800" cy="936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1260000" y="1557338"/>
            <a:ext cx="48360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Einordnung &amp; Übersicht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Historie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Eigenschaften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Datenmodellierung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CRUD - Operationen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Skalierbarkeit</a:t>
            </a:r>
            <a:endParaRPr/>
          </a:p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"/>
          <p:cNvSpPr txBox="1"/>
          <p:nvPr>
            <p:ph idx="2" type="body"/>
          </p:nvPr>
        </p:nvSpPr>
        <p:spPr>
          <a:xfrm>
            <a:off x="6744072" y="1557338"/>
            <a:ext cx="4824536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Besonderheiten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Hands-On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Übungsaufgabe &amp; Besprechung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Fazit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79" name="Google Shape;379;p42"/>
          <p:cNvGrpSpPr/>
          <p:nvPr/>
        </p:nvGrpSpPr>
        <p:grpSpPr>
          <a:xfrm>
            <a:off x="791599" y="1534556"/>
            <a:ext cx="150670" cy="4400006"/>
            <a:chOff x="791632" y="1529277"/>
            <a:chExt cx="150670" cy="3640882"/>
          </a:xfrm>
        </p:grpSpPr>
        <p:sp>
          <p:nvSpPr>
            <p:cNvPr id="380" name="Google Shape;380;p42"/>
            <p:cNvSpPr/>
            <p:nvPr/>
          </p:nvSpPr>
          <p:spPr>
            <a:xfrm>
              <a:off x="791632" y="4331040"/>
              <a:ext cx="150670" cy="1506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791632" y="5019489"/>
              <a:ext cx="150670" cy="150670"/>
            </a:xfrm>
            <a:prstGeom prst="ellipse">
              <a:avLst/>
            </a:prstGeom>
            <a:solidFill>
              <a:srgbClr val="A5AC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791632" y="3642594"/>
              <a:ext cx="150670" cy="1506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791632" y="1529277"/>
              <a:ext cx="150670" cy="1506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791632" y="2265701"/>
              <a:ext cx="150670" cy="1506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791632" y="2954148"/>
              <a:ext cx="150670" cy="1506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42"/>
            <p:cNvCxnSpPr/>
            <p:nvPr/>
          </p:nvCxnSpPr>
          <p:spPr>
            <a:xfrm>
              <a:off x="866967" y="1771114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42"/>
            <p:cNvCxnSpPr/>
            <p:nvPr/>
          </p:nvCxnSpPr>
          <p:spPr>
            <a:xfrm>
              <a:off x="866967" y="248354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42"/>
            <p:cNvCxnSpPr/>
            <p:nvPr/>
          </p:nvCxnSpPr>
          <p:spPr>
            <a:xfrm>
              <a:off x="866967" y="3171995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42"/>
            <p:cNvCxnSpPr/>
            <p:nvPr/>
          </p:nvCxnSpPr>
          <p:spPr>
            <a:xfrm>
              <a:off x="866967" y="3860441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42"/>
            <p:cNvCxnSpPr/>
            <p:nvPr/>
          </p:nvCxnSpPr>
          <p:spPr>
            <a:xfrm>
              <a:off x="866967" y="454888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91" name="Google Shape;391;p42"/>
          <p:cNvGrpSpPr/>
          <p:nvPr/>
        </p:nvGrpSpPr>
        <p:grpSpPr>
          <a:xfrm>
            <a:off x="6312174" y="1601889"/>
            <a:ext cx="150670" cy="4308984"/>
            <a:chOff x="791632" y="1529277"/>
            <a:chExt cx="150670" cy="3640882"/>
          </a:xfrm>
        </p:grpSpPr>
        <p:sp>
          <p:nvSpPr>
            <p:cNvPr id="392" name="Google Shape;392;p42"/>
            <p:cNvSpPr/>
            <p:nvPr/>
          </p:nvSpPr>
          <p:spPr>
            <a:xfrm>
              <a:off x="791632" y="4331040"/>
              <a:ext cx="150670" cy="150670"/>
            </a:xfrm>
            <a:prstGeom prst="ellipse">
              <a:avLst/>
            </a:prstGeom>
            <a:solidFill>
              <a:srgbClr val="CC8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791632" y="5019489"/>
              <a:ext cx="150670" cy="150670"/>
            </a:xfrm>
            <a:prstGeom prst="ellipse">
              <a:avLst/>
            </a:prstGeom>
            <a:solidFill>
              <a:srgbClr val="8C5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791632" y="3642594"/>
              <a:ext cx="150670" cy="150670"/>
            </a:xfrm>
            <a:prstGeom prst="ellipse">
              <a:avLst/>
            </a:prstGeom>
            <a:solidFill>
              <a:srgbClr val="E6DA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791632" y="1529277"/>
              <a:ext cx="150670" cy="150670"/>
            </a:xfrm>
            <a:prstGeom prst="ellipse">
              <a:avLst/>
            </a:prstGeom>
            <a:solidFill>
              <a:srgbClr val="407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791632" y="2265701"/>
              <a:ext cx="150670" cy="150670"/>
            </a:xfrm>
            <a:prstGeom prst="ellipse">
              <a:avLst/>
            </a:prstGeom>
            <a:solidFill>
              <a:srgbClr val="F2E6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791632" y="2954148"/>
              <a:ext cx="150670" cy="150670"/>
            </a:xfrm>
            <a:prstGeom prst="ellipse">
              <a:avLst/>
            </a:prstGeom>
            <a:solidFill>
              <a:srgbClr val="5056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42"/>
            <p:cNvCxnSpPr/>
            <p:nvPr/>
          </p:nvCxnSpPr>
          <p:spPr>
            <a:xfrm>
              <a:off x="866967" y="1771114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42"/>
            <p:cNvCxnSpPr/>
            <p:nvPr/>
          </p:nvCxnSpPr>
          <p:spPr>
            <a:xfrm>
              <a:off x="866967" y="248354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42"/>
            <p:cNvCxnSpPr/>
            <p:nvPr/>
          </p:nvCxnSpPr>
          <p:spPr>
            <a:xfrm>
              <a:off x="866967" y="3171995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42"/>
            <p:cNvCxnSpPr/>
            <p:nvPr/>
          </p:nvCxnSpPr>
          <p:spPr>
            <a:xfrm>
              <a:off x="866967" y="3860441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42"/>
            <p:cNvCxnSpPr/>
            <p:nvPr/>
          </p:nvCxnSpPr>
          <p:spPr>
            <a:xfrm>
              <a:off x="866967" y="454888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0"/>
          <p:cNvSpPr txBox="1"/>
          <p:nvPr>
            <p:ph type="title"/>
          </p:nvPr>
        </p:nvSpPr>
        <p:spPr>
          <a:xfrm>
            <a:off x="596900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Quellen</a:t>
            </a:r>
            <a:endParaRPr/>
          </a:p>
        </p:txBody>
      </p:sp>
      <p:sp>
        <p:nvSpPr>
          <p:cNvPr id="587" name="Google Shape;587;p60"/>
          <p:cNvSpPr txBox="1"/>
          <p:nvPr>
            <p:ph idx="1" type="body"/>
          </p:nvPr>
        </p:nvSpPr>
        <p:spPr>
          <a:xfrm>
            <a:off x="599018" y="1557338"/>
            <a:ext cx="109692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https://firebase.google.com/docs/firestore/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https://codelabs.developers.google.com/codelabs/firebase-perf-mon-web/</a:t>
            </a:r>
            <a:r>
              <a:rPr lang="en-US"/>
              <a:t> </a:t>
            </a:r>
            <a:endParaRPr/>
          </a:p>
        </p:txBody>
      </p:sp>
      <p:sp>
        <p:nvSpPr>
          <p:cNvPr id="588" name="Google Shape;588;p60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9" name="Google Shape;589;p60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/>
          <p:nvPr>
            <p:ph idx="2" type="pic"/>
          </p:nvPr>
        </p:nvSpPr>
        <p:spPr>
          <a:xfrm>
            <a:off x="6096000" y="0"/>
            <a:ext cx="60960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"/>
          <p:cNvSpPr txBox="1"/>
          <p:nvPr>
            <p:ph type="title"/>
          </p:nvPr>
        </p:nvSpPr>
        <p:spPr>
          <a:xfrm>
            <a:off x="588265" y="404812"/>
            <a:ext cx="5292272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Einordnung &amp; Übersicht</a:t>
            </a:r>
            <a:endParaRPr/>
          </a:p>
        </p:txBody>
      </p:sp>
      <p:sp>
        <p:nvSpPr>
          <p:cNvPr id="410" name="Google Shape;410;p43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Firebase Inc. 2011 -&gt; Google 2014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Entwicklungsplattform</a:t>
            </a:r>
            <a:r>
              <a:rPr lang="en-US"/>
              <a:t> 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Programmierschnittstellen für</a:t>
            </a:r>
            <a:endParaRPr/>
          </a:p>
          <a:p>
            <a:pPr indent="-273050" lvl="2" marL="536575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Tools &amp; Infrastruktur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Konsole zur Einsicht</a:t>
            </a:r>
            <a:endParaRPr/>
          </a:p>
          <a:p>
            <a:pPr indent="0" lvl="0" marL="2635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35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Zwei NoSQL-DB:</a:t>
            </a:r>
            <a:endParaRPr/>
          </a:p>
          <a:p>
            <a:pPr indent="-273050" lvl="2" marL="536575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Cloud Firestore</a:t>
            </a:r>
            <a:endParaRPr/>
          </a:p>
          <a:p>
            <a:pPr indent="-273050" lvl="2" marL="536575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Echtzeitdatenbank</a:t>
            </a:r>
            <a:endParaRPr/>
          </a:p>
        </p:txBody>
      </p:sp>
      <p:sp>
        <p:nvSpPr>
          <p:cNvPr id="411" name="Google Shape;411;p43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43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Copyright_box&#10;" id="413" name="Google Shape;413;p43"/>
          <p:cNvSpPr txBox="1"/>
          <p:nvPr/>
        </p:nvSpPr>
        <p:spPr>
          <a:xfrm>
            <a:off x="601526" y="6555600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414" name="Google Shape;414;p43"/>
          <p:cNvSpPr txBox="1"/>
          <p:nvPr/>
        </p:nvSpPr>
        <p:spPr>
          <a:xfrm>
            <a:off x="9179894" y="6573530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pic>
        <p:nvPicPr>
          <p:cNvPr id="415" name="Google Shape;4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950" y="2704200"/>
            <a:ext cx="5154099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 txBox="1"/>
          <p:nvPr/>
        </p:nvSpPr>
        <p:spPr>
          <a:xfrm>
            <a:off x="6603050" y="4321300"/>
            <a:ext cx="5137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https://firebase.google.com/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>
            <p:ph type="title"/>
          </p:nvPr>
        </p:nvSpPr>
        <p:spPr>
          <a:xfrm>
            <a:off x="6384032" y="2494800"/>
            <a:ext cx="4968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Echtzeitdatenbank</a:t>
            </a:r>
            <a:endParaRPr/>
          </a:p>
        </p:txBody>
      </p:sp>
      <p:sp>
        <p:nvSpPr>
          <p:cNvPr id="423" name="Google Shape;423;p44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44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"/>
          <p:cNvSpPr txBox="1"/>
          <p:nvPr>
            <p:ph idx="1" type="body"/>
          </p:nvPr>
        </p:nvSpPr>
        <p:spPr>
          <a:xfrm>
            <a:off x="6384032" y="3574800"/>
            <a:ext cx="49680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ursprüngliche DB von Firebase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geringe Latenz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synchronisiert automatisch</a:t>
            </a:r>
            <a:endParaRPr/>
          </a:p>
        </p:txBody>
      </p:sp>
      <p:sp>
        <p:nvSpPr>
          <p:cNvPr id="426" name="Google Shape;426;p44"/>
          <p:cNvSpPr txBox="1"/>
          <p:nvPr>
            <p:ph idx="2" type="body"/>
          </p:nvPr>
        </p:nvSpPr>
        <p:spPr>
          <a:xfrm>
            <a:off x="839416" y="3574800"/>
            <a:ext cx="4968552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aufbauend auf Echtzeitdatenbank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neueres Datenmodell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schnellere Abfragen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weitere Skalierung</a:t>
            </a:r>
            <a:endParaRPr/>
          </a:p>
        </p:txBody>
      </p:sp>
      <p:sp>
        <p:nvSpPr>
          <p:cNvPr id="427" name="Google Shape;427;p44"/>
          <p:cNvSpPr txBox="1"/>
          <p:nvPr>
            <p:ph idx="3" type="body"/>
          </p:nvPr>
        </p:nvSpPr>
        <p:spPr>
          <a:xfrm>
            <a:off x="839416" y="2420888"/>
            <a:ext cx="496855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Cloud Firestore</a:t>
            </a:r>
            <a:endParaRPr/>
          </a:p>
        </p:txBody>
      </p:sp>
      <p:sp>
        <p:nvSpPr>
          <p:cNvPr id="428" name="Google Shape;428;p44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Historie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Eigenschaften</a:t>
            </a:r>
            <a:endParaRPr/>
          </a:p>
        </p:txBody>
      </p:sp>
      <p:sp>
        <p:nvSpPr>
          <p:cNvPr id="435" name="Google Shape;435;p45"/>
          <p:cNvSpPr txBox="1"/>
          <p:nvPr>
            <p:ph idx="1" type="body"/>
          </p:nvPr>
        </p:nvSpPr>
        <p:spPr>
          <a:xfrm>
            <a:off x="599019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</a:pPr>
            <a:r>
              <a:rPr lang="en-US" sz="2400"/>
              <a:t>Cloud Firestore</a:t>
            </a:r>
            <a:endParaRPr sz="2400"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Cloud gehostete NoSQL-DB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Verfügbar über: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REST- &amp; RPC-API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native SDK’s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Java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Python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C++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Node.js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45"/>
          <p:cNvSpPr txBox="1"/>
          <p:nvPr>
            <p:ph idx="2" type="body"/>
          </p:nvPr>
        </p:nvSpPr>
        <p:spPr>
          <a:xfrm>
            <a:off x="6321888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u="sng"/>
              <a:t>Schlüsselfähigkeiten:</a:t>
            </a:r>
            <a:endParaRPr u="sng"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Flexibilität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Ausdrucksstarke und leichte Abfragen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Echzeit-Updates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Offline-Support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Infrastruktur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8" name="Google Shape;438;p4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/>
          <p:nvPr>
            <p:ph idx="2" type="pic"/>
          </p:nvPr>
        </p:nvSpPr>
        <p:spPr>
          <a:xfrm>
            <a:off x="0" y="0"/>
            <a:ext cx="5879976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6"/>
          <p:cNvSpPr txBox="1"/>
          <p:nvPr>
            <p:ph type="title"/>
          </p:nvPr>
        </p:nvSpPr>
        <p:spPr>
          <a:xfrm>
            <a:off x="6312687" y="404812"/>
            <a:ext cx="525734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Datenmodellierung</a:t>
            </a:r>
            <a:endParaRPr/>
          </a:p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6313311" y="1536300"/>
            <a:ext cx="52560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dokumentenorientiert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einfacher JSON-Datensatz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eindeutige Namen </a:t>
            </a:r>
            <a:endParaRPr/>
          </a:p>
        </p:txBody>
      </p:sp>
      <p:sp>
        <p:nvSpPr>
          <p:cNvPr id="447" name="Google Shape;447;p4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4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Copyright_box&#10;" id="449" name="Google Shape;449;p46"/>
          <p:cNvSpPr txBox="1"/>
          <p:nvPr/>
        </p:nvSpPr>
        <p:spPr>
          <a:xfrm>
            <a:off x="601526" y="6555600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6937" y="953800"/>
            <a:ext cx="6253853" cy="48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Datenmodellierung</a:t>
            </a:r>
            <a:endParaRPr/>
          </a:p>
        </p:txBody>
      </p:sp>
      <p:sp>
        <p:nvSpPr>
          <p:cNvPr id="457" name="Google Shape;457;p47"/>
          <p:cNvSpPr txBox="1"/>
          <p:nvPr>
            <p:ph idx="1" type="body"/>
          </p:nvPr>
        </p:nvSpPr>
        <p:spPr>
          <a:xfrm>
            <a:off x="599018" y="1557338"/>
            <a:ext cx="109692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Benutzer</a:t>
            </a:r>
            <a:endParaRPr sz="2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MMustermann</a:t>
            </a:r>
            <a:br>
              <a:rPr lang="en-US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first : "Max"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last : "Mustermann"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born : 1990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MMusterfrau</a:t>
            </a:r>
            <a:br>
              <a:rPr lang="en-US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first : "Martina"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last : "Musterfrau"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born : 1985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7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47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" y="1472050"/>
            <a:ext cx="636275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54" y="2108325"/>
            <a:ext cx="484125" cy="53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54" y="3353725"/>
            <a:ext cx="484125" cy="5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CRUD - Operationen</a:t>
            </a:r>
            <a:endParaRPr/>
          </a:p>
        </p:txBody>
      </p:sp>
      <p:sp>
        <p:nvSpPr>
          <p:cNvPr id="469" name="Google Shape;469;p48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Create, Read, Update &amp; Delete </a:t>
            </a:r>
            <a:endParaRPr/>
          </a:p>
        </p:txBody>
      </p:sp>
      <p:sp>
        <p:nvSpPr>
          <p:cNvPr id="470" name="Google Shape;470;p48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48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3431715" y="404812"/>
            <a:ext cx="79943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Create</a:t>
            </a:r>
            <a:endParaRPr/>
          </a:p>
        </p:txBody>
      </p: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3431700" y="1557350"/>
            <a:ext cx="83568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var docData = {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stringExample: </a:t>
            </a:r>
            <a:r>
              <a:rPr lang="en-US" sz="17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"Hello world!"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booleanExample: </a:t>
            </a:r>
            <a:r>
              <a:rPr lang="en-US" sz="1700">
                <a:solidFill>
                  <a:srgbClr val="3C78D8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numberExample: </a:t>
            </a:r>
            <a:r>
              <a:rPr lang="en-US" sz="1700">
                <a:solidFill>
                  <a:srgbClr val="CC4125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3.14159265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arrayExample: [</a:t>
            </a:r>
            <a:r>
              <a:rPr lang="en-US" sz="1700">
                <a:solidFill>
                  <a:srgbClr val="CC4125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700">
                <a:solidFill>
                  <a:srgbClr val="3C78D8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7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nullExample: </a:t>
            </a:r>
            <a:r>
              <a:rPr lang="en-US" sz="1700">
                <a:solidFill>
                  <a:srgbClr val="3C78D8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objectExample: {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a: </a:t>
            </a:r>
            <a:r>
              <a:rPr lang="en-US" sz="1700">
                <a:solidFill>
                  <a:srgbClr val="CC4125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b: {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nested: </a:t>
            </a:r>
            <a:r>
              <a:rPr lang="en-US" sz="17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"foo"</a:t>
            </a:r>
            <a:endParaRPr sz="1700">
              <a:solidFill>
                <a:srgbClr val="6AA84F"/>
              </a:solidFill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b="1" lang="en-US" sz="22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"data"</a:t>
            </a:r>
            <a:r>
              <a:rPr b="1" lang="en-US" sz="22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b="1" lang="en-US" sz="22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b="1" lang="en-US" sz="22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).set(docData);</a:t>
            </a:r>
            <a:endParaRPr b="1" sz="22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https://firebase.google.com/docs/firestore/manage-data/add-data#web_1</a:t>
            </a:r>
            <a:endParaRPr sz="900"/>
          </a:p>
        </p:txBody>
      </p:sp>
      <p:sp>
        <p:nvSpPr>
          <p:cNvPr id="479" name="Google Shape;479;p4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4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/>
          <p:nvPr>
            <p:ph idx="2" type="pic"/>
          </p:nvPr>
        </p:nvSpPr>
        <p:spPr>
          <a:xfrm>
            <a:off x="0" y="0"/>
            <a:ext cx="285564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C</a:t>
            </a:r>
            <a:endParaRPr sz="9600"/>
          </a:p>
        </p:txBody>
      </p:sp>
      <p:sp>
        <p:nvSpPr>
          <p:cNvPr descr="Copyright_box&#10;" id="482" name="Google Shape;482;p49"/>
          <p:cNvSpPr txBox="1"/>
          <p:nvPr/>
        </p:nvSpPr>
        <p:spPr>
          <a:xfrm>
            <a:off x="601526" y="6555600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