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3" r:id="rId8"/>
    <p:sldId id="264" r:id="rId9"/>
    <p:sldId id="265" r:id="rId10"/>
    <p:sldId id="266" r:id="rId11"/>
    <p:sldId id="267" r:id="rId12"/>
    <p:sldId id="268" r:id="rId13"/>
    <p:sldId id="270" r:id="rId14"/>
    <p:sldId id="271" r:id="rId15"/>
    <p:sldId id="272" r:id="rId16"/>
    <p:sldId id="273" r:id="rId17"/>
    <p:sldId id="274" r:id="rId18"/>
    <p:sldId id="275" r:id="rId19"/>
    <p:sldId id="276" r:id="rId20"/>
    <p:sldId id="277" r:id="rId21"/>
    <p:sldId id="269" r:id="rId22"/>
    <p:sldId id="278" r:id="rId23"/>
    <p:sldId id="279"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8980" autoAdjust="0"/>
  </p:normalViewPr>
  <p:slideViewPr>
    <p:cSldViewPr snapToGrid="0">
      <p:cViewPr>
        <p:scale>
          <a:sx n="80" d="100"/>
          <a:sy n="80" d="100"/>
        </p:scale>
        <p:origin x="782"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7/7/2018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7/7/2018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C241C-346B-4B43-A728-5DA0E8798469}"/>
              </a:ext>
            </a:extLst>
          </p:cNvPr>
          <p:cNvSpPr>
            <a:spLocks noGrp="1"/>
          </p:cNvSpPr>
          <p:nvPr>
            <p:ph type="ctrTitle"/>
          </p:nvPr>
        </p:nvSpPr>
        <p:spPr/>
        <p:txBody>
          <a:bodyPr/>
          <a:lstStyle/>
          <a:p>
            <a:r>
              <a:rPr lang="en-US" dirty="0"/>
              <a:t>Time series</a:t>
            </a:r>
          </a:p>
        </p:txBody>
      </p:sp>
      <p:sp>
        <p:nvSpPr>
          <p:cNvPr id="3" name="Subtitle 2">
            <a:extLst>
              <a:ext uri="{FF2B5EF4-FFF2-40B4-BE49-F238E27FC236}">
                <a16:creationId xmlns:a16="http://schemas.microsoft.com/office/drawing/2014/main" id="{3C36B530-5E46-4653-9C82-BA18BB9419B6}"/>
              </a:ext>
            </a:extLst>
          </p:cNvPr>
          <p:cNvSpPr>
            <a:spLocks noGrp="1"/>
          </p:cNvSpPr>
          <p:nvPr>
            <p:ph type="subTitle" idx="1"/>
          </p:nvPr>
        </p:nvSpPr>
        <p:spPr>
          <a:xfrm>
            <a:off x="810001" y="5280847"/>
            <a:ext cx="10572000" cy="1224728"/>
          </a:xfrm>
        </p:spPr>
        <p:txBody>
          <a:bodyPr>
            <a:noAutofit/>
          </a:bodyPr>
          <a:lstStyle/>
          <a:p>
            <a:r>
              <a:rPr lang="en-US" dirty="0"/>
              <a:t>																Mohamed Imran</a:t>
            </a:r>
          </a:p>
          <a:p>
            <a:r>
              <a:rPr lang="en-US" dirty="0"/>
              <a:t>																</a:t>
            </a:r>
            <a:r>
              <a:rPr lang="en-US" i="1" dirty="0"/>
              <a:t>Data Scientist – </a:t>
            </a:r>
            <a:r>
              <a:rPr lang="en-US" i="1" dirty="0" err="1"/>
              <a:t>Ganit</a:t>
            </a:r>
            <a:r>
              <a:rPr lang="en-US" i="1" dirty="0"/>
              <a:t> Inc</a:t>
            </a:r>
            <a:r>
              <a:rPr lang="en-US" dirty="0"/>
              <a:t>.</a:t>
            </a:r>
          </a:p>
        </p:txBody>
      </p:sp>
    </p:spTree>
    <p:extLst>
      <p:ext uri="{BB962C8B-B14F-4D97-AF65-F5344CB8AC3E}">
        <p14:creationId xmlns:p14="http://schemas.microsoft.com/office/powerpoint/2010/main" val="315115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157E-F0E4-401E-A96A-63DBA9F45948}"/>
              </a:ext>
            </a:extLst>
          </p:cNvPr>
          <p:cNvSpPr>
            <a:spLocks noGrp="1"/>
          </p:cNvSpPr>
          <p:nvPr>
            <p:ph type="title"/>
          </p:nvPr>
        </p:nvSpPr>
        <p:spPr/>
        <p:txBody>
          <a:bodyPr/>
          <a:lstStyle/>
          <a:p>
            <a:r>
              <a:rPr lang="en-US" dirty="0"/>
              <a:t>Rolling mean:</a:t>
            </a:r>
          </a:p>
        </p:txBody>
      </p:sp>
      <p:sp>
        <p:nvSpPr>
          <p:cNvPr id="5" name="TextBox 4">
            <a:extLst>
              <a:ext uri="{FF2B5EF4-FFF2-40B4-BE49-F238E27FC236}">
                <a16:creationId xmlns:a16="http://schemas.microsoft.com/office/drawing/2014/main" id="{646D2A81-5712-42A8-9C0D-9C20A44B440B}"/>
              </a:ext>
            </a:extLst>
          </p:cNvPr>
          <p:cNvSpPr txBox="1"/>
          <p:nvPr/>
        </p:nvSpPr>
        <p:spPr>
          <a:xfrm>
            <a:off x="509954" y="2646485"/>
            <a:ext cx="5926015" cy="313932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Take the past year’s data (12 months) and calculate the mean.</a:t>
            </a:r>
          </a:p>
          <a:p>
            <a:endParaRPr lang="en-US" dirty="0"/>
          </a:p>
          <a:p>
            <a:pPr marL="285750" indent="-285750">
              <a:buFont typeface="Arial" panose="020B0604020202020204" pitchFamily="34" charset="0"/>
              <a:buChar char="•"/>
            </a:pPr>
            <a:r>
              <a:rPr lang="en-US" dirty="0"/>
              <a:t>Compare it with the successive years.</a:t>
            </a:r>
          </a:p>
          <a:p>
            <a:endParaRPr lang="en-US" dirty="0"/>
          </a:p>
          <a:p>
            <a:pPr marL="285750" indent="-285750">
              <a:buFont typeface="Arial" panose="020B0604020202020204" pitchFamily="34" charset="0"/>
              <a:buChar char="•"/>
            </a:pPr>
            <a:r>
              <a:rPr lang="en-US" dirty="0"/>
              <a:t>If mean is a function of time (mean increases), the Time Series in not Stationary.</a:t>
            </a:r>
          </a:p>
          <a:p>
            <a:endParaRPr lang="en-US" dirty="0"/>
          </a:p>
          <a:p>
            <a:endParaRPr lang="en-US" dirty="0"/>
          </a:p>
        </p:txBody>
      </p:sp>
      <p:pic>
        <p:nvPicPr>
          <p:cNvPr id="7" name="Picture 6" descr="A screenshot of a cell phone&#10;&#10;Description generated with high confidence">
            <a:extLst>
              <a:ext uri="{FF2B5EF4-FFF2-40B4-BE49-F238E27FC236}">
                <a16:creationId xmlns:a16="http://schemas.microsoft.com/office/drawing/2014/main" id="{F6C2A374-F16D-4CFB-80FA-BE614C610DAC}"/>
              </a:ext>
            </a:extLst>
          </p:cNvPr>
          <p:cNvPicPr>
            <a:picLocks noChangeAspect="1"/>
          </p:cNvPicPr>
          <p:nvPr/>
        </p:nvPicPr>
        <p:blipFill>
          <a:blip r:embed="rId2"/>
          <a:stretch>
            <a:fillRect/>
          </a:stretch>
        </p:blipFill>
        <p:spPr>
          <a:xfrm>
            <a:off x="6611815" y="2365125"/>
            <a:ext cx="4237900" cy="3982921"/>
          </a:xfrm>
          <a:prstGeom prst="rect">
            <a:avLst/>
          </a:prstGeom>
        </p:spPr>
      </p:pic>
    </p:spTree>
    <p:extLst>
      <p:ext uri="{BB962C8B-B14F-4D97-AF65-F5344CB8AC3E}">
        <p14:creationId xmlns:p14="http://schemas.microsoft.com/office/powerpoint/2010/main" val="1455489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13275-A95C-44ED-A4D5-DC118FC9C206}"/>
              </a:ext>
            </a:extLst>
          </p:cNvPr>
          <p:cNvSpPr>
            <a:spLocks noGrp="1"/>
          </p:cNvSpPr>
          <p:nvPr>
            <p:ph type="title"/>
          </p:nvPr>
        </p:nvSpPr>
        <p:spPr/>
        <p:txBody>
          <a:bodyPr/>
          <a:lstStyle/>
          <a:p>
            <a:r>
              <a:rPr lang="en-US" dirty="0"/>
              <a:t>Dickey-Fuller test:</a:t>
            </a:r>
          </a:p>
        </p:txBody>
      </p:sp>
      <p:sp>
        <p:nvSpPr>
          <p:cNvPr id="3" name="Content Placeholder 2">
            <a:extLst>
              <a:ext uri="{FF2B5EF4-FFF2-40B4-BE49-F238E27FC236}">
                <a16:creationId xmlns:a16="http://schemas.microsoft.com/office/drawing/2014/main" id="{82FAC23F-5CCE-4626-979A-0C025ED6EAD6}"/>
              </a:ext>
            </a:extLst>
          </p:cNvPr>
          <p:cNvSpPr>
            <a:spLocks noGrp="1"/>
          </p:cNvSpPr>
          <p:nvPr>
            <p:ph idx="1"/>
          </p:nvPr>
        </p:nvSpPr>
        <p:spPr>
          <a:xfrm>
            <a:off x="818712" y="2222287"/>
            <a:ext cx="4439088" cy="3636511"/>
          </a:xfrm>
        </p:spPr>
        <p:txBody>
          <a:bodyPr/>
          <a:lstStyle/>
          <a:p>
            <a:r>
              <a:rPr lang="en-US" dirty="0"/>
              <a:t>If the test statistics is greater than the critical values, then the series is not Stationary.</a:t>
            </a:r>
          </a:p>
        </p:txBody>
      </p:sp>
      <p:pic>
        <p:nvPicPr>
          <p:cNvPr id="4" name="Picture 3">
            <a:extLst>
              <a:ext uri="{FF2B5EF4-FFF2-40B4-BE49-F238E27FC236}">
                <a16:creationId xmlns:a16="http://schemas.microsoft.com/office/drawing/2014/main" id="{BB47199C-3515-4A51-A2C6-285772CDA3CC}"/>
              </a:ext>
            </a:extLst>
          </p:cNvPr>
          <p:cNvPicPr/>
          <p:nvPr/>
        </p:nvPicPr>
        <p:blipFill>
          <a:blip r:embed="rId2"/>
          <a:stretch>
            <a:fillRect/>
          </a:stretch>
        </p:blipFill>
        <p:spPr>
          <a:xfrm>
            <a:off x="5878024" y="2457450"/>
            <a:ext cx="4813422" cy="3547696"/>
          </a:xfrm>
          <a:prstGeom prst="rect">
            <a:avLst/>
          </a:prstGeom>
        </p:spPr>
      </p:pic>
    </p:spTree>
    <p:extLst>
      <p:ext uri="{BB962C8B-B14F-4D97-AF65-F5344CB8AC3E}">
        <p14:creationId xmlns:p14="http://schemas.microsoft.com/office/powerpoint/2010/main" val="1701230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0086" y="40084"/>
            <a:ext cx="6858002" cy="6777832"/>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F1CC14D-BF74-49E5-86E4-848E5B7DC35B}"/>
              </a:ext>
            </a:extLst>
          </p:cNvPr>
          <p:cNvSpPr>
            <a:spLocks noGrp="1"/>
          </p:cNvSpPr>
          <p:nvPr>
            <p:ph type="title"/>
          </p:nvPr>
        </p:nvSpPr>
        <p:spPr>
          <a:xfrm>
            <a:off x="451514" y="947607"/>
            <a:ext cx="4389427" cy="4962786"/>
          </a:xfrm>
        </p:spPr>
        <p:txBody>
          <a:bodyPr vert="horz" lIns="91440" tIns="45720" rIns="91440" bIns="45720" rtlCol="0" anchor="ctr">
            <a:normAutofit/>
          </a:bodyPr>
          <a:lstStyle/>
          <a:p>
            <a:pPr algn="l"/>
            <a:r>
              <a:rPr lang="en-US" sz="4400" dirty="0"/>
              <a:t>So, what is making a Time Series non-stationary?</a:t>
            </a:r>
          </a:p>
        </p:txBody>
      </p:sp>
    </p:spTree>
    <p:extLst>
      <p:ext uri="{BB962C8B-B14F-4D97-AF65-F5344CB8AC3E}">
        <p14:creationId xmlns:p14="http://schemas.microsoft.com/office/powerpoint/2010/main" val="1597759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0086" y="40084"/>
            <a:ext cx="6858002" cy="6777832"/>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F1CC14D-BF74-49E5-86E4-848E5B7DC35B}"/>
              </a:ext>
            </a:extLst>
          </p:cNvPr>
          <p:cNvSpPr>
            <a:spLocks noGrp="1"/>
          </p:cNvSpPr>
          <p:nvPr>
            <p:ph type="title"/>
          </p:nvPr>
        </p:nvSpPr>
        <p:spPr>
          <a:xfrm>
            <a:off x="451514" y="947607"/>
            <a:ext cx="4389427" cy="4962786"/>
          </a:xfrm>
        </p:spPr>
        <p:txBody>
          <a:bodyPr vert="horz" lIns="91440" tIns="45720" rIns="91440" bIns="45720" rtlCol="0" anchor="ctr">
            <a:normAutofit/>
          </a:bodyPr>
          <a:lstStyle/>
          <a:p>
            <a:pPr algn="l"/>
            <a:r>
              <a:rPr lang="en-US" sz="4400" dirty="0"/>
              <a:t>So, what is making a Time Series non-stationary?</a:t>
            </a:r>
          </a:p>
        </p:txBody>
      </p:sp>
      <p:sp>
        <p:nvSpPr>
          <p:cNvPr id="4" name="TextBox 3">
            <a:extLst>
              <a:ext uri="{FF2B5EF4-FFF2-40B4-BE49-F238E27FC236}">
                <a16:creationId xmlns:a16="http://schemas.microsoft.com/office/drawing/2014/main" id="{AB331C39-C008-414D-861F-1D8050013634}"/>
              </a:ext>
            </a:extLst>
          </p:cNvPr>
          <p:cNvSpPr txBox="1"/>
          <p:nvPr/>
        </p:nvSpPr>
        <p:spPr>
          <a:xfrm>
            <a:off x="7367954" y="2136337"/>
            <a:ext cx="4677508" cy="1754326"/>
          </a:xfrm>
          <a:prstGeom prst="rect">
            <a:avLst/>
          </a:prstGeom>
          <a:noFill/>
        </p:spPr>
        <p:txBody>
          <a:bodyPr wrap="square" rtlCol="0">
            <a:spAutoFit/>
          </a:bodyPr>
          <a:lstStyle/>
          <a:p>
            <a:pPr marL="685800" indent="-685800">
              <a:buFont typeface="Arial" panose="020B0604020202020204" pitchFamily="34" charset="0"/>
              <a:buChar char="•"/>
            </a:pPr>
            <a:r>
              <a:rPr lang="en-US" sz="5400" dirty="0"/>
              <a:t>Trend</a:t>
            </a:r>
          </a:p>
          <a:p>
            <a:pPr marL="685800" indent="-685800">
              <a:buFont typeface="Arial" panose="020B0604020202020204" pitchFamily="34" charset="0"/>
              <a:buChar char="•"/>
            </a:pPr>
            <a:r>
              <a:rPr lang="en-US" sz="5400" dirty="0"/>
              <a:t>Seasonality</a:t>
            </a:r>
          </a:p>
        </p:txBody>
      </p:sp>
    </p:spTree>
    <p:extLst>
      <p:ext uri="{BB962C8B-B14F-4D97-AF65-F5344CB8AC3E}">
        <p14:creationId xmlns:p14="http://schemas.microsoft.com/office/powerpoint/2010/main" val="4133769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0086" y="40084"/>
            <a:ext cx="6858002" cy="6777832"/>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F1CC14D-BF74-49E5-86E4-848E5B7DC35B}"/>
              </a:ext>
            </a:extLst>
          </p:cNvPr>
          <p:cNvSpPr>
            <a:spLocks noGrp="1"/>
          </p:cNvSpPr>
          <p:nvPr>
            <p:ph type="title"/>
          </p:nvPr>
        </p:nvSpPr>
        <p:spPr>
          <a:xfrm>
            <a:off x="451514" y="947607"/>
            <a:ext cx="4389427" cy="4962786"/>
          </a:xfrm>
        </p:spPr>
        <p:txBody>
          <a:bodyPr vert="horz" lIns="91440" tIns="45720" rIns="91440" bIns="45720" rtlCol="0" anchor="ctr">
            <a:normAutofit/>
          </a:bodyPr>
          <a:lstStyle/>
          <a:p>
            <a:pPr algn="l"/>
            <a:r>
              <a:rPr lang="en-US" sz="4400" dirty="0"/>
              <a:t>Well, how do we remove Trend and Seasonality?</a:t>
            </a:r>
          </a:p>
        </p:txBody>
      </p:sp>
    </p:spTree>
    <p:extLst>
      <p:ext uri="{BB962C8B-B14F-4D97-AF65-F5344CB8AC3E}">
        <p14:creationId xmlns:p14="http://schemas.microsoft.com/office/powerpoint/2010/main" val="2830632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0086" y="40084"/>
            <a:ext cx="6858002" cy="6777832"/>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F1CC14D-BF74-49E5-86E4-848E5B7DC35B}"/>
              </a:ext>
            </a:extLst>
          </p:cNvPr>
          <p:cNvSpPr>
            <a:spLocks noGrp="1"/>
          </p:cNvSpPr>
          <p:nvPr>
            <p:ph type="title"/>
          </p:nvPr>
        </p:nvSpPr>
        <p:spPr>
          <a:xfrm>
            <a:off x="451514" y="947607"/>
            <a:ext cx="4389427" cy="4962786"/>
          </a:xfrm>
        </p:spPr>
        <p:txBody>
          <a:bodyPr vert="horz" lIns="91440" tIns="45720" rIns="91440" bIns="45720" rtlCol="0" anchor="ctr">
            <a:normAutofit/>
          </a:bodyPr>
          <a:lstStyle/>
          <a:p>
            <a:pPr algn="l"/>
            <a:r>
              <a:rPr lang="en-US" sz="4400" dirty="0"/>
              <a:t>Well, how do we remove Trend and Seasonality?</a:t>
            </a:r>
          </a:p>
        </p:txBody>
      </p:sp>
      <p:sp>
        <p:nvSpPr>
          <p:cNvPr id="4" name="TextBox 3">
            <a:extLst>
              <a:ext uri="{FF2B5EF4-FFF2-40B4-BE49-F238E27FC236}">
                <a16:creationId xmlns:a16="http://schemas.microsoft.com/office/drawing/2014/main" id="{AB331C39-C008-414D-861F-1D8050013634}"/>
              </a:ext>
            </a:extLst>
          </p:cNvPr>
          <p:cNvSpPr txBox="1"/>
          <p:nvPr/>
        </p:nvSpPr>
        <p:spPr>
          <a:xfrm>
            <a:off x="7350369" y="2598737"/>
            <a:ext cx="4677508" cy="1323439"/>
          </a:xfrm>
          <a:prstGeom prst="rect">
            <a:avLst/>
          </a:prstGeom>
          <a:noFill/>
        </p:spPr>
        <p:txBody>
          <a:bodyPr wrap="square" rtlCol="0">
            <a:spAutoFit/>
          </a:bodyPr>
          <a:lstStyle/>
          <a:p>
            <a:pPr marL="685800" indent="-685800">
              <a:buFont typeface="Arial" panose="020B0604020202020204" pitchFamily="34" charset="0"/>
              <a:buChar char="•"/>
            </a:pPr>
            <a:r>
              <a:rPr lang="en-US" sz="4000" dirty="0"/>
              <a:t>Differencing</a:t>
            </a:r>
          </a:p>
          <a:p>
            <a:pPr marL="685800" indent="-685800">
              <a:buFont typeface="Arial" panose="020B0604020202020204" pitchFamily="34" charset="0"/>
              <a:buChar char="•"/>
            </a:pPr>
            <a:r>
              <a:rPr lang="en-US" sz="4000" dirty="0"/>
              <a:t>Decomposition</a:t>
            </a:r>
          </a:p>
        </p:txBody>
      </p:sp>
    </p:spTree>
    <p:extLst>
      <p:ext uri="{BB962C8B-B14F-4D97-AF65-F5344CB8AC3E}">
        <p14:creationId xmlns:p14="http://schemas.microsoft.com/office/powerpoint/2010/main" val="1032880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E446B7E6-8568-417F-959E-DB3D1E7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C6EA6715-B74B-4D46-9A4B-E66B9F1D0249}"/>
              </a:ext>
            </a:extLst>
          </p:cNvPr>
          <p:cNvPicPr/>
          <p:nvPr/>
        </p:nvPicPr>
        <p:blipFill rotWithShape="1">
          <a:blip r:embed="rId2"/>
          <a:srcRect b="5757"/>
          <a:stretch/>
        </p:blipFill>
        <p:spPr>
          <a:xfrm>
            <a:off x="810001" y="345261"/>
            <a:ext cx="9425354" cy="3521384"/>
          </a:xfrm>
          <a:prstGeom prst="rect">
            <a:avLst/>
          </a:prstGeom>
        </p:spPr>
      </p:pic>
      <p:sp>
        <p:nvSpPr>
          <p:cNvPr id="11" name="Freeform 9">
            <a:extLst>
              <a:ext uri="{FF2B5EF4-FFF2-40B4-BE49-F238E27FC236}">
                <a16:creationId xmlns:a16="http://schemas.microsoft.com/office/drawing/2014/main" id="{AFB83730-58A8-42CA-90B3-5D5D2D1B0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47642"/>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01AC10-0368-4E8D-BC8A-55FE08E29F40}"/>
              </a:ext>
            </a:extLst>
          </p:cNvPr>
          <p:cNvSpPr>
            <a:spLocks noGrp="1"/>
          </p:cNvSpPr>
          <p:nvPr>
            <p:ph type="title"/>
          </p:nvPr>
        </p:nvSpPr>
        <p:spPr>
          <a:xfrm>
            <a:off x="812788" y="4895558"/>
            <a:ext cx="10572000" cy="779529"/>
          </a:xfrm>
        </p:spPr>
        <p:txBody>
          <a:bodyPr vert="horz" lIns="91440" tIns="45720" rIns="91440" bIns="45720" rtlCol="0" anchor="b">
            <a:normAutofit/>
          </a:bodyPr>
          <a:lstStyle/>
          <a:p>
            <a:r>
              <a:rPr lang="en-US" dirty="0"/>
              <a:t>Differencing:</a:t>
            </a:r>
          </a:p>
        </p:txBody>
      </p:sp>
      <p:sp>
        <p:nvSpPr>
          <p:cNvPr id="3" name="Content Placeholder 2">
            <a:extLst>
              <a:ext uri="{FF2B5EF4-FFF2-40B4-BE49-F238E27FC236}">
                <a16:creationId xmlns:a16="http://schemas.microsoft.com/office/drawing/2014/main" id="{7E6FE792-C916-45C6-89CB-4B6D23EEA0AD}"/>
              </a:ext>
            </a:extLst>
          </p:cNvPr>
          <p:cNvSpPr>
            <a:spLocks noGrp="1"/>
          </p:cNvSpPr>
          <p:nvPr>
            <p:ph idx="1"/>
          </p:nvPr>
        </p:nvSpPr>
        <p:spPr>
          <a:xfrm>
            <a:off x="810001" y="5594110"/>
            <a:ext cx="10572000" cy="433064"/>
          </a:xfrm>
        </p:spPr>
        <p:txBody>
          <a:bodyPr vert="horz" lIns="91440" tIns="45720" rIns="91440" bIns="45720" rtlCol="0" anchor="t">
            <a:normAutofit/>
          </a:bodyPr>
          <a:lstStyle/>
          <a:p>
            <a:pPr marL="0" indent="0">
              <a:buNone/>
            </a:pPr>
            <a:r>
              <a:rPr lang="en-US" dirty="0"/>
              <a:t>Taking difference of an observation of a particular instance with that of a previous instance.</a:t>
            </a:r>
            <a:endParaRPr lang="en-US"/>
          </a:p>
        </p:txBody>
      </p:sp>
    </p:spTree>
    <p:extLst>
      <p:ext uri="{BB962C8B-B14F-4D97-AF65-F5344CB8AC3E}">
        <p14:creationId xmlns:p14="http://schemas.microsoft.com/office/powerpoint/2010/main" val="466830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01AC10-0368-4E8D-BC8A-55FE08E29F40}"/>
              </a:ext>
            </a:extLst>
          </p:cNvPr>
          <p:cNvSpPr>
            <a:spLocks noGrp="1"/>
          </p:cNvSpPr>
          <p:nvPr>
            <p:ph type="title"/>
          </p:nvPr>
        </p:nvSpPr>
        <p:spPr>
          <a:xfrm>
            <a:off x="451514" y="1800225"/>
            <a:ext cx="3720436" cy="4241136"/>
          </a:xfrm>
        </p:spPr>
        <p:txBody>
          <a:bodyPr vert="horz" lIns="91440" tIns="45720" rIns="91440" bIns="45720" rtlCol="0" anchor="t">
            <a:normAutofit/>
          </a:bodyPr>
          <a:lstStyle/>
          <a:p>
            <a:r>
              <a:rPr lang="en-US" sz="4100" dirty="0"/>
              <a:t>What are the observations as a result of Differencing?</a:t>
            </a:r>
          </a:p>
        </p:txBody>
      </p:sp>
      <p:pic>
        <p:nvPicPr>
          <p:cNvPr id="10" name="Picture 9">
            <a:extLst>
              <a:ext uri="{FF2B5EF4-FFF2-40B4-BE49-F238E27FC236}">
                <a16:creationId xmlns:a16="http://schemas.microsoft.com/office/drawing/2014/main" id="{C68F71DA-1658-4B39-99BB-CE011DCAE8D0}"/>
              </a:ext>
            </a:extLst>
          </p:cNvPr>
          <p:cNvPicPr/>
          <p:nvPr/>
        </p:nvPicPr>
        <p:blipFill>
          <a:blip r:embed="rId3"/>
          <a:stretch>
            <a:fillRect/>
          </a:stretch>
        </p:blipFill>
        <p:spPr>
          <a:xfrm>
            <a:off x="4829907" y="795654"/>
            <a:ext cx="7197970" cy="5139154"/>
          </a:xfrm>
          <a:prstGeom prst="rect">
            <a:avLst/>
          </a:prstGeom>
        </p:spPr>
      </p:pic>
    </p:spTree>
    <p:extLst>
      <p:ext uri="{BB962C8B-B14F-4D97-AF65-F5344CB8AC3E}">
        <p14:creationId xmlns:p14="http://schemas.microsoft.com/office/powerpoint/2010/main" val="1764948702"/>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01AC10-0368-4E8D-BC8A-55FE08E29F40}"/>
              </a:ext>
            </a:extLst>
          </p:cNvPr>
          <p:cNvSpPr>
            <a:spLocks noGrp="1"/>
          </p:cNvSpPr>
          <p:nvPr>
            <p:ph type="title"/>
          </p:nvPr>
        </p:nvSpPr>
        <p:spPr>
          <a:xfrm>
            <a:off x="451514" y="1800225"/>
            <a:ext cx="4101436" cy="4241136"/>
          </a:xfrm>
        </p:spPr>
        <p:txBody>
          <a:bodyPr vert="horz" lIns="91440" tIns="45720" rIns="91440" bIns="45720" rtlCol="0" anchor="t">
            <a:normAutofit/>
          </a:bodyPr>
          <a:lstStyle/>
          <a:p>
            <a:r>
              <a:rPr lang="en-US" sz="3200" b="0" dirty="0"/>
              <a:t>Rolling mean and standard deviation is constant.</a:t>
            </a:r>
            <a:br>
              <a:rPr lang="en-US" sz="3200" b="0" dirty="0"/>
            </a:br>
            <a:br>
              <a:rPr lang="en-US" sz="3200" b="0" dirty="0"/>
            </a:br>
            <a:r>
              <a:rPr lang="en-US" sz="3200" b="0" dirty="0"/>
              <a:t>Dickey-Fuller Test Statistics is less than </a:t>
            </a:r>
            <a:r>
              <a:rPr lang="en-US" sz="3200" dirty="0"/>
              <a:t>10% </a:t>
            </a:r>
            <a:r>
              <a:rPr lang="en-US" sz="3200" b="0" dirty="0"/>
              <a:t>of critical values</a:t>
            </a:r>
          </a:p>
        </p:txBody>
      </p:sp>
      <p:pic>
        <p:nvPicPr>
          <p:cNvPr id="10" name="Picture 9">
            <a:extLst>
              <a:ext uri="{FF2B5EF4-FFF2-40B4-BE49-F238E27FC236}">
                <a16:creationId xmlns:a16="http://schemas.microsoft.com/office/drawing/2014/main" id="{C68F71DA-1658-4B39-99BB-CE011DCAE8D0}"/>
              </a:ext>
            </a:extLst>
          </p:cNvPr>
          <p:cNvPicPr/>
          <p:nvPr/>
        </p:nvPicPr>
        <p:blipFill>
          <a:blip r:embed="rId3"/>
          <a:stretch>
            <a:fillRect/>
          </a:stretch>
        </p:blipFill>
        <p:spPr>
          <a:xfrm>
            <a:off x="4829907" y="795654"/>
            <a:ext cx="7197970" cy="5139154"/>
          </a:xfrm>
          <a:prstGeom prst="rect">
            <a:avLst/>
          </a:prstGeom>
        </p:spPr>
      </p:pic>
    </p:spTree>
    <p:extLst>
      <p:ext uri="{BB962C8B-B14F-4D97-AF65-F5344CB8AC3E}">
        <p14:creationId xmlns:p14="http://schemas.microsoft.com/office/powerpoint/2010/main" val="2109814362"/>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 name="Freeform 6">
            <a:extLst>
              <a:ext uri="{FF2B5EF4-FFF2-40B4-BE49-F238E27FC236}">
                <a16:creationId xmlns:a16="http://schemas.microsoft.com/office/drawing/2014/main" id="{E446B7E6-8568-417F-959E-DB3D1E7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7" name="Rounded Rectangle 16">
            <a:extLst>
              <a:ext uri="{FF2B5EF4-FFF2-40B4-BE49-F238E27FC236}">
                <a16:creationId xmlns:a16="http://schemas.microsoft.com/office/drawing/2014/main" id="{C9F832F7-01DF-4B61-A3AE-C86DF820A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002" y="564808"/>
            <a:ext cx="8884604" cy="3599352"/>
          </a:xfrm>
          <a:prstGeom prst="roundRect">
            <a:avLst>
              <a:gd name="adj" fmla="val 3513"/>
            </a:avLst>
          </a:prstGeom>
          <a:solidFill>
            <a:schemeClr val="tx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18">
            <a:extLst>
              <a:ext uri="{FF2B5EF4-FFF2-40B4-BE49-F238E27FC236}">
                <a16:creationId xmlns:a16="http://schemas.microsoft.com/office/drawing/2014/main" id="{DF04CCCA-6F0F-4FF9-9FB3-61BC8C0DA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01AC10-0368-4E8D-BC8A-55FE08E29F40}"/>
              </a:ext>
            </a:extLst>
          </p:cNvPr>
          <p:cNvSpPr>
            <a:spLocks noGrp="1"/>
          </p:cNvSpPr>
          <p:nvPr>
            <p:ph type="title"/>
          </p:nvPr>
        </p:nvSpPr>
        <p:spPr>
          <a:xfrm>
            <a:off x="810000" y="5087829"/>
            <a:ext cx="10572000" cy="779529"/>
          </a:xfrm>
        </p:spPr>
        <p:txBody>
          <a:bodyPr vert="horz" lIns="91440" tIns="45720" rIns="91440" bIns="45720" rtlCol="0" anchor="b">
            <a:normAutofit/>
          </a:bodyPr>
          <a:lstStyle/>
          <a:p>
            <a:pPr>
              <a:lnSpc>
                <a:spcPct val="90000"/>
              </a:lnSpc>
            </a:pPr>
            <a:r>
              <a:rPr lang="en-US" sz="1600" dirty="0"/>
              <a:t>Decomposition:</a:t>
            </a:r>
            <a:br>
              <a:rPr lang="en-US" sz="1600" dirty="0"/>
            </a:br>
            <a:br>
              <a:rPr lang="en-US" sz="1600" dirty="0"/>
            </a:br>
            <a:r>
              <a:rPr lang="en-US" sz="1600" b="0" dirty="0"/>
              <a:t>The trend and seasonality are modeled separately, then the rest of the series is returned</a:t>
            </a:r>
          </a:p>
        </p:txBody>
      </p:sp>
      <p:pic>
        <p:nvPicPr>
          <p:cNvPr id="11" name="Picture 10">
            <a:extLst>
              <a:ext uri="{FF2B5EF4-FFF2-40B4-BE49-F238E27FC236}">
                <a16:creationId xmlns:a16="http://schemas.microsoft.com/office/drawing/2014/main" id="{843CC079-C332-4D51-BF50-3039CF20AEC8}"/>
              </a:ext>
            </a:extLst>
          </p:cNvPr>
          <p:cNvPicPr/>
          <p:nvPr/>
        </p:nvPicPr>
        <p:blipFill>
          <a:blip r:embed="rId2"/>
          <a:stretch>
            <a:fillRect/>
          </a:stretch>
        </p:blipFill>
        <p:spPr>
          <a:xfrm>
            <a:off x="495676" y="383180"/>
            <a:ext cx="11220074" cy="3864970"/>
          </a:xfrm>
          <a:prstGeom prst="rect">
            <a:avLst/>
          </a:prstGeom>
        </p:spPr>
      </p:pic>
    </p:spTree>
    <p:extLst>
      <p:ext uri="{BB962C8B-B14F-4D97-AF65-F5344CB8AC3E}">
        <p14:creationId xmlns:p14="http://schemas.microsoft.com/office/powerpoint/2010/main" val="1537782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F0A1-FCF7-4268-A786-4E789B9EC1E3}"/>
              </a:ext>
            </a:extLst>
          </p:cNvPr>
          <p:cNvSpPr>
            <a:spLocks noGrp="1"/>
          </p:cNvSpPr>
          <p:nvPr>
            <p:ph type="title"/>
          </p:nvPr>
        </p:nvSpPr>
        <p:spPr/>
        <p:txBody>
          <a:bodyPr/>
          <a:lstStyle/>
          <a:p>
            <a:r>
              <a:rPr lang="en-US" dirty="0"/>
              <a:t>What is a Time Series?</a:t>
            </a:r>
          </a:p>
        </p:txBody>
      </p:sp>
      <p:sp>
        <p:nvSpPr>
          <p:cNvPr id="3" name="Content Placeholder 2">
            <a:extLst>
              <a:ext uri="{FF2B5EF4-FFF2-40B4-BE49-F238E27FC236}">
                <a16:creationId xmlns:a16="http://schemas.microsoft.com/office/drawing/2014/main" id="{72FC970D-CE87-4FC4-9AB2-B946D771D07D}"/>
              </a:ext>
            </a:extLst>
          </p:cNvPr>
          <p:cNvSpPr>
            <a:spLocks noGrp="1"/>
          </p:cNvSpPr>
          <p:nvPr>
            <p:ph idx="1"/>
          </p:nvPr>
        </p:nvSpPr>
        <p:spPr/>
        <p:txBody>
          <a:bodyPr/>
          <a:lstStyle/>
          <a:p>
            <a:r>
              <a:rPr lang="en-US" dirty="0"/>
              <a:t>Series of data points plotted over time.</a:t>
            </a:r>
          </a:p>
          <a:p>
            <a:r>
              <a:rPr lang="en-US" dirty="0"/>
              <a:t>It is a sequence taken at successive equally spaced points in time.</a:t>
            </a:r>
          </a:p>
          <a:p>
            <a:r>
              <a:rPr lang="en-US" dirty="0"/>
              <a:t>Used in forecasting.</a:t>
            </a:r>
          </a:p>
          <a:p>
            <a:endParaRPr lang="en-US" dirty="0"/>
          </a:p>
        </p:txBody>
      </p:sp>
    </p:spTree>
    <p:extLst>
      <p:ext uri="{BB962C8B-B14F-4D97-AF65-F5344CB8AC3E}">
        <p14:creationId xmlns:p14="http://schemas.microsoft.com/office/powerpoint/2010/main" val="131393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79277119-B941-4A45-9322-FA2BC135DE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23">
            <a:extLst>
              <a:ext uri="{FF2B5EF4-FFF2-40B4-BE49-F238E27FC236}">
                <a16:creationId xmlns:a16="http://schemas.microsoft.com/office/drawing/2014/main" id="{DFDB457D-F372-428B-A10D-41080EF93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01AC10-0368-4E8D-BC8A-55FE08E29F40}"/>
              </a:ext>
            </a:extLst>
          </p:cNvPr>
          <p:cNvSpPr>
            <a:spLocks noGrp="1"/>
          </p:cNvSpPr>
          <p:nvPr>
            <p:ph type="title"/>
          </p:nvPr>
        </p:nvSpPr>
        <p:spPr>
          <a:xfrm>
            <a:off x="8134349" y="1819275"/>
            <a:ext cx="3606137" cy="4222087"/>
          </a:xfrm>
        </p:spPr>
        <p:txBody>
          <a:bodyPr vert="horz" lIns="91440" tIns="45720" rIns="91440" bIns="45720" rtlCol="0" anchor="t">
            <a:normAutofit fontScale="90000"/>
          </a:bodyPr>
          <a:lstStyle/>
          <a:p>
            <a:pPr>
              <a:lnSpc>
                <a:spcPct val="90000"/>
              </a:lnSpc>
            </a:pPr>
            <a:r>
              <a:rPr lang="en-US" sz="2700" b="0" dirty="0"/>
              <a:t>Mean and standard deviation has improved</a:t>
            </a:r>
            <a:br>
              <a:rPr lang="en-US" sz="3400" dirty="0"/>
            </a:br>
            <a:br>
              <a:rPr lang="en-US" sz="3400" dirty="0"/>
            </a:br>
            <a:r>
              <a:rPr lang="en-US" sz="2700" b="0" dirty="0"/>
              <a:t>The Dickey-Fuller test statistic is significantly </a:t>
            </a:r>
            <a:r>
              <a:rPr lang="en-US" sz="2700" dirty="0"/>
              <a:t>lower than the 1% critical value</a:t>
            </a:r>
            <a:r>
              <a:rPr lang="en-US" sz="2700" b="0" dirty="0"/>
              <a:t>. So this TS is very close to stationary.</a:t>
            </a:r>
            <a:endParaRPr lang="en-US" sz="2700" dirty="0"/>
          </a:p>
        </p:txBody>
      </p:sp>
      <p:pic>
        <p:nvPicPr>
          <p:cNvPr id="10" name="Picture 9">
            <a:extLst>
              <a:ext uri="{FF2B5EF4-FFF2-40B4-BE49-F238E27FC236}">
                <a16:creationId xmlns:a16="http://schemas.microsoft.com/office/drawing/2014/main" id="{8C3D005E-AC15-438C-A330-7923BA6E7A18}"/>
              </a:ext>
            </a:extLst>
          </p:cNvPr>
          <p:cNvPicPr/>
          <p:nvPr/>
        </p:nvPicPr>
        <p:blipFill>
          <a:blip r:embed="rId3"/>
          <a:stretch>
            <a:fillRect/>
          </a:stretch>
        </p:blipFill>
        <p:spPr>
          <a:xfrm>
            <a:off x="451515" y="868362"/>
            <a:ext cx="6651966" cy="5322888"/>
          </a:xfrm>
          <a:prstGeom prst="rect">
            <a:avLst/>
          </a:prstGeom>
        </p:spPr>
      </p:pic>
    </p:spTree>
    <p:extLst>
      <p:ext uri="{BB962C8B-B14F-4D97-AF65-F5344CB8AC3E}">
        <p14:creationId xmlns:p14="http://schemas.microsoft.com/office/powerpoint/2010/main" val="4088791392"/>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67F2D-DA53-48F7-B124-FDE83ECBFD97}"/>
              </a:ext>
            </a:extLst>
          </p:cNvPr>
          <p:cNvSpPr>
            <a:spLocks noGrp="1"/>
          </p:cNvSpPr>
          <p:nvPr>
            <p:ph type="ctrTitle"/>
          </p:nvPr>
        </p:nvSpPr>
        <p:spPr/>
        <p:txBody>
          <a:bodyPr/>
          <a:lstStyle/>
          <a:p>
            <a:r>
              <a:rPr lang="en-US" dirty="0"/>
              <a:t>Forecasting.</a:t>
            </a:r>
          </a:p>
        </p:txBody>
      </p:sp>
    </p:spTree>
    <p:extLst>
      <p:ext uri="{BB962C8B-B14F-4D97-AF65-F5344CB8AC3E}">
        <p14:creationId xmlns:p14="http://schemas.microsoft.com/office/powerpoint/2010/main" val="3332984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1AB10-BBFA-45E1-9E6A-CEAD966AADAB}"/>
              </a:ext>
            </a:extLst>
          </p:cNvPr>
          <p:cNvSpPr>
            <a:spLocks noGrp="1"/>
          </p:cNvSpPr>
          <p:nvPr>
            <p:ph type="title"/>
          </p:nvPr>
        </p:nvSpPr>
        <p:spPr/>
        <p:txBody>
          <a:bodyPr/>
          <a:lstStyle/>
          <a:p>
            <a:r>
              <a:rPr lang="en-US" dirty="0"/>
              <a:t>ARIMA:</a:t>
            </a:r>
          </a:p>
        </p:txBody>
      </p:sp>
      <p:sp>
        <p:nvSpPr>
          <p:cNvPr id="3" name="Content Placeholder 2">
            <a:extLst>
              <a:ext uri="{FF2B5EF4-FFF2-40B4-BE49-F238E27FC236}">
                <a16:creationId xmlns:a16="http://schemas.microsoft.com/office/drawing/2014/main" id="{E18DB7F1-5571-414E-BEED-1428FBF1A3ED}"/>
              </a:ext>
            </a:extLst>
          </p:cNvPr>
          <p:cNvSpPr>
            <a:spLocks noGrp="1"/>
          </p:cNvSpPr>
          <p:nvPr>
            <p:ph idx="1"/>
          </p:nvPr>
        </p:nvSpPr>
        <p:spPr/>
        <p:txBody>
          <a:bodyPr/>
          <a:lstStyle/>
          <a:p>
            <a:r>
              <a:rPr lang="en-US" dirty="0"/>
              <a:t>Auto-Regressive Integrated Moving Averages.</a:t>
            </a:r>
          </a:p>
          <a:p>
            <a:r>
              <a:rPr lang="en-US" dirty="0"/>
              <a:t>It depends on the parameters (p, d, q)</a:t>
            </a:r>
          </a:p>
          <a:p>
            <a:r>
              <a:rPr lang="en-US" dirty="0"/>
              <a:t>p - is just lags of dependent variable.</a:t>
            </a:r>
          </a:p>
          <a:p>
            <a:r>
              <a:rPr lang="en-US" dirty="0"/>
              <a:t>q – is lagged forecast errors in prediction equation. </a:t>
            </a:r>
          </a:p>
          <a:p>
            <a:r>
              <a:rPr lang="en-US" dirty="0"/>
              <a:t>d - the number of non-seasonal differences</a:t>
            </a:r>
          </a:p>
        </p:txBody>
      </p:sp>
    </p:spTree>
    <p:extLst>
      <p:ext uri="{BB962C8B-B14F-4D97-AF65-F5344CB8AC3E}">
        <p14:creationId xmlns:p14="http://schemas.microsoft.com/office/powerpoint/2010/main" val="3308954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75BA0-E8D5-483C-A222-43FD73975DE2}"/>
              </a:ext>
            </a:extLst>
          </p:cNvPr>
          <p:cNvSpPr>
            <a:spLocks noGrp="1"/>
          </p:cNvSpPr>
          <p:nvPr>
            <p:ph type="title"/>
          </p:nvPr>
        </p:nvSpPr>
        <p:spPr/>
        <p:txBody>
          <a:bodyPr/>
          <a:lstStyle/>
          <a:p>
            <a:r>
              <a:rPr lang="en-US" dirty="0"/>
              <a:t>How to determine p and q values?</a:t>
            </a:r>
          </a:p>
        </p:txBody>
      </p:sp>
      <p:sp>
        <p:nvSpPr>
          <p:cNvPr id="3" name="TextBox 2">
            <a:extLst>
              <a:ext uri="{FF2B5EF4-FFF2-40B4-BE49-F238E27FC236}">
                <a16:creationId xmlns:a16="http://schemas.microsoft.com/office/drawing/2014/main" id="{85D9FD02-72A0-4299-9C81-1E1138EB65F7}"/>
              </a:ext>
            </a:extLst>
          </p:cNvPr>
          <p:cNvSpPr txBox="1"/>
          <p:nvPr/>
        </p:nvSpPr>
        <p:spPr>
          <a:xfrm>
            <a:off x="219075" y="2056923"/>
            <a:ext cx="11544300" cy="923330"/>
          </a:xfrm>
          <a:prstGeom prst="rect">
            <a:avLst/>
          </a:prstGeom>
          <a:noFill/>
        </p:spPr>
        <p:txBody>
          <a:bodyPr wrap="square" rtlCol="0">
            <a:spAutoFit/>
          </a:bodyPr>
          <a:lstStyle/>
          <a:p>
            <a:r>
              <a:rPr lang="en-US" b="1" dirty="0"/>
              <a:t>p</a:t>
            </a:r>
            <a:r>
              <a:rPr lang="en-US" dirty="0"/>
              <a:t> – The lag value where the </a:t>
            </a:r>
            <a:r>
              <a:rPr lang="en-US" b="1" dirty="0"/>
              <a:t>PACF</a:t>
            </a:r>
            <a:r>
              <a:rPr lang="en-US" dirty="0"/>
              <a:t> chart crosses the upper confidence interval for the first time. </a:t>
            </a:r>
          </a:p>
          <a:p>
            <a:endParaRPr lang="en-US" dirty="0"/>
          </a:p>
          <a:p>
            <a:r>
              <a:rPr lang="en-US" b="1" dirty="0"/>
              <a:t>q</a:t>
            </a:r>
            <a:r>
              <a:rPr lang="en-US" dirty="0"/>
              <a:t> – The lag value where the </a:t>
            </a:r>
            <a:r>
              <a:rPr lang="en-US" b="1" dirty="0"/>
              <a:t>ACF</a:t>
            </a:r>
            <a:r>
              <a:rPr lang="en-US" dirty="0"/>
              <a:t> chart crosses the upper confidence interval for the first time. </a:t>
            </a:r>
          </a:p>
        </p:txBody>
      </p:sp>
      <p:pic>
        <p:nvPicPr>
          <p:cNvPr id="4" name="Picture 3">
            <a:extLst>
              <a:ext uri="{FF2B5EF4-FFF2-40B4-BE49-F238E27FC236}">
                <a16:creationId xmlns:a16="http://schemas.microsoft.com/office/drawing/2014/main" id="{D65C42D8-8667-48A8-8AEF-55E043EDB3A7}"/>
              </a:ext>
            </a:extLst>
          </p:cNvPr>
          <p:cNvPicPr>
            <a:picLocks noChangeAspect="1"/>
          </p:cNvPicPr>
          <p:nvPr/>
        </p:nvPicPr>
        <p:blipFill>
          <a:blip r:embed="rId2"/>
          <a:stretch>
            <a:fillRect/>
          </a:stretch>
        </p:blipFill>
        <p:spPr>
          <a:xfrm>
            <a:off x="652462" y="3099711"/>
            <a:ext cx="10677525" cy="3534687"/>
          </a:xfrm>
          <a:prstGeom prst="rect">
            <a:avLst/>
          </a:prstGeom>
        </p:spPr>
      </p:pic>
    </p:spTree>
    <p:extLst>
      <p:ext uri="{BB962C8B-B14F-4D97-AF65-F5344CB8AC3E}">
        <p14:creationId xmlns:p14="http://schemas.microsoft.com/office/powerpoint/2010/main" val="3041277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35B6C-C7F0-4F95-9F26-C32F6A84EE6C}"/>
              </a:ext>
            </a:extLst>
          </p:cNvPr>
          <p:cNvSpPr>
            <a:spLocks noGrp="1"/>
          </p:cNvSpPr>
          <p:nvPr>
            <p:ph type="title"/>
          </p:nvPr>
        </p:nvSpPr>
        <p:spPr/>
        <p:txBody>
          <a:bodyPr/>
          <a:lstStyle/>
          <a:p>
            <a:r>
              <a:rPr lang="en-US" dirty="0"/>
              <a:t>Auto-Arima</a:t>
            </a:r>
          </a:p>
        </p:txBody>
      </p:sp>
      <p:sp>
        <p:nvSpPr>
          <p:cNvPr id="3" name="Content Placeholder 2">
            <a:extLst>
              <a:ext uri="{FF2B5EF4-FFF2-40B4-BE49-F238E27FC236}">
                <a16:creationId xmlns:a16="http://schemas.microsoft.com/office/drawing/2014/main" id="{896476DD-7E51-4439-A545-FEC1636CDF1B}"/>
              </a:ext>
            </a:extLst>
          </p:cNvPr>
          <p:cNvSpPr>
            <a:spLocks noGrp="1"/>
          </p:cNvSpPr>
          <p:nvPr>
            <p:ph idx="1"/>
          </p:nvPr>
        </p:nvSpPr>
        <p:spPr/>
        <p:txBody>
          <a:bodyPr/>
          <a:lstStyle/>
          <a:p>
            <a:r>
              <a:rPr lang="en-US" dirty="0"/>
              <a:t>Auto </a:t>
            </a:r>
            <a:r>
              <a:rPr lang="en-US" dirty="0" err="1"/>
              <a:t>arima</a:t>
            </a:r>
            <a:r>
              <a:rPr lang="en-US" dirty="0"/>
              <a:t> gives the p, d and q values.</a:t>
            </a:r>
          </a:p>
          <a:p>
            <a:r>
              <a:rPr lang="en-US" dirty="0"/>
              <a:t>Run the function with the Time Series data to get these values.</a:t>
            </a:r>
          </a:p>
        </p:txBody>
      </p:sp>
    </p:spTree>
    <p:extLst>
      <p:ext uri="{BB962C8B-B14F-4D97-AF65-F5344CB8AC3E}">
        <p14:creationId xmlns:p14="http://schemas.microsoft.com/office/powerpoint/2010/main" val="1938453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FA9BD-9140-4285-8100-7B83F34B83B5}"/>
              </a:ext>
            </a:extLst>
          </p:cNvPr>
          <p:cNvSpPr>
            <a:spLocks noGrp="1"/>
          </p:cNvSpPr>
          <p:nvPr>
            <p:ph type="title"/>
          </p:nvPr>
        </p:nvSpPr>
        <p:spPr/>
        <p:txBody>
          <a:bodyPr/>
          <a:lstStyle/>
          <a:p>
            <a:r>
              <a:rPr lang="en-US" dirty="0"/>
              <a:t>Other forecasting algorithms in R:</a:t>
            </a:r>
          </a:p>
        </p:txBody>
      </p:sp>
      <p:sp>
        <p:nvSpPr>
          <p:cNvPr id="3" name="Content Placeholder 2">
            <a:extLst>
              <a:ext uri="{FF2B5EF4-FFF2-40B4-BE49-F238E27FC236}">
                <a16:creationId xmlns:a16="http://schemas.microsoft.com/office/drawing/2014/main" id="{E127508D-991B-4006-A16C-448EDF83ACD0}"/>
              </a:ext>
            </a:extLst>
          </p:cNvPr>
          <p:cNvSpPr>
            <a:spLocks noGrp="1"/>
          </p:cNvSpPr>
          <p:nvPr>
            <p:ph idx="1"/>
          </p:nvPr>
        </p:nvSpPr>
        <p:spPr/>
        <p:txBody>
          <a:bodyPr/>
          <a:lstStyle/>
          <a:p>
            <a:r>
              <a:rPr lang="en-US" dirty="0"/>
              <a:t>HW</a:t>
            </a:r>
          </a:p>
          <a:p>
            <a:r>
              <a:rPr lang="en-US" dirty="0"/>
              <a:t>BSTS</a:t>
            </a:r>
          </a:p>
          <a:p>
            <a:r>
              <a:rPr lang="en-US" dirty="0" err="1"/>
              <a:t>Croston</a:t>
            </a:r>
            <a:endParaRPr lang="en-US" dirty="0"/>
          </a:p>
          <a:p>
            <a:r>
              <a:rPr lang="en-US" dirty="0" err="1"/>
              <a:t>Arima_NS</a:t>
            </a:r>
            <a:endParaRPr lang="en-US" dirty="0"/>
          </a:p>
          <a:p>
            <a:r>
              <a:rPr lang="en-US" dirty="0" err="1"/>
              <a:t>Arima_NS_Boxcox</a:t>
            </a:r>
            <a:endParaRPr lang="en-US" dirty="0"/>
          </a:p>
          <a:p>
            <a:r>
              <a:rPr lang="en-US" dirty="0" err="1"/>
              <a:t>fbprophet</a:t>
            </a:r>
            <a:endParaRPr lang="en-US" dirty="0"/>
          </a:p>
        </p:txBody>
      </p:sp>
    </p:spTree>
    <p:extLst>
      <p:ext uri="{BB962C8B-B14F-4D97-AF65-F5344CB8AC3E}">
        <p14:creationId xmlns:p14="http://schemas.microsoft.com/office/powerpoint/2010/main" val="1264970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7CB1F-7CCD-4965-AC1E-79F37AAC6D1F}"/>
              </a:ext>
            </a:extLst>
          </p:cNvPr>
          <p:cNvSpPr>
            <a:spLocks noGrp="1"/>
          </p:cNvSpPr>
          <p:nvPr>
            <p:ph type="title"/>
          </p:nvPr>
        </p:nvSpPr>
        <p:spPr>
          <a:xfrm>
            <a:off x="810000" y="1565032"/>
            <a:ext cx="7806462" cy="931984"/>
          </a:xfrm>
        </p:spPr>
        <p:txBody>
          <a:bodyPr/>
          <a:lstStyle/>
          <a:p>
            <a:r>
              <a:rPr lang="en-US" dirty="0"/>
              <a:t>How did our forefathers do the forecasting?</a:t>
            </a:r>
          </a:p>
        </p:txBody>
      </p:sp>
    </p:spTree>
    <p:extLst>
      <p:ext uri="{BB962C8B-B14F-4D97-AF65-F5344CB8AC3E}">
        <p14:creationId xmlns:p14="http://schemas.microsoft.com/office/powerpoint/2010/main" val="287958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9246-F999-45E2-B444-A733F756435E}"/>
              </a:ext>
            </a:extLst>
          </p:cNvPr>
          <p:cNvSpPr>
            <a:spLocks noGrp="1"/>
          </p:cNvSpPr>
          <p:nvPr>
            <p:ph type="title"/>
          </p:nvPr>
        </p:nvSpPr>
        <p:spPr/>
        <p:txBody>
          <a:bodyPr/>
          <a:lstStyle/>
          <a:p>
            <a:r>
              <a:rPr lang="en-US" dirty="0"/>
              <a:t>Traditional methods:</a:t>
            </a:r>
          </a:p>
        </p:txBody>
      </p:sp>
      <p:sp>
        <p:nvSpPr>
          <p:cNvPr id="3" name="Content Placeholder 2">
            <a:extLst>
              <a:ext uri="{FF2B5EF4-FFF2-40B4-BE49-F238E27FC236}">
                <a16:creationId xmlns:a16="http://schemas.microsoft.com/office/drawing/2014/main" id="{6C1F9F70-7BA4-4723-87C9-B5E6C98B1907}"/>
              </a:ext>
            </a:extLst>
          </p:cNvPr>
          <p:cNvSpPr>
            <a:spLocks noGrp="1"/>
          </p:cNvSpPr>
          <p:nvPr>
            <p:ph idx="1"/>
          </p:nvPr>
        </p:nvSpPr>
        <p:spPr/>
        <p:txBody>
          <a:bodyPr/>
          <a:lstStyle/>
          <a:p>
            <a:r>
              <a:rPr lang="en-US" b="1" dirty="0"/>
              <a:t>SMA</a:t>
            </a:r>
            <a:r>
              <a:rPr lang="en-US" dirty="0"/>
              <a:t> (</a:t>
            </a:r>
            <a:r>
              <a:rPr lang="en-US" i="1" dirty="0"/>
              <a:t>Simple Moving Average/Rolling Statistics</a:t>
            </a:r>
            <a:r>
              <a:rPr lang="en-US" dirty="0"/>
              <a:t>)</a:t>
            </a:r>
          </a:p>
          <a:p>
            <a:r>
              <a:rPr lang="en-US" b="1" dirty="0"/>
              <a:t>WMA</a:t>
            </a:r>
            <a:r>
              <a:rPr lang="en-US" dirty="0"/>
              <a:t> (</a:t>
            </a:r>
            <a:r>
              <a:rPr lang="en-US" i="1" dirty="0"/>
              <a:t>Weighted Moving Average</a:t>
            </a:r>
            <a:r>
              <a:rPr lang="en-US" dirty="0"/>
              <a:t>)</a:t>
            </a:r>
          </a:p>
          <a:p>
            <a:r>
              <a:rPr lang="en-US" b="1" dirty="0"/>
              <a:t>EWMA</a:t>
            </a:r>
            <a:r>
              <a:rPr lang="en-US" dirty="0"/>
              <a:t> (</a:t>
            </a:r>
            <a:r>
              <a:rPr lang="en-US" i="1" dirty="0"/>
              <a:t>Exponential Weighted Moving Average</a:t>
            </a:r>
            <a:r>
              <a:rPr lang="en-US" dirty="0"/>
              <a:t>)</a:t>
            </a:r>
          </a:p>
        </p:txBody>
      </p:sp>
    </p:spTree>
    <p:extLst>
      <p:ext uri="{BB962C8B-B14F-4D97-AF65-F5344CB8AC3E}">
        <p14:creationId xmlns:p14="http://schemas.microsoft.com/office/powerpoint/2010/main" val="2786530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D1FA66-D133-430D-BDF7-C4C723191F34}"/>
              </a:ext>
            </a:extLst>
          </p:cNvPr>
          <p:cNvSpPr txBox="1"/>
          <p:nvPr/>
        </p:nvSpPr>
        <p:spPr>
          <a:xfrm>
            <a:off x="287867" y="307731"/>
            <a:ext cx="11748802" cy="2123658"/>
          </a:xfrm>
          <a:prstGeom prst="rect">
            <a:avLst/>
          </a:prstGeom>
          <a:noFill/>
        </p:spPr>
        <p:txBody>
          <a:bodyPr wrap="square" rtlCol="0">
            <a:spAutoFit/>
          </a:bodyPr>
          <a:lstStyle/>
          <a:p>
            <a:endParaRPr lang="en-US" dirty="0"/>
          </a:p>
          <a:p>
            <a:r>
              <a:rPr lang="en-US" sz="2400" b="1" dirty="0"/>
              <a:t>SMA</a:t>
            </a:r>
            <a:r>
              <a:rPr lang="en-US" dirty="0"/>
              <a:t>:</a:t>
            </a:r>
          </a:p>
          <a:p>
            <a:endParaRPr lang="en-US" dirty="0"/>
          </a:p>
          <a:p>
            <a:r>
              <a:rPr lang="en-US" dirty="0"/>
              <a:t>A simple moving average is calculated from the average of the closing prices for the time period being examined.</a:t>
            </a:r>
          </a:p>
          <a:p>
            <a:endParaRPr lang="en-US" dirty="0"/>
          </a:p>
          <a:p>
            <a:endParaRPr lang="en-US" dirty="0"/>
          </a:p>
        </p:txBody>
      </p:sp>
      <p:graphicFrame>
        <p:nvGraphicFramePr>
          <p:cNvPr id="4" name="Table 3">
            <a:extLst>
              <a:ext uri="{FF2B5EF4-FFF2-40B4-BE49-F238E27FC236}">
                <a16:creationId xmlns:a16="http://schemas.microsoft.com/office/drawing/2014/main" id="{2631DD84-8685-42E8-8070-8AD87B214BDA}"/>
              </a:ext>
            </a:extLst>
          </p:cNvPr>
          <p:cNvGraphicFramePr>
            <a:graphicFrameLocks noGrp="1"/>
          </p:cNvGraphicFramePr>
          <p:nvPr>
            <p:extLst>
              <p:ext uri="{D42A27DB-BD31-4B8C-83A1-F6EECF244321}">
                <p14:modId xmlns:p14="http://schemas.microsoft.com/office/powerpoint/2010/main" val="302239940"/>
              </p:ext>
            </p:extLst>
          </p:nvPr>
        </p:nvGraphicFramePr>
        <p:xfrm>
          <a:off x="474785" y="1987062"/>
          <a:ext cx="6315484" cy="2609388"/>
        </p:xfrm>
        <a:graphic>
          <a:graphicData uri="http://schemas.openxmlformats.org/drawingml/2006/table">
            <a:tbl>
              <a:tblPr firstRow="1" firstCol="1" bandRow="1">
                <a:tableStyleId>{5C22544A-7EE6-4342-B048-85BDC9FD1C3A}</a:tableStyleId>
              </a:tblPr>
              <a:tblGrid>
                <a:gridCol w="3157742">
                  <a:extLst>
                    <a:ext uri="{9D8B030D-6E8A-4147-A177-3AD203B41FA5}">
                      <a16:colId xmlns:a16="http://schemas.microsoft.com/office/drawing/2014/main" val="3070268901"/>
                    </a:ext>
                  </a:extLst>
                </a:gridCol>
                <a:gridCol w="3157742">
                  <a:extLst>
                    <a:ext uri="{9D8B030D-6E8A-4147-A177-3AD203B41FA5}">
                      <a16:colId xmlns:a16="http://schemas.microsoft.com/office/drawing/2014/main" val="2524887228"/>
                    </a:ext>
                  </a:extLst>
                </a:gridCol>
              </a:tblGrid>
              <a:tr h="434898">
                <a:tc>
                  <a:txBody>
                    <a:bodyPr/>
                    <a:lstStyle/>
                    <a:p>
                      <a:pPr marL="0" marR="0" algn="l" defTabSz="457200" rtl="0" eaLnBrk="1" latinLnBrk="0" hangingPunct="1">
                        <a:lnSpc>
                          <a:spcPct val="107000"/>
                        </a:lnSpc>
                        <a:spcBef>
                          <a:spcPts val="0"/>
                        </a:spcBef>
                        <a:spcAft>
                          <a:spcPts val="800"/>
                        </a:spcAft>
                      </a:pPr>
                      <a:r>
                        <a:rPr lang="en-US" sz="1600" b="1" kern="1200" dirty="0">
                          <a:solidFill>
                            <a:schemeClr val="lt1"/>
                          </a:solidFill>
                          <a:effectLst/>
                          <a:latin typeface="Calibri" panose="020F0502020204030204" pitchFamily="34" charset="0"/>
                          <a:cs typeface="Times New Roman" panose="02020603050405020304" pitchFamily="18" charset="0"/>
                        </a:rPr>
                        <a:t>Date</a:t>
                      </a:r>
                      <a:endParaRPr lang="en-US" sz="1600" b="1" kern="1200" dirty="0">
                        <a:solidFill>
                          <a:schemeClr val="lt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Turnover</a:t>
                      </a:r>
                    </a:p>
                  </a:txBody>
                  <a:tcPr marL="0" marR="0" marT="0" marB="0" anchor="ctr"/>
                </a:tc>
                <a:extLst>
                  <a:ext uri="{0D108BD9-81ED-4DB2-BD59-A6C34878D82A}">
                    <a16:rowId xmlns:a16="http://schemas.microsoft.com/office/drawing/2014/main" val="2324409104"/>
                  </a:ext>
                </a:extLst>
              </a:tr>
              <a:tr h="434898">
                <a:tc>
                  <a:txBody>
                    <a:bodyPr/>
                    <a:lstStyle/>
                    <a:p>
                      <a:pPr marL="0" marR="0">
                        <a:lnSpc>
                          <a:spcPct val="107000"/>
                        </a:lnSpc>
                        <a:spcBef>
                          <a:spcPts val="0"/>
                        </a:spcBef>
                        <a:spcAft>
                          <a:spcPts val="800"/>
                        </a:spcAft>
                      </a:pPr>
                      <a:r>
                        <a:rPr lang="en-US" sz="1400" dirty="0">
                          <a:effectLst/>
                        </a:rPr>
                        <a:t>June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800"/>
                        </a:spcAft>
                      </a:pPr>
                      <a:r>
                        <a:rPr lang="en-US" sz="1400" dirty="0">
                          <a:effectLst/>
                        </a:rPr>
                        <a:t>$250, 000.00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457789069"/>
                  </a:ext>
                </a:extLst>
              </a:tr>
              <a:tr h="434898">
                <a:tc>
                  <a:txBody>
                    <a:bodyPr/>
                    <a:lstStyle/>
                    <a:p>
                      <a:pPr marL="0" marR="0">
                        <a:lnSpc>
                          <a:spcPct val="107000"/>
                        </a:lnSpc>
                        <a:spcBef>
                          <a:spcPts val="0"/>
                        </a:spcBef>
                        <a:spcAft>
                          <a:spcPts val="800"/>
                        </a:spcAft>
                      </a:pPr>
                      <a:r>
                        <a:rPr lang="en-US" sz="1400" dirty="0">
                          <a:effectLst/>
                        </a:rPr>
                        <a:t>July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800"/>
                        </a:spcAft>
                      </a:pPr>
                      <a:r>
                        <a:rPr lang="en-US" sz="1400" dirty="0">
                          <a:effectLst/>
                        </a:rPr>
                        <a:t>$901, 050.00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976215181"/>
                  </a:ext>
                </a:extLst>
              </a:tr>
              <a:tr h="434898">
                <a:tc>
                  <a:txBody>
                    <a:bodyPr/>
                    <a:lstStyle/>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August</a:t>
                      </a:r>
                    </a:p>
                  </a:txBody>
                  <a:tcPr marL="0" marR="0" marT="0" marB="0" anchor="ctr"/>
                </a:tc>
                <a:tc>
                  <a:txBody>
                    <a:bodyPr/>
                    <a:lstStyle/>
                    <a:p>
                      <a:pPr marL="0" marR="0">
                        <a:lnSpc>
                          <a:spcPct val="107000"/>
                        </a:lnSpc>
                        <a:spcBef>
                          <a:spcPts val="0"/>
                        </a:spcBef>
                        <a:spcAft>
                          <a:spcPts val="800"/>
                        </a:spcAft>
                      </a:pPr>
                      <a:r>
                        <a:rPr lang="en-US" sz="1400" dirty="0">
                          <a:effectLst/>
                        </a:rPr>
                        <a:t>$501, 010.00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447227679"/>
                  </a:ext>
                </a:extLst>
              </a:tr>
              <a:tr h="434898">
                <a:tc>
                  <a:txBody>
                    <a:bodyPr/>
                    <a:lstStyle/>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September</a:t>
                      </a:r>
                    </a:p>
                  </a:txBody>
                  <a:tcPr marL="0" marR="0" marT="0" marB="0" anchor="ctr"/>
                </a:tc>
                <a:tc>
                  <a:txBody>
                    <a:bodyPr/>
                    <a:lstStyle/>
                    <a:p>
                      <a:pPr marL="0" marR="0">
                        <a:lnSpc>
                          <a:spcPct val="107000"/>
                        </a:lnSpc>
                        <a:spcBef>
                          <a:spcPts val="0"/>
                        </a:spcBef>
                        <a:spcAft>
                          <a:spcPts val="800"/>
                        </a:spcAft>
                      </a:pPr>
                      <a:r>
                        <a:rPr lang="en-US" sz="1400" dirty="0">
                          <a:effectLst/>
                        </a:rPr>
                        <a:t>$700, 011.00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578835628"/>
                  </a:ext>
                </a:extLst>
              </a:tr>
              <a:tr h="434898">
                <a:tc>
                  <a:txBody>
                    <a:bodyPr/>
                    <a:lstStyle/>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October</a:t>
                      </a:r>
                    </a:p>
                  </a:txBody>
                  <a:tcPr marL="0" marR="0" marT="0" marB="0" anchor="ctr"/>
                </a:tc>
                <a:tc>
                  <a:txBody>
                    <a:bodyPr/>
                    <a:lstStyle/>
                    <a:p>
                      <a:pPr marL="0" marR="0">
                        <a:lnSpc>
                          <a:spcPct val="107000"/>
                        </a:lnSpc>
                        <a:spcBef>
                          <a:spcPts val="0"/>
                        </a:spcBef>
                        <a:spcAft>
                          <a:spcPts val="800"/>
                        </a:spcAft>
                      </a:pPr>
                      <a:r>
                        <a:rPr lang="en-US" sz="1400" dirty="0">
                          <a:effectLst/>
                        </a:rPr>
                        <a:t>$900,100.00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957632870"/>
                  </a:ext>
                </a:extLst>
              </a:tr>
            </a:tbl>
          </a:graphicData>
        </a:graphic>
      </p:graphicFrame>
      <p:sp>
        <p:nvSpPr>
          <p:cNvPr id="5" name="TextBox 4">
            <a:extLst>
              <a:ext uri="{FF2B5EF4-FFF2-40B4-BE49-F238E27FC236}">
                <a16:creationId xmlns:a16="http://schemas.microsoft.com/office/drawing/2014/main" id="{E4BB3058-ECE5-423D-8E5A-8144F7BA4709}"/>
              </a:ext>
            </a:extLst>
          </p:cNvPr>
          <p:cNvSpPr txBox="1"/>
          <p:nvPr/>
        </p:nvSpPr>
        <p:spPr>
          <a:xfrm>
            <a:off x="287867" y="5002823"/>
            <a:ext cx="11748801" cy="1015663"/>
          </a:xfrm>
          <a:prstGeom prst="rect">
            <a:avLst/>
          </a:prstGeom>
          <a:noFill/>
        </p:spPr>
        <p:txBody>
          <a:bodyPr wrap="square" rtlCol="0">
            <a:spAutoFit/>
          </a:bodyPr>
          <a:lstStyle/>
          <a:p>
            <a:r>
              <a:rPr lang="en-US" dirty="0"/>
              <a:t>The SMA(3) for the month of </a:t>
            </a:r>
            <a:r>
              <a:rPr lang="en-US" b="1" dirty="0"/>
              <a:t>November</a:t>
            </a:r>
            <a:r>
              <a:rPr lang="en-US" dirty="0"/>
              <a:t> is: (501,010 + 700,010 + 900,100)/3 = </a:t>
            </a:r>
            <a:r>
              <a:rPr lang="en-US" sz="2000" b="1" dirty="0"/>
              <a:t>700,373</a:t>
            </a:r>
          </a:p>
          <a:p>
            <a:endParaRPr lang="en-US" sz="2000" b="1" dirty="0"/>
          </a:p>
          <a:p>
            <a:r>
              <a:rPr lang="en-US" sz="2000" dirty="0"/>
              <a:t>The SMA(3) for the month of </a:t>
            </a:r>
            <a:r>
              <a:rPr lang="en-US" sz="2000" b="1" dirty="0"/>
              <a:t>December</a:t>
            </a:r>
            <a:r>
              <a:rPr lang="en-US" sz="2000" dirty="0"/>
              <a:t> is: (700,010 + 900,100 + 700,373)/3 = </a:t>
            </a:r>
            <a:r>
              <a:rPr lang="en-US" sz="2000" b="1" dirty="0"/>
              <a:t>766,827</a:t>
            </a:r>
          </a:p>
        </p:txBody>
      </p:sp>
    </p:spTree>
    <p:extLst>
      <p:ext uri="{BB962C8B-B14F-4D97-AF65-F5344CB8AC3E}">
        <p14:creationId xmlns:p14="http://schemas.microsoft.com/office/powerpoint/2010/main" val="1036084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3CF9D7-B0D8-443B-8EF2-69D248462A6D}"/>
              </a:ext>
            </a:extLst>
          </p:cNvPr>
          <p:cNvSpPr/>
          <p:nvPr/>
        </p:nvSpPr>
        <p:spPr>
          <a:xfrm>
            <a:off x="272562" y="351691"/>
            <a:ext cx="11623430" cy="2859501"/>
          </a:xfrm>
          <a:prstGeom prst="rect">
            <a:avLst/>
          </a:prstGeom>
        </p:spPr>
        <p:txBody>
          <a:bodyPr wrap="square">
            <a:spAutoFit/>
          </a:bodyPr>
          <a:lstStyle/>
          <a:p>
            <a:pPr>
              <a:lnSpc>
                <a:spcPct val="107000"/>
              </a:lnSpc>
              <a:spcBef>
                <a:spcPts val="120"/>
              </a:spcBef>
              <a:spcAft>
                <a:spcPts val="120"/>
              </a:spcAft>
            </a:pPr>
            <a:r>
              <a:rPr lang="en-US" sz="3200" dirty="0">
                <a:latin typeface="Calibri" panose="020F0502020204030204" pitchFamily="34" charset="0"/>
                <a:ea typeface="Calibri" panose="020F0502020204030204" pitchFamily="34" charset="0"/>
                <a:cs typeface="Times New Roman" panose="02020603050405020304" pitchFamily="18" charset="0"/>
              </a:rPr>
              <a:t>WMA</a:t>
            </a:r>
          </a:p>
          <a:p>
            <a:pPr>
              <a:lnSpc>
                <a:spcPct val="107000"/>
              </a:lnSpc>
              <a:spcAft>
                <a:spcPts val="800"/>
              </a:spcAft>
            </a:pPr>
            <a:endParaRPr lang="en-US" dirty="0">
              <a:latin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cs typeface="Times New Roman" panose="02020603050405020304" pitchFamily="18" charset="0"/>
              </a:rPr>
              <a:t>Weighted moving average </a:t>
            </a:r>
            <a:r>
              <a:rPr lang="en-US" dirty="0">
                <a:latin typeface="Calibri" panose="020F0502020204030204" pitchFamily="34" charset="0"/>
                <a:ea typeface="Calibri" panose="020F0502020204030204" pitchFamily="34" charset="0"/>
                <a:cs typeface="Times New Roman" panose="02020603050405020304" pitchFamily="18" charset="0"/>
              </a:rPr>
              <a:t>assigns a heavier weighting to more current data points since they are more relevant than data points in the distant past. The sum of the weighting should add up to 1 (or 100%).</a:t>
            </a:r>
          </a:p>
          <a:p>
            <a:pPr>
              <a:lnSpc>
                <a:spcPct val="107000"/>
              </a:lnSpc>
              <a:spcAft>
                <a:spcPts val="800"/>
              </a:spcAft>
            </a:pP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C885BD86-73F2-4461-AFAB-78FB26B3F939}"/>
              </a:ext>
            </a:extLst>
          </p:cNvPr>
          <p:cNvGraphicFramePr>
            <a:graphicFrameLocks noGrp="1"/>
          </p:cNvGraphicFramePr>
          <p:nvPr>
            <p:extLst>
              <p:ext uri="{D42A27DB-BD31-4B8C-83A1-F6EECF244321}">
                <p14:modId xmlns:p14="http://schemas.microsoft.com/office/powerpoint/2010/main" val="4083900806"/>
              </p:ext>
            </p:extLst>
          </p:nvPr>
        </p:nvGraphicFramePr>
        <p:xfrm>
          <a:off x="422764" y="2549770"/>
          <a:ext cx="7305675" cy="2303583"/>
        </p:xfrm>
        <a:graphic>
          <a:graphicData uri="http://schemas.openxmlformats.org/drawingml/2006/table">
            <a:tbl>
              <a:tblPr firstRow="1" firstCol="1" bandRow="1">
                <a:tableStyleId>{5C22544A-7EE6-4342-B048-85BDC9FD1C3A}</a:tableStyleId>
              </a:tblPr>
              <a:tblGrid>
                <a:gridCol w="2435225">
                  <a:extLst>
                    <a:ext uri="{9D8B030D-6E8A-4147-A177-3AD203B41FA5}">
                      <a16:colId xmlns:a16="http://schemas.microsoft.com/office/drawing/2014/main" val="2168799069"/>
                    </a:ext>
                  </a:extLst>
                </a:gridCol>
                <a:gridCol w="2435225">
                  <a:extLst>
                    <a:ext uri="{9D8B030D-6E8A-4147-A177-3AD203B41FA5}">
                      <a16:colId xmlns:a16="http://schemas.microsoft.com/office/drawing/2014/main" val="532688572"/>
                    </a:ext>
                  </a:extLst>
                </a:gridCol>
                <a:gridCol w="2435225">
                  <a:extLst>
                    <a:ext uri="{9D8B030D-6E8A-4147-A177-3AD203B41FA5}">
                      <a16:colId xmlns:a16="http://schemas.microsoft.com/office/drawing/2014/main" val="3052003474"/>
                    </a:ext>
                  </a:extLst>
                </a:gridCol>
              </a:tblGrid>
              <a:tr h="383603">
                <a:tc>
                  <a:txBody>
                    <a:bodyPr/>
                    <a:lstStyle/>
                    <a:p>
                      <a:pPr marL="0" marR="0">
                        <a:lnSpc>
                          <a:spcPct val="107000"/>
                        </a:lnSpc>
                        <a:spcBef>
                          <a:spcPts val="0"/>
                        </a:spcBef>
                        <a:spcAft>
                          <a:spcPts val="800"/>
                        </a:spcAft>
                      </a:pPr>
                      <a:r>
                        <a:rPr lang="en-US" sz="1600">
                          <a:effectLst/>
                        </a:rPr>
                        <a:t>Date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800"/>
                        </a:spcAft>
                      </a:pPr>
                      <a:r>
                        <a:rPr lang="en-US" sz="1600" dirty="0">
                          <a:effectLst/>
                        </a:rPr>
                        <a:t>Closing Price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800"/>
                        </a:spcAft>
                      </a:pPr>
                      <a:r>
                        <a:rPr lang="en-US" sz="1600" dirty="0">
                          <a:effectLst/>
                        </a:rPr>
                        <a:t>Weighting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327969662"/>
                  </a:ext>
                </a:extLst>
              </a:tr>
              <a:tr h="383996">
                <a:tc>
                  <a: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October</a:t>
                      </a:r>
                    </a:p>
                  </a:txBody>
                  <a:tcPr marL="0" marR="0" marT="0" marB="0" anchor="ctr"/>
                </a:tc>
                <a:tc>
                  <a:txBody>
                    <a:bodyPr/>
                    <a:lstStyle/>
                    <a:p>
                      <a:pPr marL="0" marR="0">
                        <a:lnSpc>
                          <a:spcPct val="107000"/>
                        </a:lnSpc>
                        <a:spcBef>
                          <a:spcPts val="0"/>
                        </a:spcBef>
                        <a:spcAft>
                          <a:spcPts val="800"/>
                        </a:spcAft>
                      </a:pPr>
                      <a:r>
                        <a:rPr lang="en-US" sz="1800" dirty="0">
                          <a:effectLst/>
                        </a:rPr>
                        <a:t>$90.90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800"/>
                        </a:spcAft>
                      </a:pPr>
                      <a:r>
                        <a:rPr lang="en-US" sz="1800" dirty="0">
                          <a:effectLst/>
                        </a:rPr>
                        <a:t>5/15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506994497"/>
                  </a:ext>
                </a:extLst>
              </a:tr>
              <a:tr h="383996">
                <a:tc>
                  <a: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September</a:t>
                      </a:r>
                    </a:p>
                  </a:txBody>
                  <a:tcPr marL="0" marR="0" marT="0" marB="0" anchor="ctr"/>
                </a:tc>
                <a:tc>
                  <a:txBody>
                    <a:bodyPr/>
                    <a:lstStyle/>
                    <a:p>
                      <a:pPr marL="0" marR="0">
                        <a:lnSpc>
                          <a:spcPct val="107000"/>
                        </a:lnSpc>
                        <a:spcBef>
                          <a:spcPts val="0"/>
                        </a:spcBef>
                        <a:spcAft>
                          <a:spcPts val="800"/>
                        </a:spcAft>
                      </a:pPr>
                      <a:r>
                        <a:rPr lang="en-US" sz="1800">
                          <a:effectLst/>
                        </a:rPr>
                        <a:t>$90.36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800"/>
                        </a:spcAft>
                      </a:pPr>
                      <a:r>
                        <a:rPr lang="en-US" sz="1800">
                          <a:effectLst/>
                        </a:rPr>
                        <a:t>4/15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256094513"/>
                  </a:ext>
                </a:extLst>
              </a:tr>
              <a:tr h="383996">
                <a:tc>
                  <a: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August</a:t>
                      </a:r>
                    </a:p>
                  </a:txBody>
                  <a:tcPr marL="0" marR="0" marT="0" marB="0" anchor="ctr"/>
                </a:tc>
                <a:tc>
                  <a:txBody>
                    <a:bodyPr/>
                    <a:lstStyle/>
                    <a:p>
                      <a:pPr marL="0" marR="0">
                        <a:lnSpc>
                          <a:spcPct val="107000"/>
                        </a:lnSpc>
                        <a:spcBef>
                          <a:spcPts val="0"/>
                        </a:spcBef>
                        <a:spcAft>
                          <a:spcPts val="800"/>
                        </a:spcAft>
                      </a:pPr>
                      <a:r>
                        <a:rPr lang="en-US" sz="1800">
                          <a:effectLst/>
                        </a:rPr>
                        <a:t>$90.28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800"/>
                        </a:spcAft>
                      </a:pPr>
                      <a:r>
                        <a:rPr lang="en-US" sz="1800">
                          <a:effectLst/>
                        </a:rPr>
                        <a:t>3/15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579047177"/>
                  </a:ext>
                </a:extLst>
              </a:tr>
              <a:tr h="383996">
                <a:tc>
                  <a:txBody>
                    <a:bodyPr/>
                    <a:lstStyle/>
                    <a:p>
                      <a:pPr marL="0" marR="0">
                        <a:lnSpc>
                          <a:spcPct val="107000"/>
                        </a:lnSpc>
                        <a:spcBef>
                          <a:spcPts val="0"/>
                        </a:spcBef>
                        <a:spcAft>
                          <a:spcPts val="800"/>
                        </a:spcAft>
                      </a:pPr>
                      <a:r>
                        <a:rPr lang="en-US" sz="1800" dirty="0">
                          <a:effectLst/>
                        </a:rPr>
                        <a:t>July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800"/>
                        </a:spcAft>
                      </a:pPr>
                      <a:r>
                        <a:rPr lang="en-US" sz="1800">
                          <a:effectLst/>
                        </a:rPr>
                        <a:t>$90.83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800"/>
                        </a:spcAft>
                      </a:pPr>
                      <a:r>
                        <a:rPr lang="en-US" sz="1800">
                          <a:effectLst/>
                        </a:rPr>
                        <a:t>2/15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388929339"/>
                  </a:ext>
                </a:extLst>
              </a:tr>
              <a:tr h="383996">
                <a:tc>
                  <a:txBody>
                    <a:bodyPr/>
                    <a:lstStyle/>
                    <a:p>
                      <a:pPr marL="0" marR="0">
                        <a:lnSpc>
                          <a:spcPct val="107000"/>
                        </a:lnSpc>
                        <a:spcBef>
                          <a:spcPts val="0"/>
                        </a:spcBef>
                        <a:spcAft>
                          <a:spcPts val="800"/>
                        </a:spcAft>
                      </a:pPr>
                      <a:r>
                        <a:rPr lang="en-US" sz="1800" dirty="0">
                          <a:effectLst/>
                        </a:rPr>
                        <a:t>June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800"/>
                        </a:spcAft>
                      </a:pPr>
                      <a:r>
                        <a:rPr lang="en-US" sz="1800">
                          <a:effectLst/>
                        </a:rPr>
                        <a:t>$90.91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nSpc>
                          <a:spcPct val="107000"/>
                        </a:lnSpc>
                        <a:spcBef>
                          <a:spcPts val="0"/>
                        </a:spcBef>
                        <a:spcAft>
                          <a:spcPts val="800"/>
                        </a:spcAft>
                      </a:pPr>
                      <a:r>
                        <a:rPr lang="en-US" sz="1800" dirty="0">
                          <a:effectLst/>
                        </a:rPr>
                        <a:t>1/15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063683588"/>
                  </a:ext>
                </a:extLst>
              </a:tr>
            </a:tbl>
          </a:graphicData>
        </a:graphic>
      </p:graphicFrame>
      <p:sp>
        <p:nvSpPr>
          <p:cNvPr id="5" name="TextBox 4">
            <a:extLst>
              <a:ext uri="{FF2B5EF4-FFF2-40B4-BE49-F238E27FC236}">
                <a16:creationId xmlns:a16="http://schemas.microsoft.com/office/drawing/2014/main" id="{932E5895-964D-4C52-A573-37662FF999A3}"/>
              </a:ext>
            </a:extLst>
          </p:cNvPr>
          <p:cNvSpPr txBox="1"/>
          <p:nvPr/>
        </p:nvSpPr>
        <p:spPr>
          <a:xfrm>
            <a:off x="272563" y="5205046"/>
            <a:ext cx="1162343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denominator is calculated as : 1+2+3+4+5 = 15</a:t>
            </a:r>
          </a:p>
          <a:p>
            <a:pPr marL="285750" indent="-285750">
              <a:buFont typeface="Arial" panose="020B0604020202020204" pitchFamily="34" charset="0"/>
              <a:buChar char="•"/>
            </a:pPr>
            <a:r>
              <a:rPr lang="en-US" dirty="0"/>
              <a:t>In the example above, the weighted </a:t>
            </a:r>
            <a:r>
              <a:rPr lang="en-US" b="1" dirty="0"/>
              <a:t>5-day</a:t>
            </a:r>
            <a:r>
              <a:rPr lang="en-US" dirty="0"/>
              <a:t> moving average is  $90.62</a:t>
            </a:r>
          </a:p>
          <a:p>
            <a:pPr marL="285750" indent="-285750">
              <a:buFont typeface="Arial" panose="020B0604020202020204" pitchFamily="34" charset="0"/>
              <a:buChar char="•"/>
            </a:pPr>
            <a:r>
              <a:rPr lang="en-US" dirty="0"/>
              <a:t>((90.9*(5/15))+(90.36*(4/15))+(90.28*(3/15))+(90.83*(2/15))+(90.91*(1/15)))</a:t>
            </a:r>
          </a:p>
          <a:p>
            <a:r>
              <a:rPr lang="en-US" i="1" dirty="0"/>
              <a:t> </a:t>
            </a:r>
          </a:p>
          <a:p>
            <a:endParaRPr lang="en-US" dirty="0"/>
          </a:p>
        </p:txBody>
      </p:sp>
    </p:spTree>
    <p:extLst>
      <p:ext uri="{BB962C8B-B14F-4D97-AF65-F5344CB8AC3E}">
        <p14:creationId xmlns:p14="http://schemas.microsoft.com/office/powerpoint/2010/main" val="1699491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DA88535-AF80-443A-853E-B6A64AE1C9B3}"/>
              </a:ext>
            </a:extLst>
          </p:cNvPr>
          <p:cNvSpPr/>
          <p:nvPr/>
        </p:nvSpPr>
        <p:spPr>
          <a:xfrm>
            <a:off x="184637" y="325314"/>
            <a:ext cx="11491547" cy="2400657"/>
          </a:xfrm>
          <a:prstGeom prst="rect">
            <a:avLst/>
          </a:prstGeom>
        </p:spPr>
        <p:txBody>
          <a:bodyPr wrap="square">
            <a:spAutoFit/>
          </a:bodyPr>
          <a:lstStyle/>
          <a:p>
            <a:r>
              <a:rPr lang="en-US" sz="2400" b="1" dirty="0"/>
              <a:t>EWMA</a:t>
            </a:r>
            <a:r>
              <a:rPr lang="en-US" dirty="0"/>
              <a:t>:</a:t>
            </a:r>
          </a:p>
          <a:p>
            <a:endParaRPr lang="en-US" dirty="0">
              <a:latin typeface="Helvetica" panose="020B0604020202020204" pitchFamily="34" charset="0"/>
              <a:ea typeface="Times New Roman" panose="02020603050405020304" pitchFamily="18" charset="0"/>
            </a:endParaRPr>
          </a:p>
          <a:p>
            <a:r>
              <a:rPr lang="en-US" dirty="0">
                <a:latin typeface="Helvetica" panose="020B0604020202020204" pitchFamily="34" charset="0"/>
                <a:ea typeface="Times New Roman" panose="02020603050405020304" pitchFamily="18" charset="0"/>
              </a:rPr>
              <a:t>An exponential moving average (EMA) is similar to SMA, but whereas SMA removes the oldest prices as new prices become available, an exponential moving average calculates the average of all historical ranges, starting at the point you specify.</a:t>
            </a:r>
          </a:p>
          <a:p>
            <a:endParaRPr lang="en-US" dirty="0">
              <a:latin typeface="Times New Roman" panose="02020603050405020304" pitchFamily="18" charset="0"/>
              <a:ea typeface="Times New Roman" panose="02020603050405020304" pitchFamily="18" charset="0"/>
            </a:endParaRPr>
          </a:p>
          <a:p>
            <a:r>
              <a:rPr lang="en-US" dirty="0">
                <a:latin typeface="Helvetica" panose="020B0604020202020204" pitchFamily="34" charset="0"/>
                <a:ea typeface="Times New Roman" panose="02020603050405020304" pitchFamily="18" charset="0"/>
              </a:rPr>
              <a:t>To calculate EMA, take current price and multiply it by a constant, C. Take previous period’s EMA and multiply it by 1 minus that constant, C. Add the two values together.</a:t>
            </a:r>
            <a:endParaRPr lang="en-US" dirty="0">
              <a:latin typeface="Times New Roman" panose="02020603050405020304" pitchFamily="18" charset="0"/>
              <a:ea typeface="Times New Roman" panose="02020603050405020304" pitchFamily="18" charset="0"/>
            </a:endParaRPr>
          </a:p>
        </p:txBody>
      </p:sp>
      <p:pic>
        <p:nvPicPr>
          <p:cNvPr id="9" name="Picture 8" descr="exponential moving average">
            <a:extLst>
              <a:ext uri="{FF2B5EF4-FFF2-40B4-BE49-F238E27FC236}">
                <a16:creationId xmlns:a16="http://schemas.microsoft.com/office/drawing/2014/main" id="{D5B0BD9E-C011-4652-BA3F-019E054343E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08993" y="3013124"/>
            <a:ext cx="8269165" cy="480060"/>
          </a:xfrm>
          <a:prstGeom prst="rect">
            <a:avLst/>
          </a:prstGeom>
          <a:noFill/>
          <a:ln>
            <a:noFill/>
          </a:ln>
        </p:spPr>
      </p:pic>
      <p:sp>
        <p:nvSpPr>
          <p:cNvPr id="7" name="TextBox 6">
            <a:extLst>
              <a:ext uri="{FF2B5EF4-FFF2-40B4-BE49-F238E27FC236}">
                <a16:creationId xmlns:a16="http://schemas.microsoft.com/office/drawing/2014/main" id="{64832B12-7AB1-4F37-B926-8F3850C19660}"/>
              </a:ext>
            </a:extLst>
          </p:cNvPr>
          <p:cNvSpPr txBox="1"/>
          <p:nvPr/>
        </p:nvSpPr>
        <p:spPr>
          <a:xfrm>
            <a:off x="184637" y="4009292"/>
            <a:ext cx="11491547" cy="923330"/>
          </a:xfrm>
          <a:prstGeom prst="rect">
            <a:avLst/>
          </a:prstGeom>
          <a:noFill/>
        </p:spPr>
        <p:txBody>
          <a:bodyPr wrap="square" rtlCol="0">
            <a:spAutoFit/>
          </a:bodyPr>
          <a:lstStyle/>
          <a:p>
            <a:r>
              <a:rPr lang="en-US" dirty="0"/>
              <a:t>If you are calculating your first EMA value where there is no previous day’s EMA, use SMA instead.</a:t>
            </a:r>
            <a:br>
              <a:rPr lang="en-US" dirty="0"/>
            </a:br>
            <a:r>
              <a:rPr lang="en-US" dirty="0"/>
              <a:t>The formula for deriving the value of the constant, C is:</a:t>
            </a:r>
          </a:p>
          <a:p>
            <a:endParaRPr lang="en-US" dirty="0"/>
          </a:p>
        </p:txBody>
      </p:sp>
      <p:pic>
        <p:nvPicPr>
          <p:cNvPr id="11" name="Picture 10" descr="ema constant">
            <a:extLst>
              <a:ext uri="{FF2B5EF4-FFF2-40B4-BE49-F238E27FC236}">
                <a16:creationId xmlns:a16="http://schemas.microsoft.com/office/drawing/2014/main" id="{EC37A55D-BFC0-4FD2-904A-093DEE94CB0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196715" y="5071061"/>
            <a:ext cx="3093720" cy="1066800"/>
          </a:xfrm>
          <a:prstGeom prst="rect">
            <a:avLst/>
          </a:prstGeom>
          <a:noFill/>
          <a:ln>
            <a:noFill/>
          </a:ln>
        </p:spPr>
      </p:pic>
    </p:spTree>
    <p:extLst>
      <p:ext uri="{BB962C8B-B14F-4D97-AF65-F5344CB8AC3E}">
        <p14:creationId xmlns:p14="http://schemas.microsoft.com/office/powerpoint/2010/main" val="2066373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8682E-20EC-452D-BB45-6B27F6362749}"/>
              </a:ext>
            </a:extLst>
          </p:cNvPr>
          <p:cNvSpPr>
            <a:spLocks noGrp="1"/>
          </p:cNvSpPr>
          <p:nvPr>
            <p:ph type="ctrTitle"/>
          </p:nvPr>
        </p:nvSpPr>
        <p:spPr/>
        <p:txBody>
          <a:bodyPr/>
          <a:lstStyle/>
          <a:p>
            <a:r>
              <a:rPr lang="en-US" dirty="0"/>
              <a:t>What is Stationary?</a:t>
            </a:r>
          </a:p>
        </p:txBody>
      </p:sp>
    </p:spTree>
    <p:extLst>
      <p:ext uri="{BB962C8B-B14F-4D97-AF65-F5344CB8AC3E}">
        <p14:creationId xmlns:p14="http://schemas.microsoft.com/office/powerpoint/2010/main" val="1027622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9" name="Rectangle 8">
            <a:extLst>
              <a:ext uri="{FF2B5EF4-FFF2-40B4-BE49-F238E27FC236}">
                <a16:creationId xmlns:a16="http://schemas.microsoft.com/office/drawing/2014/main" id="{209699A8-9F52-4C34-9606-370C555BC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90CF8BA8-E7AA-4F97-9E4C-CD11742FA0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6" name="Picture 5" descr="A screenshot of a cell phone&#10;&#10;Description generated with very high confidence">
            <a:extLst>
              <a:ext uri="{FF2B5EF4-FFF2-40B4-BE49-F238E27FC236}">
                <a16:creationId xmlns:a16="http://schemas.microsoft.com/office/drawing/2014/main" id="{E63E3E0C-EAD0-4D5C-BEED-475059317A1B}"/>
              </a:ext>
            </a:extLst>
          </p:cNvPr>
          <p:cNvPicPr>
            <a:picLocks noChangeAspect="1"/>
          </p:cNvPicPr>
          <p:nvPr/>
        </p:nvPicPr>
        <p:blipFill>
          <a:blip r:embed="rId2"/>
          <a:stretch>
            <a:fillRect/>
          </a:stretch>
        </p:blipFill>
        <p:spPr>
          <a:xfrm>
            <a:off x="1117604" y="351190"/>
            <a:ext cx="5410197" cy="6021885"/>
          </a:xfrm>
          <a:prstGeom prst="rect">
            <a:avLst/>
          </a:prstGeom>
        </p:spPr>
      </p:pic>
      <p:sp>
        <p:nvSpPr>
          <p:cNvPr id="8" name="TextBox 7">
            <a:extLst>
              <a:ext uri="{FF2B5EF4-FFF2-40B4-BE49-F238E27FC236}">
                <a16:creationId xmlns:a16="http://schemas.microsoft.com/office/drawing/2014/main" id="{798B85C3-5381-48F9-8FD4-F4D6B6781EAA}"/>
              </a:ext>
            </a:extLst>
          </p:cNvPr>
          <p:cNvSpPr txBox="1"/>
          <p:nvPr/>
        </p:nvSpPr>
        <p:spPr>
          <a:xfrm>
            <a:off x="7900549" y="2499731"/>
            <a:ext cx="3420532" cy="1477328"/>
          </a:xfrm>
          <a:prstGeom prst="rect">
            <a:avLst/>
          </a:prstGeom>
          <a:noFill/>
        </p:spPr>
        <p:txBody>
          <a:bodyPr wrap="square" rtlCol="0">
            <a:spAutoFit/>
          </a:bodyPr>
          <a:lstStyle/>
          <a:p>
            <a:r>
              <a:rPr lang="en-US" u="sng" dirty="0"/>
              <a:t>Checks for Stationarity</a:t>
            </a:r>
            <a:r>
              <a:rPr lang="en-US" dirty="0"/>
              <a:t>:</a:t>
            </a:r>
          </a:p>
          <a:p>
            <a:endParaRPr lang="en-US" dirty="0"/>
          </a:p>
          <a:p>
            <a:pPr marL="285750" indent="-285750">
              <a:buFont typeface="Arial" panose="020B0604020202020204" pitchFamily="34" charset="0"/>
              <a:buChar char="•"/>
            </a:pPr>
            <a:r>
              <a:rPr lang="en-US" dirty="0"/>
              <a:t>No mean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 Variance/Covariance</a:t>
            </a:r>
          </a:p>
        </p:txBody>
      </p:sp>
    </p:spTree>
    <p:extLst>
      <p:ext uri="{BB962C8B-B14F-4D97-AF65-F5344CB8AC3E}">
        <p14:creationId xmlns:p14="http://schemas.microsoft.com/office/powerpoint/2010/main" val="33411159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415</TotalTime>
  <Words>558</Words>
  <Application>Microsoft Office PowerPoint</Application>
  <PresentationFormat>Widescreen</PresentationFormat>
  <Paragraphs>113</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Century Gothic</vt:lpstr>
      <vt:lpstr>Helvetica</vt:lpstr>
      <vt:lpstr>Times New Roman</vt:lpstr>
      <vt:lpstr>Wingdings 2</vt:lpstr>
      <vt:lpstr>Quotable</vt:lpstr>
      <vt:lpstr>Time series</vt:lpstr>
      <vt:lpstr>What is a Time Series?</vt:lpstr>
      <vt:lpstr>How did our forefathers do the forecasting?</vt:lpstr>
      <vt:lpstr>Traditional methods:</vt:lpstr>
      <vt:lpstr>PowerPoint Presentation</vt:lpstr>
      <vt:lpstr>PowerPoint Presentation</vt:lpstr>
      <vt:lpstr>PowerPoint Presentation</vt:lpstr>
      <vt:lpstr>What is Stationary?</vt:lpstr>
      <vt:lpstr>PowerPoint Presentation</vt:lpstr>
      <vt:lpstr>Rolling mean:</vt:lpstr>
      <vt:lpstr>Dickey-Fuller test:</vt:lpstr>
      <vt:lpstr>So, what is making a Time Series non-stationary?</vt:lpstr>
      <vt:lpstr>So, what is making a Time Series non-stationary?</vt:lpstr>
      <vt:lpstr>Well, how do we remove Trend and Seasonality?</vt:lpstr>
      <vt:lpstr>Well, how do we remove Trend and Seasonality?</vt:lpstr>
      <vt:lpstr>Differencing:</vt:lpstr>
      <vt:lpstr>What are the observations as a result of Differencing?</vt:lpstr>
      <vt:lpstr>Rolling mean and standard deviation is constant.  Dickey-Fuller Test Statistics is less than 10% of critical values</vt:lpstr>
      <vt:lpstr>Decomposition:  The trend and seasonality are modeled separately, then the rest of the series is returned</vt:lpstr>
      <vt:lpstr>Mean and standard deviation has improved  The Dickey-Fuller test statistic is significantly lower than the 1% critical value. So this TS is very close to stationary.</vt:lpstr>
      <vt:lpstr>Forecasting.</vt:lpstr>
      <vt:lpstr>ARIMA:</vt:lpstr>
      <vt:lpstr>How to determine p and q values?</vt:lpstr>
      <vt:lpstr>Auto-Arima</vt:lpstr>
      <vt:lpstr>Other forecasting algorithms in 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dc:title>
  <dc:creator>my</dc:creator>
  <cp:lastModifiedBy>my</cp:lastModifiedBy>
  <cp:revision>12</cp:revision>
  <dcterms:created xsi:type="dcterms:W3CDTF">2018-07-08T02:14:28Z</dcterms:created>
  <dcterms:modified xsi:type="dcterms:W3CDTF">2018-07-08T09:09:49Z</dcterms:modified>
</cp:coreProperties>
</file>