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C621-C9A8-334E-AEE7-D7196339D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75E9F-388A-184C-BC1C-9BFBD6637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4A95C-AE09-6B40-894A-11568EBD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4269-4AFB-6C42-83E7-F4216CD29921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412DD-6A24-ED4E-A7F6-7993086E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DD22B-8396-7545-980B-2F6E6F55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F83C-AC7F-4845-8DFB-984E1141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2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9F61-89CE-F34A-A285-38E7AD14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93A51-D867-7945-BEFA-7E6305D24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88658-F2AA-CE4D-9ACC-CB420B11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4269-4AFB-6C42-83E7-F4216CD29921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B0578-0749-BA4C-80F0-0F9B0B59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3ED7C-D1E8-584D-8CF6-1EC55DD3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F83C-AC7F-4845-8DFB-984E1141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9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FC50A-EBD0-5D45-ADB3-E39C9064C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5B8A2-EBBF-2A4F-84FD-F06B5B3E5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932FE-2563-104F-914E-24970833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4269-4AFB-6C42-83E7-F4216CD29921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A8808-E44D-5442-9FBC-A1682CAF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7C6A5-1CA2-7748-8389-97DE0C05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F83C-AC7F-4845-8DFB-984E1141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0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BD59-A8D8-B643-89AC-05F5CFAD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FD0D-7044-344B-AE1C-04BC5474F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E88A-5E62-9E45-9006-C7C40B6C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4269-4AFB-6C42-83E7-F4216CD29921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1CCF3-8E45-DD47-9DE0-B1E9EE56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2FC9A-F9A0-9E44-B53B-905D7E95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F83C-AC7F-4845-8DFB-984E1141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6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C07C-09A0-D349-AE47-E77224CFD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0493F-EBF2-EB48-9CFA-F05AB7F00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3151C-A219-F14E-9DB9-C1B1F147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4269-4AFB-6C42-83E7-F4216CD29921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4131F-6B26-7D44-9390-FE7241E2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368D5-D4BF-F74B-B5E1-2E14E845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F83C-AC7F-4845-8DFB-984E1141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8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D90A-D4D3-6348-93DD-5322D30D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C9622-72C5-374D-89D4-AD097640A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C5A85-56ED-A540-8956-32AC84A90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17A13-A7CB-DF4F-BAEF-FBC389EF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4269-4AFB-6C42-83E7-F4216CD29921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D3021-EE49-AE4E-83EC-1E46D460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CDF87-6C70-2147-ADBC-E5175AA6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F83C-AC7F-4845-8DFB-984E1141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5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E1B1-9F7B-B64D-BD42-65325BD1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CF974-9A69-3E41-8B57-C77191035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0BF03-EB09-CB48-BE3E-15CC91581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C820E-2976-9243-9EDE-E14B8B167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854DC-F204-3A4E-9A18-7D4ED52BF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3C53E5-325C-394F-AF25-97D90F3B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4269-4AFB-6C42-83E7-F4216CD29921}" type="datetimeFigureOut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03B90-024D-3E4E-A96E-6ECB5377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4ED7D-017C-814D-BCAD-D8B4154B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F83C-AC7F-4845-8DFB-984E1141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7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3F2C-3318-F84E-9886-0797AC0C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D565E-FB7E-8A41-B209-570350CD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4269-4AFB-6C42-83E7-F4216CD29921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1D4A3-6814-3442-AEF7-29ECD0CC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044AF-A5E2-E544-9A8C-030EA2DB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F83C-AC7F-4845-8DFB-984E1141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7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944DD-D517-C547-A622-54FA2CB2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4269-4AFB-6C42-83E7-F4216CD29921}" type="datetimeFigureOut">
              <a:rPr lang="en-US" smtClean="0"/>
              <a:t>5/1/18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F1393-E41C-4A45-8A26-EE031F16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F01F8-7DF7-B34D-ACED-C264F3EF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F83C-AC7F-4845-8DFB-984E1141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0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746F-42B0-544C-B725-BFE1D4B5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14AD-31AE-794D-A82B-6145FE07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84C57-E360-6D45-AE8A-9C6CAC512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F8CBA-A9ED-E942-B5FF-D51E3D27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4269-4AFB-6C42-83E7-F4216CD29921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3079F-04B7-6C48-98C1-F28FAD3D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4B102-AEF5-3944-AD91-F188AE07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F83C-AC7F-4845-8DFB-984E1141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0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ED3E-DD4E-CD48-8C98-FC419774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7D20E-E8E7-5748-B13F-FB4723EE3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211F6-0492-FE4D-894A-962FA782A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2A253-DF70-474F-BB78-B0B38946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4269-4AFB-6C42-83E7-F4216CD29921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EC110-85E9-A046-BD8A-1B370E64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75E87-0CC2-D14F-B5B1-45A72C92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F83C-AC7F-4845-8DFB-984E1141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4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068A4-3570-2944-A2E9-7BDB4C89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A5ECC-048E-4C45-BF6C-B444EA2C7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A4636-207A-C046-8C96-8642AC81D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14269-4AFB-6C42-83E7-F4216CD29921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EC21B-9A80-234E-BDA8-01E48384A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BC876-79DD-CE41-B4CA-B8A4DFE82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AF83C-AC7F-4845-8DFB-984E11414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8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5F072-35ED-604A-8028-700564F50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MuscleHub</a:t>
            </a:r>
            <a:r>
              <a:rPr lang="en-US" b="1" dirty="0"/>
              <a:t> A/B Test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CE034-285A-B64D-8321-D2780AC22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2951"/>
            <a:ext cx="9144000" cy="151860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Michael Bowden</a:t>
            </a:r>
          </a:p>
          <a:p>
            <a:r>
              <a:rPr lang="en-US" b="1" dirty="0" err="1"/>
              <a:t>CodeAcademy</a:t>
            </a:r>
            <a:r>
              <a:rPr lang="en-US" b="1" dirty="0"/>
              <a:t> Student </a:t>
            </a:r>
          </a:p>
          <a:p>
            <a:r>
              <a:rPr lang="en-US" b="1" dirty="0"/>
              <a:t>and </a:t>
            </a:r>
          </a:p>
          <a:p>
            <a:r>
              <a:rPr lang="en-US" b="1" dirty="0"/>
              <a:t>Aspiring Data Scientist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50D2AE-21A2-1C47-B36B-89FD3A01B1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CrisscrossEtching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6000" y="50800"/>
            <a:ext cx="10160000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7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DD90-CA3A-DF41-90AD-C7C2E382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MuscleHub</a:t>
            </a:r>
            <a:r>
              <a:rPr lang="en-US" b="1" dirty="0"/>
              <a:t> 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6B69C-17ED-3E4C-A4C8-58D74F737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17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</a:t>
            </a:r>
            <a:r>
              <a:rPr lang="en-US" dirty="0" err="1"/>
              <a:t>MuscleHub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World </a:t>
            </a:r>
            <a:r>
              <a:rPr lang="en-US" dirty="0" err="1"/>
              <a:t>renowed</a:t>
            </a:r>
            <a:r>
              <a:rPr lang="en-US" dirty="0"/>
              <a:t> commercial fitness facility</a:t>
            </a:r>
          </a:p>
          <a:p>
            <a:pPr lvl="1"/>
            <a:r>
              <a:rPr lang="en-US" dirty="0"/>
              <a:t>Specializes in custom programs based on a personal fitness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Current Membership Process</a:t>
            </a:r>
          </a:p>
          <a:p>
            <a:pPr lvl="1"/>
            <a:r>
              <a:rPr lang="en-US" dirty="0"/>
              <a:t>Prospective members are asked to take a fitness test</a:t>
            </a:r>
          </a:p>
          <a:p>
            <a:pPr lvl="1"/>
            <a:r>
              <a:rPr lang="en-US" dirty="0"/>
              <a:t>Prospects then fill out an application</a:t>
            </a:r>
          </a:p>
          <a:p>
            <a:pPr lvl="1"/>
            <a:r>
              <a:rPr lang="en-US" dirty="0"/>
              <a:t>Payment is submitted for their first month’s membership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Issue</a:t>
            </a:r>
          </a:p>
          <a:p>
            <a:pPr lvl="1"/>
            <a:r>
              <a:rPr lang="en-US" dirty="0"/>
              <a:t>Management believes that the current fitness test intimidates some prospective members</a:t>
            </a:r>
          </a:p>
          <a:p>
            <a:pPr lvl="1"/>
            <a:r>
              <a:rPr lang="en-US" dirty="0"/>
              <a:t>A/B Test is needed to determine if the fitness test discourages membership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2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4A03-9A4A-2848-B781-96D6031B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A/B Testing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D0CF-646F-4844-9134-8ED15D1D6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Conducted on visits to the facility occurring on or after 7/1/17</a:t>
            </a:r>
          </a:p>
          <a:p>
            <a:r>
              <a:rPr lang="en-US" dirty="0"/>
              <a:t>Visitors are grouped by:</a:t>
            </a:r>
          </a:p>
          <a:p>
            <a:pPr lvl="1"/>
            <a:r>
              <a:rPr lang="en-US" dirty="0"/>
              <a:t> Fitness Test</a:t>
            </a:r>
          </a:p>
          <a:p>
            <a:pPr lvl="1"/>
            <a:r>
              <a:rPr lang="en-US" dirty="0"/>
              <a:t> No Fitness Test</a:t>
            </a:r>
          </a:p>
          <a:p>
            <a:r>
              <a:rPr lang="en-US" dirty="0"/>
              <a:t>A total of 3 areas were the main focus of the testing to determine:</a:t>
            </a:r>
          </a:p>
          <a:p>
            <a:pPr lvl="1"/>
            <a:r>
              <a:rPr lang="en-US" dirty="0"/>
              <a:t>Who picked up an application by group</a:t>
            </a:r>
          </a:p>
          <a:p>
            <a:pPr lvl="1"/>
            <a:r>
              <a:rPr lang="en-US" dirty="0"/>
              <a:t>Of those picking up an application - who purchases a membership</a:t>
            </a:r>
          </a:p>
          <a:p>
            <a:pPr lvl="1"/>
            <a:r>
              <a:rPr lang="en-US" dirty="0"/>
              <a:t>Percent of all visitors to the facility that purchase a membership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2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6DC8-7402-8240-A83D-016DD1FD5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A/B Testing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63E2-9DA6-3B4D-989A-468E95497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5004 Visitors to the facility were divided into two groups:</a:t>
            </a:r>
          </a:p>
          <a:p>
            <a:pPr lvl="1"/>
            <a:r>
              <a:rPr lang="en-US" dirty="0"/>
              <a:t>Group A – 2504 Visitors taking the fitness test</a:t>
            </a:r>
          </a:p>
          <a:p>
            <a:pPr lvl="1"/>
            <a:r>
              <a:rPr lang="en-US" dirty="0"/>
              <a:t>Group B – 2500 Visitors not taking the fitness test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6E673-BD8C-F746-ABA8-3C99861AE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3057525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6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5B07-0286-F645-AC36-A792C018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 #1: Who Picks Up an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0954-54FB-6542-994A-E97502F35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74" y="1825624"/>
            <a:ext cx="11409437" cy="4887147"/>
          </a:xfrm>
        </p:spPr>
        <p:txBody>
          <a:bodyPr/>
          <a:lstStyle/>
          <a:p>
            <a:r>
              <a:rPr lang="en-US" dirty="0"/>
              <a:t>Visitors picking up an application:</a:t>
            </a:r>
          </a:p>
          <a:p>
            <a:pPr lvl="1"/>
            <a:r>
              <a:rPr lang="en-US" dirty="0"/>
              <a:t>250 in Group A</a:t>
            </a:r>
          </a:p>
          <a:p>
            <a:pPr lvl="1"/>
            <a:r>
              <a:rPr lang="en-US" dirty="0"/>
              <a:t>325 in Group B</a:t>
            </a:r>
          </a:p>
          <a:p>
            <a:r>
              <a:rPr lang="en-US" dirty="0"/>
              <a:t>Analysis Performed:</a:t>
            </a:r>
          </a:p>
          <a:p>
            <a:pPr lvl="1"/>
            <a:r>
              <a:rPr lang="en-US" dirty="0"/>
              <a:t>Chi-Squared Test</a:t>
            </a:r>
          </a:p>
          <a:p>
            <a:pPr lvl="2"/>
            <a:r>
              <a:rPr lang="en-US" dirty="0"/>
              <a:t>Two Groups being compared</a:t>
            </a:r>
          </a:p>
          <a:p>
            <a:pPr lvl="2"/>
            <a:r>
              <a:rPr lang="en-US" dirty="0"/>
              <a:t>Two outcomes (Application vs No Application)</a:t>
            </a:r>
          </a:p>
          <a:p>
            <a:r>
              <a:rPr lang="en-US" dirty="0"/>
              <a:t>Result:</a:t>
            </a:r>
          </a:p>
          <a:p>
            <a:pPr lvl="1"/>
            <a:r>
              <a:rPr lang="en-US" dirty="0"/>
              <a:t>P-Value = 0.0009647827600722304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Significant difference between groups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001A3B-B471-D945-B2A7-E5A46C057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892" y="2813959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5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5B07-0286-F645-AC36-A792C018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 #2: Who Purchases a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0954-54FB-6542-994A-E97502F35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74" y="1825624"/>
            <a:ext cx="11409437" cy="4887147"/>
          </a:xfrm>
        </p:spPr>
        <p:txBody>
          <a:bodyPr/>
          <a:lstStyle/>
          <a:p>
            <a:r>
              <a:rPr lang="en-US" dirty="0"/>
              <a:t>Applicants purchasing a membership:</a:t>
            </a:r>
          </a:p>
          <a:p>
            <a:pPr lvl="1"/>
            <a:r>
              <a:rPr lang="en-US" dirty="0"/>
              <a:t>200 in Group A</a:t>
            </a:r>
          </a:p>
          <a:p>
            <a:pPr lvl="1"/>
            <a:r>
              <a:rPr lang="en-US" dirty="0"/>
              <a:t>250 in Group B</a:t>
            </a:r>
          </a:p>
          <a:p>
            <a:r>
              <a:rPr lang="en-US" dirty="0"/>
              <a:t>Analysis Performed:</a:t>
            </a:r>
          </a:p>
          <a:p>
            <a:pPr lvl="1"/>
            <a:r>
              <a:rPr lang="en-US" dirty="0"/>
              <a:t>Chi-Squared Test</a:t>
            </a:r>
          </a:p>
          <a:p>
            <a:pPr lvl="2"/>
            <a:r>
              <a:rPr lang="en-US" dirty="0"/>
              <a:t>Two Groups being compared</a:t>
            </a:r>
          </a:p>
          <a:p>
            <a:pPr lvl="2"/>
            <a:r>
              <a:rPr lang="en-US" dirty="0"/>
              <a:t>Two outcomes (Member vs Not Member)</a:t>
            </a:r>
          </a:p>
          <a:p>
            <a:r>
              <a:rPr lang="en-US" dirty="0"/>
              <a:t>Result:</a:t>
            </a:r>
          </a:p>
          <a:p>
            <a:pPr lvl="1"/>
            <a:r>
              <a:rPr lang="en-US" dirty="0"/>
              <a:t>P-Value = 0.43258646051083327</a:t>
            </a:r>
          </a:p>
          <a:p>
            <a:pPr lvl="1"/>
            <a:r>
              <a:rPr lang="en-US" dirty="0"/>
              <a:t>No significant difference between groups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04601-99D7-5440-87FC-1EC69981E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311" y="2700338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6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5B07-0286-F645-AC36-A792C0185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365125"/>
            <a:ext cx="11248070" cy="1325563"/>
          </a:xfrm>
        </p:spPr>
        <p:txBody>
          <a:bodyPr/>
          <a:lstStyle/>
          <a:p>
            <a:r>
              <a:rPr lang="en-US" dirty="0"/>
              <a:t>A/B Test #3: All Visitors Purchasing a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0954-54FB-6542-994A-E97502F35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74" y="1825624"/>
            <a:ext cx="11409437" cy="4887147"/>
          </a:xfrm>
        </p:spPr>
        <p:txBody>
          <a:bodyPr/>
          <a:lstStyle/>
          <a:p>
            <a:r>
              <a:rPr lang="en-US" dirty="0"/>
              <a:t>Total all visitors purchasing a membership:</a:t>
            </a:r>
          </a:p>
          <a:p>
            <a:pPr lvl="1"/>
            <a:r>
              <a:rPr lang="en-US" dirty="0"/>
              <a:t>200 in Group A</a:t>
            </a:r>
          </a:p>
          <a:p>
            <a:pPr lvl="1"/>
            <a:r>
              <a:rPr lang="en-US" dirty="0"/>
              <a:t>250 in Group B</a:t>
            </a:r>
          </a:p>
          <a:p>
            <a:r>
              <a:rPr lang="en-US" dirty="0"/>
              <a:t>Analysis Performed:</a:t>
            </a:r>
          </a:p>
          <a:p>
            <a:pPr lvl="1"/>
            <a:r>
              <a:rPr lang="en-US" dirty="0"/>
              <a:t>Chi-Squared Test</a:t>
            </a:r>
          </a:p>
          <a:p>
            <a:pPr lvl="2"/>
            <a:r>
              <a:rPr lang="en-US" dirty="0"/>
              <a:t>Two Groups being compared</a:t>
            </a:r>
          </a:p>
          <a:p>
            <a:pPr lvl="2"/>
            <a:r>
              <a:rPr lang="en-US" dirty="0"/>
              <a:t>Two outcomes (Member vs Not Member)</a:t>
            </a:r>
          </a:p>
          <a:p>
            <a:r>
              <a:rPr lang="en-US" dirty="0"/>
              <a:t>Result:</a:t>
            </a:r>
          </a:p>
          <a:p>
            <a:pPr lvl="1"/>
            <a:r>
              <a:rPr lang="en-US" dirty="0"/>
              <a:t>P-Value = 0.014724114645783203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Significant difference between groups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68093-FC3B-3A41-81A2-0E70C1A98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267707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7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1D03-797E-5A4C-ADFC-A4AA67FA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A/B Testing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5AE4-2B89-F440-A0F9-12EA74D96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A/B Test #1: Who Picks Up an Application:</a:t>
            </a:r>
          </a:p>
          <a:p>
            <a:pPr lvl="1"/>
            <a:r>
              <a:rPr lang="en-US" dirty="0"/>
              <a:t>Visitors not taking the fitness test are more likely to take an application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A/B Test #2: Who Purchases a Membership</a:t>
            </a:r>
          </a:p>
          <a:p>
            <a:pPr lvl="1"/>
            <a:r>
              <a:rPr lang="en-US" dirty="0"/>
              <a:t>Most visitors taking an application become members independent of the Fitness Test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A/B Test #3: All Visitors Purchasing a Membership</a:t>
            </a:r>
          </a:p>
          <a:p>
            <a:pPr lvl="1"/>
            <a:r>
              <a:rPr lang="en-US" dirty="0"/>
              <a:t>Visitors to the facility are more likely to purchase a membership when they don’t take the Fitness Test</a:t>
            </a:r>
          </a:p>
        </p:txBody>
      </p:sp>
    </p:spTree>
    <p:extLst>
      <p:ext uri="{BB962C8B-B14F-4D97-AF65-F5344CB8AC3E}">
        <p14:creationId xmlns:p14="http://schemas.microsoft.com/office/powerpoint/2010/main" val="301457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59F4-911D-F040-BD31-22ACC6EB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4457-09F1-2C43-97CB-61552D00E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0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435</Words>
  <Application>Microsoft Macintosh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MuscleHub A/B Test </vt:lpstr>
      <vt:lpstr>MuscleHub Project Overview</vt:lpstr>
      <vt:lpstr>A/B Testing Overview</vt:lpstr>
      <vt:lpstr>A/B Testing Groups</vt:lpstr>
      <vt:lpstr>A/B Test #1: Who Picks Up an Application</vt:lpstr>
      <vt:lpstr>A/B Test #2: Who Purchases a Membership</vt:lpstr>
      <vt:lpstr>A/B Test #3: All Visitors Purchasing a Membership</vt:lpstr>
      <vt:lpstr>A/B Testing Summary</vt:lpstr>
      <vt:lpstr>Recommendation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MuscleHub A/B Test Overview</dc:title>
  <dc:creator>Microsoft Office User</dc:creator>
  <cp:lastModifiedBy>Microsoft Office User</cp:lastModifiedBy>
  <cp:revision>25</cp:revision>
  <dcterms:created xsi:type="dcterms:W3CDTF">2018-05-01T01:18:42Z</dcterms:created>
  <dcterms:modified xsi:type="dcterms:W3CDTF">2018-05-02T03:34:47Z</dcterms:modified>
</cp:coreProperties>
</file>