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4D7C1-6248-48E0-B249-A3D5425C34C1}" v="152" dt="2024-05-13T00:51:40.639"/>
    <p1510:client id="{AC4EA733-58F5-4E1F-B98E-4466079C3160}" v="2244" dt="2024-05-11T16:20:39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0EA5C-8BAE-4980-9F26-067C3248AA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F26D50C1-C223-4FE3-BFFD-45A8EC203BD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Many different optimization problems at the airport</a:t>
          </a:r>
          <a:endParaRPr lang="en-US"/>
        </a:p>
      </dgm:t>
    </dgm:pt>
    <dgm:pt modelId="{8DB71294-AC7A-41FD-B493-2ABFFA2F9DF8}" type="parTrans" cxnId="{8D13EF87-9227-4E0B-8BC5-C59D2E4FFA7E}">
      <dgm:prSet/>
      <dgm:spPr/>
      <dgm:t>
        <a:bodyPr/>
        <a:lstStyle/>
        <a:p>
          <a:endParaRPr lang="en-US"/>
        </a:p>
      </dgm:t>
    </dgm:pt>
    <dgm:pt modelId="{B131E6B9-7122-4C98-940F-E2A7BEE040C2}" type="sibTrans" cxnId="{8D13EF87-9227-4E0B-8BC5-C59D2E4FFA7E}">
      <dgm:prSet/>
      <dgm:spPr/>
      <dgm:t>
        <a:bodyPr/>
        <a:lstStyle/>
        <a:p>
          <a:endParaRPr lang="en-US"/>
        </a:p>
      </dgm:t>
    </dgm:pt>
    <dgm:pt modelId="{93406E99-3033-46CC-BA33-5217DC6871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 Focus on runway optimization – assumes schedule, fleet assignment, crew scheduling already completed</a:t>
          </a:r>
          <a:endParaRPr lang="en-US"/>
        </a:p>
      </dgm:t>
    </dgm:pt>
    <dgm:pt modelId="{A4239B51-37EA-4234-8DC9-AB670ABB3BBE}" type="parTrans" cxnId="{9263A8D4-D85E-43CF-A5B7-22AE80FF3B47}">
      <dgm:prSet/>
      <dgm:spPr/>
      <dgm:t>
        <a:bodyPr/>
        <a:lstStyle/>
        <a:p>
          <a:endParaRPr lang="en-US"/>
        </a:p>
      </dgm:t>
    </dgm:pt>
    <dgm:pt modelId="{E770BFCE-FA7C-4FA0-AC85-50A9D81A45BA}" type="sibTrans" cxnId="{9263A8D4-D85E-43CF-A5B7-22AE80FF3B47}">
      <dgm:prSet/>
      <dgm:spPr/>
      <dgm:t>
        <a:bodyPr/>
        <a:lstStyle/>
        <a:p>
          <a:endParaRPr lang="en-US"/>
        </a:p>
      </dgm:t>
    </dgm:pt>
    <dgm:pt modelId="{859649E0-419D-432B-B486-8F7B79DFE28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venir Next LT Pro"/>
            </a:rPr>
            <a:t> Schedule design, fleet assignment, aircraft maintenance routine, crew scheduling – all dependent on one another</a:t>
          </a:r>
        </a:p>
      </dgm:t>
    </dgm:pt>
    <dgm:pt modelId="{5533D604-7941-4F99-B0B4-6B00EB08108B}" type="parTrans" cxnId="{A6949679-0890-4BA0-A01B-9373E3C6697F}">
      <dgm:prSet/>
      <dgm:spPr/>
      <dgm:t>
        <a:bodyPr/>
        <a:lstStyle/>
        <a:p>
          <a:endParaRPr lang="en-US"/>
        </a:p>
      </dgm:t>
    </dgm:pt>
    <dgm:pt modelId="{3C06555A-F0E9-40C6-9833-8AF78B24AAF0}" type="sibTrans" cxnId="{A6949679-0890-4BA0-A01B-9373E3C6697F}">
      <dgm:prSet/>
      <dgm:spPr/>
      <dgm:t>
        <a:bodyPr/>
        <a:lstStyle/>
        <a:p>
          <a:endParaRPr lang="en-US"/>
        </a:p>
      </dgm:t>
    </dgm:pt>
    <dgm:pt modelId="{2C4A4BF7-F71E-4479-80E9-2D5F5A7FFC1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Avenir Next LT Pro"/>
            </a:rPr>
            <a:t>NP hard problem. Atlanta airport – over 1000 flights a day!</a:t>
          </a:r>
        </a:p>
      </dgm:t>
    </dgm:pt>
    <dgm:pt modelId="{68A915C9-C776-4231-9FB5-988322874002}" type="parTrans" cxnId="{E351607B-E777-49E4-8EFD-EC810B71DB73}">
      <dgm:prSet/>
      <dgm:spPr/>
      <dgm:t>
        <a:bodyPr/>
        <a:lstStyle/>
        <a:p>
          <a:endParaRPr lang="en-US"/>
        </a:p>
      </dgm:t>
    </dgm:pt>
    <dgm:pt modelId="{5ABA0E61-F4E6-43C7-9A85-939F4248A747}" type="sibTrans" cxnId="{E351607B-E777-49E4-8EFD-EC810B71DB73}">
      <dgm:prSet/>
      <dgm:spPr/>
      <dgm:t>
        <a:bodyPr/>
        <a:lstStyle/>
        <a:p>
          <a:endParaRPr lang="en-US"/>
        </a:p>
      </dgm:t>
    </dgm:pt>
    <dgm:pt modelId="{47363D4B-A8FC-4791-9655-3A563C6AF145}" type="pres">
      <dgm:prSet presAssocID="{B860EA5C-8BAE-4980-9F26-067C3248AAE1}" presName="root" presStyleCnt="0">
        <dgm:presLayoutVars>
          <dgm:dir/>
          <dgm:resizeHandles val="exact"/>
        </dgm:presLayoutVars>
      </dgm:prSet>
      <dgm:spPr/>
    </dgm:pt>
    <dgm:pt modelId="{B8D034AA-CFEB-4393-9EC4-373BB664113B}" type="pres">
      <dgm:prSet presAssocID="{F26D50C1-C223-4FE3-BFFD-45A8EC203BD1}" presName="compNode" presStyleCnt="0"/>
      <dgm:spPr/>
    </dgm:pt>
    <dgm:pt modelId="{C1CA7491-108D-4C1F-8D97-DAC219BE4261}" type="pres">
      <dgm:prSet presAssocID="{F26D50C1-C223-4FE3-BFFD-45A8EC203BD1}" presName="bgRect" presStyleLbl="bgShp" presStyleIdx="0" presStyleCnt="4"/>
      <dgm:spPr/>
    </dgm:pt>
    <dgm:pt modelId="{59983DC6-465B-4BCE-AB76-14133F3C1428}" type="pres">
      <dgm:prSet presAssocID="{F26D50C1-C223-4FE3-BFFD-45A8EC203B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6BBEB80D-B982-45A3-8E1F-85504D9AE7A3}" type="pres">
      <dgm:prSet presAssocID="{F26D50C1-C223-4FE3-BFFD-45A8EC203BD1}" presName="spaceRect" presStyleCnt="0"/>
      <dgm:spPr/>
    </dgm:pt>
    <dgm:pt modelId="{B03A5827-3635-4697-ACE4-CDF825B49764}" type="pres">
      <dgm:prSet presAssocID="{F26D50C1-C223-4FE3-BFFD-45A8EC203BD1}" presName="parTx" presStyleLbl="revTx" presStyleIdx="0" presStyleCnt="4">
        <dgm:presLayoutVars>
          <dgm:chMax val="0"/>
          <dgm:chPref val="0"/>
        </dgm:presLayoutVars>
      </dgm:prSet>
      <dgm:spPr/>
    </dgm:pt>
    <dgm:pt modelId="{4B52F948-E3BF-4FED-A459-2CF2CFD3FC67}" type="pres">
      <dgm:prSet presAssocID="{B131E6B9-7122-4C98-940F-E2A7BEE040C2}" presName="sibTrans" presStyleCnt="0"/>
      <dgm:spPr/>
    </dgm:pt>
    <dgm:pt modelId="{849A022F-481D-45AB-AB0C-469E491A776F}" type="pres">
      <dgm:prSet presAssocID="{859649E0-419D-432B-B486-8F7B79DFE28B}" presName="compNode" presStyleCnt="0"/>
      <dgm:spPr/>
    </dgm:pt>
    <dgm:pt modelId="{B3C1469C-8896-4986-9570-F1DA13582CA2}" type="pres">
      <dgm:prSet presAssocID="{859649E0-419D-432B-B486-8F7B79DFE28B}" presName="bgRect" presStyleLbl="bgShp" presStyleIdx="1" presStyleCnt="4"/>
      <dgm:spPr/>
    </dgm:pt>
    <dgm:pt modelId="{DD13DFF7-6A79-4870-AF9E-04939C83C968}" type="pres">
      <dgm:prSet presAssocID="{859649E0-419D-432B-B486-8F7B79DFE2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outline"/>
        </a:ext>
      </dgm:extLst>
    </dgm:pt>
    <dgm:pt modelId="{AC4447AB-9A12-4B10-9DEF-4C463CF5B70B}" type="pres">
      <dgm:prSet presAssocID="{859649E0-419D-432B-B486-8F7B79DFE28B}" presName="spaceRect" presStyleCnt="0"/>
      <dgm:spPr/>
    </dgm:pt>
    <dgm:pt modelId="{393937F1-40D1-448F-B568-ADAA05222FAD}" type="pres">
      <dgm:prSet presAssocID="{859649E0-419D-432B-B486-8F7B79DFE28B}" presName="parTx" presStyleLbl="revTx" presStyleIdx="1" presStyleCnt="4">
        <dgm:presLayoutVars>
          <dgm:chMax val="0"/>
          <dgm:chPref val="0"/>
        </dgm:presLayoutVars>
      </dgm:prSet>
      <dgm:spPr/>
    </dgm:pt>
    <dgm:pt modelId="{D6D314F4-4D59-4789-A7C5-31563C61A6AB}" type="pres">
      <dgm:prSet presAssocID="{3C06555A-F0E9-40C6-9833-8AF78B24AAF0}" presName="sibTrans" presStyleCnt="0"/>
      <dgm:spPr/>
    </dgm:pt>
    <dgm:pt modelId="{D59FE470-2818-4939-A00B-29E5E82B94D2}" type="pres">
      <dgm:prSet presAssocID="{93406E99-3033-46CC-BA33-5217DC68714F}" presName="compNode" presStyleCnt="0"/>
      <dgm:spPr/>
    </dgm:pt>
    <dgm:pt modelId="{7FE33520-D8F6-443F-B2D0-372ECDD74DE8}" type="pres">
      <dgm:prSet presAssocID="{93406E99-3033-46CC-BA33-5217DC68714F}" presName="bgRect" presStyleLbl="bgShp" presStyleIdx="2" presStyleCnt="4"/>
      <dgm:spPr/>
    </dgm:pt>
    <dgm:pt modelId="{08D31B8F-2789-4E29-BFD8-598D0E3D7C7A}" type="pres">
      <dgm:prSet presAssocID="{93406E99-3033-46CC-BA33-5217DC6871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quisition with solid fill"/>
        </a:ext>
      </dgm:extLst>
    </dgm:pt>
    <dgm:pt modelId="{668682DF-1177-42BC-A114-35284A2BD522}" type="pres">
      <dgm:prSet presAssocID="{93406E99-3033-46CC-BA33-5217DC68714F}" presName="spaceRect" presStyleCnt="0"/>
      <dgm:spPr/>
    </dgm:pt>
    <dgm:pt modelId="{52D4B4A2-9FB9-440F-8439-E8BC5F6E19A3}" type="pres">
      <dgm:prSet presAssocID="{93406E99-3033-46CC-BA33-5217DC68714F}" presName="parTx" presStyleLbl="revTx" presStyleIdx="2" presStyleCnt="4">
        <dgm:presLayoutVars>
          <dgm:chMax val="0"/>
          <dgm:chPref val="0"/>
        </dgm:presLayoutVars>
      </dgm:prSet>
      <dgm:spPr/>
    </dgm:pt>
    <dgm:pt modelId="{A44BE6C2-F5A4-45DB-A17A-D9686EFC05A7}" type="pres">
      <dgm:prSet presAssocID="{E770BFCE-FA7C-4FA0-AC85-50A9D81A45BA}" presName="sibTrans" presStyleCnt="0"/>
      <dgm:spPr/>
    </dgm:pt>
    <dgm:pt modelId="{425FF92D-5D56-4425-AF1B-8DA435980B67}" type="pres">
      <dgm:prSet presAssocID="{2C4A4BF7-F71E-4479-80E9-2D5F5A7FFC1F}" presName="compNode" presStyleCnt="0"/>
      <dgm:spPr/>
    </dgm:pt>
    <dgm:pt modelId="{B00DCADE-EAE0-41C1-AA3D-4171F881BE68}" type="pres">
      <dgm:prSet presAssocID="{2C4A4BF7-F71E-4479-80E9-2D5F5A7FFC1F}" presName="bgRect" presStyleLbl="bgShp" presStyleIdx="3" presStyleCnt="4"/>
      <dgm:spPr/>
    </dgm:pt>
    <dgm:pt modelId="{7FC55105-3C91-4778-98EB-7EC10FEAE4B1}" type="pres">
      <dgm:prSet presAssocID="{2C4A4BF7-F71E-4479-80E9-2D5F5A7FFC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ke Off with solid fill"/>
        </a:ext>
      </dgm:extLst>
    </dgm:pt>
    <dgm:pt modelId="{42E39935-F7B8-475F-9D0C-3E6324F47C03}" type="pres">
      <dgm:prSet presAssocID="{2C4A4BF7-F71E-4479-80E9-2D5F5A7FFC1F}" presName="spaceRect" presStyleCnt="0"/>
      <dgm:spPr/>
    </dgm:pt>
    <dgm:pt modelId="{6B06E7C3-B907-43CD-81B4-5FC573E85309}" type="pres">
      <dgm:prSet presAssocID="{2C4A4BF7-F71E-4479-80E9-2D5F5A7FFC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D47E3F-3612-4B70-87BA-B5855DD91CC9}" type="presOf" srcId="{F26D50C1-C223-4FE3-BFFD-45A8EC203BD1}" destId="{B03A5827-3635-4697-ACE4-CDF825B49764}" srcOrd="0" destOrd="0" presId="urn:microsoft.com/office/officeart/2018/2/layout/IconVerticalSolidList"/>
    <dgm:cxn modelId="{05F2C072-926E-4167-99DD-F4DD836FDC3B}" type="presOf" srcId="{859649E0-419D-432B-B486-8F7B79DFE28B}" destId="{393937F1-40D1-448F-B568-ADAA05222FAD}" srcOrd="0" destOrd="0" presId="urn:microsoft.com/office/officeart/2018/2/layout/IconVerticalSolidList"/>
    <dgm:cxn modelId="{A6949679-0890-4BA0-A01B-9373E3C6697F}" srcId="{B860EA5C-8BAE-4980-9F26-067C3248AAE1}" destId="{859649E0-419D-432B-B486-8F7B79DFE28B}" srcOrd="1" destOrd="0" parTransId="{5533D604-7941-4F99-B0B4-6B00EB08108B}" sibTransId="{3C06555A-F0E9-40C6-9833-8AF78B24AAF0}"/>
    <dgm:cxn modelId="{E351607B-E777-49E4-8EFD-EC810B71DB73}" srcId="{B860EA5C-8BAE-4980-9F26-067C3248AAE1}" destId="{2C4A4BF7-F71E-4479-80E9-2D5F5A7FFC1F}" srcOrd="3" destOrd="0" parTransId="{68A915C9-C776-4231-9FB5-988322874002}" sibTransId="{5ABA0E61-F4E6-43C7-9A85-939F4248A747}"/>
    <dgm:cxn modelId="{F355F783-D8E9-4723-8578-76F39D37890C}" type="presOf" srcId="{B860EA5C-8BAE-4980-9F26-067C3248AAE1}" destId="{47363D4B-A8FC-4791-9655-3A563C6AF145}" srcOrd="0" destOrd="0" presId="urn:microsoft.com/office/officeart/2018/2/layout/IconVerticalSolidList"/>
    <dgm:cxn modelId="{8D13EF87-9227-4E0B-8BC5-C59D2E4FFA7E}" srcId="{B860EA5C-8BAE-4980-9F26-067C3248AAE1}" destId="{F26D50C1-C223-4FE3-BFFD-45A8EC203BD1}" srcOrd="0" destOrd="0" parTransId="{8DB71294-AC7A-41FD-B493-2ABFFA2F9DF8}" sibTransId="{B131E6B9-7122-4C98-940F-E2A7BEE040C2}"/>
    <dgm:cxn modelId="{47285388-7F1F-478D-AFFE-358023F00CA6}" type="presOf" srcId="{93406E99-3033-46CC-BA33-5217DC68714F}" destId="{52D4B4A2-9FB9-440F-8439-E8BC5F6E19A3}" srcOrd="0" destOrd="0" presId="urn:microsoft.com/office/officeart/2018/2/layout/IconVerticalSolidList"/>
    <dgm:cxn modelId="{67FC81D2-A85A-4E90-A888-3A103395116F}" type="presOf" srcId="{2C4A4BF7-F71E-4479-80E9-2D5F5A7FFC1F}" destId="{6B06E7C3-B907-43CD-81B4-5FC573E85309}" srcOrd="0" destOrd="0" presId="urn:microsoft.com/office/officeart/2018/2/layout/IconVerticalSolidList"/>
    <dgm:cxn modelId="{9263A8D4-D85E-43CF-A5B7-22AE80FF3B47}" srcId="{B860EA5C-8BAE-4980-9F26-067C3248AAE1}" destId="{93406E99-3033-46CC-BA33-5217DC68714F}" srcOrd="2" destOrd="0" parTransId="{A4239B51-37EA-4234-8DC9-AB670ABB3BBE}" sibTransId="{E770BFCE-FA7C-4FA0-AC85-50A9D81A45BA}"/>
    <dgm:cxn modelId="{1719A6A6-7F74-4714-8592-454A97E53F9C}" type="presParOf" srcId="{47363D4B-A8FC-4791-9655-3A563C6AF145}" destId="{B8D034AA-CFEB-4393-9EC4-373BB664113B}" srcOrd="0" destOrd="0" presId="urn:microsoft.com/office/officeart/2018/2/layout/IconVerticalSolidList"/>
    <dgm:cxn modelId="{68E9606A-9D0B-473C-9D4B-1F51E4771512}" type="presParOf" srcId="{B8D034AA-CFEB-4393-9EC4-373BB664113B}" destId="{C1CA7491-108D-4C1F-8D97-DAC219BE4261}" srcOrd="0" destOrd="0" presId="urn:microsoft.com/office/officeart/2018/2/layout/IconVerticalSolidList"/>
    <dgm:cxn modelId="{E093AE67-D4C7-442C-B28D-2617C3DDE25E}" type="presParOf" srcId="{B8D034AA-CFEB-4393-9EC4-373BB664113B}" destId="{59983DC6-465B-4BCE-AB76-14133F3C1428}" srcOrd="1" destOrd="0" presId="urn:microsoft.com/office/officeart/2018/2/layout/IconVerticalSolidList"/>
    <dgm:cxn modelId="{03535807-C7A8-439A-BA31-1AF124F1E528}" type="presParOf" srcId="{B8D034AA-CFEB-4393-9EC4-373BB664113B}" destId="{6BBEB80D-B982-45A3-8E1F-85504D9AE7A3}" srcOrd="2" destOrd="0" presId="urn:microsoft.com/office/officeart/2018/2/layout/IconVerticalSolidList"/>
    <dgm:cxn modelId="{A16BFA1A-58B7-474F-B2F5-A637962359E9}" type="presParOf" srcId="{B8D034AA-CFEB-4393-9EC4-373BB664113B}" destId="{B03A5827-3635-4697-ACE4-CDF825B49764}" srcOrd="3" destOrd="0" presId="urn:microsoft.com/office/officeart/2018/2/layout/IconVerticalSolidList"/>
    <dgm:cxn modelId="{C22BBBA0-047F-4903-B25C-0D898BB329E0}" type="presParOf" srcId="{47363D4B-A8FC-4791-9655-3A563C6AF145}" destId="{4B52F948-E3BF-4FED-A459-2CF2CFD3FC67}" srcOrd="1" destOrd="0" presId="urn:microsoft.com/office/officeart/2018/2/layout/IconVerticalSolidList"/>
    <dgm:cxn modelId="{4F5AF0BE-F5DD-4FFD-BC6E-C646BAEAF3B7}" type="presParOf" srcId="{47363D4B-A8FC-4791-9655-3A563C6AF145}" destId="{849A022F-481D-45AB-AB0C-469E491A776F}" srcOrd="2" destOrd="0" presId="urn:microsoft.com/office/officeart/2018/2/layout/IconVerticalSolidList"/>
    <dgm:cxn modelId="{9205C80A-BFD1-4C8F-A87A-11779A2149BE}" type="presParOf" srcId="{849A022F-481D-45AB-AB0C-469E491A776F}" destId="{B3C1469C-8896-4986-9570-F1DA13582CA2}" srcOrd="0" destOrd="0" presId="urn:microsoft.com/office/officeart/2018/2/layout/IconVerticalSolidList"/>
    <dgm:cxn modelId="{3BB618A0-313E-40ED-B66A-3F8076D4E9A7}" type="presParOf" srcId="{849A022F-481D-45AB-AB0C-469E491A776F}" destId="{DD13DFF7-6A79-4870-AF9E-04939C83C968}" srcOrd="1" destOrd="0" presId="urn:microsoft.com/office/officeart/2018/2/layout/IconVerticalSolidList"/>
    <dgm:cxn modelId="{455F1ADF-30C3-4083-B990-15AE1BC101B7}" type="presParOf" srcId="{849A022F-481D-45AB-AB0C-469E491A776F}" destId="{AC4447AB-9A12-4B10-9DEF-4C463CF5B70B}" srcOrd="2" destOrd="0" presId="urn:microsoft.com/office/officeart/2018/2/layout/IconVerticalSolidList"/>
    <dgm:cxn modelId="{E4032F69-C1D0-46C3-AB7E-F9DB8F681E15}" type="presParOf" srcId="{849A022F-481D-45AB-AB0C-469E491A776F}" destId="{393937F1-40D1-448F-B568-ADAA05222FAD}" srcOrd="3" destOrd="0" presId="urn:microsoft.com/office/officeart/2018/2/layout/IconVerticalSolidList"/>
    <dgm:cxn modelId="{6849D0A4-5478-467C-9C32-A5C4AAC64ED1}" type="presParOf" srcId="{47363D4B-A8FC-4791-9655-3A563C6AF145}" destId="{D6D314F4-4D59-4789-A7C5-31563C61A6AB}" srcOrd="3" destOrd="0" presId="urn:microsoft.com/office/officeart/2018/2/layout/IconVerticalSolidList"/>
    <dgm:cxn modelId="{D8416F3C-FE2B-4BE1-8ED8-2C6D88472511}" type="presParOf" srcId="{47363D4B-A8FC-4791-9655-3A563C6AF145}" destId="{D59FE470-2818-4939-A00B-29E5E82B94D2}" srcOrd="4" destOrd="0" presId="urn:microsoft.com/office/officeart/2018/2/layout/IconVerticalSolidList"/>
    <dgm:cxn modelId="{E66C3C2B-3D0D-4C35-AF94-99BD6CED1679}" type="presParOf" srcId="{D59FE470-2818-4939-A00B-29E5E82B94D2}" destId="{7FE33520-D8F6-443F-B2D0-372ECDD74DE8}" srcOrd="0" destOrd="0" presId="urn:microsoft.com/office/officeart/2018/2/layout/IconVerticalSolidList"/>
    <dgm:cxn modelId="{DD3AA3DA-0351-49E9-9602-EFC727332CA3}" type="presParOf" srcId="{D59FE470-2818-4939-A00B-29E5E82B94D2}" destId="{08D31B8F-2789-4E29-BFD8-598D0E3D7C7A}" srcOrd="1" destOrd="0" presId="urn:microsoft.com/office/officeart/2018/2/layout/IconVerticalSolidList"/>
    <dgm:cxn modelId="{677A7FDD-827A-4518-A23A-263A066C0888}" type="presParOf" srcId="{D59FE470-2818-4939-A00B-29E5E82B94D2}" destId="{668682DF-1177-42BC-A114-35284A2BD522}" srcOrd="2" destOrd="0" presId="urn:microsoft.com/office/officeart/2018/2/layout/IconVerticalSolidList"/>
    <dgm:cxn modelId="{F90A4DE9-20B8-40CD-A0E1-85575C2F5FD8}" type="presParOf" srcId="{D59FE470-2818-4939-A00B-29E5E82B94D2}" destId="{52D4B4A2-9FB9-440F-8439-E8BC5F6E19A3}" srcOrd="3" destOrd="0" presId="urn:microsoft.com/office/officeart/2018/2/layout/IconVerticalSolidList"/>
    <dgm:cxn modelId="{3FCF0FCE-7251-4825-84DE-81FF6E058892}" type="presParOf" srcId="{47363D4B-A8FC-4791-9655-3A563C6AF145}" destId="{A44BE6C2-F5A4-45DB-A17A-D9686EFC05A7}" srcOrd="5" destOrd="0" presId="urn:microsoft.com/office/officeart/2018/2/layout/IconVerticalSolidList"/>
    <dgm:cxn modelId="{BEA1D69F-9027-459D-9111-A635EFE06557}" type="presParOf" srcId="{47363D4B-A8FC-4791-9655-3A563C6AF145}" destId="{425FF92D-5D56-4425-AF1B-8DA435980B67}" srcOrd="6" destOrd="0" presId="urn:microsoft.com/office/officeart/2018/2/layout/IconVerticalSolidList"/>
    <dgm:cxn modelId="{A6138906-3630-44F7-9196-53BEBAD6EC5B}" type="presParOf" srcId="{425FF92D-5D56-4425-AF1B-8DA435980B67}" destId="{B00DCADE-EAE0-41C1-AA3D-4171F881BE68}" srcOrd="0" destOrd="0" presId="urn:microsoft.com/office/officeart/2018/2/layout/IconVerticalSolidList"/>
    <dgm:cxn modelId="{A52648C0-8CEC-417E-B2F6-87C3A161F39B}" type="presParOf" srcId="{425FF92D-5D56-4425-AF1B-8DA435980B67}" destId="{7FC55105-3C91-4778-98EB-7EC10FEAE4B1}" srcOrd="1" destOrd="0" presId="urn:microsoft.com/office/officeart/2018/2/layout/IconVerticalSolidList"/>
    <dgm:cxn modelId="{AF4912EB-866C-4D28-A0BA-6321A2604784}" type="presParOf" srcId="{425FF92D-5D56-4425-AF1B-8DA435980B67}" destId="{42E39935-F7B8-475F-9D0C-3E6324F47C03}" srcOrd="2" destOrd="0" presId="urn:microsoft.com/office/officeart/2018/2/layout/IconVerticalSolidList"/>
    <dgm:cxn modelId="{A633F0B8-CC9C-498D-B98A-DA1E03924A34}" type="presParOf" srcId="{425FF92D-5D56-4425-AF1B-8DA435980B67}" destId="{6B06E7C3-B907-43CD-81B4-5FC573E853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A7491-108D-4C1F-8D97-DAC219BE4261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83DC6-465B-4BCE-AB76-14133F3C1428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A5827-3635-4697-ACE4-CDF825B49764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Many different optimization problems at the airport</a:t>
          </a:r>
          <a:endParaRPr lang="en-US" sz="1900" kern="1200"/>
        </a:p>
      </dsp:txBody>
      <dsp:txXfrm>
        <a:off x="1399293" y="2390"/>
        <a:ext cx="4974520" cy="1211509"/>
      </dsp:txXfrm>
    </dsp:sp>
    <dsp:sp modelId="{B3C1469C-8896-4986-9570-F1DA13582CA2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518331"/>
            <a:satOff val="25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3DFF7-6A79-4870-AF9E-04939C83C968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37F1-40D1-448F-B568-ADAA05222FAD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 Schedule design, fleet assignment, aircraft maintenance routine, crew scheduling – all dependent on one another</a:t>
          </a:r>
        </a:p>
      </dsp:txBody>
      <dsp:txXfrm>
        <a:off x="1399293" y="1516777"/>
        <a:ext cx="4974520" cy="1211509"/>
      </dsp:txXfrm>
    </dsp:sp>
    <dsp:sp modelId="{7FE33520-D8F6-443F-B2D0-372ECDD74DE8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1036663"/>
            <a:satOff val="50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31B8F-2789-4E29-BFD8-598D0E3D7C7A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4B4A2-9FB9-440F-8439-E8BC5F6E19A3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 Focus on runway optimization – assumes schedule, fleet assignment, crew scheduling already completed</a:t>
          </a:r>
          <a:endParaRPr lang="en-US" sz="1900" kern="1200"/>
        </a:p>
      </dsp:txBody>
      <dsp:txXfrm>
        <a:off x="1399293" y="3031163"/>
        <a:ext cx="4974520" cy="1211509"/>
      </dsp:txXfrm>
    </dsp:sp>
    <dsp:sp modelId="{B00DCADE-EAE0-41C1-AA3D-4171F881BE68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accent5">
            <a:hueOff val="1554994"/>
            <a:satOff val="75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55105-3C91-4778-98EB-7EC10FEAE4B1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E7C3-B907-43CD-81B4-5FC573E85309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venir Next LT Pro"/>
            </a:rPr>
            <a:t>NP hard problem. Atlanta airport – over 1000 flights a day!</a:t>
          </a:r>
        </a:p>
      </dsp:txBody>
      <dsp:txXfrm>
        <a:off x="1399293" y="4545550"/>
        <a:ext cx="4974520" cy="1211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12286-BAFD-4FEC-B210-E50C33A7B7E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313-BC16-44FF-8B26-6228096E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57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Claire +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8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1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Separation is dependent on runway length and size of plane</a:t>
            </a:r>
          </a:p>
          <a:p>
            <a:r>
              <a:rPr lang="en-US"/>
              <a:t>Claire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91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27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3313-BC16-44FF-8B26-6228096EE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67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8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September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2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ac.hal.science/hal-03204701/file/rsp_survey_author_versio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FFEB-F302-0E25-313F-9EB5F9F08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64688"/>
            <a:ext cx="3933386" cy="2358624"/>
          </a:xfrm>
        </p:spPr>
        <p:txBody>
          <a:bodyPr anchor="b">
            <a:normAutofit/>
          </a:bodyPr>
          <a:lstStyle/>
          <a:p>
            <a:r>
              <a:rPr lang="en-US" sz="4400"/>
              <a:t>Airport </a:t>
            </a:r>
            <a:br>
              <a:rPr lang="en-US" sz="4400"/>
            </a:br>
            <a:r>
              <a:rPr lang="en-US" sz="4400"/>
              <a:t>Optimization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E4A3-3F6E-9AF4-24F5-F83E973A0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3862078"/>
            <a:ext cx="3843855" cy="572758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Claire Plourde &amp; Matthew Clarke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Plane in red circle">
            <a:extLst>
              <a:ext uri="{FF2B5EF4-FFF2-40B4-BE49-F238E27FC236}">
                <a16:creationId xmlns:a16="http://schemas.microsoft.com/office/drawing/2014/main" id="{5788C4B8-193B-9E33-5D25-75091F78B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87" r="12386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775-8131-336B-9AD7-F1F806A8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Guarantee mandatory time delay between planes landing on the same runway: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  <a:blipFill>
                <a:blip r:embed="rId3"/>
                <a:stretch>
                  <a:fillRect l="-1704" t="-6122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Binary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  <a:blipFill>
                <a:blip r:embed="rId4"/>
                <a:stretch>
                  <a:fillRect l="-1704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𝑠𝑎𝑚𝑒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𝑙𝑎𝑛𝑑𝑠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2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DA70-7534-B47E-4700-C257763C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34E2-185B-6F20-355A-CC48DAF9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11090274" cy="51201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3 airplanes and 2 runways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FF069-D8BC-ADDE-FF28-17730DA5C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17195"/>
              </p:ext>
            </p:extLst>
          </p:nvPr>
        </p:nvGraphicFramePr>
        <p:xfrm>
          <a:off x="1904180" y="269982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361">
                  <a:extLst>
                    <a:ext uri="{9D8B030D-6E8A-4147-A177-3AD203B41FA5}">
                      <a16:colId xmlns:a16="http://schemas.microsoft.com/office/drawing/2014/main" val="2242502902"/>
                    </a:ext>
                  </a:extLst>
                </a:gridCol>
                <a:gridCol w="1779639">
                  <a:extLst>
                    <a:ext uri="{9D8B030D-6E8A-4147-A177-3AD203B41FA5}">
                      <a16:colId xmlns:a16="http://schemas.microsoft.com/office/drawing/2014/main" val="10342728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2470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1272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Preferred Time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Earliest Time ( E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5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Latest Time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984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ED7BD7-5CE9-37DF-2139-81FDDBF8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03081"/>
              </p:ext>
            </p:extLst>
          </p:nvPr>
        </p:nvGraphicFramePr>
        <p:xfrm>
          <a:off x="1904180" y="43674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020">
                  <a:extLst>
                    <a:ext uri="{9D8B030D-6E8A-4147-A177-3AD203B41FA5}">
                      <a16:colId xmlns:a16="http://schemas.microsoft.com/office/drawing/2014/main" val="4167466486"/>
                    </a:ext>
                  </a:extLst>
                </a:gridCol>
                <a:gridCol w="1700980">
                  <a:extLst>
                    <a:ext uri="{9D8B030D-6E8A-4147-A177-3AD203B41FA5}">
                      <a16:colId xmlns:a16="http://schemas.microsoft.com/office/drawing/2014/main" val="18531303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2621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176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Plane 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8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Time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548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6BD7A4-D8B2-F304-B2C1-8812D0483FA0}"/>
              </a:ext>
            </a:extLst>
          </p:cNvPr>
          <p:cNvSpPr txBox="1"/>
          <p:nvPr/>
        </p:nvSpPr>
        <p:spPr>
          <a:xfrm>
            <a:off x="3721509" y="5683045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27 decision variables and 41 constraints</a:t>
            </a:r>
          </a:p>
        </p:txBody>
      </p:sp>
    </p:spTree>
    <p:extLst>
      <p:ext uri="{BB962C8B-B14F-4D97-AF65-F5344CB8AC3E}">
        <p14:creationId xmlns:p14="http://schemas.microsoft.com/office/powerpoint/2010/main" val="287374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D97-7007-CA5A-5C30-46A0C02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Problem Solution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FE74D5-0BFF-6CBD-DFB7-76F69E823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961166"/>
              </p:ext>
            </p:extLst>
          </p:nvPr>
        </p:nvGraphicFramePr>
        <p:xfrm>
          <a:off x="1180127" y="2457092"/>
          <a:ext cx="9399381" cy="218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127">
                  <a:extLst>
                    <a:ext uri="{9D8B030D-6E8A-4147-A177-3AD203B41FA5}">
                      <a16:colId xmlns:a16="http://schemas.microsoft.com/office/drawing/2014/main" val="2483160504"/>
                    </a:ext>
                  </a:extLst>
                </a:gridCol>
                <a:gridCol w="3133127">
                  <a:extLst>
                    <a:ext uri="{9D8B030D-6E8A-4147-A177-3AD203B41FA5}">
                      <a16:colId xmlns:a16="http://schemas.microsoft.com/office/drawing/2014/main" val="4268475542"/>
                    </a:ext>
                  </a:extLst>
                </a:gridCol>
                <a:gridCol w="3133127">
                  <a:extLst>
                    <a:ext uri="{9D8B030D-6E8A-4147-A177-3AD203B41FA5}">
                      <a16:colId xmlns:a16="http://schemas.microsoft.com/office/drawing/2014/main" val="4234455803"/>
                    </a:ext>
                  </a:extLst>
                </a:gridCol>
              </a:tblGrid>
              <a:tr h="545934">
                <a:tc>
                  <a:txBody>
                    <a:bodyPr/>
                    <a:lstStyle/>
                    <a:p>
                      <a:r>
                        <a:rPr lang="en-US"/>
                        <a:t>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Runway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Landing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80797"/>
                  </a:ext>
                </a:extLst>
              </a:tr>
              <a:tr h="545934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075868"/>
                  </a:ext>
                </a:extLst>
              </a:tr>
              <a:tr h="54593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65901"/>
                  </a:ext>
                </a:extLst>
              </a:tr>
              <a:tr h="545934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62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A99ED8-A9EF-A608-F61E-5CBDD87C6616}"/>
              </a:ext>
            </a:extLst>
          </p:cNvPr>
          <p:cNvSpPr txBox="1"/>
          <p:nvPr/>
        </p:nvSpPr>
        <p:spPr>
          <a:xfrm>
            <a:off x="4142232" y="5216645"/>
            <a:ext cx="3163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Objective Value: 2</a:t>
            </a:r>
          </a:p>
        </p:txBody>
      </p:sp>
    </p:spTree>
    <p:extLst>
      <p:ext uri="{BB962C8B-B14F-4D97-AF65-F5344CB8AC3E}">
        <p14:creationId xmlns:p14="http://schemas.microsoft.com/office/powerpoint/2010/main" val="90901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C95A-CBE3-1F87-493E-A09AF34E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5F83-3FBF-D051-DA8A-D216E89A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217753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dirty="0"/>
              <a:t>Optimization problems aren’t isolated, almost always connected to another problem</a:t>
            </a:r>
          </a:p>
          <a:p>
            <a:r>
              <a:rPr lang="en-US" dirty="0"/>
              <a:t>A “simple” problem is still very complicated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Although complex, the methods and techniques learned in this class allow for a solution to be derived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/>
              <a:t>Problem setup: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https://enac.hal.science/hal-03204701/file/rsp_survey_author_version.pdf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5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E3FFA9-4965-7D10-9BE6-0D0B3D19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800"/>
              <a:t>Thank you!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D53B-1EDF-D521-6811-040AAD04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3ED5D985-FBEA-C988-55A2-A419ABCD3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939" y="549275"/>
            <a:ext cx="5761037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21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05978-097E-2142-400D-BB8710E8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Background Information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6D238-C44F-6979-70E0-17A44D065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60723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524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D4C-47A6-920E-496B-0CF82813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 and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49BDC-C89B-86FF-7979-860985A1BF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Only focus on landings for one airport</a:t>
                </a:r>
              </a:p>
              <a:p>
                <a:r>
                  <a:rPr lang="en-US"/>
                  <a:t>Runways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:r>
                  <a:rPr lang="en-US"/>
                  <a:t>Aircraft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/>
              </a:p>
              <a:p>
                <a:r>
                  <a:rPr lang="en-US"/>
                  <a:t>Each aircraft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 has a time window where it can land,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/>
              </a:p>
              <a:p>
                <a:r>
                  <a:rPr lang="en-US"/>
                  <a:t>Preferred time of landing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Mandatory time delay between planes landing on the same runway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49BDC-C89B-86FF-7979-860985A1B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38" t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69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F5A5-59A6-BFE8-FE6C-70BFF7D1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EC504-3F95-B548-5838-62564D3C7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558" y="2206604"/>
                <a:ext cx="6842995" cy="3979625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Binary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𝑎𝑖𝑟𝑐𝑟𝑎𝑓𝑡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𝑟𝑢𝑛𝑤𝑎𝑦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𝑎𝑖𝑟𝑐𝑟𝑎𝑓𝑡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𝑎𝑠𝑠𝑖𝑔𝑛𝑒𝑑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𝑟𝑢𝑛𝑤𝑎𝑦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𝑎𝑖𝑟𝑐𝑟𝑎𝑓𝑡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𝑎𝑖𝑟𝑐𝑟𝑎𝑓𝑡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𝑙𝑎𝑛𝑑𝑠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𝑏𝑒𝑓𝑜𝑟𝑒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𝑎𝑖𝑟𝑐𝑟𝑎𝑓𝑡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EC504-3F95-B548-5838-62564D3C7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558" y="2206604"/>
                <a:ext cx="6842995" cy="3979625"/>
              </a:xfrm>
              <a:blipFill>
                <a:blip r:embed="rId3"/>
                <a:stretch>
                  <a:fillRect l="-2493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1CD906-AAFF-59B2-63CF-3CAAA2E62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0734" y="2191118"/>
                <a:ext cx="6842995" cy="397962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Continuous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𝑏𝑒𝑓𝑜𝑟𝑒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𝑝𝑟𝑒𝑓𝑒𝑟𝑟𝑒𝑑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b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𝑝𝑟𝑒𝑓𝑒𝑟𝑟𝑒𝑑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𝑙𝑎𝑛𝑑𝑖𝑛𝑔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b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1CD906-AAFF-59B2-63CF-3CAAA2E6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734" y="2191118"/>
                <a:ext cx="6842995" cy="3979625"/>
              </a:xfrm>
              <a:prstGeom prst="rect">
                <a:avLst/>
              </a:prstGeom>
              <a:blipFill>
                <a:blip r:embed="rId4"/>
                <a:stretch>
                  <a:fillRect l="-2585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63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3301-1309-EF16-AC07-23AADD52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C06C-F5A8-99D6-E3D8-78D2D85A3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2024708"/>
                <a:ext cx="11090274" cy="20851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AC06C-F5A8-99D6-E3D8-78D2D85A3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2024708"/>
                <a:ext cx="11090274" cy="20851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4C6287-65E8-6FB4-101D-728095ECBF3E}"/>
              </a:ext>
            </a:extLst>
          </p:cNvPr>
          <p:cNvSpPr txBox="1"/>
          <p:nvPr/>
        </p:nvSpPr>
        <p:spPr>
          <a:xfrm>
            <a:off x="875071" y="4375355"/>
            <a:ext cx="1054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Minimize deviation from preferred (planned) landing times</a:t>
            </a:r>
          </a:p>
        </p:txBody>
      </p:sp>
    </p:spTree>
    <p:extLst>
      <p:ext uri="{BB962C8B-B14F-4D97-AF65-F5344CB8AC3E}">
        <p14:creationId xmlns:p14="http://schemas.microsoft.com/office/powerpoint/2010/main" val="19771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775-8131-336B-9AD7-F1F806A8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3" y="2113200"/>
                <a:ext cx="11090274" cy="10626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Time Window Restriction for each airplane: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3" y="2113200"/>
                <a:ext cx="11090274" cy="1062620"/>
              </a:xfrm>
              <a:blipFill>
                <a:blip r:embed="rId3"/>
                <a:stretch>
                  <a:fillRect l="-1648" t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D3B356-B501-FC86-D13B-AB3E0F16D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862" y="4046842"/>
                <a:ext cx="11090274" cy="179352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Deviation from preferred time needs to be within window: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FD3B356-B501-FC86-D13B-AB3E0F16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4046842"/>
                <a:ext cx="11090274" cy="1793520"/>
              </a:xfrm>
              <a:prstGeom prst="rect">
                <a:avLst/>
              </a:prstGeom>
              <a:blipFill>
                <a:blip r:embed="rId4"/>
                <a:stretch>
                  <a:fillRect l="-1648" t="-4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5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775-8131-336B-9AD7-F1F806A8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188" y="2447496"/>
                <a:ext cx="11090274" cy="2370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Define relationship between continuous variables: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88" y="2447496"/>
                <a:ext cx="11090274" cy="2370311"/>
              </a:xfrm>
              <a:blipFill>
                <a:blip r:embed="rId3"/>
                <a:stretch>
                  <a:fillRect l="-1704" t="-3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9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775-8131-336B-9AD7-F1F806A8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One aircraft must land before the other: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  <a:blipFill>
                <a:blip r:embed="rId3"/>
                <a:stretch>
                  <a:fillRect l="-1704" t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All aircraft must be assigned to exactly one runway: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    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  <a:blipFill>
                <a:blip r:embed="rId4"/>
                <a:stretch>
                  <a:fillRect l="-1704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𝑠𝑎𝑚𝑒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𝑙𝑎𝑛𝑑𝑠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35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C775-8131-336B-9AD7-F1F806A8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Symmetry constraint of two planes landing on the same runway: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5EBAF1-197C-204F-98A8-AA27E04F6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188" y="2447496"/>
                <a:ext cx="11090274" cy="1190439"/>
              </a:xfrm>
              <a:blipFill>
                <a:blip r:embed="rId3"/>
                <a:stretch>
                  <a:fillRect l="-1704" t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 as 1 if both planes land on the same runway: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FA3519-F8F6-12A9-91EF-15F7747D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8" y="4133728"/>
                <a:ext cx="11090274" cy="1736130"/>
              </a:xfrm>
              <a:prstGeom prst="rect">
                <a:avLst/>
              </a:prstGeom>
              <a:blipFill>
                <a:blip r:embed="rId4"/>
                <a:stretch>
                  <a:fillRect l="-1704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𝑎𝑠𝑠𝑖𝑔𝑛𝑒𝑑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𝑠𝑎𝑚𝑒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𝑟𝑢𝑛𝑤𝑎𝑦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𝑙𝑎𝑛𝑑𝑠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𝑏𝑒𝑓𝑜𝑟𝑒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𝑎𝑖𝑟𝑐𝑟𝑎𝑓𝑡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999DB5-F341-8603-326E-8E2A7523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482" y="377069"/>
                <a:ext cx="4896208" cy="1904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6260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8E2E2"/>
      </a:lt2>
      <a:accent1>
        <a:srgbClr val="7DAAAA"/>
      </a:accent1>
      <a:accent2>
        <a:srgbClr val="7CA2BD"/>
      </a:accent2>
      <a:accent3>
        <a:srgbClr val="949CC9"/>
      </a:accent3>
      <a:accent4>
        <a:srgbClr val="8C7CBD"/>
      </a:accent4>
      <a:accent5>
        <a:srgbClr val="B794C9"/>
      </a:accent5>
      <a:accent6>
        <a:srgbClr val="BD7CB7"/>
      </a:accent6>
      <a:hlink>
        <a:srgbClr val="AE6969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7547BB97C44849B803E5972E8E9219" ma:contentTypeVersion="4" ma:contentTypeDescription="Create a new document." ma:contentTypeScope="" ma:versionID="e88fa2c263ba88c55a2b1b4b68973d30">
  <xsd:schema xmlns:xsd="http://www.w3.org/2001/XMLSchema" xmlns:xs="http://www.w3.org/2001/XMLSchema" xmlns:p="http://schemas.microsoft.com/office/2006/metadata/properties" xmlns:ns2="72617003-6c09-43fc-ae07-ae9afeefe428" targetNamespace="http://schemas.microsoft.com/office/2006/metadata/properties" ma:root="true" ma:fieldsID="b40860a3aca680bfb64638d2e484b2d2" ns2:_="">
    <xsd:import namespace="72617003-6c09-43fc-ae07-ae9afeefe4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17003-6c09-43fc-ae07-ae9afeefe4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17CE9-9A5B-498B-9363-D94E741F8036}">
  <ds:schemaRefs>
    <ds:schemaRef ds:uri="72617003-6c09-43fc-ae07-ae9afeefe428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723662-64D1-42DB-9CBE-231E119EEF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998FC2-4231-4767-AEB8-066823D6F818}">
  <ds:schemaRefs>
    <ds:schemaRef ds:uri="72617003-6c09-43fc-ae07-ae9afeefe4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138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3DFloatVTI</vt:lpstr>
      <vt:lpstr>Airport  Optimization </vt:lpstr>
      <vt:lpstr>Background Information</vt:lpstr>
      <vt:lpstr>Assumptions and Definitions</vt:lpstr>
      <vt:lpstr>Decision Variables</vt:lpstr>
      <vt:lpstr>Objective Function</vt:lpstr>
      <vt:lpstr>Constraints</vt:lpstr>
      <vt:lpstr>Constraints</vt:lpstr>
      <vt:lpstr>Constraints</vt:lpstr>
      <vt:lpstr>Constraints</vt:lpstr>
      <vt:lpstr>Constraints</vt:lpstr>
      <vt:lpstr>Sample Problem</vt:lpstr>
      <vt:lpstr>Sample Problem Solution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Optimization </dc:title>
  <dc:creator>Matt Clarke</dc:creator>
  <cp:lastModifiedBy>Claire Plourde</cp:lastModifiedBy>
  <cp:revision>34</cp:revision>
  <dcterms:created xsi:type="dcterms:W3CDTF">2024-05-04T17:21:41Z</dcterms:created>
  <dcterms:modified xsi:type="dcterms:W3CDTF">2025-09-05T16:15:49Z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0x010100297547BB97C44849B803E5972E8E9219</vt:lpwstr>
  </property>
</Properties>
</file>