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63" r:id="rId2"/>
  </p:sldMasterIdLst>
  <p:notesMasterIdLst>
    <p:notesMasterId r:id="rId25"/>
  </p:notesMasterIdLst>
  <p:sldIdLst>
    <p:sldId id="256" r:id="rId3"/>
    <p:sldId id="257" r:id="rId4"/>
    <p:sldId id="270" r:id="rId5"/>
    <p:sldId id="271" r:id="rId6"/>
    <p:sldId id="258" r:id="rId7"/>
    <p:sldId id="259" r:id="rId8"/>
    <p:sldId id="260" r:id="rId9"/>
    <p:sldId id="261" r:id="rId10"/>
    <p:sldId id="262" r:id="rId11"/>
    <p:sldId id="264" r:id="rId12"/>
    <p:sldId id="273" r:id="rId13"/>
    <p:sldId id="274" r:id="rId14"/>
    <p:sldId id="275" r:id="rId15"/>
    <p:sldId id="266" r:id="rId16"/>
    <p:sldId id="263" r:id="rId17"/>
    <p:sldId id="272" r:id="rId18"/>
    <p:sldId id="267" r:id="rId19"/>
    <p:sldId id="278" r:id="rId20"/>
    <p:sldId id="277" r:id="rId21"/>
    <p:sldId id="276" r:id="rId22"/>
    <p:sldId id="268" r:id="rId23"/>
    <p:sldId id="269" r:id="rId2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4FBB"/>
    <a:srgbClr val="403783"/>
    <a:srgbClr val="2D275D"/>
    <a:srgbClr val="282251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419745-9A2D-48C0-8B61-B89447502968}" v="39" dt="2023-05-22T01:59:48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506E4-5138-4A23-9342-D460D862E5C9}" type="datetimeFigureOut">
              <a:rPr lang="es-CO" smtClean="0"/>
              <a:t>5/06/2023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F220C-3930-46DC-A664-F68623540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222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3b50694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1e3b50694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9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6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2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dt" idx="10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ftr" idx="11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sldNum" idx="12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110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dt" idx="10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0298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dt" idx="10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sldNum" idx="12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7126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1"/>
          </p:nvPr>
        </p:nvSpPr>
        <p:spPr>
          <a:xfrm>
            <a:off x="548640" y="2029968"/>
            <a:ext cx="5281506" cy="414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2"/>
          </p:nvPr>
        </p:nvSpPr>
        <p:spPr>
          <a:xfrm>
            <a:off x="6257928" y="2029968"/>
            <a:ext cx="5281506" cy="414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dt" idx="10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ftr" idx="11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sldNum" idx="12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2177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cap="none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2"/>
          </p:nvPr>
        </p:nvSpPr>
        <p:spPr>
          <a:xfrm>
            <a:off x="548640" y="2600531"/>
            <a:ext cx="528150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3"/>
          </p:nvPr>
        </p:nvSpPr>
        <p:spPr>
          <a:xfrm>
            <a:off x="6257927" y="1832772"/>
            <a:ext cx="5283202" cy="74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cap="none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4"/>
          </p:nvPr>
        </p:nvSpPr>
        <p:spPr>
          <a:xfrm>
            <a:off x="6257927" y="2600531"/>
            <a:ext cx="52832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dt" idx="10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ftr" idx="11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sldNum" idx="12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2034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dt" idx="10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ftr" idx="11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sldNum" idx="12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5209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6229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1"/>
          </p:nvPr>
        </p:nvSpPr>
        <p:spPr>
          <a:xfrm>
            <a:off x="5600700" y="952500"/>
            <a:ext cx="5934074" cy="490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body" idx="2"/>
          </p:nvPr>
        </p:nvSpPr>
        <p:spPr>
          <a:xfrm>
            <a:off x="548641" y="3429000"/>
            <a:ext cx="4124084" cy="243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dt" idx="10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ftr" idx="11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sldNum" idx="12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299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440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>
            <a:spLocks noGrp="1"/>
          </p:cNvSpPr>
          <p:nvPr>
            <p:ph type="pic" idx="2"/>
          </p:nvPr>
        </p:nvSpPr>
        <p:spPr>
          <a:xfrm>
            <a:off x="5522119" y="987425"/>
            <a:ext cx="602218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4"/>
          <p:cNvSpPr txBox="1">
            <a:spLocks noGrp="1"/>
          </p:cNvSpPr>
          <p:nvPr>
            <p:ph type="body" idx="1"/>
          </p:nvPr>
        </p:nvSpPr>
        <p:spPr>
          <a:xfrm>
            <a:off x="548641" y="3429000"/>
            <a:ext cx="4124084" cy="2439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dt" idx="10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ftr" idx="11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sldNum" idx="12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4935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body" idx="1"/>
          </p:nvPr>
        </p:nvSpPr>
        <p:spPr>
          <a:xfrm rot="5400000">
            <a:off x="4081278" y="-1503811"/>
            <a:ext cx="4029074" cy="1109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dt" idx="10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ftr" idx="11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sldNum" idx="12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96836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 rot="5400000">
            <a:off x="8023620" y="2401491"/>
            <a:ext cx="5105401" cy="220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 rot="5400000">
            <a:off x="2462568" y="-952144"/>
            <a:ext cx="5105401" cy="891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dt" idx="10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ftr" idx="11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sldNum" idx="12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110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1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3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2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1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4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94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cxnSp>
        <p:nvCxnSpPr>
          <p:cNvPr id="11" name="Google Shape;11;p15"/>
          <p:cNvCxnSpPr/>
          <p:nvPr/>
        </p:nvCxnSpPr>
        <p:spPr>
          <a:xfrm>
            <a:off x="643467" y="678719"/>
            <a:ext cx="1090506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" name="Google Shape;12;p15"/>
          <p:cNvCxnSpPr/>
          <p:nvPr/>
        </p:nvCxnSpPr>
        <p:spPr>
          <a:xfrm>
            <a:off x="643467" y="6309695"/>
            <a:ext cx="1090506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202793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3.iihe.ac.be/~pvanlaer/RooStats/statistics_2012_part2_v9.pdf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3.iihe.ac.be/~pvanlaer/RooStats/statistics_2012_part2_v9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3.iihe.ac.be/~pvanlaer/RooStats/statistics_2012_part2_v9.pdf" TargetMode="Externa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3.iihe.ac.be/~pvanlaer/RooStats/statistics_2012_part2_v9.pdf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moodle2.units.it/pluginfile.php/282931/mod_resource/content/0/Lezione10.pdf" TargetMode="External"/><Relationship Id="rId3" Type="http://schemas.openxmlformats.org/officeDocument/2006/relationships/hyperlink" Target="https://web2.ba.infn.it/~pompili/teaching/data_analysis_lab/Verkerke-RooFit-part1.pdf" TargetMode="External"/><Relationship Id="rId7" Type="http://schemas.openxmlformats.org/officeDocument/2006/relationships/hyperlink" Target="https://roostatsworkbook.readthedocs.io/en/latest/modelbuilding.html#roofit" TargetMode="External"/><Relationship Id="rId2" Type="http://schemas.openxmlformats.org/officeDocument/2006/relationships/hyperlink" Target="https://roostatsworkbook.readthedocs.io/en/latest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ot.cern/doc/master/" TargetMode="External"/><Relationship Id="rId5" Type="http://schemas.openxmlformats.org/officeDocument/2006/relationships/hyperlink" Target="https://cms-analysis.github.io/HiggsAnalysis-CombinedLimit/part5/roofit/" TargetMode="External"/><Relationship Id="rId4" Type="http://schemas.openxmlformats.org/officeDocument/2006/relationships/hyperlink" Target="https://w3.iihe.ac.be/~pvanlaer/RooStats/statistics_2012_part2_v9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4F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37C15B30-56A8-8B5A-347B-39DB46A13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8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4E2571-885E-F1EC-0C88-D22282475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3928770"/>
            <a:ext cx="5127674" cy="2129129"/>
          </a:xfrm>
        </p:spPr>
        <p:txBody>
          <a:bodyPr anchor="b">
            <a:normAutofit/>
          </a:bodyPr>
          <a:lstStyle/>
          <a:p>
            <a:r>
              <a:rPr lang="es-CO" sz="5400" dirty="0" err="1">
                <a:solidFill>
                  <a:srgbClr val="FFFFFF"/>
                </a:solidFill>
              </a:rPr>
              <a:t>Workspaces</a:t>
            </a:r>
            <a:r>
              <a:rPr lang="es-CO" sz="5400" dirty="0">
                <a:solidFill>
                  <a:srgbClr val="FFFFFF"/>
                </a:solidFill>
              </a:rPr>
              <a:t> en ROOT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7AE8EF-9F1E-D2FC-5660-EA298A067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952506"/>
            <a:ext cx="5127674" cy="1338358"/>
          </a:xfrm>
        </p:spPr>
        <p:txBody>
          <a:bodyPr anchor="t">
            <a:normAutofit/>
          </a:bodyPr>
          <a:lstStyle/>
          <a:p>
            <a:r>
              <a:rPr lang="es-CO" dirty="0">
                <a:solidFill>
                  <a:srgbClr val="FFFFFF"/>
                </a:solidFill>
              </a:rPr>
              <a:t>Integrantes: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61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: Factory </a:t>
            </a:r>
            <a:r>
              <a:rPr lang="es-CO" dirty="0" err="1">
                <a:solidFill>
                  <a:schemeClr val="bg1"/>
                </a:solidFill>
              </a:rPr>
              <a:t>syntax</a:t>
            </a:r>
            <a:r>
              <a:rPr lang="es-CO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3" name="Google Shape;167;g1e3aae6ef86_0_12">
            <a:extLst>
              <a:ext uri="{FF2B5EF4-FFF2-40B4-BE49-F238E27FC236}">
                <a16:creationId xmlns:a16="http://schemas.microsoft.com/office/drawing/2014/main" id="{DE84F250-F15A-54F6-7BE2-8BDEFF64F0C1}"/>
              </a:ext>
            </a:extLst>
          </p:cNvPr>
          <p:cNvSpPr txBox="1"/>
          <p:nvPr/>
        </p:nvSpPr>
        <p:spPr>
          <a:xfrm>
            <a:off x="548650" y="1902138"/>
            <a:ext cx="190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>
                <a:solidFill>
                  <a:schemeClr val="bg1"/>
                </a:solidFill>
              </a:rPr>
              <a:t>Variables: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4" name="Google Shape;168;g1e3aae6ef86_0_12">
            <a:extLst>
              <a:ext uri="{FF2B5EF4-FFF2-40B4-BE49-F238E27FC236}">
                <a16:creationId xmlns:a16="http://schemas.microsoft.com/office/drawing/2014/main" id="{2181EA1E-5B75-D81B-C79E-C5480DB1979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37000" y="1686450"/>
            <a:ext cx="4478285" cy="10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69;g1e3aae6ef86_0_12">
            <a:extLst>
              <a:ext uri="{FF2B5EF4-FFF2-40B4-BE49-F238E27FC236}">
                <a16:creationId xmlns:a16="http://schemas.microsoft.com/office/drawing/2014/main" id="{BCB7C0E5-341F-2EA1-058C-7084553C7332}"/>
              </a:ext>
            </a:extLst>
          </p:cNvPr>
          <p:cNvSpPr txBox="1"/>
          <p:nvPr/>
        </p:nvSpPr>
        <p:spPr>
          <a:xfrm>
            <a:off x="548650" y="4255625"/>
            <a:ext cx="2250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>
                <a:solidFill>
                  <a:schemeClr val="bg1"/>
                </a:solidFill>
              </a:rPr>
              <a:t>Anidación: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6" name="Google Shape;170;g1e3aae6ef86_0_12">
            <a:extLst>
              <a:ext uri="{FF2B5EF4-FFF2-40B4-BE49-F238E27FC236}">
                <a16:creationId xmlns:a16="http://schemas.microsoft.com/office/drawing/2014/main" id="{21446AC5-3936-01FF-C73A-331C4BA6087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025" y="3343750"/>
            <a:ext cx="8728226" cy="247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070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: Factory </a:t>
            </a:r>
            <a:r>
              <a:rPr lang="es-CO" dirty="0" err="1">
                <a:solidFill>
                  <a:schemeClr val="bg1"/>
                </a:solidFill>
              </a:rPr>
              <a:t>syntax</a:t>
            </a:r>
            <a:r>
              <a:rPr lang="es-CO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7" name="Google Shape;176;g1e3aae6ef86_0_25">
            <a:extLst>
              <a:ext uri="{FF2B5EF4-FFF2-40B4-BE49-F238E27FC236}">
                <a16:creationId xmlns:a16="http://schemas.microsoft.com/office/drawing/2014/main" id="{465472C3-1447-0CD4-F3CC-18565969D56A}"/>
              </a:ext>
            </a:extLst>
          </p:cNvPr>
          <p:cNvSpPr/>
          <p:nvPr/>
        </p:nvSpPr>
        <p:spPr>
          <a:xfrm>
            <a:off x="5933988" y="4121600"/>
            <a:ext cx="324000" cy="666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77;g1e3aae6ef86_0_25">
            <a:extLst>
              <a:ext uri="{FF2B5EF4-FFF2-40B4-BE49-F238E27FC236}">
                <a16:creationId xmlns:a16="http://schemas.microsoft.com/office/drawing/2014/main" id="{6315108D-33DA-8ED6-9316-23BD08BBB72F}"/>
              </a:ext>
            </a:extLst>
          </p:cNvPr>
          <p:cNvSpPr txBox="1"/>
          <p:nvPr/>
        </p:nvSpPr>
        <p:spPr>
          <a:xfrm>
            <a:off x="864000" y="2321425"/>
            <a:ext cx="163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err="1">
                <a:solidFill>
                  <a:schemeClr val="bg1"/>
                </a:solidFill>
              </a:rPr>
              <a:t>RooFit</a:t>
            </a:r>
            <a:r>
              <a:rPr lang="es-CO" sz="3000" dirty="0">
                <a:solidFill>
                  <a:schemeClr val="bg1"/>
                </a:solidFill>
              </a:rPr>
              <a:t>:</a:t>
            </a:r>
            <a:endParaRPr sz="3000" dirty="0">
              <a:solidFill>
                <a:schemeClr val="bg1"/>
              </a:solidFill>
            </a:endParaRPr>
          </a:p>
        </p:txBody>
      </p:sp>
      <p:sp>
        <p:nvSpPr>
          <p:cNvPr id="9" name="Google Shape;178;g1e3aae6ef86_0_25">
            <a:extLst>
              <a:ext uri="{FF2B5EF4-FFF2-40B4-BE49-F238E27FC236}">
                <a16:creationId xmlns:a16="http://schemas.microsoft.com/office/drawing/2014/main" id="{CE4939A9-6294-6A39-2F6A-B3186FE765B0}"/>
              </a:ext>
            </a:extLst>
          </p:cNvPr>
          <p:cNvSpPr txBox="1"/>
          <p:nvPr/>
        </p:nvSpPr>
        <p:spPr>
          <a:xfrm>
            <a:off x="864000" y="4222950"/>
            <a:ext cx="163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>
                <a:solidFill>
                  <a:schemeClr val="bg1"/>
                </a:solidFill>
              </a:rPr>
              <a:t>Factory: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10" name="Google Shape;180;g1e3aae6ef86_0_25">
            <a:extLst>
              <a:ext uri="{FF2B5EF4-FFF2-40B4-BE49-F238E27FC236}">
                <a16:creationId xmlns:a16="http://schemas.microsoft.com/office/drawing/2014/main" id="{61F82C2E-C59E-3FC9-3F84-A17CA0C0F9D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61825" y="3221500"/>
            <a:ext cx="10282425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1;g1e3aae6ef86_0_25">
            <a:extLst>
              <a:ext uri="{FF2B5EF4-FFF2-40B4-BE49-F238E27FC236}">
                <a16:creationId xmlns:a16="http://schemas.microsoft.com/office/drawing/2014/main" id="{584D21D4-F37E-F281-11AA-8A095A452F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863" y="5211450"/>
            <a:ext cx="9070286" cy="66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750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 dirty="0" err="1">
                <a:solidFill>
                  <a:schemeClr val="lt1"/>
                </a:solidFill>
                <a:latin typeface="Amasis MT Pro Medium" panose="02040604050005020304" pitchFamily="18" charset="0"/>
              </a:rPr>
              <a:t>Workspace</a:t>
            </a:r>
            <a:r>
              <a:rPr lang="es-CO" dirty="0">
                <a:solidFill>
                  <a:schemeClr val="lt1"/>
                </a:solidFill>
                <a:latin typeface="Amasis MT Pro Medium" panose="02040604050005020304" pitchFamily="18" charset="0"/>
              </a:rPr>
              <a:t>: Factory </a:t>
            </a:r>
            <a:r>
              <a:rPr lang="es-CO" dirty="0" err="1">
                <a:solidFill>
                  <a:schemeClr val="lt1"/>
                </a:solidFill>
                <a:latin typeface="Amasis MT Pro Medium" panose="02040604050005020304" pitchFamily="18" charset="0"/>
              </a:rPr>
              <a:t>syntax</a:t>
            </a:r>
            <a:r>
              <a:rPr lang="es-CO" dirty="0">
                <a:solidFill>
                  <a:schemeClr val="lt1"/>
                </a:solidFill>
                <a:latin typeface="Amasis MT Pro Medium" panose="02040604050005020304" pitchFamily="18" charset="0"/>
              </a:rPr>
              <a:t> (expresiones propias). </a:t>
            </a:r>
            <a:endParaRPr dirty="0">
              <a:latin typeface="Amasis MT Pro Medium" panose="02040604050005020304" pitchFamily="18" charset="0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548650" y="1835425"/>
            <a:ext cx="9801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CO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PDFs</a:t>
            </a:r>
            <a:r>
              <a:rPr kumimoji="0" lang="es-CO" sz="3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r>
              <a:rPr kumimoji="0" lang="es-CO" sz="3000" b="0" i="0" u="none" strike="noStrike" kern="0" cap="none" spc="0" normalizeH="0" baseline="0" noProof="0" dirty="0">
                <a:ln>
                  <a:noFill/>
                </a:ln>
                <a:solidFill>
                  <a:srgbClr val="CACAC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	</a:t>
            </a:r>
            <a:r>
              <a:rPr kumimoji="0" lang="es-CO" sz="3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EXPR —&gt; </a:t>
            </a:r>
            <a:r>
              <a:rPr kumimoji="0" lang="es-CO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RooAbsPdf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548650" y="4013525"/>
            <a:ext cx="71193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CO" sz="3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Funciones:		</a:t>
            </a:r>
            <a:r>
              <a:rPr kumimoji="0" lang="es-CO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expr</a:t>
            </a:r>
            <a:r>
              <a:rPr kumimoji="0" lang="es-CO" sz="3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—&gt; </a:t>
            </a:r>
            <a:r>
              <a:rPr kumimoji="0" lang="es-CO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RooAbsReal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89" name="Google Shape;18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650" y="2697929"/>
            <a:ext cx="10900290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2675" y="5008822"/>
            <a:ext cx="9592255" cy="6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3b50694ee_0_0"/>
          <p:cNvSpPr txBox="1">
            <a:spLocks noGrp="1"/>
          </p:cNvSpPr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 dirty="0" err="1">
                <a:solidFill>
                  <a:schemeClr val="lt1"/>
                </a:solidFill>
                <a:latin typeface="Amasis MT Pro Medium" panose="02040604050005020304" pitchFamily="18" charset="0"/>
              </a:rPr>
              <a:t>Workspace</a:t>
            </a:r>
            <a:r>
              <a:rPr lang="es-CO" dirty="0">
                <a:solidFill>
                  <a:schemeClr val="lt1"/>
                </a:solidFill>
                <a:latin typeface="Amasis MT Pro Medium" panose="02040604050005020304" pitchFamily="18" charset="0"/>
              </a:rPr>
              <a:t>: Factory </a:t>
            </a:r>
            <a:r>
              <a:rPr lang="es-CO" dirty="0" err="1">
                <a:solidFill>
                  <a:schemeClr val="lt1"/>
                </a:solidFill>
                <a:latin typeface="Amasis MT Pro Medium" panose="02040604050005020304" pitchFamily="18" charset="0"/>
              </a:rPr>
              <a:t>syntax</a:t>
            </a:r>
            <a:r>
              <a:rPr lang="es-CO" dirty="0">
                <a:solidFill>
                  <a:schemeClr val="lt1"/>
                </a:solidFill>
                <a:latin typeface="Amasis MT Pro Medium" panose="02040604050005020304" pitchFamily="18" charset="0"/>
              </a:rPr>
              <a:t> (expresiones propias). </a:t>
            </a:r>
            <a:endParaRPr dirty="0">
              <a:latin typeface="Amasis MT Pro Medium" panose="02040604050005020304" pitchFamily="18" charset="0"/>
            </a:endParaRPr>
          </a:p>
        </p:txBody>
      </p:sp>
      <p:sp>
        <p:nvSpPr>
          <p:cNvPr id="196" name="Google Shape;196;g1e3b50694ee_0_0"/>
          <p:cNvSpPr txBox="1"/>
          <p:nvPr/>
        </p:nvSpPr>
        <p:spPr>
          <a:xfrm>
            <a:off x="548650" y="1835425"/>
            <a:ext cx="9801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CO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Uso de variables existentes: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7" name="Google Shape;197;g1e3b50694ee_0_0"/>
          <p:cNvSpPr txBox="1"/>
          <p:nvPr/>
        </p:nvSpPr>
        <p:spPr>
          <a:xfrm>
            <a:off x="548650" y="4013525"/>
            <a:ext cx="7119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CO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Uso de funciones reales en PDFs: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98" name="Google Shape;198;g1e3b50694e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5" y="2617838"/>
            <a:ext cx="12027351" cy="806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1e3b50694e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88" y="4794425"/>
            <a:ext cx="11652425" cy="9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: Factory </a:t>
            </a:r>
            <a:r>
              <a:rPr lang="es-CO" dirty="0" err="1">
                <a:solidFill>
                  <a:schemeClr val="bg1"/>
                </a:solidFill>
              </a:rPr>
              <a:t>syntax</a:t>
            </a:r>
            <a:r>
              <a:rPr lang="es-CO" dirty="0">
                <a:solidFill>
                  <a:schemeClr val="bg1"/>
                </a:solidFill>
              </a:rPr>
              <a:t> (operaciones). </a:t>
            </a:r>
          </a:p>
        </p:txBody>
      </p:sp>
      <p:pic>
        <p:nvPicPr>
          <p:cNvPr id="3" name="Google Shape;206;p10">
            <a:extLst>
              <a:ext uri="{FF2B5EF4-FFF2-40B4-BE49-F238E27FC236}">
                <a16:creationId xmlns:a16="http://schemas.microsoft.com/office/drawing/2014/main" id="{FAD3A152-6449-C021-AED4-E8679048878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50" y="2028825"/>
            <a:ext cx="10995650" cy="109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07;p10">
            <a:extLst>
              <a:ext uri="{FF2B5EF4-FFF2-40B4-BE49-F238E27FC236}">
                <a16:creationId xmlns:a16="http://schemas.microsoft.com/office/drawing/2014/main" id="{0978F087-A43A-422C-4F3A-63FD2829708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125" y="3391350"/>
            <a:ext cx="8673741" cy="11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8;p10">
            <a:extLst>
              <a:ext uri="{FF2B5EF4-FFF2-40B4-BE49-F238E27FC236}">
                <a16:creationId xmlns:a16="http://schemas.microsoft.com/office/drawing/2014/main" id="{FF4B5462-4F37-00C0-C8FA-5131FE5CAE0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7225" y="4824000"/>
            <a:ext cx="10197549" cy="134852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05;p10">
            <a:extLst>
              <a:ext uri="{FF2B5EF4-FFF2-40B4-BE49-F238E27FC236}">
                <a16:creationId xmlns:a16="http://schemas.microsoft.com/office/drawing/2014/main" id="{CE06AEEC-62C0-8F21-9A32-C850689440CB}"/>
              </a:ext>
            </a:extLst>
          </p:cNvPr>
          <p:cNvSpPr txBox="1"/>
          <p:nvPr/>
        </p:nvSpPr>
        <p:spPr>
          <a:xfrm>
            <a:off x="548650" y="1382325"/>
            <a:ext cx="9801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es-CO" sz="3000" dirty="0">
                <a:solidFill>
                  <a:schemeClr val="lt1"/>
                </a:solidFill>
              </a:rPr>
              <a:t>Sumar, multiplicar, y </a:t>
            </a:r>
            <a:r>
              <a:rPr lang="es-CO" sz="3000" dirty="0" err="1">
                <a:solidFill>
                  <a:schemeClr val="lt1"/>
                </a:solidFill>
              </a:rPr>
              <a:t>convolucionar</a:t>
            </a:r>
            <a:r>
              <a:rPr lang="es-CO" sz="3000" dirty="0">
                <a:solidFill>
                  <a:schemeClr val="lt1"/>
                </a:solidFill>
              </a:rPr>
              <a:t> </a:t>
            </a:r>
            <a:r>
              <a:rPr lang="es-CO" sz="3000" dirty="0" err="1">
                <a:solidFill>
                  <a:schemeClr val="lt1"/>
                </a:solidFill>
              </a:rPr>
              <a:t>PDFs</a:t>
            </a:r>
            <a:r>
              <a:rPr lang="es-CO" sz="3000" dirty="0">
                <a:solidFill>
                  <a:schemeClr val="lt1"/>
                </a:solidFill>
              </a:rPr>
              <a:t>:</a:t>
            </a:r>
            <a:endParaRPr sz="3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05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: Factory, rehaciendo el bosón de Higgs.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90C2FC-8B5F-EE70-B152-52B86188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1710618"/>
            <a:ext cx="8342583" cy="395445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0364D90-19AB-5CAB-691B-6D59AEEDB310}"/>
              </a:ext>
            </a:extLst>
          </p:cNvPr>
          <p:cNvSpPr txBox="1"/>
          <p:nvPr/>
        </p:nvSpPr>
        <p:spPr>
          <a:xfrm>
            <a:off x="7470390" y="5762716"/>
            <a:ext cx="4192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Higgs/HiggsModelFactory2.C</a:t>
            </a:r>
          </a:p>
        </p:txBody>
      </p:sp>
    </p:spTree>
    <p:extLst>
      <p:ext uri="{BB962C8B-B14F-4D97-AF65-F5344CB8AC3E}">
        <p14:creationId xmlns:p14="http://schemas.microsoft.com/office/powerpoint/2010/main" val="2033484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>
                <a:solidFill>
                  <a:schemeClr val="bg1"/>
                </a:solidFill>
              </a:rPr>
              <a:t>Workspace: Factory, rehaciendo el bosón de Higgs. 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90C2FC-8B5F-EE70-B152-52B86188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51" y="1605514"/>
            <a:ext cx="6131470" cy="290637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9AA396F-AE6D-BD0E-63F7-A08922554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647" y="4106976"/>
            <a:ext cx="6131470" cy="1934557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20A2ACF-0347-025A-49F0-1C7447D1F00B}"/>
              </a:ext>
            </a:extLst>
          </p:cNvPr>
          <p:cNvCxnSpPr>
            <a:cxnSpLocks/>
          </p:cNvCxnSpPr>
          <p:nvPr/>
        </p:nvCxnSpPr>
        <p:spPr>
          <a:xfrm>
            <a:off x="5129048" y="3825766"/>
            <a:ext cx="966952" cy="68611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55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: Y mucho más…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0A386B-499E-26AE-D9D5-B4D7D25D9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629433"/>
            <a:ext cx="4397270" cy="332094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8B73807-AC9E-BDB7-FC61-2DCC977727AD}"/>
              </a:ext>
            </a:extLst>
          </p:cNvPr>
          <p:cNvSpPr txBox="1"/>
          <p:nvPr/>
        </p:nvSpPr>
        <p:spPr>
          <a:xfrm>
            <a:off x="6761383" y="6340768"/>
            <a:ext cx="516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  <a:hlinkClick r:id="rId3"/>
              </a:rPr>
              <a:t>Advanced </a:t>
            </a:r>
            <a:r>
              <a:rPr lang="es-CO" sz="2400" dirty="0" err="1">
                <a:solidFill>
                  <a:schemeClr val="bg1"/>
                </a:solidFill>
                <a:hlinkClick r:id="rId3"/>
              </a:rPr>
              <a:t>Statistic</a:t>
            </a:r>
            <a:r>
              <a:rPr lang="es-CO" sz="2400" dirty="0">
                <a:solidFill>
                  <a:schemeClr val="bg1"/>
                </a:solidFill>
                <a:hlinkClick r:id="rId3"/>
              </a:rPr>
              <a:t> </a:t>
            </a:r>
            <a:r>
              <a:rPr lang="es-CO" sz="2400" dirty="0" err="1">
                <a:solidFill>
                  <a:schemeClr val="bg1"/>
                </a:solidFill>
                <a:hlinkClick r:id="rId3"/>
              </a:rPr>
              <a:t>Course</a:t>
            </a:r>
            <a:r>
              <a:rPr lang="es-CO" sz="2400" dirty="0">
                <a:solidFill>
                  <a:schemeClr val="bg1"/>
                </a:solidFill>
              </a:rPr>
              <a:t>/ </a:t>
            </a:r>
            <a:r>
              <a:rPr lang="es-CO" sz="2400" dirty="0" err="1">
                <a:solidFill>
                  <a:schemeClr val="bg1"/>
                </a:solidFill>
              </a:rPr>
              <a:t>Verkerke</a:t>
            </a:r>
            <a:endParaRPr lang="es-CO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28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: Y mucho más…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0A386B-499E-26AE-D9D5-B4D7D25D9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629433"/>
            <a:ext cx="4397270" cy="33209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DC1B861-D704-BF16-A392-8C1031529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275" y="2035106"/>
            <a:ext cx="4411170" cy="330837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8B73807-AC9E-BDB7-FC61-2DCC977727AD}"/>
              </a:ext>
            </a:extLst>
          </p:cNvPr>
          <p:cNvSpPr txBox="1"/>
          <p:nvPr/>
        </p:nvSpPr>
        <p:spPr>
          <a:xfrm>
            <a:off x="6761383" y="6340768"/>
            <a:ext cx="516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  <a:hlinkClick r:id="rId4"/>
              </a:rPr>
              <a:t>Advanced </a:t>
            </a:r>
            <a:r>
              <a:rPr lang="es-CO" sz="2400" dirty="0" err="1">
                <a:solidFill>
                  <a:schemeClr val="bg1"/>
                </a:solidFill>
                <a:hlinkClick r:id="rId4"/>
              </a:rPr>
              <a:t>Statistic</a:t>
            </a:r>
            <a:r>
              <a:rPr lang="es-CO" sz="2400" dirty="0">
                <a:solidFill>
                  <a:schemeClr val="bg1"/>
                </a:solidFill>
                <a:hlinkClick r:id="rId4"/>
              </a:rPr>
              <a:t> </a:t>
            </a:r>
            <a:r>
              <a:rPr lang="es-CO" sz="2400" dirty="0" err="1">
                <a:solidFill>
                  <a:schemeClr val="bg1"/>
                </a:solidFill>
                <a:hlinkClick r:id="rId4"/>
              </a:rPr>
              <a:t>Course</a:t>
            </a:r>
            <a:r>
              <a:rPr lang="es-CO" sz="2400" dirty="0">
                <a:solidFill>
                  <a:schemeClr val="bg1"/>
                </a:solidFill>
              </a:rPr>
              <a:t>/ </a:t>
            </a:r>
            <a:r>
              <a:rPr lang="es-CO" sz="2400" dirty="0" err="1">
                <a:solidFill>
                  <a:schemeClr val="bg1"/>
                </a:solidFill>
              </a:rPr>
              <a:t>Verkerke</a:t>
            </a:r>
            <a:endParaRPr lang="es-CO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724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: Y mucho más…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0A386B-499E-26AE-D9D5-B4D7D25D9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629433"/>
            <a:ext cx="4397270" cy="33209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DC1B861-D704-BF16-A392-8C1031529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275" y="2035106"/>
            <a:ext cx="4411170" cy="330837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7366C87-4141-2C76-BF1A-8F0121AF2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910" y="2418309"/>
            <a:ext cx="4397270" cy="331828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8B73807-AC9E-BDB7-FC61-2DCC977727AD}"/>
              </a:ext>
            </a:extLst>
          </p:cNvPr>
          <p:cNvSpPr txBox="1"/>
          <p:nvPr/>
        </p:nvSpPr>
        <p:spPr>
          <a:xfrm>
            <a:off x="6761383" y="6340768"/>
            <a:ext cx="516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  <a:hlinkClick r:id="rId5"/>
              </a:rPr>
              <a:t>Advanced </a:t>
            </a:r>
            <a:r>
              <a:rPr lang="es-CO" sz="2400" dirty="0" err="1">
                <a:solidFill>
                  <a:schemeClr val="bg1"/>
                </a:solidFill>
                <a:hlinkClick r:id="rId5"/>
              </a:rPr>
              <a:t>Statistic</a:t>
            </a:r>
            <a:r>
              <a:rPr lang="es-CO" sz="2400" dirty="0">
                <a:solidFill>
                  <a:schemeClr val="bg1"/>
                </a:solidFill>
                <a:hlinkClick r:id="rId5"/>
              </a:rPr>
              <a:t> </a:t>
            </a:r>
            <a:r>
              <a:rPr lang="es-CO" sz="2400" dirty="0" err="1">
                <a:solidFill>
                  <a:schemeClr val="bg1"/>
                </a:solidFill>
                <a:hlinkClick r:id="rId5"/>
              </a:rPr>
              <a:t>Course</a:t>
            </a:r>
            <a:r>
              <a:rPr lang="es-CO" sz="2400" dirty="0">
                <a:solidFill>
                  <a:schemeClr val="bg1"/>
                </a:solidFill>
              </a:rPr>
              <a:t>/ </a:t>
            </a:r>
            <a:r>
              <a:rPr lang="es-CO" sz="2400" dirty="0" err="1">
                <a:solidFill>
                  <a:schemeClr val="bg1"/>
                </a:solidFill>
              </a:rPr>
              <a:t>Verkerke</a:t>
            </a:r>
            <a:endParaRPr lang="es-CO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21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02CAC4D2-A5BA-2558-B315-D617A646A8F7}"/>
              </a:ext>
            </a:extLst>
          </p:cNvPr>
          <p:cNvGrpSpPr/>
          <p:nvPr/>
        </p:nvGrpSpPr>
        <p:grpSpPr>
          <a:xfrm>
            <a:off x="7778025" y="2151829"/>
            <a:ext cx="3703587" cy="3477446"/>
            <a:chOff x="7685690" y="3321269"/>
            <a:chExt cx="3400097" cy="1860004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C5E9B6A-6530-DB5A-0A7B-80E71A8BF6B2}"/>
                </a:ext>
              </a:extLst>
            </p:cNvPr>
            <p:cNvSpPr>
              <a:spLocks/>
            </p:cNvSpPr>
            <p:nvPr/>
          </p:nvSpPr>
          <p:spPr>
            <a:xfrm>
              <a:off x="7685690" y="3321269"/>
              <a:ext cx="3400097" cy="186000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prstDash val="dashDot"/>
              <a:extLst>
                <a:ext uri="{C807C97D-BFC1-408E-A445-0C87EB9F89A2}">
                  <ask:lineSketchStyleProps xmlns:ask="http://schemas.microsoft.com/office/drawing/2018/sketchyshapes" sd="1735224768">
                    <a:custGeom>
                      <a:avLst/>
                      <a:gdLst>
                        <a:gd name="connsiteX0" fmla="*/ 0 w 2333297"/>
                        <a:gd name="connsiteY0" fmla="*/ 0 h 1292444"/>
                        <a:gd name="connsiteX1" fmla="*/ 2333297 w 2333297"/>
                        <a:gd name="connsiteY1" fmla="*/ 0 h 1292444"/>
                        <a:gd name="connsiteX2" fmla="*/ 2333297 w 2333297"/>
                        <a:gd name="connsiteY2" fmla="*/ 1292444 h 1292444"/>
                        <a:gd name="connsiteX3" fmla="*/ 0 w 2333297"/>
                        <a:gd name="connsiteY3" fmla="*/ 1292444 h 1292444"/>
                        <a:gd name="connsiteX4" fmla="*/ 0 w 2333297"/>
                        <a:gd name="connsiteY4" fmla="*/ 0 h 12924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33297" h="1292444" fill="none" extrusionOk="0">
                          <a:moveTo>
                            <a:pt x="0" y="0"/>
                          </a:moveTo>
                          <a:cubicBezTo>
                            <a:pt x="275694" y="-158973"/>
                            <a:pt x="1575136" y="-63668"/>
                            <a:pt x="2333297" y="0"/>
                          </a:cubicBezTo>
                          <a:cubicBezTo>
                            <a:pt x="2418310" y="158056"/>
                            <a:pt x="2270933" y="904987"/>
                            <a:pt x="2333297" y="1292444"/>
                          </a:cubicBezTo>
                          <a:cubicBezTo>
                            <a:pt x="1743564" y="1179928"/>
                            <a:pt x="1098754" y="1294187"/>
                            <a:pt x="0" y="1292444"/>
                          </a:cubicBezTo>
                          <a:cubicBezTo>
                            <a:pt x="9602" y="851727"/>
                            <a:pt x="28851" y="603343"/>
                            <a:pt x="0" y="0"/>
                          </a:cubicBezTo>
                          <a:close/>
                        </a:path>
                        <a:path w="2333297" h="1292444" stroke="0" extrusionOk="0">
                          <a:moveTo>
                            <a:pt x="0" y="0"/>
                          </a:moveTo>
                          <a:cubicBezTo>
                            <a:pt x="835861" y="109261"/>
                            <a:pt x="1235254" y="-110647"/>
                            <a:pt x="2333297" y="0"/>
                          </a:cubicBezTo>
                          <a:cubicBezTo>
                            <a:pt x="2283843" y="598367"/>
                            <a:pt x="2319377" y="1061275"/>
                            <a:pt x="2333297" y="1292444"/>
                          </a:cubicBezTo>
                          <a:cubicBezTo>
                            <a:pt x="1257358" y="1371206"/>
                            <a:pt x="755108" y="1201755"/>
                            <a:pt x="0" y="1292444"/>
                          </a:cubicBezTo>
                          <a:cubicBezTo>
                            <a:pt x="-104578" y="696108"/>
                            <a:pt x="28724" y="4291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000" b="1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009115B6-B737-4AD3-425D-DBE80BC90151}"/>
                </a:ext>
              </a:extLst>
            </p:cNvPr>
            <p:cNvSpPr txBox="1">
              <a:spLocks/>
            </p:cNvSpPr>
            <p:nvPr/>
          </p:nvSpPr>
          <p:spPr>
            <a:xfrm>
              <a:off x="8502868" y="3444272"/>
              <a:ext cx="176573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O" sz="2800" dirty="0">
                  <a:solidFill>
                    <a:schemeClr val="bg1"/>
                  </a:solidFill>
                </a:rPr>
                <a:t>DATASET</a:t>
              </a:r>
              <a:endParaRPr lang="es-CO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76C6C4A2-6024-D9C0-B2FA-065C6A98D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408754"/>
              </p:ext>
            </p:extLst>
          </p:nvPr>
        </p:nvGraphicFramePr>
        <p:xfrm>
          <a:off x="8245693" y="3081831"/>
          <a:ext cx="2768247" cy="20153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2749">
                  <a:extLst>
                    <a:ext uri="{9D8B030D-6E8A-4147-A177-3AD203B41FA5}">
                      <a16:colId xmlns:a16="http://schemas.microsoft.com/office/drawing/2014/main" val="1581277023"/>
                    </a:ext>
                  </a:extLst>
                </a:gridCol>
                <a:gridCol w="922749">
                  <a:extLst>
                    <a:ext uri="{9D8B030D-6E8A-4147-A177-3AD203B41FA5}">
                      <a16:colId xmlns:a16="http://schemas.microsoft.com/office/drawing/2014/main" val="1483945832"/>
                    </a:ext>
                  </a:extLst>
                </a:gridCol>
                <a:gridCol w="922749">
                  <a:extLst>
                    <a:ext uri="{9D8B030D-6E8A-4147-A177-3AD203B41FA5}">
                      <a16:colId xmlns:a16="http://schemas.microsoft.com/office/drawing/2014/main" val="2962425990"/>
                    </a:ext>
                  </a:extLst>
                </a:gridCol>
              </a:tblGrid>
              <a:tr h="671786">
                <a:tc>
                  <a:txBody>
                    <a:bodyPr/>
                    <a:lstStyle/>
                    <a:p>
                      <a:r>
                        <a:rPr lang="es-CO" dirty="0" err="1"/>
                        <a:t>P_t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Counts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007284"/>
                  </a:ext>
                </a:extLst>
              </a:tr>
              <a:tr h="671786">
                <a:tc>
                  <a:txBody>
                    <a:bodyPr/>
                    <a:lstStyle/>
                    <a:p>
                      <a:r>
                        <a:rPr lang="es-CO" dirty="0"/>
                        <a:t>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95760"/>
                  </a:ext>
                </a:extLst>
              </a:tr>
              <a:tr h="671786">
                <a:tc>
                  <a:txBody>
                    <a:bodyPr/>
                    <a:lstStyle/>
                    <a:p>
                      <a:r>
                        <a:rPr lang="es-CO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49003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179424A9-1BB6-8882-3E6D-223DF35F07EB}"/>
              </a:ext>
            </a:extLst>
          </p:cNvPr>
          <p:cNvSpPr/>
          <p:nvPr/>
        </p:nvSpPr>
        <p:spPr>
          <a:xfrm>
            <a:off x="425271" y="2151829"/>
            <a:ext cx="6901749" cy="3477446"/>
          </a:xfrm>
          <a:custGeom>
            <a:avLst/>
            <a:gdLst>
              <a:gd name="connsiteX0" fmla="*/ 0 w 6901749"/>
              <a:gd name="connsiteY0" fmla="*/ 0 h 3477446"/>
              <a:gd name="connsiteX1" fmla="*/ 6901749 w 6901749"/>
              <a:gd name="connsiteY1" fmla="*/ 0 h 3477446"/>
              <a:gd name="connsiteX2" fmla="*/ 6901749 w 6901749"/>
              <a:gd name="connsiteY2" fmla="*/ 3477446 h 3477446"/>
              <a:gd name="connsiteX3" fmla="*/ 0 w 6901749"/>
              <a:gd name="connsiteY3" fmla="*/ 3477446 h 3477446"/>
              <a:gd name="connsiteX4" fmla="*/ 0 w 6901749"/>
              <a:gd name="connsiteY4" fmla="*/ 0 h 347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1749" h="3477446" fill="none" extrusionOk="0">
                <a:moveTo>
                  <a:pt x="0" y="0"/>
                </a:moveTo>
                <a:cubicBezTo>
                  <a:pt x="1926719" y="-158973"/>
                  <a:pt x="4847536" y="-63668"/>
                  <a:pt x="6901749" y="0"/>
                </a:cubicBezTo>
                <a:cubicBezTo>
                  <a:pt x="6995422" y="634072"/>
                  <a:pt x="6999249" y="2022196"/>
                  <a:pt x="6901749" y="3477446"/>
                </a:cubicBezTo>
                <a:cubicBezTo>
                  <a:pt x="4924722" y="3364930"/>
                  <a:pt x="2106589" y="3479189"/>
                  <a:pt x="0" y="3477446"/>
                </a:cubicBezTo>
                <a:cubicBezTo>
                  <a:pt x="2017" y="2421120"/>
                  <a:pt x="18073" y="776893"/>
                  <a:pt x="0" y="0"/>
                </a:cubicBezTo>
                <a:close/>
              </a:path>
              <a:path w="6901749" h="3477446" stroke="0" extrusionOk="0">
                <a:moveTo>
                  <a:pt x="0" y="0"/>
                </a:moveTo>
                <a:cubicBezTo>
                  <a:pt x="1585439" y="109261"/>
                  <a:pt x="4825556" y="-110647"/>
                  <a:pt x="6901749" y="0"/>
                </a:cubicBezTo>
                <a:cubicBezTo>
                  <a:pt x="7030385" y="779879"/>
                  <a:pt x="7049549" y="3109897"/>
                  <a:pt x="6901749" y="3477446"/>
                </a:cubicBezTo>
                <a:cubicBezTo>
                  <a:pt x="4970357" y="3556208"/>
                  <a:pt x="2534029" y="3386757"/>
                  <a:pt x="0" y="3477446"/>
                </a:cubicBezTo>
                <a:cubicBezTo>
                  <a:pt x="114794" y="2613981"/>
                  <a:pt x="122353" y="1457377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8575">
            <a:solidFill>
              <a:schemeClr val="tx1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173522476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2800" b="1" dirty="0" err="1"/>
              <a:t>Functions</a:t>
            </a:r>
            <a:r>
              <a:rPr lang="es-CO" sz="2800" b="1" dirty="0"/>
              <a:t> / </a:t>
            </a:r>
            <a:r>
              <a:rPr lang="es-CO" sz="2800" b="1" dirty="0" err="1"/>
              <a:t>PDFs</a:t>
            </a:r>
            <a:endParaRPr lang="es-CO" sz="2800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0B7FA94-CCFF-25B3-D072-A335223A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88" y="3081831"/>
            <a:ext cx="6611059" cy="22589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</p:pic>
    </p:spTree>
    <p:extLst>
      <p:ext uri="{BB962C8B-B14F-4D97-AF65-F5344CB8AC3E}">
        <p14:creationId xmlns:p14="http://schemas.microsoft.com/office/powerpoint/2010/main" val="2516864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: Y mucho más…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0A386B-499E-26AE-D9D5-B4D7D25D9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629433"/>
            <a:ext cx="4397270" cy="33209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DC1B861-D704-BF16-A392-8C1031529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275" y="2035106"/>
            <a:ext cx="4411170" cy="330837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7366C87-4141-2C76-BF1A-8F0121AF2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910" y="2418309"/>
            <a:ext cx="4397270" cy="331828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1766D58-7C56-840E-6E42-E53ED2788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8623" y="2969141"/>
            <a:ext cx="4373032" cy="328246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8B73807-AC9E-BDB7-FC61-2DCC977727AD}"/>
              </a:ext>
            </a:extLst>
          </p:cNvPr>
          <p:cNvSpPr txBox="1"/>
          <p:nvPr/>
        </p:nvSpPr>
        <p:spPr>
          <a:xfrm>
            <a:off x="6761383" y="6340768"/>
            <a:ext cx="516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  <a:hlinkClick r:id="rId6"/>
              </a:rPr>
              <a:t>Advanced </a:t>
            </a:r>
            <a:r>
              <a:rPr lang="es-CO" sz="2400" dirty="0" err="1">
                <a:solidFill>
                  <a:schemeClr val="bg1"/>
                </a:solidFill>
                <a:hlinkClick r:id="rId6"/>
              </a:rPr>
              <a:t>Statistic</a:t>
            </a:r>
            <a:r>
              <a:rPr lang="es-CO" sz="2400" dirty="0">
                <a:solidFill>
                  <a:schemeClr val="bg1"/>
                </a:solidFill>
                <a:hlinkClick r:id="rId6"/>
              </a:rPr>
              <a:t> </a:t>
            </a:r>
            <a:r>
              <a:rPr lang="es-CO" sz="2400" dirty="0" err="1">
                <a:solidFill>
                  <a:schemeClr val="bg1"/>
                </a:solidFill>
                <a:hlinkClick r:id="rId6"/>
              </a:rPr>
              <a:t>Course</a:t>
            </a:r>
            <a:r>
              <a:rPr lang="es-CO" sz="2400" dirty="0">
                <a:solidFill>
                  <a:schemeClr val="bg1"/>
                </a:solidFill>
              </a:rPr>
              <a:t>/ </a:t>
            </a:r>
            <a:r>
              <a:rPr lang="es-CO" sz="2400" dirty="0" err="1">
                <a:solidFill>
                  <a:schemeClr val="bg1"/>
                </a:solidFill>
              </a:rPr>
              <a:t>Verkerke</a:t>
            </a:r>
            <a:endParaRPr lang="es-CO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050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Referencias y bibliografía.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B96591-8DFF-C4CD-B0C0-B94EBECDD087}"/>
              </a:ext>
            </a:extLst>
          </p:cNvPr>
          <p:cNvSpPr txBox="1"/>
          <p:nvPr/>
        </p:nvSpPr>
        <p:spPr>
          <a:xfrm>
            <a:off x="647702" y="1489900"/>
            <a:ext cx="1081908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  <a:hlinkClick r:id="rId2"/>
              </a:rPr>
              <a:t>RooStats Workbook.</a:t>
            </a:r>
            <a:endParaRPr lang="es-CO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Explicación de aplicación </a:t>
            </a:r>
            <a:r>
              <a:rPr lang="es-CO" sz="2400" dirty="0" err="1">
                <a:solidFill>
                  <a:schemeClr val="bg1"/>
                </a:solidFill>
              </a:rPr>
              <a:t>RooFit</a:t>
            </a:r>
            <a:r>
              <a:rPr lang="es-CO" sz="2400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  <a:hlinkClick r:id="rId3"/>
              </a:rPr>
              <a:t>Parte I</a:t>
            </a:r>
            <a:r>
              <a:rPr lang="es-CO" sz="2400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  <a:hlinkClick r:id="rId4"/>
              </a:rPr>
              <a:t>Parte II</a:t>
            </a:r>
            <a:r>
              <a:rPr lang="es-CO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  <a:hlinkClick r:id="rId5"/>
              </a:rPr>
              <a:t>Aplicación al bosón de Higgs</a:t>
            </a:r>
            <a:r>
              <a:rPr lang="es-CO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  <a:hlinkClick r:id="rId6"/>
              </a:rPr>
              <a:t>Ejemplos de uso en la documentación</a:t>
            </a:r>
            <a:r>
              <a:rPr lang="es-CO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lt1"/>
                </a:solidFill>
              </a:rPr>
              <a:t>RooFit</a:t>
            </a:r>
            <a:r>
              <a:rPr lang="en-US" sz="2400" dirty="0">
                <a:solidFill>
                  <a:schemeClr val="lt1"/>
                </a:solidFill>
              </a:rPr>
              <a:t> and </a:t>
            </a:r>
            <a:r>
              <a:rPr lang="en-US" sz="2400" dirty="0" err="1">
                <a:solidFill>
                  <a:schemeClr val="lt1"/>
                </a:solidFill>
              </a:rPr>
              <a:t>RooStats</a:t>
            </a:r>
            <a:r>
              <a:rPr lang="en-US" sz="2400" dirty="0">
                <a:solidFill>
                  <a:schemeClr val="lt1"/>
                </a:solidFill>
              </a:rPr>
              <a:t> Workbook. K. Cranmer, V. Croft, W. </a:t>
            </a:r>
            <a:r>
              <a:rPr lang="en-US" sz="2400" dirty="0" err="1">
                <a:solidFill>
                  <a:schemeClr val="lt1"/>
                </a:solidFill>
              </a:rPr>
              <a:t>Verkerke</a:t>
            </a:r>
            <a:r>
              <a:rPr lang="en-US" sz="2400" dirty="0">
                <a:solidFill>
                  <a:schemeClr val="lt1"/>
                </a:solidFill>
              </a:rPr>
              <a:t>. URL: </a:t>
            </a:r>
            <a:r>
              <a:rPr lang="en-US" sz="2400" u="sng" dirty="0">
                <a:solidFill>
                  <a:schemeClr val="hlink"/>
                </a:solidFill>
                <a:hlinkClick r:id="rId7"/>
              </a:rPr>
              <a:t>https://roostatsworkbook.readthedocs.io/en/latest/modelbuilding.html#roofit</a:t>
            </a:r>
            <a:endParaRPr lang="en-US" sz="2400" dirty="0">
              <a:solidFill>
                <a:schemeClr val="l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lt1"/>
                </a:solidFill>
              </a:rPr>
              <a:t>RooFit</a:t>
            </a:r>
            <a:r>
              <a:rPr lang="en-US" sz="2400" dirty="0">
                <a:solidFill>
                  <a:schemeClr val="lt1"/>
                </a:solidFill>
              </a:rPr>
              <a:t>, Based on L. Moneta lessons at </a:t>
            </a:r>
            <a:r>
              <a:rPr lang="en-US" sz="2400" dirty="0" err="1">
                <a:solidFill>
                  <a:schemeClr val="lt1"/>
                </a:solidFill>
              </a:rPr>
              <a:t>Terascale</a:t>
            </a:r>
            <a:r>
              <a:rPr lang="en-US" sz="2400" dirty="0">
                <a:solidFill>
                  <a:schemeClr val="lt1"/>
                </a:solidFill>
              </a:rPr>
              <a:t> Statistics School 2015. URL: </a:t>
            </a:r>
            <a:r>
              <a:rPr lang="en-US" sz="2400" u="sng" dirty="0">
                <a:solidFill>
                  <a:schemeClr val="hlink"/>
                </a:solidFill>
                <a:hlinkClick r:id="rId8"/>
              </a:rPr>
              <a:t>https://moodle2.units.it/pluginfile.php/282931/mod_resource/content/0/Lezione10.pdf</a:t>
            </a:r>
            <a:endParaRPr lang="en-US" sz="2400" dirty="0">
              <a:solidFill>
                <a:schemeClr val="l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834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680" y="5780151"/>
            <a:ext cx="2060947" cy="1077849"/>
          </a:xfrm>
        </p:spPr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Gracias.</a:t>
            </a:r>
          </a:p>
        </p:txBody>
      </p:sp>
    </p:spTree>
    <p:extLst>
      <p:ext uri="{BB962C8B-B14F-4D97-AF65-F5344CB8AC3E}">
        <p14:creationId xmlns:p14="http://schemas.microsoft.com/office/powerpoint/2010/main" val="305111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02CAC4D2-A5BA-2558-B315-D617A646A8F7}"/>
              </a:ext>
            </a:extLst>
          </p:cNvPr>
          <p:cNvGrpSpPr/>
          <p:nvPr/>
        </p:nvGrpSpPr>
        <p:grpSpPr>
          <a:xfrm>
            <a:off x="7778025" y="2151829"/>
            <a:ext cx="3703587" cy="3477446"/>
            <a:chOff x="7685690" y="3321269"/>
            <a:chExt cx="3400097" cy="1860004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C5E9B6A-6530-DB5A-0A7B-80E71A8BF6B2}"/>
                </a:ext>
              </a:extLst>
            </p:cNvPr>
            <p:cNvSpPr>
              <a:spLocks/>
            </p:cNvSpPr>
            <p:nvPr/>
          </p:nvSpPr>
          <p:spPr>
            <a:xfrm>
              <a:off x="7685690" y="3321269"/>
              <a:ext cx="3400097" cy="186000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prstDash val="dashDot"/>
              <a:extLst>
                <a:ext uri="{C807C97D-BFC1-408E-A445-0C87EB9F89A2}">
                  <ask:lineSketchStyleProps xmlns:ask="http://schemas.microsoft.com/office/drawing/2018/sketchyshapes" sd="1735224768">
                    <a:custGeom>
                      <a:avLst/>
                      <a:gdLst>
                        <a:gd name="connsiteX0" fmla="*/ 0 w 2333297"/>
                        <a:gd name="connsiteY0" fmla="*/ 0 h 1292444"/>
                        <a:gd name="connsiteX1" fmla="*/ 2333297 w 2333297"/>
                        <a:gd name="connsiteY1" fmla="*/ 0 h 1292444"/>
                        <a:gd name="connsiteX2" fmla="*/ 2333297 w 2333297"/>
                        <a:gd name="connsiteY2" fmla="*/ 1292444 h 1292444"/>
                        <a:gd name="connsiteX3" fmla="*/ 0 w 2333297"/>
                        <a:gd name="connsiteY3" fmla="*/ 1292444 h 1292444"/>
                        <a:gd name="connsiteX4" fmla="*/ 0 w 2333297"/>
                        <a:gd name="connsiteY4" fmla="*/ 0 h 12924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33297" h="1292444" fill="none" extrusionOk="0">
                          <a:moveTo>
                            <a:pt x="0" y="0"/>
                          </a:moveTo>
                          <a:cubicBezTo>
                            <a:pt x="275694" y="-158973"/>
                            <a:pt x="1575136" y="-63668"/>
                            <a:pt x="2333297" y="0"/>
                          </a:cubicBezTo>
                          <a:cubicBezTo>
                            <a:pt x="2418310" y="158056"/>
                            <a:pt x="2270933" y="904987"/>
                            <a:pt x="2333297" y="1292444"/>
                          </a:cubicBezTo>
                          <a:cubicBezTo>
                            <a:pt x="1743564" y="1179928"/>
                            <a:pt x="1098754" y="1294187"/>
                            <a:pt x="0" y="1292444"/>
                          </a:cubicBezTo>
                          <a:cubicBezTo>
                            <a:pt x="9602" y="851727"/>
                            <a:pt x="28851" y="603343"/>
                            <a:pt x="0" y="0"/>
                          </a:cubicBezTo>
                          <a:close/>
                        </a:path>
                        <a:path w="2333297" h="1292444" stroke="0" extrusionOk="0">
                          <a:moveTo>
                            <a:pt x="0" y="0"/>
                          </a:moveTo>
                          <a:cubicBezTo>
                            <a:pt x="835861" y="109261"/>
                            <a:pt x="1235254" y="-110647"/>
                            <a:pt x="2333297" y="0"/>
                          </a:cubicBezTo>
                          <a:cubicBezTo>
                            <a:pt x="2283843" y="598367"/>
                            <a:pt x="2319377" y="1061275"/>
                            <a:pt x="2333297" y="1292444"/>
                          </a:cubicBezTo>
                          <a:cubicBezTo>
                            <a:pt x="1257358" y="1371206"/>
                            <a:pt x="755108" y="1201755"/>
                            <a:pt x="0" y="1292444"/>
                          </a:cubicBezTo>
                          <a:cubicBezTo>
                            <a:pt x="-104578" y="696108"/>
                            <a:pt x="28724" y="4291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000" b="1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009115B6-B737-4AD3-425D-DBE80BC90151}"/>
                </a:ext>
              </a:extLst>
            </p:cNvPr>
            <p:cNvSpPr txBox="1">
              <a:spLocks/>
            </p:cNvSpPr>
            <p:nvPr/>
          </p:nvSpPr>
          <p:spPr>
            <a:xfrm>
              <a:off x="8502868" y="3444272"/>
              <a:ext cx="176573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O" sz="2800" dirty="0">
                  <a:solidFill>
                    <a:schemeClr val="bg1"/>
                  </a:solidFill>
                </a:rPr>
                <a:t>DATASET</a:t>
              </a:r>
              <a:endParaRPr lang="es-CO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76C6C4A2-6024-D9C0-B2FA-065C6A98DF2E}"/>
              </a:ext>
            </a:extLst>
          </p:cNvPr>
          <p:cNvGraphicFramePr>
            <a:graphicFrameLocks noGrp="1"/>
          </p:cNvGraphicFramePr>
          <p:nvPr/>
        </p:nvGraphicFramePr>
        <p:xfrm>
          <a:off x="8245693" y="3081831"/>
          <a:ext cx="2768247" cy="20153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2749">
                  <a:extLst>
                    <a:ext uri="{9D8B030D-6E8A-4147-A177-3AD203B41FA5}">
                      <a16:colId xmlns:a16="http://schemas.microsoft.com/office/drawing/2014/main" val="1581277023"/>
                    </a:ext>
                  </a:extLst>
                </a:gridCol>
                <a:gridCol w="922749">
                  <a:extLst>
                    <a:ext uri="{9D8B030D-6E8A-4147-A177-3AD203B41FA5}">
                      <a16:colId xmlns:a16="http://schemas.microsoft.com/office/drawing/2014/main" val="1483945832"/>
                    </a:ext>
                  </a:extLst>
                </a:gridCol>
                <a:gridCol w="922749">
                  <a:extLst>
                    <a:ext uri="{9D8B030D-6E8A-4147-A177-3AD203B41FA5}">
                      <a16:colId xmlns:a16="http://schemas.microsoft.com/office/drawing/2014/main" val="2962425990"/>
                    </a:ext>
                  </a:extLst>
                </a:gridCol>
              </a:tblGrid>
              <a:tr h="671786">
                <a:tc>
                  <a:txBody>
                    <a:bodyPr/>
                    <a:lstStyle/>
                    <a:p>
                      <a:r>
                        <a:rPr lang="es-CO" dirty="0" err="1"/>
                        <a:t>P_t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Counts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007284"/>
                  </a:ext>
                </a:extLst>
              </a:tr>
              <a:tr h="671786">
                <a:tc>
                  <a:txBody>
                    <a:bodyPr/>
                    <a:lstStyle/>
                    <a:p>
                      <a:r>
                        <a:rPr lang="es-CO" dirty="0"/>
                        <a:t>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95760"/>
                  </a:ext>
                </a:extLst>
              </a:tr>
              <a:tr h="671786">
                <a:tc>
                  <a:txBody>
                    <a:bodyPr/>
                    <a:lstStyle/>
                    <a:p>
                      <a:r>
                        <a:rPr lang="es-CO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49003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179424A9-1BB6-8882-3E6D-223DF35F07EB}"/>
              </a:ext>
            </a:extLst>
          </p:cNvPr>
          <p:cNvSpPr/>
          <p:nvPr/>
        </p:nvSpPr>
        <p:spPr>
          <a:xfrm>
            <a:off x="425271" y="2151829"/>
            <a:ext cx="6901749" cy="3477446"/>
          </a:xfrm>
          <a:custGeom>
            <a:avLst/>
            <a:gdLst>
              <a:gd name="connsiteX0" fmla="*/ 0 w 6901749"/>
              <a:gd name="connsiteY0" fmla="*/ 0 h 3477446"/>
              <a:gd name="connsiteX1" fmla="*/ 6901749 w 6901749"/>
              <a:gd name="connsiteY1" fmla="*/ 0 h 3477446"/>
              <a:gd name="connsiteX2" fmla="*/ 6901749 w 6901749"/>
              <a:gd name="connsiteY2" fmla="*/ 3477446 h 3477446"/>
              <a:gd name="connsiteX3" fmla="*/ 0 w 6901749"/>
              <a:gd name="connsiteY3" fmla="*/ 3477446 h 3477446"/>
              <a:gd name="connsiteX4" fmla="*/ 0 w 6901749"/>
              <a:gd name="connsiteY4" fmla="*/ 0 h 347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1749" h="3477446" fill="none" extrusionOk="0">
                <a:moveTo>
                  <a:pt x="0" y="0"/>
                </a:moveTo>
                <a:cubicBezTo>
                  <a:pt x="1926719" y="-158973"/>
                  <a:pt x="4847536" y="-63668"/>
                  <a:pt x="6901749" y="0"/>
                </a:cubicBezTo>
                <a:cubicBezTo>
                  <a:pt x="6995422" y="634072"/>
                  <a:pt x="6999249" y="2022196"/>
                  <a:pt x="6901749" y="3477446"/>
                </a:cubicBezTo>
                <a:cubicBezTo>
                  <a:pt x="4924722" y="3364930"/>
                  <a:pt x="2106589" y="3479189"/>
                  <a:pt x="0" y="3477446"/>
                </a:cubicBezTo>
                <a:cubicBezTo>
                  <a:pt x="2017" y="2421120"/>
                  <a:pt x="18073" y="776893"/>
                  <a:pt x="0" y="0"/>
                </a:cubicBezTo>
                <a:close/>
              </a:path>
              <a:path w="6901749" h="3477446" stroke="0" extrusionOk="0">
                <a:moveTo>
                  <a:pt x="0" y="0"/>
                </a:moveTo>
                <a:cubicBezTo>
                  <a:pt x="1585439" y="109261"/>
                  <a:pt x="4825556" y="-110647"/>
                  <a:pt x="6901749" y="0"/>
                </a:cubicBezTo>
                <a:cubicBezTo>
                  <a:pt x="7030385" y="779879"/>
                  <a:pt x="7049549" y="3109897"/>
                  <a:pt x="6901749" y="3477446"/>
                </a:cubicBezTo>
                <a:cubicBezTo>
                  <a:pt x="4970357" y="3556208"/>
                  <a:pt x="2534029" y="3386757"/>
                  <a:pt x="0" y="3477446"/>
                </a:cubicBezTo>
                <a:cubicBezTo>
                  <a:pt x="114794" y="2613981"/>
                  <a:pt x="122353" y="1457377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8575">
            <a:solidFill>
              <a:schemeClr val="tx1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173522476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2800" b="1" dirty="0" err="1"/>
              <a:t>Functions</a:t>
            </a:r>
            <a:r>
              <a:rPr lang="es-CO" sz="2800" b="1" dirty="0"/>
              <a:t> / </a:t>
            </a:r>
            <a:r>
              <a:rPr lang="es-CO" sz="2800" b="1" dirty="0" err="1"/>
              <a:t>PDFs</a:t>
            </a:r>
            <a:endParaRPr lang="es-CO" sz="2800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0B7FA94-CCFF-25B3-D072-A335223A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88" y="3081831"/>
            <a:ext cx="6611059" cy="22589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4D24C0C-67F6-95F6-4405-F5EE17741264}"/>
              </a:ext>
            </a:extLst>
          </p:cNvPr>
          <p:cNvSpPr txBox="1"/>
          <p:nvPr/>
        </p:nvSpPr>
        <p:spPr>
          <a:xfrm>
            <a:off x="5602014" y="1259067"/>
            <a:ext cx="379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Objetos usuales en </a:t>
            </a:r>
            <a:r>
              <a:rPr lang="es-CO" sz="2400" dirty="0" err="1">
                <a:solidFill>
                  <a:schemeClr val="bg1"/>
                </a:solidFill>
              </a:rPr>
              <a:t>RooFit</a:t>
            </a:r>
            <a:endParaRPr lang="es-CO" sz="2400" dirty="0">
              <a:solidFill>
                <a:schemeClr val="bg1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612B4C7-5D27-2062-A0AC-45DCF1A055A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6096000" y="1720732"/>
            <a:ext cx="1404932" cy="152696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BEA17AE-E72E-718F-A0E7-D7FCE9580E5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500932" y="1720732"/>
            <a:ext cx="1460623" cy="14536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776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02CAC4D2-A5BA-2558-B315-D617A646A8F7}"/>
              </a:ext>
            </a:extLst>
          </p:cNvPr>
          <p:cNvGrpSpPr/>
          <p:nvPr/>
        </p:nvGrpSpPr>
        <p:grpSpPr>
          <a:xfrm>
            <a:off x="7778025" y="2151829"/>
            <a:ext cx="3703587" cy="3477446"/>
            <a:chOff x="7685690" y="3321269"/>
            <a:chExt cx="3400097" cy="1860004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C5E9B6A-6530-DB5A-0A7B-80E71A8BF6B2}"/>
                </a:ext>
              </a:extLst>
            </p:cNvPr>
            <p:cNvSpPr>
              <a:spLocks/>
            </p:cNvSpPr>
            <p:nvPr/>
          </p:nvSpPr>
          <p:spPr>
            <a:xfrm>
              <a:off x="7685690" y="3321269"/>
              <a:ext cx="3400097" cy="186000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prstDash val="dashDot"/>
              <a:extLst>
                <a:ext uri="{C807C97D-BFC1-408E-A445-0C87EB9F89A2}">
                  <ask:lineSketchStyleProps xmlns:ask="http://schemas.microsoft.com/office/drawing/2018/sketchyshapes" sd="1735224768">
                    <a:custGeom>
                      <a:avLst/>
                      <a:gdLst>
                        <a:gd name="connsiteX0" fmla="*/ 0 w 2333297"/>
                        <a:gd name="connsiteY0" fmla="*/ 0 h 1292444"/>
                        <a:gd name="connsiteX1" fmla="*/ 2333297 w 2333297"/>
                        <a:gd name="connsiteY1" fmla="*/ 0 h 1292444"/>
                        <a:gd name="connsiteX2" fmla="*/ 2333297 w 2333297"/>
                        <a:gd name="connsiteY2" fmla="*/ 1292444 h 1292444"/>
                        <a:gd name="connsiteX3" fmla="*/ 0 w 2333297"/>
                        <a:gd name="connsiteY3" fmla="*/ 1292444 h 1292444"/>
                        <a:gd name="connsiteX4" fmla="*/ 0 w 2333297"/>
                        <a:gd name="connsiteY4" fmla="*/ 0 h 12924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33297" h="1292444" fill="none" extrusionOk="0">
                          <a:moveTo>
                            <a:pt x="0" y="0"/>
                          </a:moveTo>
                          <a:cubicBezTo>
                            <a:pt x="275694" y="-158973"/>
                            <a:pt x="1575136" y="-63668"/>
                            <a:pt x="2333297" y="0"/>
                          </a:cubicBezTo>
                          <a:cubicBezTo>
                            <a:pt x="2418310" y="158056"/>
                            <a:pt x="2270933" y="904987"/>
                            <a:pt x="2333297" y="1292444"/>
                          </a:cubicBezTo>
                          <a:cubicBezTo>
                            <a:pt x="1743564" y="1179928"/>
                            <a:pt x="1098754" y="1294187"/>
                            <a:pt x="0" y="1292444"/>
                          </a:cubicBezTo>
                          <a:cubicBezTo>
                            <a:pt x="9602" y="851727"/>
                            <a:pt x="28851" y="603343"/>
                            <a:pt x="0" y="0"/>
                          </a:cubicBezTo>
                          <a:close/>
                        </a:path>
                        <a:path w="2333297" h="1292444" stroke="0" extrusionOk="0">
                          <a:moveTo>
                            <a:pt x="0" y="0"/>
                          </a:moveTo>
                          <a:cubicBezTo>
                            <a:pt x="835861" y="109261"/>
                            <a:pt x="1235254" y="-110647"/>
                            <a:pt x="2333297" y="0"/>
                          </a:cubicBezTo>
                          <a:cubicBezTo>
                            <a:pt x="2283843" y="598367"/>
                            <a:pt x="2319377" y="1061275"/>
                            <a:pt x="2333297" y="1292444"/>
                          </a:cubicBezTo>
                          <a:cubicBezTo>
                            <a:pt x="1257358" y="1371206"/>
                            <a:pt x="755108" y="1201755"/>
                            <a:pt x="0" y="1292444"/>
                          </a:cubicBezTo>
                          <a:cubicBezTo>
                            <a:pt x="-104578" y="696108"/>
                            <a:pt x="28724" y="4291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000" b="1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009115B6-B737-4AD3-425D-DBE80BC90151}"/>
                </a:ext>
              </a:extLst>
            </p:cNvPr>
            <p:cNvSpPr txBox="1">
              <a:spLocks/>
            </p:cNvSpPr>
            <p:nvPr/>
          </p:nvSpPr>
          <p:spPr>
            <a:xfrm>
              <a:off x="8502868" y="3444272"/>
              <a:ext cx="176573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O" sz="2800" dirty="0">
                  <a:solidFill>
                    <a:schemeClr val="bg1"/>
                  </a:solidFill>
                </a:rPr>
                <a:t>DATASET</a:t>
              </a:r>
              <a:endParaRPr lang="es-CO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76C6C4A2-6024-D9C0-B2FA-065C6A98DF2E}"/>
              </a:ext>
            </a:extLst>
          </p:cNvPr>
          <p:cNvGraphicFramePr>
            <a:graphicFrameLocks noGrp="1"/>
          </p:cNvGraphicFramePr>
          <p:nvPr/>
        </p:nvGraphicFramePr>
        <p:xfrm>
          <a:off x="8245693" y="3081831"/>
          <a:ext cx="2768247" cy="20153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2749">
                  <a:extLst>
                    <a:ext uri="{9D8B030D-6E8A-4147-A177-3AD203B41FA5}">
                      <a16:colId xmlns:a16="http://schemas.microsoft.com/office/drawing/2014/main" val="1581277023"/>
                    </a:ext>
                  </a:extLst>
                </a:gridCol>
                <a:gridCol w="922749">
                  <a:extLst>
                    <a:ext uri="{9D8B030D-6E8A-4147-A177-3AD203B41FA5}">
                      <a16:colId xmlns:a16="http://schemas.microsoft.com/office/drawing/2014/main" val="1483945832"/>
                    </a:ext>
                  </a:extLst>
                </a:gridCol>
                <a:gridCol w="922749">
                  <a:extLst>
                    <a:ext uri="{9D8B030D-6E8A-4147-A177-3AD203B41FA5}">
                      <a16:colId xmlns:a16="http://schemas.microsoft.com/office/drawing/2014/main" val="2962425990"/>
                    </a:ext>
                  </a:extLst>
                </a:gridCol>
              </a:tblGrid>
              <a:tr h="671786">
                <a:tc>
                  <a:txBody>
                    <a:bodyPr/>
                    <a:lstStyle/>
                    <a:p>
                      <a:r>
                        <a:rPr lang="es-CO" dirty="0" err="1"/>
                        <a:t>P_t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Counts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007284"/>
                  </a:ext>
                </a:extLst>
              </a:tr>
              <a:tr h="671786">
                <a:tc>
                  <a:txBody>
                    <a:bodyPr/>
                    <a:lstStyle/>
                    <a:p>
                      <a:r>
                        <a:rPr lang="es-CO" dirty="0"/>
                        <a:t>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95760"/>
                  </a:ext>
                </a:extLst>
              </a:tr>
              <a:tr h="671786">
                <a:tc>
                  <a:txBody>
                    <a:bodyPr/>
                    <a:lstStyle/>
                    <a:p>
                      <a:r>
                        <a:rPr lang="es-CO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49003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179424A9-1BB6-8882-3E6D-223DF35F07EB}"/>
              </a:ext>
            </a:extLst>
          </p:cNvPr>
          <p:cNvSpPr/>
          <p:nvPr/>
        </p:nvSpPr>
        <p:spPr>
          <a:xfrm>
            <a:off x="425271" y="2151829"/>
            <a:ext cx="6901749" cy="3477446"/>
          </a:xfrm>
          <a:custGeom>
            <a:avLst/>
            <a:gdLst>
              <a:gd name="connsiteX0" fmla="*/ 0 w 6901749"/>
              <a:gd name="connsiteY0" fmla="*/ 0 h 3477446"/>
              <a:gd name="connsiteX1" fmla="*/ 6901749 w 6901749"/>
              <a:gd name="connsiteY1" fmla="*/ 0 h 3477446"/>
              <a:gd name="connsiteX2" fmla="*/ 6901749 w 6901749"/>
              <a:gd name="connsiteY2" fmla="*/ 3477446 h 3477446"/>
              <a:gd name="connsiteX3" fmla="*/ 0 w 6901749"/>
              <a:gd name="connsiteY3" fmla="*/ 3477446 h 3477446"/>
              <a:gd name="connsiteX4" fmla="*/ 0 w 6901749"/>
              <a:gd name="connsiteY4" fmla="*/ 0 h 347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1749" h="3477446" fill="none" extrusionOk="0">
                <a:moveTo>
                  <a:pt x="0" y="0"/>
                </a:moveTo>
                <a:cubicBezTo>
                  <a:pt x="1926719" y="-158973"/>
                  <a:pt x="4847536" y="-63668"/>
                  <a:pt x="6901749" y="0"/>
                </a:cubicBezTo>
                <a:cubicBezTo>
                  <a:pt x="6995422" y="634072"/>
                  <a:pt x="6999249" y="2022196"/>
                  <a:pt x="6901749" y="3477446"/>
                </a:cubicBezTo>
                <a:cubicBezTo>
                  <a:pt x="4924722" y="3364930"/>
                  <a:pt x="2106589" y="3479189"/>
                  <a:pt x="0" y="3477446"/>
                </a:cubicBezTo>
                <a:cubicBezTo>
                  <a:pt x="2017" y="2421120"/>
                  <a:pt x="18073" y="776893"/>
                  <a:pt x="0" y="0"/>
                </a:cubicBezTo>
                <a:close/>
              </a:path>
              <a:path w="6901749" h="3477446" stroke="0" extrusionOk="0">
                <a:moveTo>
                  <a:pt x="0" y="0"/>
                </a:moveTo>
                <a:cubicBezTo>
                  <a:pt x="1585439" y="109261"/>
                  <a:pt x="4825556" y="-110647"/>
                  <a:pt x="6901749" y="0"/>
                </a:cubicBezTo>
                <a:cubicBezTo>
                  <a:pt x="7030385" y="779879"/>
                  <a:pt x="7049549" y="3109897"/>
                  <a:pt x="6901749" y="3477446"/>
                </a:cubicBezTo>
                <a:cubicBezTo>
                  <a:pt x="4970357" y="3556208"/>
                  <a:pt x="2534029" y="3386757"/>
                  <a:pt x="0" y="3477446"/>
                </a:cubicBezTo>
                <a:cubicBezTo>
                  <a:pt x="114794" y="2613981"/>
                  <a:pt x="122353" y="1457377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8575">
            <a:solidFill>
              <a:schemeClr val="tx1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173522476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2800" b="1" dirty="0" err="1"/>
              <a:t>Functions</a:t>
            </a:r>
            <a:r>
              <a:rPr lang="es-CO" sz="2800" b="1" dirty="0"/>
              <a:t> / </a:t>
            </a:r>
            <a:r>
              <a:rPr lang="es-CO" sz="2800" b="1" dirty="0" err="1"/>
              <a:t>PDFs</a:t>
            </a:r>
            <a:endParaRPr lang="es-CO" sz="2800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0B7FA94-CCFF-25B3-D072-A335223A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88" y="3081831"/>
            <a:ext cx="6611059" cy="22589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4D24C0C-67F6-95F6-4405-F5EE17741264}"/>
              </a:ext>
            </a:extLst>
          </p:cNvPr>
          <p:cNvSpPr txBox="1"/>
          <p:nvPr/>
        </p:nvSpPr>
        <p:spPr>
          <a:xfrm>
            <a:off x="5602014" y="1259067"/>
            <a:ext cx="379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Objetos usuales en </a:t>
            </a:r>
            <a:r>
              <a:rPr lang="es-CO" sz="2400" dirty="0" err="1">
                <a:solidFill>
                  <a:schemeClr val="bg1"/>
                </a:solidFill>
              </a:rPr>
              <a:t>RooFit</a:t>
            </a:r>
            <a:endParaRPr lang="es-CO" sz="2400" dirty="0">
              <a:solidFill>
                <a:schemeClr val="bg1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612B4C7-5D27-2062-A0AC-45DCF1A055A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6096000" y="1720732"/>
            <a:ext cx="1404932" cy="152696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BEA17AE-E72E-718F-A0E7-D7FCE9580E5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500932" y="1720732"/>
            <a:ext cx="1460623" cy="14536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F7D342CD-A09E-17E3-055D-53D181710A27}"/>
              </a:ext>
            </a:extLst>
          </p:cNvPr>
          <p:cNvSpPr txBox="1"/>
          <p:nvPr/>
        </p:nvSpPr>
        <p:spPr>
          <a:xfrm>
            <a:off x="3688896" y="5796358"/>
            <a:ext cx="4979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¿Asegurar </a:t>
            </a:r>
            <a:r>
              <a:rPr lang="es-CO" sz="2400" b="1" dirty="0">
                <a:solidFill>
                  <a:srgbClr val="FF0000"/>
                </a:solidFill>
              </a:rPr>
              <a:t>persistencia</a:t>
            </a:r>
            <a:r>
              <a:rPr lang="es-CO" sz="2400" dirty="0">
                <a:solidFill>
                  <a:schemeClr val="bg1"/>
                </a:solidFill>
              </a:rPr>
              <a:t> de objetos?</a:t>
            </a:r>
          </a:p>
        </p:txBody>
      </p:sp>
    </p:spTree>
    <p:extLst>
      <p:ext uri="{BB962C8B-B14F-4D97-AF65-F5344CB8AC3E}">
        <p14:creationId xmlns:p14="http://schemas.microsoft.com/office/powerpoint/2010/main" val="1401801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B1D6673-C837-2932-3B5A-EB86EC7A2157}"/>
              </a:ext>
            </a:extLst>
          </p:cNvPr>
          <p:cNvSpPr/>
          <p:nvPr/>
        </p:nvSpPr>
        <p:spPr>
          <a:xfrm>
            <a:off x="713519" y="2461556"/>
            <a:ext cx="8374643" cy="34454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2800" b="1" dirty="0">
                <a:solidFill>
                  <a:schemeClr val="bg1"/>
                </a:solidFill>
              </a:rPr>
              <a:t>WORKSPACE</a:t>
            </a:r>
            <a:endParaRPr lang="es-CO" b="1" dirty="0">
              <a:solidFill>
                <a:schemeClr val="bg1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0B7FA94-CCFF-25B3-D072-A335223A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49" y="3556785"/>
            <a:ext cx="4247600" cy="1451344"/>
          </a:xfrm>
          <a:prstGeom prst="rect">
            <a:avLst/>
          </a:prstGeom>
        </p:spPr>
      </p:pic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76C6C4A2-6024-D9C0-B2FA-065C6A98D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71187"/>
              </p:ext>
            </p:extLst>
          </p:nvPr>
        </p:nvGraphicFramePr>
        <p:xfrm>
          <a:off x="5839778" y="3274778"/>
          <a:ext cx="2768247" cy="20153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2749">
                  <a:extLst>
                    <a:ext uri="{9D8B030D-6E8A-4147-A177-3AD203B41FA5}">
                      <a16:colId xmlns:a16="http://schemas.microsoft.com/office/drawing/2014/main" val="1581277023"/>
                    </a:ext>
                  </a:extLst>
                </a:gridCol>
                <a:gridCol w="922749">
                  <a:extLst>
                    <a:ext uri="{9D8B030D-6E8A-4147-A177-3AD203B41FA5}">
                      <a16:colId xmlns:a16="http://schemas.microsoft.com/office/drawing/2014/main" val="1483945832"/>
                    </a:ext>
                  </a:extLst>
                </a:gridCol>
                <a:gridCol w="922749">
                  <a:extLst>
                    <a:ext uri="{9D8B030D-6E8A-4147-A177-3AD203B41FA5}">
                      <a16:colId xmlns:a16="http://schemas.microsoft.com/office/drawing/2014/main" val="2962425990"/>
                    </a:ext>
                  </a:extLst>
                </a:gridCol>
              </a:tblGrid>
              <a:tr h="671786">
                <a:tc>
                  <a:txBody>
                    <a:bodyPr/>
                    <a:lstStyle/>
                    <a:p>
                      <a:r>
                        <a:rPr lang="es-CO" dirty="0" err="1"/>
                        <a:t>P_t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Counts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007284"/>
                  </a:ext>
                </a:extLst>
              </a:tr>
              <a:tr h="671786">
                <a:tc>
                  <a:txBody>
                    <a:bodyPr/>
                    <a:lstStyle/>
                    <a:p>
                      <a:r>
                        <a:rPr lang="es-CO" dirty="0"/>
                        <a:t>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95760"/>
                  </a:ext>
                </a:extLst>
              </a:tr>
              <a:tr h="671786">
                <a:tc>
                  <a:txBody>
                    <a:bodyPr/>
                    <a:lstStyle/>
                    <a:p>
                      <a:r>
                        <a:rPr lang="es-CO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49003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EB97D394-276E-595F-4395-7E5C1A561328}"/>
              </a:ext>
            </a:extLst>
          </p:cNvPr>
          <p:cNvSpPr txBox="1"/>
          <p:nvPr/>
        </p:nvSpPr>
        <p:spPr>
          <a:xfrm>
            <a:off x="8523891" y="854616"/>
            <a:ext cx="3373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 generic container class for all </a:t>
            </a:r>
            <a:r>
              <a:rPr lang="en-US" sz="2400" dirty="0" err="1">
                <a:solidFill>
                  <a:schemeClr val="bg1"/>
                </a:solidFill>
              </a:rPr>
              <a:t>RooFit</a:t>
            </a:r>
            <a:r>
              <a:rPr lang="en-US" sz="2400" dirty="0">
                <a:solidFill>
                  <a:schemeClr val="bg1"/>
                </a:solidFill>
              </a:rPr>
              <a:t> objects of your project.</a:t>
            </a:r>
            <a:endParaRPr lang="es-CO" sz="2400" dirty="0">
              <a:solidFill>
                <a:schemeClr val="bg1"/>
              </a:solidFill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F11F9DDB-1DD0-AD11-22E9-43D12D35813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096000" y="1454781"/>
            <a:ext cx="2427891" cy="142505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299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: uso básico, </a:t>
            </a:r>
            <a:r>
              <a:rPr lang="es-CO" dirty="0" err="1">
                <a:solidFill>
                  <a:schemeClr val="bg1"/>
                </a:solidFill>
              </a:rPr>
              <a:t>write</a:t>
            </a:r>
            <a:r>
              <a:rPr lang="es-CO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28A710-4228-20EB-DDEB-531CE4F1F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226" y="2449450"/>
            <a:ext cx="7548072" cy="2589028"/>
          </a:xfrm>
          <a:prstGeom prst="rect">
            <a:avLst/>
          </a:prstGeom>
        </p:spPr>
      </p:pic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E11388D1-7337-03EE-5F25-47A3130D7190}"/>
              </a:ext>
            </a:extLst>
          </p:cNvPr>
          <p:cNvCxnSpPr/>
          <p:nvPr/>
        </p:nvCxnSpPr>
        <p:spPr>
          <a:xfrm rot="10800000">
            <a:off x="2564524" y="2680139"/>
            <a:ext cx="1776248" cy="124022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437954C0-C05E-B6C2-6624-54C165C532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64523" y="4914579"/>
            <a:ext cx="1776248" cy="945927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02B3593C-672F-15AD-E5B0-310EDABEFD55}"/>
              </a:ext>
            </a:extLst>
          </p:cNvPr>
          <p:cNvSpPr/>
          <p:nvPr/>
        </p:nvSpPr>
        <p:spPr>
          <a:xfrm>
            <a:off x="4246179" y="4000300"/>
            <a:ext cx="1944414" cy="424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59CF0DA-A260-E6C2-079B-108F06A92B1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564522" y="4212578"/>
            <a:ext cx="16816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8778824-FC9A-05AA-6D83-FDA99C00EBB8}"/>
              </a:ext>
            </a:extLst>
          </p:cNvPr>
          <p:cNvSpPr txBox="1"/>
          <p:nvPr/>
        </p:nvSpPr>
        <p:spPr>
          <a:xfrm>
            <a:off x="1530402" y="2467863"/>
            <a:ext cx="1166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CREAR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FC75747-0097-3D07-4B7B-1249724DCA8C}"/>
              </a:ext>
            </a:extLst>
          </p:cNvPr>
          <p:cNvSpPr txBox="1"/>
          <p:nvPr/>
        </p:nvSpPr>
        <p:spPr>
          <a:xfrm>
            <a:off x="1114097" y="3986884"/>
            <a:ext cx="1582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IMPORTAR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AC8394B-5F0E-F781-C7AA-A8FF7A79F747}"/>
              </a:ext>
            </a:extLst>
          </p:cNvPr>
          <p:cNvSpPr txBox="1"/>
          <p:nvPr/>
        </p:nvSpPr>
        <p:spPr>
          <a:xfrm>
            <a:off x="1114097" y="5660452"/>
            <a:ext cx="1582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GUARDAR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E634C55-8D4C-4F27-6F36-E2AAB498651B}"/>
              </a:ext>
            </a:extLst>
          </p:cNvPr>
          <p:cNvSpPr txBox="1"/>
          <p:nvPr/>
        </p:nvSpPr>
        <p:spPr>
          <a:xfrm>
            <a:off x="7609938" y="5829729"/>
            <a:ext cx="4137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</a:rPr>
              <a:t>Examples</a:t>
            </a:r>
            <a:r>
              <a:rPr lang="es-CO" sz="2400" dirty="0">
                <a:solidFill>
                  <a:schemeClr val="bg1"/>
                </a:solidFill>
              </a:rPr>
              <a:t>/</a:t>
            </a:r>
            <a:r>
              <a:rPr lang="es-CO" sz="2400" dirty="0" err="1">
                <a:solidFill>
                  <a:schemeClr val="bg1"/>
                </a:solidFill>
              </a:rPr>
              <a:t>writeWorkspace.C</a:t>
            </a:r>
            <a:endParaRPr lang="es-CO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42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1EF9006-2DFE-B77B-C292-600A26E9C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194" y="2667918"/>
            <a:ext cx="7548072" cy="20431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: uso básico, </a:t>
            </a:r>
            <a:r>
              <a:rPr lang="es-CO" dirty="0" err="1">
                <a:solidFill>
                  <a:schemeClr val="bg1"/>
                </a:solidFill>
              </a:rPr>
              <a:t>read</a:t>
            </a:r>
            <a:r>
              <a:rPr lang="es-CO" dirty="0">
                <a:solidFill>
                  <a:schemeClr val="bg1"/>
                </a:solidFill>
              </a:rPr>
              <a:t>. </a:t>
            </a:r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E11388D1-7337-03EE-5F25-47A3130D7190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2697051" y="2667918"/>
            <a:ext cx="1717295" cy="30433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437954C0-C05E-B6C2-6624-54C165C5321F}"/>
              </a:ext>
            </a:extLst>
          </p:cNvPr>
          <p:cNvCxnSpPr>
            <a:cxnSpLocks/>
            <a:stCxn id="10" idx="1"/>
            <a:endCxn id="18" idx="3"/>
          </p:cNvCxnSpPr>
          <p:nvPr/>
        </p:nvCxnSpPr>
        <p:spPr>
          <a:xfrm rot="10800000" flipV="1">
            <a:off x="2732690" y="3944276"/>
            <a:ext cx="1681657" cy="966842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02B3593C-672F-15AD-E5B0-310EDABEFD55}"/>
              </a:ext>
            </a:extLst>
          </p:cNvPr>
          <p:cNvSpPr/>
          <p:nvPr/>
        </p:nvSpPr>
        <p:spPr>
          <a:xfrm>
            <a:off x="4414346" y="3621363"/>
            <a:ext cx="4309240" cy="64582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59CF0DA-A260-E6C2-079B-108F06A92B19}"/>
              </a:ext>
            </a:extLst>
          </p:cNvPr>
          <p:cNvCxnSpPr>
            <a:cxnSpLocks/>
          </p:cNvCxnSpPr>
          <p:nvPr/>
        </p:nvCxnSpPr>
        <p:spPr>
          <a:xfrm flipH="1">
            <a:off x="2732689" y="3416419"/>
            <a:ext cx="16816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8778824-FC9A-05AA-6D83-FDA99C00EBB8}"/>
              </a:ext>
            </a:extLst>
          </p:cNvPr>
          <p:cNvSpPr txBox="1"/>
          <p:nvPr/>
        </p:nvSpPr>
        <p:spPr>
          <a:xfrm>
            <a:off x="1530402" y="2467863"/>
            <a:ext cx="1166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ABRIR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FC75747-0097-3D07-4B7B-1249724DCA8C}"/>
              </a:ext>
            </a:extLst>
          </p:cNvPr>
          <p:cNvSpPr txBox="1"/>
          <p:nvPr/>
        </p:nvSpPr>
        <p:spPr>
          <a:xfrm>
            <a:off x="920801" y="3216364"/>
            <a:ext cx="177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RECUPERAR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AC8394B-5F0E-F781-C7AA-A8FF7A79F747}"/>
              </a:ext>
            </a:extLst>
          </p:cNvPr>
          <p:cNvSpPr txBox="1"/>
          <p:nvPr/>
        </p:nvSpPr>
        <p:spPr>
          <a:xfrm>
            <a:off x="1149736" y="4711063"/>
            <a:ext cx="1582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EXTRAER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19D2589-5B82-3BFD-36B0-2767D106DD81}"/>
              </a:ext>
            </a:extLst>
          </p:cNvPr>
          <p:cNvSpPr txBox="1"/>
          <p:nvPr/>
        </p:nvSpPr>
        <p:spPr>
          <a:xfrm>
            <a:off x="7609938" y="5829729"/>
            <a:ext cx="4137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</a:rPr>
              <a:t>Examples</a:t>
            </a:r>
            <a:r>
              <a:rPr lang="es-CO" sz="2400" dirty="0">
                <a:solidFill>
                  <a:schemeClr val="bg1"/>
                </a:solidFill>
              </a:rPr>
              <a:t>/</a:t>
            </a:r>
            <a:r>
              <a:rPr lang="es-CO" sz="2400" dirty="0" err="1">
                <a:solidFill>
                  <a:schemeClr val="bg1"/>
                </a:solidFill>
              </a:rPr>
              <a:t>readWorkspace.C</a:t>
            </a:r>
            <a:endParaRPr lang="es-CO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55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: aplicación.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A5F909-5003-8F20-C575-44B5DF634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62" y="1664575"/>
            <a:ext cx="66294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4EB942D-0DFF-0AB4-705A-361EB94A5AE3}"/>
              </a:ext>
            </a:extLst>
          </p:cNvPr>
          <p:cNvSpPr txBox="1"/>
          <p:nvPr/>
        </p:nvSpPr>
        <p:spPr>
          <a:xfrm>
            <a:off x="9323125" y="5320548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Higgs/</a:t>
            </a:r>
            <a:r>
              <a:rPr lang="es-CO" sz="2400" dirty="0" err="1">
                <a:solidFill>
                  <a:schemeClr val="bg1"/>
                </a:solidFill>
              </a:rPr>
              <a:t>DataFit.C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A9BF3B8-5C32-6229-7247-9562ABDEF942}"/>
              </a:ext>
            </a:extLst>
          </p:cNvPr>
          <p:cNvSpPr txBox="1"/>
          <p:nvPr/>
        </p:nvSpPr>
        <p:spPr>
          <a:xfrm>
            <a:off x="8637039" y="5773226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Higgs/</a:t>
            </a:r>
            <a:r>
              <a:rPr lang="es-CO" sz="2400" dirty="0" err="1">
                <a:solidFill>
                  <a:schemeClr val="bg1"/>
                </a:solidFill>
              </a:rPr>
              <a:t>HiggsModel.C</a:t>
            </a:r>
            <a:endParaRPr lang="es-CO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3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: Factory.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FEEF12-71B8-5D09-F965-683B43213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22" y="4460985"/>
            <a:ext cx="7560879" cy="169166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F07379C-AF94-EA5F-A94D-485FA4FD7825}"/>
              </a:ext>
            </a:extLst>
          </p:cNvPr>
          <p:cNvSpPr/>
          <p:nvPr/>
        </p:nvSpPr>
        <p:spPr>
          <a:xfrm>
            <a:off x="4582510" y="4460986"/>
            <a:ext cx="4056993" cy="8992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29A82A3-EC08-29DB-5753-AC2909F9B2A0}"/>
              </a:ext>
            </a:extLst>
          </p:cNvPr>
          <p:cNvCxnSpPr>
            <a:cxnSpLocks/>
          </p:cNvCxnSpPr>
          <p:nvPr/>
        </p:nvCxnSpPr>
        <p:spPr>
          <a:xfrm flipH="1">
            <a:off x="2900853" y="4982459"/>
            <a:ext cx="168165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95A406F-1882-3E3A-5826-CF10556D3E2F}"/>
              </a:ext>
            </a:extLst>
          </p:cNvPr>
          <p:cNvCxnSpPr>
            <a:cxnSpLocks/>
          </p:cNvCxnSpPr>
          <p:nvPr/>
        </p:nvCxnSpPr>
        <p:spPr>
          <a:xfrm flipH="1">
            <a:off x="2900853" y="6022984"/>
            <a:ext cx="16816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8079214-579C-5CF5-1F83-3778074D3250}"/>
              </a:ext>
            </a:extLst>
          </p:cNvPr>
          <p:cNvSpPr txBox="1"/>
          <p:nvPr/>
        </p:nvSpPr>
        <p:spPr>
          <a:xfrm>
            <a:off x="1897114" y="4782404"/>
            <a:ext cx="1166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>
                <a:solidFill>
                  <a:schemeClr val="bg1"/>
                </a:solidFill>
              </a:rPr>
              <a:t>RooFit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EC589DA-C287-30F4-9095-49B0B97850D9}"/>
              </a:ext>
            </a:extLst>
          </p:cNvPr>
          <p:cNvSpPr txBox="1"/>
          <p:nvPr/>
        </p:nvSpPr>
        <p:spPr>
          <a:xfrm>
            <a:off x="1897114" y="5822929"/>
            <a:ext cx="1166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Factory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11" name="Google Shape;151;p7">
            <a:extLst>
              <a:ext uri="{FF2B5EF4-FFF2-40B4-BE49-F238E27FC236}">
                <a16:creationId xmlns:a16="http://schemas.microsoft.com/office/drawing/2014/main" id="{566843FE-E556-7180-1F52-D5C6475CF663}"/>
              </a:ext>
            </a:extLst>
          </p:cNvPr>
          <p:cNvSpPr txBox="1"/>
          <p:nvPr/>
        </p:nvSpPr>
        <p:spPr>
          <a:xfrm>
            <a:off x="548639" y="2035545"/>
            <a:ext cx="9568353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es-CO" sz="2400" dirty="0">
                <a:solidFill>
                  <a:schemeClr val="lt1"/>
                </a:solidFill>
              </a:rPr>
              <a:t>Método para llenar el </a:t>
            </a:r>
            <a:r>
              <a:rPr lang="es-CO" sz="2400" dirty="0" err="1">
                <a:solidFill>
                  <a:schemeClr val="lt1"/>
                </a:solidFill>
              </a:rPr>
              <a:t>workspace</a:t>
            </a:r>
            <a:r>
              <a:rPr lang="es-CO" sz="2400" dirty="0">
                <a:solidFill>
                  <a:schemeClr val="lt1"/>
                </a:solidFill>
              </a:rPr>
              <a:t> con lenguaje simplificado</a:t>
            </a:r>
            <a:endParaRPr sz="2400"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es-CO" sz="2400" dirty="0">
                <a:solidFill>
                  <a:schemeClr val="lt1"/>
                </a:solidFill>
              </a:rPr>
              <a:t>Funciones principales:</a:t>
            </a:r>
            <a:endParaRPr sz="2400" dirty="0">
              <a:solidFill>
                <a:schemeClr val="lt1"/>
              </a:solidFill>
            </a:endParaRPr>
          </a:p>
          <a:p>
            <a:pPr marL="1371600" lvl="0" indent="-419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rabicPeriod"/>
            </a:pPr>
            <a:r>
              <a:rPr lang="es-CO" sz="2400" dirty="0">
                <a:solidFill>
                  <a:schemeClr val="lt1"/>
                </a:solidFill>
              </a:rPr>
              <a:t>Crear variables</a:t>
            </a:r>
            <a:endParaRPr sz="2400" dirty="0">
              <a:solidFill>
                <a:schemeClr val="lt1"/>
              </a:solidFill>
            </a:endParaRPr>
          </a:p>
          <a:p>
            <a:pPr marL="1371600" lvl="0" indent="-419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rabicPeriod"/>
            </a:pPr>
            <a:r>
              <a:rPr lang="es-CO" sz="2400" dirty="0">
                <a:solidFill>
                  <a:schemeClr val="lt1"/>
                </a:solidFill>
              </a:rPr>
              <a:t>Crear </a:t>
            </a:r>
            <a:r>
              <a:rPr lang="es-CO" sz="2400" dirty="0" err="1">
                <a:solidFill>
                  <a:schemeClr val="lt1"/>
                </a:solidFill>
              </a:rPr>
              <a:t>PDFs</a:t>
            </a:r>
            <a:endParaRPr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3785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ppt/theme/theme2.xml><?xml version="1.0" encoding="utf-8"?>
<a:theme xmlns:a="http://schemas.openxmlformats.org/drawingml/2006/main" name="1_TribuneVTI">
  <a:themeElements>
    <a:clrScheme name="amasis">
      <a:dk1>
        <a:srgbClr val="000000"/>
      </a:dk1>
      <a:lt1>
        <a:srgbClr val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403</Words>
  <Application>Microsoft Office PowerPoint</Application>
  <PresentationFormat>Panorámica</PresentationFormat>
  <Paragraphs>97</Paragraphs>
  <Slides>22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Amasis MT Pro Medium</vt:lpstr>
      <vt:lpstr>Arial</vt:lpstr>
      <vt:lpstr>Calibri</vt:lpstr>
      <vt:lpstr>Open Sans Light</vt:lpstr>
      <vt:lpstr>Univers Light</vt:lpstr>
      <vt:lpstr>TribuneVTI</vt:lpstr>
      <vt:lpstr>1_TribuneVTI</vt:lpstr>
      <vt:lpstr>Workspaces en ROOT</vt:lpstr>
      <vt:lpstr>Workspace.</vt:lpstr>
      <vt:lpstr>Workspace.</vt:lpstr>
      <vt:lpstr>Workspace.</vt:lpstr>
      <vt:lpstr>Workspace.</vt:lpstr>
      <vt:lpstr>Workspace: uso básico, write. </vt:lpstr>
      <vt:lpstr>Workspace: uso básico, read. </vt:lpstr>
      <vt:lpstr>Workspace: aplicación. </vt:lpstr>
      <vt:lpstr>Workspace: Factory. </vt:lpstr>
      <vt:lpstr>Workspace: Factory syntax. </vt:lpstr>
      <vt:lpstr>Workspace: Factory syntax. </vt:lpstr>
      <vt:lpstr>Workspace: Factory syntax (expresiones propias). </vt:lpstr>
      <vt:lpstr>Workspace: Factory syntax (expresiones propias). </vt:lpstr>
      <vt:lpstr>Workspace: Factory syntax (operaciones). </vt:lpstr>
      <vt:lpstr>Workspace: Factory, rehaciendo el bosón de Higgs. </vt:lpstr>
      <vt:lpstr>Workspace: Factory, rehaciendo el bosón de Higgs. </vt:lpstr>
      <vt:lpstr>Workspace: Y mucho más…</vt:lpstr>
      <vt:lpstr>Workspace: Y mucho más…</vt:lpstr>
      <vt:lpstr>Workspace: Y mucho más…</vt:lpstr>
      <vt:lpstr>Workspace: Y mucho más…</vt:lpstr>
      <vt:lpstr>Referencias y bibliografía.</vt:lpstr>
      <vt:lpstr>Gracias.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Workspaces en root</dc:title>
  <dc:creator>krixtian gutirrez</dc:creator>
  <cp:lastModifiedBy>krixtian gutirrez</cp:lastModifiedBy>
  <cp:revision>21</cp:revision>
  <dcterms:created xsi:type="dcterms:W3CDTF">2023-05-21T01:20:43Z</dcterms:created>
  <dcterms:modified xsi:type="dcterms:W3CDTF">2023-06-06T03:22:45Z</dcterms:modified>
</cp:coreProperties>
</file>