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BB"/>
    <a:srgbClr val="403783"/>
    <a:srgbClr val="2D275D"/>
    <a:srgbClr val="282251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19745-9A2D-48C0-8B61-B89447502968}" v="39" dt="2023-05-22T01:59:48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37C15B30-56A8-8B5A-347B-39DB46A13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E2571-885E-F1EC-0C88-D2228247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928770"/>
            <a:ext cx="5127674" cy="2129129"/>
          </a:xfrm>
        </p:spPr>
        <p:txBody>
          <a:bodyPr anchor="b">
            <a:normAutofit/>
          </a:bodyPr>
          <a:lstStyle/>
          <a:p>
            <a:r>
              <a:rPr lang="es-CO" sz="5400" dirty="0" err="1">
                <a:solidFill>
                  <a:srgbClr val="FFFFFF"/>
                </a:solidFill>
              </a:rPr>
              <a:t>Workspaces</a:t>
            </a:r>
            <a:r>
              <a:rPr lang="es-CO" sz="5400" dirty="0">
                <a:solidFill>
                  <a:srgbClr val="FFFFFF"/>
                </a:solidFill>
              </a:rPr>
              <a:t> en ROOT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AE8EF-9F1E-D2FC-5660-EA298A067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952506"/>
            <a:ext cx="5127674" cy="1338358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Integrantes: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 (operaciones). </a:t>
            </a:r>
          </a:p>
        </p:txBody>
      </p:sp>
    </p:spTree>
    <p:extLst>
      <p:ext uri="{BB962C8B-B14F-4D97-AF65-F5344CB8AC3E}">
        <p14:creationId xmlns:p14="http://schemas.microsoft.com/office/powerpoint/2010/main" val="70140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Factory, rehaciendo el bosón de Higgs. </a:t>
            </a:r>
          </a:p>
        </p:txBody>
      </p:sp>
    </p:spTree>
    <p:extLst>
      <p:ext uri="{BB962C8B-B14F-4D97-AF65-F5344CB8AC3E}">
        <p14:creationId xmlns:p14="http://schemas.microsoft.com/office/powerpoint/2010/main" val="203348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Y mucho más…</a:t>
            </a:r>
          </a:p>
        </p:txBody>
      </p:sp>
    </p:spTree>
    <p:extLst>
      <p:ext uri="{BB962C8B-B14F-4D97-AF65-F5344CB8AC3E}">
        <p14:creationId xmlns:p14="http://schemas.microsoft.com/office/powerpoint/2010/main" val="192392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Referencias y bibliografía.</a:t>
            </a:r>
          </a:p>
        </p:txBody>
      </p:sp>
    </p:spTree>
    <p:extLst>
      <p:ext uri="{BB962C8B-B14F-4D97-AF65-F5344CB8AC3E}">
        <p14:creationId xmlns:p14="http://schemas.microsoft.com/office/powerpoint/2010/main" val="59683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80" y="5780151"/>
            <a:ext cx="2060947" cy="1077849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30511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CAC4D2-A5BA-2558-B315-D617A646A8F7}"/>
              </a:ext>
            </a:extLst>
          </p:cNvPr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C5E9B6A-6530-DB5A-0A7B-80E71A8BF6B2}"/>
                </a:ext>
              </a:extLst>
            </p:cNvPr>
            <p:cNvSpPr>
              <a:spLocks/>
            </p:cNvSpPr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custGeom>
                      <a:avLst/>
                      <a:gdLst>
                        <a:gd name="connsiteX0" fmla="*/ 0 w 2333297"/>
                        <a:gd name="connsiteY0" fmla="*/ 0 h 1292444"/>
                        <a:gd name="connsiteX1" fmla="*/ 2333297 w 2333297"/>
                        <a:gd name="connsiteY1" fmla="*/ 0 h 1292444"/>
                        <a:gd name="connsiteX2" fmla="*/ 2333297 w 2333297"/>
                        <a:gd name="connsiteY2" fmla="*/ 1292444 h 1292444"/>
                        <a:gd name="connsiteX3" fmla="*/ 0 w 2333297"/>
                        <a:gd name="connsiteY3" fmla="*/ 1292444 h 1292444"/>
                        <a:gd name="connsiteX4" fmla="*/ 0 w 2333297"/>
                        <a:gd name="connsiteY4" fmla="*/ 0 h 12924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33297" h="1292444" fill="none" extrusionOk="0">
                          <a:moveTo>
                            <a:pt x="0" y="0"/>
                          </a:moveTo>
                          <a:cubicBezTo>
                            <a:pt x="275694" y="-158973"/>
                            <a:pt x="1575136" y="-63668"/>
                            <a:pt x="2333297" y="0"/>
                          </a:cubicBezTo>
                          <a:cubicBezTo>
                            <a:pt x="2418310" y="158056"/>
                            <a:pt x="2270933" y="904987"/>
                            <a:pt x="2333297" y="1292444"/>
                          </a:cubicBezTo>
                          <a:cubicBezTo>
                            <a:pt x="1743564" y="1179928"/>
                            <a:pt x="1098754" y="1294187"/>
                            <a:pt x="0" y="1292444"/>
                          </a:cubicBezTo>
                          <a:cubicBezTo>
                            <a:pt x="9602" y="851727"/>
                            <a:pt x="28851" y="603343"/>
                            <a:pt x="0" y="0"/>
                          </a:cubicBezTo>
                          <a:close/>
                        </a:path>
                        <a:path w="2333297" h="1292444" stroke="0" extrusionOk="0">
                          <a:moveTo>
                            <a:pt x="0" y="0"/>
                          </a:moveTo>
                          <a:cubicBezTo>
                            <a:pt x="835861" y="109261"/>
                            <a:pt x="1235254" y="-110647"/>
                            <a:pt x="2333297" y="0"/>
                          </a:cubicBezTo>
                          <a:cubicBezTo>
                            <a:pt x="2283843" y="598367"/>
                            <a:pt x="2319377" y="1061275"/>
                            <a:pt x="2333297" y="1292444"/>
                          </a:cubicBezTo>
                          <a:cubicBezTo>
                            <a:pt x="1257358" y="1371206"/>
                            <a:pt x="755108" y="1201755"/>
                            <a:pt x="0" y="1292444"/>
                          </a:cubicBezTo>
                          <a:cubicBezTo>
                            <a:pt x="-104578" y="696108"/>
                            <a:pt x="28724" y="4291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000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09115B6-B737-4AD3-425D-DBE80BC90151}"/>
                </a:ext>
              </a:extLst>
            </p:cNvPr>
            <p:cNvSpPr txBox="1">
              <a:spLocks/>
            </p:cNvSpPr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</a:rPr>
                <a:t>DATASET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08754"/>
              </p:ext>
            </p:extLst>
          </p:nvPr>
        </p:nvGraphicFramePr>
        <p:xfrm>
          <a:off x="8245693" y="3081831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  <p:grpSp>
        <p:nvGrpSpPr>
          <p:cNvPr id="13" name="Grupo 12">
            <a:extLst>
              <a:ext uri="{FF2B5EF4-FFF2-40B4-BE49-F238E27FC236}">
                <a16:creationId xmlns:a16="http://schemas.microsoft.com/office/drawing/2014/main" id="{01CCD34C-1EDA-EA52-A9F3-3AB426D91904}"/>
              </a:ext>
            </a:extLst>
          </p:cNvPr>
          <p:cNvGrpSpPr/>
          <p:nvPr/>
        </p:nvGrpSpPr>
        <p:grpSpPr>
          <a:xfrm>
            <a:off x="425271" y="2151829"/>
            <a:ext cx="6901749" cy="3477446"/>
            <a:chOff x="728761" y="1767216"/>
            <a:chExt cx="6901749" cy="347744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79424A9-1BB6-8882-3E6D-223DF35F07EB}"/>
                </a:ext>
              </a:extLst>
            </p:cNvPr>
            <p:cNvSpPr/>
            <p:nvPr/>
          </p:nvSpPr>
          <p:spPr>
            <a:xfrm>
              <a:off x="728761" y="1767216"/>
              <a:ext cx="6901749" cy="3477446"/>
            </a:xfrm>
            <a:custGeom>
              <a:avLst/>
              <a:gdLst>
                <a:gd name="connsiteX0" fmla="*/ 0 w 6901749"/>
                <a:gd name="connsiteY0" fmla="*/ 0 h 3477446"/>
                <a:gd name="connsiteX1" fmla="*/ 6901749 w 6901749"/>
                <a:gd name="connsiteY1" fmla="*/ 0 h 3477446"/>
                <a:gd name="connsiteX2" fmla="*/ 6901749 w 6901749"/>
                <a:gd name="connsiteY2" fmla="*/ 3477446 h 3477446"/>
                <a:gd name="connsiteX3" fmla="*/ 0 w 6901749"/>
                <a:gd name="connsiteY3" fmla="*/ 3477446 h 3477446"/>
                <a:gd name="connsiteX4" fmla="*/ 0 w 6901749"/>
                <a:gd name="connsiteY4" fmla="*/ 0 h 347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1749" h="3477446" fill="none" extrusionOk="0">
                  <a:moveTo>
                    <a:pt x="0" y="0"/>
                  </a:moveTo>
                  <a:cubicBezTo>
                    <a:pt x="1926719" y="-158973"/>
                    <a:pt x="4847536" y="-63668"/>
                    <a:pt x="6901749" y="0"/>
                  </a:cubicBezTo>
                  <a:cubicBezTo>
                    <a:pt x="6995422" y="634072"/>
                    <a:pt x="6999249" y="2022196"/>
                    <a:pt x="6901749" y="3477446"/>
                  </a:cubicBezTo>
                  <a:cubicBezTo>
                    <a:pt x="4924722" y="3364930"/>
                    <a:pt x="2106589" y="3479189"/>
                    <a:pt x="0" y="3477446"/>
                  </a:cubicBezTo>
                  <a:cubicBezTo>
                    <a:pt x="2017" y="2421120"/>
                    <a:pt x="18073" y="776893"/>
                    <a:pt x="0" y="0"/>
                  </a:cubicBezTo>
                  <a:close/>
                </a:path>
                <a:path w="6901749" h="3477446" stroke="0" extrusionOk="0">
                  <a:moveTo>
                    <a:pt x="0" y="0"/>
                  </a:moveTo>
                  <a:cubicBezTo>
                    <a:pt x="1585439" y="109261"/>
                    <a:pt x="4825556" y="-110647"/>
                    <a:pt x="6901749" y="0"/>
                  </a:cubicBezTo>
                  <a:cubicBezTo>
                    <a:pt x="7030385" y="779879"/>
                    <a:pt x="7049549" y="3109897"/>
                    <a:pt x="6901749" y="3477446"/>
                  </a:cubicBezTo>
                  <a:cubicBezTo>
                    <a:pt x="4970357" y="3556208"/>
                    <a:pt x="2534029" y="3386757"/>
                    <a:pt x="0" y="3477446"/>
                  </a:cubicBezTo>
                  <a:cubicBezTo>
                    <a:pt x="114794" y="2613981"/>
                    <a:pt x="122353" y="1457377"/>
                    <a:pt x="0" y="0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sd="173522476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2800" b="1" dirty="0" err="1"/>
                <a:t>Functions</a:t>
              </a:r>
              <a:r>
                <a:rPr lang="es-CO" sz="2800" b="1" dirty="0"/>
                <a:t> / </a:t>
              </a:r>
              <a:r>
                <a:rPr lang="es-CO" sz="2800" b="1" dirty="0" err="1"/>
                <a:t>PDFs</a:t>
              </a:r>
              <a:endParaRPr lang="es-CO" sz="2800" b="1" dirty="0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0B7FA94-CCFF-25B3-D072-A335223A0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878" y="2697218"/>
              <a:ext cx="6611059" cy="225890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516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B1D6673-C837-2932-3B5A-EB86EC7A2157}"/>
              </a:ext>
            </a:extLst>
          </p:cNvPr>
          <p:cNvSpPr/>
          <p:nvPr/>
        </p:nvSpPr>
        <p:spPr>
          <a:xfrm>
            <a:off x="1859146" y="1890106"/>
            <a:ext cx="8374643" cy="34454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B7FA94-CCFF-25B3-D072-A335223A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76" y="2985335"/>
            <a:ext cx="4247600" cy="1451344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6C6C4A2-6024-D9C0-B2FA-065C6A98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805"/>
              </p:ext>
            </p:extLst>
          </p:nvPr>
        </p:nvGraphicFramePr>
        <p:xfrm>
          <a:off x="6985405" y="2703328"/>
          <a:ext cx="2768247" cy="20153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749">
                  <a:extLst>
                    <a:ext uri="{9D8B030D-6E8A-4147-A177-3AD203B41FA5}">
                      <a16:colId xmlns:a16="http://schemas.microsoft.com/office/drawing/2014/main" val="1581277023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1483945832"/>
                    </a:ext>
                  </a:extLst>
                </a:gridCol>
                <a:gridCol w="922749">
                  <a:extLst>
                    <a:ext uri="{9D8B030D-6E8A-4147-A177-3AD203B41FA5}">
                      <a16:colId xmlns:a16="http://schemas.microsoft.com/office/drawing/2014/main" val="2962425990"/>
                    </a:ext>
                  </a:extLst>
                </a:gridCol>
              </a:tblGrid>
              <a:tr h="671786">
                <a:tc>
                  <a:txBody>
                    <a:bodyPr/>
                    <a:lstStyle/>
                    <a:p>
                      <a:r>
                        <a:rPr lang="es-CO" dirty="0" err="1"/>
                        <a:t>P_t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Counts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07284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95760"/>
                  </a:ext>
                </a:extLst>
              </a:tr>
              <a:tr h="671786">
                <a:tc>
                  <a:txBody>
                    <a:bodyPr/>
                    <a:lstStyle/>
                    <a:p>
                      <a:r>
                        <a:rPr lang="es-CO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4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9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uso básico, </a:t>
            </a:r>
            <a:r>
              <a:rPr lang="es-CO" dirty="0" err="1">
                <a:solidFill>
                  <a:schemeClr val="bg1"/>
                </a:solidFill>
              </a:rPr>
              <a:t>write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28A710-4228-20EB-DDEB-531CE4F1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26" y="2449450"/>
            <a:ext cx="7548072" cy="2589028"/>
          </a:xfrm>
          <a:prstGeom prst="rect">
            <a:avLst/>
          </a:prstGeom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11388D1-7337-03EE-5F25-47A3130D7190}"/>
              </a:ext>
            </a:extLst>
          </p:cNvPr>
          <p:cNvCxnSpPr/>
          <p:nvPr/>
        </p:nvCxnSpPr>
        <p:spPr>
          <a:xfrm rot="10800000">
            <a:off x="2564524" y="2680139"/>
            <a:ext cx="1776248" cy="124022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7954C0-C05E-B6C2-6624-54C165C53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4523" y="4914579"/>
            <a:ext cx="1776248" cy="945927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B3593C-672F-15AD-E5B0-310EDABEFD55}"/>
              </a:ext>
            </a:extLst>
          </p:cNvPr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9CF0DA-A260-E6C2-079B-108F06A92B1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64522" y="4212578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78824-FC9A-05AA-6D83-FDA99C00EBB8}"/>
              </a:ext>
            </a:extLst>
          </p:cNvPr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CREAR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C75747-0097-3D07-4B7B-1249724DCA8C}"/>
              </a:ext>
            </a:extLst>
          </p:cNvPr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IMPORTAR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8394B-5F0E-F781-C7AA-A8FF7A79F747}"/>
              </a:ext>
            </a:extLst>
          </p:cNvPr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GUARDAR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EF9006-2DFE-B77B-C292-600A26E9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94" y="2667918"/>
            <a:ext cx="7548072" cy="20431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uso básico, </a:t>
            </a:r>
            <a:r>
              <a:rPr lang="es-CO" dirty="0" err="1">
                <a:solidFill>
                  <a:schemeClr val="bg1"/>
                </a:solidFill>
              </a:rPr>
              <a:t>read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11388D1-7337-03EE-5F25-47A3130D7190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697051" y="2667918"/>
            <a:ext cx="1717295" cy="3043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7954C0-C05E-B6C2-6624-54C165C5321F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rot="10800000" flipV="1">
            <a:off x="2732690" y="3944276"/>
            <a:ext cx="1681657" cy="9668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B3593C-672F-15AD-E5B0-310EDABEFD55}"/>
              </a:ext>
            </a:extLst>
          </p:cNvPr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9CF0DA-A260-E6C2-079B-108F06A92B19}"/>
              </a:ext>
            </a:extLst>
          </p:cNvPr>
          <p:cNvCxnSpPr>
            <a:cxnSpLocks/>
          </p:cNvCxnSpPr>
          <p:nvPr/>
        </p:nvCxnSpPr>
        <p:spPr>
          <a:xfrm flipH="1">
            <a:off x="2732689" y="3416419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778824-FC9A-05AA-6D83-FDA99C00EBB8}"/>
              </a:ext>
            </a:extLst>
          </p:cNvPr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ABRIR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C75747-0097-3D07-4B7B-1249724DCA8C}"/>
              </a:ext>
            </a:extLst>
          </p:cNvPr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RECUPERAR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C8394B-5F0E-F781-C7AA-A8FF7A79F747}"/>
              </a:ext>
            </a:extLst>
          </p:cNvPr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EXTRAER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aplicación.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5F909-5003-8F20-C575-44B5DF63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591003"/>
            <a:ext cx="662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3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FEEF12-71B8-5D09-F965-683B4321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19" y="2800351"/>
            <a:ext cx="7560879" cy="169166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F07379C-AF94-EA5F-A94D-485FA4FD7825}"/>
              </a:ext>
            </a:extLst>
          </p:cNvPr>
          <p:cNvSpPr/>
          <p:nvPr/>
        </p:nvSpPr>
        <p:spPr>
          <a:xfrm>
            <a:off x="4172607" y="2800352"/>
            <a:ext cx="4056993" cy="8992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29A82A3-EC08-29DB-5753-AC2909F9B2A0}"/>
              </a:ext>
            </a:extLst>
          </p:cNvPr>
          <p:cNvCxnSpPr>
            <a:cxnSpLocks/>
          </p:cNvCxnSpPr>
          <p:nvPr/>
        </p:nvCxnSpPr>
        <p:spPr>
          <a:xfrm flipH="1">
            <a:off x="2490950" y="3321825"/>
            <a:ext cx="168165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5A406F-1882-3E3A-5826-CF10556D3E2F}"/>
              </a:ext>
            </a:extLst>
          </p:cNvPr>
          <p:cNvCxnSpPr>
            <a:cxnSpLocks/>
          </p:cNvCxnSpPr>
          <p:nvPr/>
        </p:nvCxnSpPr>
        <p:spPr>
          <a:xfrm flipH="1">
            <a:off x="2490950" y="4362350"/>
            <a:ext cx="1681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8079214-579C-5CF5-1F83-3778074D3250}"/>
              </a:ext>
            </a:extLst>
          </p:cNvPr>
          <p:cNvSpPr txBox="1"/>
          <p:nvPr/>
        </p:nvSpPr>
        <p:spPr>
          <a:xfrm>
            <a:off x="1487211" y="3121770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>
                <a:solidFill>
                  <a:schemeClr val="bg1"/>
                </a:solidFill>
              </a:rPr>
              <a:t>RooFit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C589DA-C287-30F4-9095-49B0B97850D9}"/>
              </a:ext>
            </a:extLst>
          </p:cNvPr>
          <p:cNvSpPr txBox="1"/>
          <p:nvPr/>
        </p:nvSpPr>
        <p:spPr>
          <a:xfrm>
            <a:off x="1487211" y="4162295"/>
            <a:ext cx="11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Factory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070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BC19-F09E-E9D2-1297-BE00E3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</a:rPr>
              <a:t>Workspace</a:t>
            </a:r>
            <a:r>
              <a:rPr lang="es-CO" dirty="0">
                <a:solidFill>
                  <a:schemeClr val="bg1"/>
                </a:solidFill>
              </a:rPr>
              <a:t>: Factory </a:t>
            </a:r>
            <a:r>
              <a:rPr lang="es-CO" dirty="0" err="1">
                <a:solidFill>
                  <a:schemeClr val="bg1"/>
                </a:solidFill>
              </a:rPr>
              <a:t>syntax</a:t>
            </a:r>
            <a:r>
              <a:rPr lang="es-CO" dirty="0">
                <a:solidFill>
                  <a:schemeClr val="bg1"/>
                </a:solidFill>
              </a:rPr>
              <a:t> (expresiones propias). </a:t>
            </a:r>
          </a:p>
        </p:txBody>
      </p:sp>
    </p:spTree>
    <p:extLst>
      <p:ext uri="{BB962C8B-B14F-4D97-AF65-F5344CB8AC3E}">
        <p14:creationId xmlns:p14="http://schemas.microsoft.com/office/powerpoint/2010/main" val="147249605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101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Amasis MT Pro Medium</vt:lpstr>
      <vt:lpstr>Arial</vt:lpstr>
      <vt:lpstr>Univers Light</vt:lpstr>
      <vt:lpstr>TribuneVTI</vt:lpstr>
      <vt:lpstr>Workspaces en ROOT</vt:lpstr>
      <vt:lpstr>Workspace.</vt:lpstr>
      <vt:lpstr>Workspace.</vt:lpstr>
      <vt:lpstr>Workspace: uso básico, write. </vt:lpstr>
      <vt:lpstr>Workspace: uso básico, read. </vt:lpstr>
      <vt:lpstr>Workspace: aplicación. </vt:lpstr>
      <vt:lpstr>Workspace: Factory. </vt:lpstr>
      <vt:lpstr>Workspace: Factory syntax. </vt:lpstr>
      <vt:lpstr>Workspace: Factory syntax (expresiones propias). </vt:lpstr>
      <vt:lpstr>Workspace: Factory syntax (operaciones). </vt:lpstr>
      <vt:lpstr>Workspace: Factory, rehaciendo el bosón de Higgs. </vt:lpstr>
      <vt:lpstr>Workspace: Y mucho más…</vt:lpstr>
      <vt:lpstr>Referencias y bibliografía.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Workspaces en root</dc:title>
  <dc:creator>krixtian gutirrez</dc:creator>
  <cp:lastModifiedBy>krixtian gutirrez</cp:lastModifiedBy>
  <cp:revision>2</cp:revision>
  <dcterms:created xsi:type="dcterms:W3CDTF">2023-05-21T01:20:43Z</dcterms:created>
  <dcterms:modified xsi:type="dcterms:W3CDTF">2023-05-26T02:56:13Z</dcterms:modified>
</cp:coreProperties>
</file>