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Open Sans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gzvXsoLrWsGGWqZCWsI4rVQd/z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C58DEFF-C2BE-480E-8353-73E3ABCD1F32}">
  <a:tblStyle styleId="{2C58DEFF-C2BE-480E-8353-73E3ABCD1F32}" styleName="Table_0">
    <a:wholeTbl>
      <a:tcTxStyle b="off" i="off">
        <a:font>
          <a:latin typeface="Univers Light"/>
          <a:ea typeface="Univers Light"/>
          <a:cs typeface="Univers Ligh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Univers Light"/>
          <a:ea typeface="Univers Light"/>
          <a:cs typeface="Univers Light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Univers Light"/>
          <a:ea typeface="Univers Light"/>
          <a:cs typeface="Univers Light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Univers Light"/>
          <a:ea typeface="Univers Light"/>
          <a:cs typeface="Univers Ligh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Univers Light"/>
          <a:ea typeface="Univers Light"/>
          <a:cs typeface="Univers Ligh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OpenSansLight-regular.fntdata"/><Relationship Id="rId21" Type="http://schemas.openxmlformats.org/officeDocument/2006/relationships/slide" Target="slides/slide16.xml"/><Relationship Id="rId24" Type="http://schemas.openxmlformats.org/officeDocument/2006/relationships/font" Target="fonts/OpenSansLight-italic.fntdata"/><Relationship Id="rId23" Type="http://schemas.openxmlformats.org/officeDocument/2006/relationships/font" Target="fonts/OpenSans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OpenSans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3aae6ef8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e3aae6ef86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3aae6ef8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e3aae6ef86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/>
          <p:nvPr>
            <p:ph type="ctrTitle"/>
          </p:nvPr>
        </p:nvSpPr>
        <p:spPr>
          <a:xfrm>
            <a:off x="548640" y="950976"/>
            <a:ext cx="6509385" cy="3556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" type="subTitle"/>
          </p:nvPr>
        </p:nvSpPr>
        <p:spPr>
          <a:xfrm>
            <a:off x="576072" y="4572000"/>
            <a:ext cx="6481953" cy="14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6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" type="body"/>
          </p:nvPr>
        </p:nvSpPr>
        <p:spPr>
          <a:xfrm rot="5400000">
            <a:off x="4081278" y="-1503811"/>
            <a:ext cx="4029074" cy="11094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/>
          <p:nvPr>
            <p:ph type="title"/>
          </p:nvPr>
        </p:nvSpPr>
        <p:spPr>
          <a:xfrm rot="5400000">
            <a:off x="8023620" y="2401491"/>
            <a:ext cx="5105401" cy="2207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" type="body"/>
          </p:nvPr>
        </p:nvSpPr>
        <p:spPr>
          <a:xfrm rot="5400000">
            <a:off x="2462568" y="-952144"/>
            <a:ext cx="5105401" cy="8914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" type="body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557923" y="952500"/>
            <a:ext cx="6678695" cy="3962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" type="body"/>
          </p:nvPr>
        </p:nvSpPr>
        <p:spPr>
          <a:xfrm>
            <a:off x="8043860" y="952501"/>
            <a:ext cx="350044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8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" type="body"/>
          </p:nvPr>
        </p:nvSpPr>
        <p:spPr>
          <a:xfrm>
            <a:off x="548640" y="2029968"/>
            <a:ext cx="5281506" cy="414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2" type="body"/>
          </p:nvPr>
        </p:nvSpPr>
        <p:spPr>
          <a:xfrm>
            <a:off x="6257928" y="2029968"/>
            <a:ext cx="5281506" cy="414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/>
          <p:nvPr>
            <p:ph type="title"/>
          </p:nvPr>
        </p:nvSpPr>
        <p:spPr>
          <a:xfrm>
            <a:off x="552659" y="950976"/>
            <a:ext cx="10802729" cy="881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" type="body"/>
          </p:nvPr>
        </p:nvSpPr>
        <p:spPr>
          <a:xfrm>
            <a:off x="542918" y="1832772"/>
            <a:ext cx="5281507" cy="7426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2" type="body"/>
          </p:nvPr>
        </p:nvSpPr>
        <p:spPr>
          <a:xfrm>
            <a:off x="548640" y="2600531"/>
            <a:ext cx="528150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3" type="body"/>
          </p:nvPr>
        </p:nvSpPr>
        <p:spPr>
          <a:xfrm>
            <a:off x="6257927" y="1832772"/>
            <a:ext cx="5283202" cy="7426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0"/>
          <p:cNvSpPr txBox="1"/>
          <p:nvPr>
            <p:ph idx="4" type="body"/>
          </p:nvPr>
        </p:nvSpPr>
        <p:spPr>
          <a:xfrm>
            <a:off x="6257927" y="2600531"/>
            <a:ext cx="528320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/>
          <p:nvPr>
            <p:ph type="title"/>
          </p:nvPr>
        </p:nvSpPr>
        <p:spPr>
          <a:xfrm>
            <a:off x="548640" y="952500"/>
            <a:ext cx="4124084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" type="body"/>
          </p:nvPr>
        </p:nvSpPr>
        <p:spPr>
          <a:xfrm>
            <a:off x="5600700" y="952500"/>
            <a:ext cx="5934074" cy="4908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23"/>
          <p:cNvSpPr txBox="1"/>
          <p:nvPr>
            <p:ph idx="2" type="body"/>
          </p:nvPr>
        </p:nvSpPr>
        <p:spPr>
          <a:xfrm>
            <a:off x="548641" y="3429000"/>
            <a:ext cx="4124084" cy="2439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23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4"/>
          <p:cNvSpPr txBox="1"/>
          <p:nvPr>
            <p:ph type="title"/>
          </p:nvPr>
        </p:nvSpPr>
        <p:spPr>
          <a:xfrm>
            <a:off x="548641" y="952500"/>
            <a:ext cx="4124084" cy="2397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/>
          <p:nvPr>
            <p:ph idx="2" type="pic"/>
          </p:nvPr>
        </p:nvSpPr>
        <p:spPr>
          <a:xfrm>
            <a:off x="5522119" y="987425"/>
            <a:ext cx="6022181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4"/>
          <p:cNvSpPr txBox="1"/>
          <p:nvPr>
            <p:ph idx="1" type="body"/>
          </p:nvPr>
        </p:nvSpPr>
        <p:spPr>
          <a:xfrm>
            <a:off x="548641" y="3429000"/>
            <a:ext cx="4124084" cy="2439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24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cxnSp>
        <p:nvCxnSpPr>
          <p:cNvPr id="11" name="Google Shape;11;p15"/>
          <p:cNvCxnSpPr/>
          <p:nvPr/>
        </p:nvCxnSpPr>
        <p:spPr>
          <a:xfrm>
            <a:off x="643467" y="678719"/>
            <a:ext cx="10905066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" name="Google Shape;12;p15"/>
          <p:cNvCxnSpPr/>
          <p:nvPr/>
        </p:nvCxnSpPr>
        <p:spPr>
          <a:xfrm>
            <a:off x="643467" y="6309695"/>
            <a:ext cx="1090506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B4FBB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4F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descr="Fondo vectorial de salpicaduras de colores brillantes"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17280"/>
          <a:stretch/>
        </p:blipFill>
        <p:spPr>
          <a:xfrm>
            <a:off x="1" y="10"/>
            <a:ext cx="1219199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/>
          <p:nvPr/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000">
                <a:srgbClr val="000000">
                  <a:alpha val="0"/>
                </a:srgbClr>
              </a:gs>
              <a:gs pos="73000">
                <a:srgbClr val="000000">
                  <a:alpha val="47843"/>
                </a:srgbClr>
              </a:gs>
              <a:gs pos="100000">
                <a:srgbClr val="000000">
                  <a:alpha val="57647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9" name="Google Shape;89;p1"/>
          <p:cNvSpPr txBox="1"/>
          <p:nvPr>
            <p:ph type="ctrTitle"/>
          </p:nvPr>
        </p:nvSpPr>
        <p:spPr>
          <a:xfrm>
            <a:off x="548640" y="3928770"/>
            <a:ext cx="5127674" cy="21291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lang="es-CO" sz="5400">
                <a:solidFill>
                  <a:srgbClr val="FFFFFF"/>
                </a:solidFill>
              </a:rPr>
              <a:t>Workspaces en ROOT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567186" y="952506"/>
            <a:ext cx="5127674" cy="1338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s-CO">
                <a:solidFill>
                  <a:srgbClr val="FFFFFF"/>
                </a:solidFill>
              </a:rPr>
              <a:t>Integrantes:</a:t>
            </a:r>
            <a:endParaRPr/>
          </a:p>
        </p:txBody>
      </p:sp>
      <p:cxnSp>
        <p:nvCxnSpPr>
          <p:cNvPr id="91" name="Google Shape;91;p1"/>
          <p:cNvCxnSpPr/>
          <p:nvPr/>
        </p:nvCxnSpPr>
        <p:spPr>
          <a:xfrm>
            <a:off x="643467" y="678719"/>
            <a:ext cx="10905066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" name="Google Shape;92;p1"/>
          <p:cNvCxnSpPr/>
          <p:nvPr/>
        </p:nvCxnSpPr>
        <p:spPr>
          <a:xfrm>
            <a:off x="643467" y="6309695"/>
            <a:ext cx="10905066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25" scaled="0"/>
        </a:gra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3aae6ef86_0_25"/>
          <p:cNvSpPr txBox="1"/>
          <p:nvPr>
            <p:ph type="title"/>
          </p:nvPr>
        </p:nvSpPr>
        <p:spPr>
          <a:xfrm>
            <a:off x="548639" y="950976"/>
            <a:ext cx="10995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Factory syntax. </a:t>
            </a:r>
            <a:endParaRPr/>
          </a:p>
        </p:txBody>
      </p:sp>
      <p:sp>
        <p:nvSpPr>
          <p:cNvPr id="176" name="Google Shape;176;g1e3aae6ef86_0_25"/>
          <p:cNvSpPr/>
          <p:nvPr/>
        </p:nvSpPr>
        <p:spPr>
          <a:xfrm>
            <a:off x="5933988" y="4121600"/>
            <a:ext cx="324000" cy="666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e3aae6ef86_0_25"/>
          <p:cNvSpPr txBox="1"/>
          <p:nvPr/>
        </p:nvSpPr>
        <p:spPr>
          <a:xfrm>
            <a:off x="864000" y="2321425"/>
            <a:ext cx="163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>
                <a:solidFill>
                  <a:srgbClr val="CACACA"/>
                </a:solidFill>
              </a:rPr>
              <a:t>RooFit:</a:t>
            </a:r>
            <a:endParaRPr sz="3000">
              <a:solidFill>
                <a:srgbClr val="CACACA"/>
              </a:solidFill>
            </a:endParaRPr>
          </a:p>
        </p:txBody>
      </p:sp>
      <p:sp>
        <p:nvSpPr>
          <p:cNvPr id="178" name="Google Shape;178;g1e3aae6ef86_0_25"/>
          <p:cNvSpPr txBox="1"/>
          <p:nvPr/>
        </p:nvSpPr>
        <p:spPr>
          <a:xfrm>
            <a:off x="864000" y="4222950"/>
            <a:ext cx="163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>
                <a:solidFill>
                  <a:srgbClr val="CACACA"/>
                </a:solidFill>
              </a:rPr>
              <a:t>Factory:</a:t>
            </a:r>
            <a:endParaRPr sz="3000">
              <a:solidFill>
                <a:srgbClr val="CACACA"/>
              </a:solidFill>
            </a:endParaRPr>
          </a:p>
        </p:txBody>
      </p:sp>
      <p:sp>
        <p:nvSpPr>
          <p:cNvPr id="179" name="Google Shape;179;g1e3aae6ef86_0_25"/>
          <p:cNvSpPr txBox="1"/>
          <p:nvPr/>
        </p:nvSpPr>
        <p:spPr>
          <a:xfrm>
            <a:off x="674400" y="1674925"/>
            <a:ext cx="3447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>
                <a:solidFill>
                  <a:schemeClr val="lt1"/>
                </a:solidFill>
              </a:rPr>
              <a:t>Sets y listas: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180" name="Google Shape;180;g1e3aae6ef86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825" y="3221500"/>
            <a:ext cx="10282425" cy="6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1e3aae6ef86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0863" y="5211450"/>
            <a:ext cx="9070286" cy="6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0"/>
        </a:gra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Factory syntax (expresiones propias). </a:t>
            </a:r>
            <a:endParaRPr/>
          </a:p>
        </p:txBody>
      </p:sp>
      <p:sp>
        <p:nvSpPr>
          <p:cNvPr id="187" name="Google Shape;187;p9"/>
          <p:cNvSpPr txBox="1"/>
          <p:nvPr/>
        </p:nvSpPr>
        <p:spPr>
          <a:xfrm>
            <a:off x="548650" y="1835425"/>
            <a:ext cx="980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>
                <a:solidFill>
                  <a:srgbClr val="CACACA"/>
                </a:solidFill>
              </a:rPr>
              <a:t>PDFs</a:t>
            </a:r>
            <a:r>
              <a:rPr lang="es-CO" sz="3000">
                <a:solidFill>
                  <a:srgbClr val="CACACA"/>
                </a:solidFill>
              </a:rPr>
              <a:t>:		EXPR —&gt; RooAbsPdf</a:t>
            </a:r>
            <a:endParaRPr sz="3000">
              <a:solidFill>
                <a:srgbClr val="CACACA"/>
              </a:solidFill>
            </a:endParaRPr>
          </a:p>
        </p:txBody>
      </p:sp>
      <p:sp>
        <p:nvSpPr>
          <p:cNvPr id="188" name="Google Shape;188;p9"/>
          <p:cNvSpPr txBox="1"/>
          <p:nvPr/>
        </p:nvSpPr>
        <p:spPr>
          <a:xfrm>
            <a:off x="548650" y="4013525"/>
            <a:ext cx="711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>
                <a:solidFill>
                  <a:srgbClr val="CACACA"/>
                </a:solidFill>
              </a:rPr>
              <a:t>Funciones</a:t>
            </a:r>
            <a:r>
              <a:rPr lang="es-CO" sz="3000">
                <a:solidFill>
                  <a:srgbClr val="CACACA"/>
                </a:solidFill>
              </a:rPr>
              <a:t>:		expr —&gt; RooAbsReal</a:t>
            </a:r>
            <a:endParaRPr sz="3000">
              <a:solidFill>
                <a:srgbClr val="CACACA"/>
              </a:solidFill>
            </a:endParaRPr>
          </a:p>
        </p:txBody>
      </p:sp>
      <p:pic>
        <p:nvPicPr>
          <p:cNvPr id="189" name="Google Shape;18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650" y="2697929"/>
            <a:ext cx="10900290" cy="6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2675" y="5008822"/>
            <a:ext cx="9592255" cy="6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0"/>
        </a:gra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Factory syntax (operaciones).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0"/>
        </a:gra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Factory, rehaciendo el bosón de Higgs.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0"/>
        </a:gra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Y mucho más…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0"/>
        </a:gra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Referencias y bibliografía.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0"/>
        </a:gra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"/>
          <p:cNvSpPr txBox="1"/>
          <p:nvPr>
            <p:ph type="title"/>
          </p:nvPr>
        </p:nvSpPr>
        <p:spPr>
          <a:xfrm>
            <a:off x="9752680" y="5780151"/>
            <a:ext cx="2060947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Gracias.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0"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Workspace.</a:t>
            </a:r>
            <a:endParaRPr/>
          </a:p>
        </p:txBody>
      </p:sp>
      <p:grpSp>
        <p:nvGrpSpPr>
          <p:cNvPr id="98" name="Google Shape;98;p2"/>
          <p:cNvGrpSpPr/>
          <p:nvPr/>
        </p:nvGrpSpPr>
        <p:grpSpPr>
          <a:xfrm>
            <a:off x="7778025" y="2151829"/>
            <a:ext cx="3703587" cy="3477446"/>
            <a:chOff x="7685690" y="3321269"/>
            <a:chExt cx="3400097" cy="1860004"/>
          </a:xfrm>
        </p:grpSpPr>
        <p:sp>
          <p:nvSpPr>
            <p:cNvPr id="99" name="Google Shape;99;p2"/>
            <p:cNvSpPr/>
            <p:nvPr/>
          </p:nvSpPr>
          <p:spPr>
            <a:xfrm>
              <a:off x="7685690" y="3321269"/>
              <a:ext cx="3400097" cy="1860004"/>
            </a:xfrm>
            <a:prstGeom prst="rect">
              <a:avLst/>
            </a:prstGeom>
            <a:gradFill>
              <a:gsLst>
                <a:gs pos="0">
                  <a:srgbClr val="740200"/>
                </a:gs>
                <a:gs pos="50000">
                  <a:srgbClr val="A90400"/>
                </a:gs>
                <a:gs pos="100000">
                  <a:srgbClr val="CA0500"/>
                </a:gs>
              </a:gsLst>
              <a:path path="circle">
                <a:fillToRect r="100%" t="100%"/>
              </a:path>
              <a:tileRect b="-100%" l="-100%"/>
            </a:gradFill>
            <a:ln cap="flat" cmpd="sng" w="28575">
              <a:solidFill>
                <a:schemeClr val="dk1"/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0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00" name="Google Shape;100;p2"/>
            <p:cNvSpPr txBox="1"/>
            <p:nvPr/>
          </p:nvSpPr>
          <p:spPr>
            <a:xfrm>
              <a:off x="8502868" y="3444272"/>
              <a:ext cx="1765738" cy="523220"/>
            </a:xfrm>
            <a:prstGeom prst="rect">
              <a:avLst/>
            </a:prstGeom>
            <a:gradFill>
              <a:gsLst>
                <a:gs pos="0">
                  <a:srgbClr val="740200"/>
                </a:gs>
                <a:gs pos="50000">
                  <a:srgbClr val="A90400"/>
                </a:gs>
                <a:gs pos="100000">
                  <a:srgbClr val="CA0500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CO" sz="2800" u="none" cap="none" strike="noStrike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DATASET</a:t>
              </a:r>
              <a:endParaRPr sz="1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aphicFrame>
        <p:nvGraphicFramePr>
          <p:cNvPr id="101" name="Google Shape;101;p2"/>
          <p:cNvGraphicFramePr/>
          <p:nvPr/>
        </p:nvGraphicFramePr>
        <p:xfrm>
          <a:off x="8245693" y="30818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{2C58DEFF-C2BE-480E-8353-73E3ABCD1F32}</a:tableStyleId>
              </a:tblPr>
              <a:tblGrid>
                <a:gridCol w="922750"/>
                <a:gridCol w="922750"/>
                <a:gridCol w="922750"/>
              </a:tblGrid>
              <a:tr h="671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u="none" cap="none" strike="noStrike"/>
                        <a:t>P_t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Counts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71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2,5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3000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71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1,2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1780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102" name="Google Shape;102;p2"/>
          <p:cNvGrpSpPr/>
          <p:nvPr/>
        </p:nvGrpSpPr>
        <p:grpSpPr>
          <a:xfrm>
            <a:off x="425271" y="2151829"/>
            <a:ext cx="6901749" cy="3477446"/>
            <a:chOff x="728761" y="1767216"/>
            <a:chExt cx="6901749" cy="3477446"/>
          </a:xfrm>
        </p:grpSpPr>
        <p:sp>
          <p:nvSpPr>
            <p:cNvPr id="103" name="Google Shape;103;p2"/>
            <p:cNvSpPr/>
            <p:nvPr/>
          </p:nvSpPr>
          <p:spPr>
            <a:xfrm>
              <a:off x="728761" y="1767216"/>
              <a:ext cx="6901749" cy="3477446"/>
            </a:xfrm>
            <a:custGeom>
              <a:rect b="b" l="l" r="r" t="t"/>
              <a:pathLst>
                <a:path extrusionOk="0" fill="none" h="3477446" w="6901749">
                  <a:moveTo>
                    <a:pt x="0" y="0"/>
                  </a:moveTo>
                  <a:cubicBezTo>
                    <a:pt x="1926719" y="-158973"/>
                    <a:pt x="4847536" y="-63668"/>
                    <a:pt x="6901749" y="0"/>
                  </a:cubicBezTo>
                  <a:cubicBezTo>
                    <a:pt x="6995422" y="634072"/>
                    <a:pt x="6999249" y="2022196"/>
                    <a:pt x="6901749" y="3477446"/>
                  </a:cubicBezTo>
                  <a:cubicBezTo>
                    <a:pt x="4924722" y="3364930"/>
                    <a:pt x="2106589" y="3479189"/>
                    <a:pt x="0" y="3477446"/>
                  </a:cubicBezTo>
                  <a:cubicBezTo>
                    <a:pt x="2017" y="2421120"/>
                    <a:pt x="18073" y="776893"/>
                    <a:pt x="0" y="0"/>
                  </a:cubicBezTo>
                  <a:close/>
                </a:path>
                <a:path extrusionOk="0" h="3477446" w="6901749">
                  <a:moveTo>
                    <a:pt x="0" y="0"/>
                  </a:moveTo>
                  <a:cubicBezTo>
                    <a:pt x="1585439" y="109261"/>
                    <a:pt x="4825556" y="-110647"/>
                    <a:pt x="6901749" y="0"/>
                  </a:cubicBezTo>
                  <a:cubicBezTo>
                    <a:pt x="7030385" y="779879"/>
                    <a:pt x="7049549" y="3109897"/>
                    <a:pt x="6901749" y="3477446"/>
                  </a:cubicBezTo>
                  <a:cubicBezTo>
                    <a:pt x="4970357" y="3556208"/>
                    <a:pt x="2534029" y="3386757"/>
                    <a:pt x="0" y="3477446"/>
                  </a:cubicBezTo>
                  <a:cubicBezTo>
                    <a:pt x="114794" y="2613981"/>
                    <a:pt x="122353" y="145737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740200"/>
                </a:gs>
                <a:gs pos="50000">
                  <a:srgbClr val="A90400"/>
                </a:gs>
                <a:gs pos="100000">
                  <a:srgbClr val="CA0500"/>
                </a:gs>
              </a:gsLst>
              <a:lin ang="18900000" scaled="0"/>
            </a:gradFill>
            <a:ln cap="flat" cmpd="sng" w="28575">
              <a:solidFill>
                <a:schemeClr val="dk1"/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O" sz="28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Functions / PDFs</a:t>
              </a:r>
              <a:endParaRPr b="1" sz="2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pic>
          <p:nvPicPr>
            <p:cNvPr id="104" name="Google Shape;104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13878" y="2697218"/>
              <a:ext cx="6611059" cy="225890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0"/>
        </a:gra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Workspace.</a:t>
            </a:r>
            <a:endParaRPr/>
          </a:p>
        </p:txBody>
      </p:sp>
      <p:sp>
        <p:nvSpPr>
          <p:cNvPr id="110" name="Google Shape;110;p3"/>
          <p:cNvSpPr/>
          <p:nvPr/>
        </p:nvSpPr>
        <p:spPr>
          <a:xfrm>
            <a:off x="1859146" y="1890106"/>
            <a:ext cx="8374643" cy="344546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40200"/>
              </a:gs>
              <a:gs pos="50000">
                <a:srgbClr val="A90400"/>
              </a:gs>
              <a:gs pos="100000">
                <a:srgbClr val="CA0500"/>
              </a:gs>
            </a:gsLst>
            <a:path path="circle">
              <a:fillToRect r="100%" t="100%"/>
            </a:path>
            <a:tileRect b="-100%" l="-100%"/>
          </a:gradFill>
          <a:ln cap="flat" cmpd="sng" w="28575">
            <a:solidFill>
              <a:schemeClr val="dk1"/>
            </a:solidFill>
            <a:prstDash val="dash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8476" y="2985335"/>
            <a:ext cx="4247600" cy="145134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2" name="Google Shape;112;p3"/>
          <p:cNvGraphicFramePr/>
          <p:nvPr/>
        </p:nvGraphicFramePr>
        <p:xfrm>
          <a:off x="6985405" y="27033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{2C58DEFF-C2BE-480E-8353-73E3ABCD1F32}</a:tableStyleId>
              </a:tblPr>
              <a:tblGrid>
                <a:gridCol w="922750"/>
                <a:gridCol w="922750"/>
                <a:gridCol w="922750"/>
              </a:tblGrid>
              <a:tr h="671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P_t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Counts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71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2,5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3000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71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1,2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1780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0"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uso básico, write. </a:t>
            </a:r>
            <a:endParaRPr/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6226" y="2449450"/>
            <a:ext cx="7548072" cy="25890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4"/>
          <p:cNvCxnSpPr/>
          <p:nvPr/>
        </p:nvCxnSpPr>
        <p:spPr>
          <a:xfrm rot="10800000">
            <a:off x="2564472" y="2680160"/>
            <a:ext cx="1776300" cy="12402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" name="Google Shape;120;p4"/>
          <p:cNvCxnSpPr/>
          <p:nvPr/>
        </p:nvCxnSpPr>
        <p:spPr>
          <a:xfrm flipH="1">
            <a:off x="2564471" y="4914579"/>
            <a:ext cx="1776300" cy="9459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1" name="Google Shape;121;p4"/>
          <p:cNvSpPr/>
          <p:nvPr/>
        </p:nvSpPr>
        <p:spPr>
          <a:xfrm>
            <a:off x="4246179" y="4000300"/>
            <a:ext cx="1944414" cy="42455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22" name="Google Shape;122;p4"/>
          <p:cNvCxnSpPr>
            <a:stCxn id="121" idx="1"/>
          </p:cNvCxnSpPr>
          <p:nvPr/>
        </p:nvCxnSpPr>
        <p:spPr>
          <a:xfrm rot="10800000">
            <a:off x="2564379" y="4212578"/>
            <a:ext cx="1681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3" name="Google Shape;123;p4"/>
          <p:cNvSpPr txBox="1"/>
          <p:nvPr/>
        </p:nvSpPr>
        <p:spPr>
          <a:xfrm>
            <a:off x="1530402" y="2467863"/>
            <a:ext cx="11666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CREAR</a:t>
            </a:r>
            <a:endParaRPr b="1"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1114097" y="3986884"/>
            <a:ext cx="158295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IMPORTAR</a:t>
            </a:r>
            <a:endParaRPr b="1"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1114097" y="5660452"/>
            <a:ext cx="158295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GUARDAR</a:t>
            </a:r>
            <a:endParaRPr b="1"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0"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7194" y="2667918"/>
            <a:ext cx="7548072" cy="204314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uso básico, read. </a:t>
            </a:r>
            <a:endParaRPr/>
          </a:p>
        </p:txBody>
      </p:sp>
      <p:cxnSp>
        <p:nvCxnSpPr>
          <p:cNvPr id="132" name="Google Shape;132;p5"/>
          <p:cNvCxnSpPr>
            <a:endCxn id="133" idx="3"/>
          </p:cNvCxnSpPr>
          <p:nvPr/>
        </p:nvCxnSpPr>
        <p:spPr>
          <a:xfrm rot="10800000">
            <a:off x="2697050" y="2667918"/>
            <a:ext cx="1717200" cy="304200"/>
          </a:xfrm>
          <a:prstGeom prst="bentConnector3">
            <a:avLst>
              <a:gd fmla="val 49997" name="adj1"/>
            </a:avLst>
          </a:prstGeom>
          <a:noFill/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" name="Google Shape;134;p5"/>
          <p:cNvCxnSpPr>
            <a:stCxn id="135" idx="1"/>
            <a:endCxn id="136" idx="3"/>
          </p:cNvCxnSpPr>
          <p:nvPr/>
        </p:nvCxnSpPr>
        <p:spPr>
          <a:xfrm flipH="1">
            <a:off x="2732546" y="3944276"/>
            <a:ext cx="1681800" cy="966900"/>
          </a:xfrm>
          <a:prstGeom prst="bentConnector3">
            <a:avLst>
              <a:gd fmla="val 49996" name="adj1"/>
            </a:avLst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5" name="Google Shape;135;p5"/>
          <p:cNvSpPr/>
          <p:nvPr/>
        </p:nvSpPr>
        <p:spPr>
          <a:xfrm>
            <a:off x="4414346" y="3621363"/>
            <a:ext cx="4309240" cy="645826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37" name="Google Shape;137;p5"/>
          <p:cNvCxnSpPr/>
          <p:nvPr/>
        </p:nvCxnSpPr>
        <p:spPr>
          <a:xfrm rot="10800000">
            <a:off x="2732689" y="3416419"/>
            <a:ext cx="168165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3" name="Google Shape;133;p5"/>
          <p:cNvSpPr txBox="1"/>
          <p:nvPr/>
        </p:nvSpPr>
        <p:spPr>
          <a:xfrm>
            <a:off x="1530402" y="2467863"/>
            <a:ext cx="11666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ABRIR</a:t>
            </a:r>
            <a:endParaRPr b="1"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920801" y="3216364"/>
            <a:ext cx="177624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RECUPERAR</a:t>
            </a:r>
            <a:endParaRPr b="1"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1149736" y="4711063"/>
            <a:ext cx="158295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EXTRAER</a:t>
            </a:r>
            <a:endParaRPr b="1"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0"/>
        </a:gra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aplicación. </a:t>
            </a:r>
            <a:endParaRPr/>
          </a:p>
        </p:txBody>
      </p:sp>
      <p:pic>
        <p:nvPicPr>
          <p:cNvPr id="144" name="Google Shape;14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1300" y="1591003"/>
            <a:ext cx="662940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0"/>
        </a:gra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/>
          <p:nvPr>
            <p:ph type="title"/>
          </p:nvPr>
        </p:nvSpPr>
        <p:spPr>
          <a:xfrm>
            <a:off x="598189" y="1002451"/>
            <a:ext cx="10995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Factory. </a:t>
            </a:r>
            <a:endParaRPr/>
          </a:p>
        </p:txBody>
      </p:sp>
      <p:sp>
        <p:nvSpPr>
          <p:cNvPr id="150" name="Google Shape;150;p7"/>
          <p:cNvSpPr txBox="1"/>
          <p:nvPr/>
        </p:nvSpPr>
        <p:spPr>
          <a:xfrm>
            <a:off x="1458000" y="2520000"/>
            <a:ext cx="1036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666000" y="2016000"/>
            <a:ext cx="10062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</a:pPr>
            <a:r>
              <a:rPr lang="es-CO" sz="3000">
                <a:solidFill>
                  <a:schemeClr val="lt1"/>
                </a:solidFill>
              </a:rPr>
              <a:t>Método para llenar el workspace con lenguaje simplificado</a:t>
            </a:r>
            <a:endParaRPr sz="3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</a:pPr>
            <a:r>
              <a:rPr lang="es-CO" sz="3000">
                <a:solidFill>
                  <a:schemeClr val="lt1"/>
                </a:solidFill>
              </a:rPr>
              <a:t>Funciones principales:</a:t>
            </a:r>
            <a:endParaRPr sz="3000">
              <a:solidFill>
                <a:schemeClr val="lt1"/>
              </a:solidFill>
            </a:endParaRPr>
          </a:p>
          <a:p>
            <a:pPr indent="-41910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AutoNum type="arabicPeriod"/>
            </a:pPr>
            <a:r>
              <a:rPr lang="es-CO" sz="3000">
                <a:solidFill>
                  <a:schemeClr val="lt1"/>
                </a:solidFill>
              </a:rPr>
              <a:t>Crear variables</a:t>
            </a:r>
            <a:endParaRPr sz="3000">
              <a:solidFill>
                <a:schemeClr val="lt1"/>
              </a:solidFill>
            </a:endParaRPr>
          </a:p>
          <a:p>
            <a:pPr indent="-41910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AutoNum type="arabicPeriod"/>
            </a:pPr>
            <a:r>
              <a:rPr lang="es-CO" sz="3000">
                <a:solidFill>
                  <a:schemeClr val="lt1"/>
                </a:solidFill>
              </a:rPr>
              <a:t>Crear PDFs</a:t>
            </a:r>
            <a:endParaRPr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0"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Factory syntax. </a:t>
            </a:r>
            <a:endParaRPr/>
          </a:p>
        </p:txBody>
      </p:sp>
      <p:sp>
        <p:nvSpPr>
          <p:cNvPr id="157" name="Google Shape;157;p8"/>
          <p:cNvSpPr/>
          <p:nvPr/>
        </p:nvSpPr>
        <p:spPr>
          <a:xfrm>
            <a:off x="6743988" y="3781050"/>
            <a:ext cx="324000" cy="666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900" y="1836775"/>
            <a:ext cx="5524200" cy="16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8025" y="4770534"/>
            <a:ext cx="8656275" cy="74196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8"/>
          <p:cNvSpPr txBox="1"/>
          <p:nvPr/>
        </p:nvSpPr>
        <p:spPr>
          <a:xfrm>
            <a:off x="864000" y="2350525"/>
            <a:ext cx="163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>
                <a:solidFill>
                  <a:srgbClr val="CACACA"/>
                </a:solidFill>
              </a:rPr>
              <a:t>RooFit:</a:t>
            </a:r>
            <a:endParaRPr sz="3000">
              <a:solidFill>
                <a:srgbClr val="CACACA"/>
              </a:solidFill>
            </a:endParaRPr>
          </a:p>
        </p:txBody>
      </p:sp>
      <p:sp>
        <p:nvSpPr>
          <p:cNvPr id="161" name="Google Shape;161;p8"/>
          <p:cNvSpPr txBox="1"/>
          <p:nvPr/>
        </p:nvSpPr>
        <p:spPr>
          <a:xfrm>
            <a:off x="864000" y="4818250"/>
            <a:ext cx="163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>
                <a:solidFill>
                  <a:srgbClr val="CACACA"/>
                </a:solidFill>
              </a:rPr>
              <a:t>Factory:</a:t>
            </a:r>
            <a:endParaRPr sz="3000">
              <a:solidFill>
                <a:srgbClr val="CACACA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25" scaled="0"/>
        </a:gra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3aae6ef86_0_12"/>
          <p:cNvSpPr txBox="1"/>
          <p:nvPr>
            <p:ph type="title"/>
          </p:nvPr>
        </p:nvSpPr>
        <p:spPr>
          <a:xfrm>
            <a:off x="548639" y="950976"/>
            <a:ext cx="10995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Factory syntax. </a:t>
            </a:r>
            <a:endParaRPr/>
          </a:p>
        </p:txBody>
      </p:sp>
      <p:sp>
        <p:nvSpPr>
          <p:cNvPr id="167" name="Google Shape;167;g1e3aae6ef86_0_12"/>
          <p:cNvSpPr txBox="1"/>
          <p:nvPr/>
        </p:nvSpPr>
        <p:spPr>
          <a:xfrm>
            <a:off x="548650" y="1902138"/>
            <a:ext cx="190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>
                <a:solidFill>
                  <a:srgbClr val="CACACA"/>
                </a:solidFill>
              </a:rPr>
              <a:t>Variables</a:t>
            </a:r>
            <a:r>
              <a:rPr lang="es-CO" sz="3000">
                <a:solidFill>
                  <a:srgbClr val="CACACA"/>
                </a:solidFill>
              </a:rPr>
              <a:t>:</a:t>
            </a:r>
            <a:endParaRPr sz="3000">
              <a:solidFill>
                <a:srgbClr val="CACACA"/>
              </a:solidFill>
            </a:endParaRPr>
          </a:p>
        </p:txBody>
      </p:sp>
      <p:pic>
        <p:nvPicPr>
          <p:cNvPr id="168" name="Google Shape;168;g1e3aae6ef86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000" y="1686450"/>
            <a:ext cx="4478285" cy="107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1e3aae6ef86_0_12"/>
          <p:cNvSpPr txBox="1"/>
          <p:nvPr/>
        </p:nvSpPr>
        <p:spPr>
          <a:xfrm>
            <a:off x="548650" y="4255625"/>
            <a:ext cx="225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>
                <a:solidFill>
                  <a:srgbClr val="CACACA"/>
                </a:solidFill>
              </a:rPr>
              <a:t>Anidación</a:t>
            </a:r>
            <a:r>
              <a:rPr lang="es-CO" sz="3000">
                <a:solidFill>
                  <a:srgbClr val="CACACA"/>
                </a:solidFill>
              </a:rPr>
              <a:t>:</a:t>
            </a:r>
            <a:endParaRPr sz="3000">
              <a:solidFill>
                <a:srgbClr val="CACACA"/>
              </a:solidFill>
            </a:endParaRPr>
          </a:p>
        </p:txBody>
      </p:sp>
      <p:pic>
        <p:nvPicPr>
          <p:cNvPr id="170" name="Google Shape;170;g1e3aae6ef86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6025" y="3343750"/>
            <a:ext cx="8728226" cy="24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ibuneVTI">
  <a:themeElements>
    <a:clrScheme name="amasis">
      <a:dk1>
        <a:srgbClr val="000000"/>
      </a:dk1>
      <a:lt1>
        <a:srgbClr val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2023-05-21T01:20:43Z</dcterms:created>
  <dc:creator>krixtian gutirrez</dc:creator>
</cp:coreProperties>
</file>