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Open Sans Ligh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WYRJjItPz0c4MppiBF1mkJVRt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DA4C38-AC11-48B6-AA3E-D645015AE892}">
  <a:tblStyle styleId="{19DA4C38-AC11-48B6-AA3E-D645015AE892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Light-bold.fntdata"/><Relationship Id="rId14" Type="http://schemas.openxmlformats.org/officeDocument/2006/relationships/slide" Target="slides/slide9.xml"/><Relationship Id="rId36" Type="http://schemas.openxmlformats.org/officeDocument/2006/relationships/font" Target="fonts/OpenSansLight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c4f871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e3c4f871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aae6e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e3aae6ef8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aae6e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e3aae6ef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3b5069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e3b50694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3b2cf0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e3b2cf091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b2cf091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e3b2cf0910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3c4f871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e3c4f8711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c4f871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e3c4f8711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3c4f871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e3c4f8711e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3c4f871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e3c4f8711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3c4f871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1e3c4f8711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3c4f8711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1e3c4f8711e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3c4f871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1e3c4f8711e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3c4f8711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1e3c4f8711e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3c4f8711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1e3c4f8711e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3c4f8711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1e3c4f8711e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3c4f8711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1e3c4f8711e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c4f8711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e3c4f8711e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c4f8711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e3c4f8711e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c4f8711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e3c4f8711e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c4f8711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e3c4f8711e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49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oostatsworkbook.readthedocs.io/en/latest/modelbuilding.html#roofit" TargetMode="External"/><Relationship Id="rId4" Type="http://schemas.openxmlformats.org/officeDocument/2006/relationships/hyperlink" Target="https://moodle2.units.it/pluginfile.php/282931/mod_resource/content/0/Lezione10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F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3c4f8711e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ndo vectorial de salpicaduras de colores brillantes" id="87" name="Google Shape;87;g1e3c4f8711e_0_0"/>
          <p:cNvPicPr preferRelativeResize="0"/>
          <p:nvPr/>
        </p:nvPicPr>
        <p:blipFill rotWithShape="1">
          <a:blip r:embed="rId3">
            <a:alphaModFix/>
          </a:blip>
          <a:srcRect b="0" l="0" r="0" t="17280"/>
          <a:stretch/>
        </p:blipFill>
        <p:spPr>
          <a:xfrm>
            <a:off x="1" y="10"/>
            <a:ext cx="12192000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e3c4f8711e_0_0"/>
          <p:cNvSpPr/>
          <p:nvPr/>
        </p:nvSpPr>
        <p:spPr>
          <a:xfrm rot="5400000">
            <a:off x="257715" y="-257849"/>
            <a:ext cx="6858000" cy="7373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73000">
                <a:srgbClr val="000000">
                  <a:alpha val="47843"/>
                </a:srgbClr>
              </a:gs>
              <a:gs pos="100000">
                <a:srgbClr val="000000">
                  <a:alpha val="5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g1e3c4f8711e_0_0"/>
          <p:cNvSpPr txBox="1"/>
          <p:nvPr>
            <p:ph type="ctrTitle"/>
          </p:nvPr>
        </p:nvSpPr>
        <p:spPr>
          <a:xfrm>
            <a:off x="548640" y="3928770"/>
            <a:ext cx="51276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CO" sz="5400">
                <a:solidFill>
                  <a:srgbClr val="FFFFFF"/>
                </a:solidFill>
              </a:rPr>
              <a:t>Workspaces en ROOT</a:t>
            </a:r>
            <a:endParaRPr/>
          </a:p>
        </p:txBody>
      </p:sp>
      <p:sp>
        <p:nvSpPr>
          <p:cNvPr id="90" name="Google Shape;90;g1e3c4f8711e_0_0"/>
          <p:cNvSpPr txBox="1"/>
          <p:nvPr>
            <p:ph idx="1" type="subTitle"/>
          </p:nvPr>
        </p:nvSpPr>
        <p:spPr>
          <a:xfrm>
            <a:off x="567175" y="952499"/>
            <a:ext cx="51276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Integrantes: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Cristian David Gutierrez Cespedes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Maria José Dominguez Mesa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Daniela Andrea Torres Gómez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g1e3c4f8711e_0_0"/>
          <p:cNvCxnSpPr/>
          <p:nvPr/>
        </p:nvCxnSpPr>
        <p:spPr>
          <a:xfrm>
            <a:off x="643467" y="678719"/>
            <a:ext cx="10905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g1e3c4f8711e_0_0"/>
          <p:cNvCxnSpPr/>
          <p:nvPr/>
        </p:nvCxnSpPr>
        <p:spPr>
          <a:xfrm>
            <a:off x="643467" y="6309695"/>
            <a:ext cx="1090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598189" y="1002451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Factory. 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1458000" y="2520000"/>
            <a:ext cx="10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666000" y="2016000"/>
            <a:ext cx="100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 para llenar el workspace con lenguaje simplificado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Funciones principales: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variables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PDFs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743988" y="378105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900" y="1836775"/>
            <a:ext cx="5524200" cy="1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8025" y="4770534"/>
            <a:ext cx="8656275" cy="74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>
            <a:off x="864000" y="23505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RooFit: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864000" y="48182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Factory: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3aae6ef86_0_1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204" name="Google Shape;204;g1e3aae6ef86_0_12"/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e3aae6ef8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e3aae6ef86_0_12"/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Anidación: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e3aae6ef86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aae6ef86_0_2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213" name="Google Shape;213;g1e3aae6ef86_0_25"/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e3aae6ef86_0_25"/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RooFit: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e3aae6ef86_0_25"/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Factory: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e3aae6ef86_0_25"/>
          <p:cNvSpPr txBox="1"/>
          <p:nvPr/>
        </p:nvSpPr>
        <p:spPr>
          <a:xfrm>
            <a:off x="674400" y="1674925"/>
            <a:ext cx="34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Sets y listas: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e3aae6ef86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e3aae6ef86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PDFs:		EXPR —&gt; RooAbsPdf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Funciones:		expr —&gt; RooAbsReal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b50694ee_0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233" name="Google Shape;233;g1e3b50694ee_0_0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de variables existentes: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e3b50694ee_0_0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de funciones reales en PDFs: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e3b50694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5" y="2617838"/>
            <a:ext cx="12027351" cy="8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e3b50694e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88" y="4794425"/>
            <a:ext cx="11652425" cy="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(operaciones). 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548650" y="13823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Sumar, multiplicar, y convolucionar PDFs: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50" y="2028825"/>
            <a:ext cx="10995650" cy="10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125" y="3391350"/>
            <a:ext cx="8673741" cy="11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225" y="4824000"/>
            <a:ext cx="10197549" cy="13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3b2cf0910_1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/>
          </a:p>
        </p:txBody>
      </p:sp>
      <p:pic>
        <p:nvPicPr>
          <p:cNvPr id="251" name="Google Shape;251;g1e3b2cf09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" y="1710618"/>
            <a:ext cx="8342582" cy="395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3b2cf0910_1_0"/>
          <p:cNvSpPr txBox="1"/>
          <p:nvPr/>
        </p:nvSpPr>
        <p:spPr>
          <a:xfrm>
            <a:off x="7470390" y="5762716"/>
            <a:ext cx="41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Higgs/HiggsModelFactory2.C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b2cf0910_1_8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8" name="Google Shape;258;g1e3b2cf0910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1" y="1605514"/>
            <a:ext cx="6131469" cy="29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e3b2cf0910_1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47" y="4106976"/>
            <a:ext cx="6131469" cy="1934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1e3b2cf0910_1_83"/>
          <p:cNvCxnSpPr/>
          <p:nvPr/>
        </p:nvCxnSpPr>
        <p:spPr>
          <a:xfrm>
            <a:off x="5129048" y="3825766"/>
            <a:ext cx="966900" cy="6861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3c4f8711e_0_87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66" name="Google Shape;266;g1e3c4f8711e_0_87"/>
          <p:cNvPicPr preferRelativeResize="0"/>
          <p:nvPr/>
        </p:nvPicPr>
        <p:blipFill rotWithShape="1">
          <a:blip r:embed="rId3">
            <a:alphaModFix/>
          </a:blip>
          <a:srcRect b="43575" l="0" r="0" t="22653"/>
          <a:stretch/>
        </p:blipFill>
        <p:spPr>
          <a:xfrm>
            <a:off x="548650" y="1757100"/>
            <a:ext cx="9018474" cy="1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e3c4f8711e_0_87"/>
          <p:cNvPicPr preferRelativeResize="0"/>
          <p:nvPr/>
        </p:nvPicPr>
        <p:blipFill rotWithShape="1">
          <a:blip r:embed="rId3">
            <a:alphaModFix/>
          </a:blip>
          <a:srcRect b="14834" l="0" r="0" t="54976"/>
          <a:stretch/>
        </p:blipFill>
        <p:spPr>
          <a:xfrm>
            <a:off x="548650" y="3545537"/>
            <a:ext cx="9018474" cy="1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e3c4f8711e_0_87"/>
          <p:cNvPicPr preferRelativeResize="0"/>
          <p:nvPr/>
        </p:nvPicPr>
        <p:blipFill rotWithShape="1">
          <a:blip r:embed="rId3">
            <a:alphaModFix/>
          </a:blip>
          <a:srcRect b="0" l="0" r="0" t="84845"/>
          <a:stretch/>
        </p:blipFill>
        <p:spPr>
          <a:xfrm>
            <a:off x="548650" y="5186950"/>
            <a:ext cx="9018474" cy="6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e3c4f8711e_0_87"/>
          <p:cNvSpPr/>
          <p:nvPr/>
        </p:nvSpPr>
        <p:spPr>
          <a:xfrm>
            <a:off x="727600" y="4148850"/>
            <a:ext cx="35916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e3c4f8711e_0_87"/>
          <p:cNvSpPr txBox="1"/>
          <p:nvPr/>
        </p:nvSpPr>
        <p:spPr>
          <a:xfrm>
            <a:off x="5424775" y="4148850"/>
            <a:ext cx="55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pueden obtener el modelo y los parámetros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desde el  Workspace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1" name="Google Shape;271;g1e3c4f8711e_0_87"/>
          <p:cNvSpPr/>
          <p:nvPr/>
        </p:nvSpPr>
        <p:spPr>
          <a:xfrm>
            <a:off x="6948475" y="5292025"/>
            <a:ext cx="2525700" cy="342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</p:grpSpPr>
        <p:sp>
          <p:nvSpPr>
            <p:cNvPr id="99" name="Google Shape;99;p2"/>
            <p:cNvSpPr/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</a:t>
              </a:r>
              <a:endPara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01" name="Google Shape;101;p2"/>
          <p:cNvGraphicFramePr/>
          <p:nvPr/>
        </p:nvGraphicFramePr>
        <p:xfrm>
          <a:off x="8245693" y="3081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{19DA4C38-AC11-48B6-AA3E-D645015AE892}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Counts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2,5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1780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" name="Google Shape;102;p2"/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</p:grpSpPr>
        <p:sp>
          <p:nvSpPr>
            <p:cNvPr id="103" name="Google Shape;103;p2"/>
            <p:cNvSpPr/>
            <p:nvPr/>
          </p:nvSpPr>
          <p:spPr>
            <a:xfrm>
              <a:off x="728761" y="1767216"/>
              <a:ext cx="6901749" cy="3477446"/>
            </a:xfrm>
            <a:custGeom>
              <a:rect b="b" l="l" r="r" t="t"/>
              <a:pathLst>
                <a:path extrusionOk="0" fill="none" h="3477446" w="6901749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extrusionOk="0" h="3477446" w="6901749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lin ang="18900000" scaled="0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Functions / PDFs</a:t>
              </a:r>
              <a:endParaRPr b="1" i="0" sz="2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c4f8711e_0_97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77" name="Google Shape;277;g1e3c4f8711e_0_97"/>
          <p:cNvPicPr preferRelativeResize="0"/>
          <p:nvPr/>
        </p:nvPicPr>
        <p:blipFill rotWithShape="1">
          <a:blip r:embed="rId3">
            <a:alphaModFix/>
          </a:blip>
          <a:srcRect b="0" l="0" r="0" t="48464"/>
          <a:stretch/>
        </p:blipFill>
        <p:spPr>
          <a:xfrm>
            <a:off x="703450" y="2771075"/>
            <a:ext cx="9757350" cy="2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e3c4f8711e_0_97"/>
          <p:cNvPicPr preferRelativeResize="0"/>
          <p:nvPr/>
        </p:nvPicPr>
        <p:blipFill rotWithShape="1">
          <a:blip r:embed="rId4">
            <a:alphaModFix/>
          </a:blip>
          <a:srcRect b="23524" l="0" r="44582" t="63267"/>
          <a:stretch/>
        </p:blipFill>
        <p:spPr>
          <a:xfrm>
            <a:off x="5243550" y="1826750"/>
            <a:ext cx="5407249" cy="5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e3c4f8711e_0_97"/>
          <p:cNvSpPr/>
          <p:nvPr/>
        </p:nvSpPr>
        <p:spPr>
          <a:xfrm>
            <a:off x="6749625" y="3808275"/>
            <a:ext cx="12693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e3c4f8711e_0_97"/>
          <p:cNvSpPr/>
          <p:nvPr/>
        </p:nvSpPr>
        <p:spPr>
          <a:xfrm>
            <a:off x="6626800" y="1826750"/>
            <a:ext cx="12693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3c4f8711e_0_10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86" name="Google Shape;286;g1e3c4f8711e_0_105"/>
          <p:cNvPicPr preferRelativeResize="0"/>
          <p:nvPr/>
        </p:nvPicPr>
        <p:blipFill rotWithShape="1">
          <a:blip r:embed="rId3">
            <a:alphaModFix/>
          </a:blip>
          <a:srcRect b="0" l="0" r="0" t="31530"/>
          <a:stretch/>
        </p:blipFill>
        <p:spPr>
          <a:xfrm>
            <a:off x="3383750" y="1656450"/>
            <a:ext cx="7492700" cy="6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e3c4f8711e_0_105"/>
          <p:cNvPicPr preferRelativeResize="0"/>
          <p:nvPr/>
        </p:nvPicPr>
        <p:blipFill rotWithShape="1">
          <a:blip r:embed="rId4">
            <a:alphaModFix/>
          </a:blip>
          <a:srcRect b="0" l="0" r="0" t="57716"/>
          <a:stretch/>
        </p:blipFill>
        <p:spPr>
          <a:xfrm>
            <a:off x="3387075" y="5038925"/>
            <a:ext cx="5318750" cy="15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e3c4f8711e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750" y="4360363"/>
            <a:ext cx="7315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e3c4f8711e_0_105"/>
          <p:cNvSpPr/>
          <p:nvPr/>
        </p:nvSpPr>
        <p:spPr>
          <a:xfrm>
            <a:off x="3634525" y="5340875"/>
            <a:ext cx="22947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e3c4f8711e_0_105"/>
          <p:cNvSpPr txBox="1"/>
          <p:nvPr/>
        </p:nvSpPr>
        <p:spPr>
          <a:xfrm>
            <a:off x="671075" y="4923500"/>
            <a:ext cx="4731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 dataset con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Pull en el 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1" name="Google Shape;291;g1e3c4f8711e_0_105"/>
          <p:cNvSpPr txBox="1"/>
          <p:nvPr/>
        </p:nvSpPr>
        <p:spPr>
          <a:xfrm>
            <a:off x="733000" y="1641888"/>
            <a:ext cx="229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Pull de la masa del Higgs.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92" name="Google Shape;292;g1e3c4f8711e_0_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750" y="2487725"/>
            <a:ext cx="4959677" cy="1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e3c4f8711e_0_105"/>
          <p:cNvSpPr txBox="1"/>
          <p:nvPr/>
        </p:nvSpPr>
        <p:spPr>
          <a:xfrm>
            <a:off x="733000" y="2813250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4" name="Google Shape;294;g1e3c4f8711e_0_105"/>
          <p:cNvSpPr/>
          <p:nvPr/>
        </p:nvSpPr>
        <p:spPr>
          <a:xfrm>
            <a:off x="6703200" y="2487725"/>
            <a:ext cx="15744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3c4f8711e_0_118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300" name="Google Shape;300;g1e3c4f8711e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950" y="3991625"/>
            <a:ext cx="4741297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e3c4f8711e_0_118"/>
          <p:cNvSpPr/>
          <p:nvPr/>
        </p:nvSpPr>
        <p:spPr>
          <a:xfrm>
            <a:off x="6802950" y="4860975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e3c4f8711e_0_118"/>
          <p:cNvSpPr/>
          <p:nvPr/>
        </p:nvSpPr>
        <p:spPr>
          <a:xfrm>
            <a:off x="6802950" y="6455650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e3c4f8711e_0_118"/>
          <p:cNvSpPr txBox="1"/>
          <p:nvPr/>
        </p:nvSpPr>
        <p:spPr>
          <a:xfrm>
            <a:off x="8705625" y="1861825"/>
            <a:ext cx="250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Graficar uno de los resultados del Monte Carlo.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4" name="Google Shape;304;g1e3c4f8711e_0_118"/>
          <p:cNvSpPr txBox="1"/>
          <p:nvPr/>
        </p:nvSpPr>
        <p:spPr>
          <a:xfrm>
            <a:off x="4346850" y="5000475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05" name="Google Shape;305;g1e3c4f8711e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38" y="1728675"/>
            <a:ext cx="68294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e3c4f8711e_0_118"/>
          <p:cNvSpPr/>
          <p:nvPr/>
        </p:nvSpPr>
        <p:spPr>
          <a:xfrm>
            <a:off x="548650" y="2507900"/>
            <a:ext cx="6758400" cy="897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g1e3c4f8711e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50" y="3991625"/>
            <a:ext cx="3737100" cy="115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3c4f8711e_0_13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313" name="Google Shape;313;g1e3c4f8711e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950" y="3991625"/>
            <a:ext cx="4741297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e3c4f8711e_0_130"/>
          <p:cNvSpPr/>
          <p:nvPr/>
        </p:nvSpPr>
        <p:spPr>
          <a:xfrm>
            <a:off x="6802950" y="5000300"/>
            <a:ext cx="3737100" cy="2400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e3c4f8711e_0_130"/>
          <p:cNvSpPr/>
          <p:nvPr/>
        </p:nvSpPr>
        <p:spPr>
          <a:xfrm>
            <a:off x="6802950" y="6455650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e3c4f8711e_0_130"/>
          <p:cNvSpPr txBox="1"/>
          <p:nvPr/>
        </p:nvSpPr>
        <p:spPr>
          <a:xfrm>
            <a:off x="8519850" y="1861825"/>
            <a:ext cx="250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Graficar uno de los resultados del Monte Carlo.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7" name="Google Shape;317;g1e3c4f8711e_0_130"/>
          <p:cNvSpPr txBox="1"/>
          <p:nvPr/>
        </p:nvSpPr>
        <p:spPr>
          <a:xfrm>
            <a:off x="3906575" y="4694150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18" name="Google Shape;318;g1e3c4f8711e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25" y="1685875"/>
            <a:ext cx="6984274" cy="21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e3c4f8711e_0_130"/>
          <p:cNvSpPr/>
          <p:nvPr/>
        </p:nvSpPr>
        <p:spPr>
          <a:xfrm>
            <a:off x="694225" y="2907975"/>
            <a:ext cx="6860400" cy="420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1e3c4f8711e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50" y="5925650"/>
            <a:ext cx="6108724" cy="60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3c4f8711e_0_14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326" name="Google Shape;326;g1e3c4f8711e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850" y="1632872"/>
            <a:ext cx="6483801" cy="4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3c4f8711e_0_147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Análisis - Toy Monte Carlo</a:t>
            </a:r>
            <a:endParaRPr/>
          </a:p>
        </p:txBody>
      </p:sp>
      <p:pic>
        <p:nvPicPr>
          <p:cNvPr id="332" name="Google Shape;332;g1e3c4f8711e_0_147"/>
          <p:cNvPicPr preferRelativeResize="0"/>
          <p:nvPr/>
        </p:nvPicPr>
        <p:blipFill rotWithShape="1">
          <a:blip r:embed="rId3">
            <a:alphaModFix/>
          </a:blip>
          <a:srcRect b="0" l="0" r="0" t="74816"/>
          <a:stretch/>
        </p:blipFill>
        <p:spPr>
          <a:xfrm>
            <a:off x="548650" y="4303625"/>
            <a:ext cx="9816148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e3c4f8711e_0_147"/>
          <p:cNvPicPr preferRelativeResize="0"/>
          <p:nvPr/>
        </p:nvPicPr>
        <p:blipFill rotWithShape="1">
          <a:blip r:embed="rId3">
            <a:alphaModFix/>
          </a:blip>
          <a:srcRect b="26671" l="0" r="29627" t="22185"/>
          <a:stretch/>
        </p:blipFill>
        <p:spPr>
          <a:xfrm>
            <a:off x="548650" y="1919625"/>
            <a:ext cx="6448676" cy="2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e3c4f8711e_0_147"/>
          <p:cNvSpPr/>
          <p:nvPr/>
        </p:nvSpPr>
        <p:spPr>
          <a:xfrm>
            <a:off x="616800" y="3297425"/>
            <a:ext cx="6210300" cy="580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e3c4f8711e_0_147"/>
          <p:cNvSpPr/>
          <p:nvPr/>
        </p:nvSpPr>
        <p:spPr>
          <a:xfrm>
            <a:off x="667850" y="4889525"/>
            <a:ext cx="9472200" cy="420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e3c4f8711e_0_147"/>
          <p:cNvSpPr txBox="1"/>
          <p:nvPr/>
        </p:nvSpPr>
        <p:spPr>
          <a:xfrm>
            <a:off x="7792275" y="2325612"/>
            <a:ext cx="25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Obtiene los resultados del pull. 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3c4f8711e_0_156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Análisis - Toy Monte Carlo</a:t>
            </a:r>
            <a:endParaRPr/>
          </a:p>
        </p:txBody>
      </p:sp>
      <p:pic>
        <p:nvPicPr>
          <p:cNvPr id="342" name="Google Shape;342;g1e3c4f8711e_0_156"/>
          <p:cNvPicPr preferRelativeResize="0"/>
          <p:nvPr/>
        </p:nvPicPr>
        <p:blipFill rotWithShape="1">
          <a:blip r:embed="rId3">
            <a:alphaModFix/>
          </a:blip>
          <a:srcRect b="0" l="0" r="0" t="71821"/>
          <a:stretch/>
        </p:blipFill>
        <p:spPr>
          <a:xfrm>
            <a:off x="613625" y="4216525"/>
            <a:ext cx="10865649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e3c4f8711e_0_156"/>
          <p:cNvPicPr preferRelativeResize="0"/>
          <p:nvPr/>
        </p:nvPicPr>
        <p:blipFill rotWithShape="1">
          <a:blip r:embed="rId3">
            <a:alphaModFix/>
          </a:blip>
          <a:srcRect b="36765" l="0" r="0" t="25599"/>
          <a:stretch/>
        </p:blipFill>
        <p:spPr>
          <a:xfrm>
            <a:off x="613625" y="2028875"/>
            <a:ext cx="10865649" cy="1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3c4f8711e_0_16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 + RooMCStudy</a:t>
            </a:r>
            <a:endParaRPr/>
          </a:p>
        </p:txBody>
      </p:sp>
      <p:pic>
        <p:nvPicPr>
          <p:cNvPr id="349" name="Google Shape;349;g1e3c4f8711e_0_162"/>
          <p:cNvPicPr preferRelativeResize="0"/>
          <p:nvPr/>
        </p:nvPicPr>
        <p:blipFill rotWithShape="1">
          <a:blip r:embed="rId3">
            <a:alphaModFix/>
          </a:blip>
          <a:srcRect b="33244" l="0" r="0" t="47251"/>
          <a:stretch/>
        </p:blipFill>
        <p:spPr>
          <a:xfrm>
            <a:off x="939525" y="3591550"/>
            <a:ext cx="10245304" cy="10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e3c4f8711e_0_162"/>
          <p:cNvPicPr preferRelativeResize="0"/>
          <p:nvPr/>
        </p:nvPicPr>
        <p:blipFill rotWithShape="1">
          <a:blip r:embed="rId3">
            <a:alphaModFix/>
          </a:blip>
          <a:srcRect b="69684" l="0" r="48253" t="0"/>
          <a:stretch/>
        </p:blipFill>
        <p:spPr>
          <a:xfrm>
            <a:off x="939525" y="1881613"/>
            <a:ext cx="4761226" cy="1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e3c4f8711e_0_162"/>
          <p:cNvPicPr preferRelativeResize="0"/>
          <p:nvPr/>
        </p:nvPicPr>
        <p:blipFill rotWithShape="1">
          <a:blip r:embed="rId3">
            <a:alphaModFix/>
          </a:blip>
          <a:srcRect b="0" l="0" r="0" t="84655"/>
          <a:stretch/>
        </p:blipFill>
        <p:spPr>
          <a:xfrm>
            <a:off x="939525" y="4938400"/>
            <a:ext cx="10284075" cy="8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3c4f8711e_0_169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Resutados Toy Monte Carlo</a:t>
            </a:r>
            <a:endParaRPr/>
          </a:p>
        </p:txBody>
      </p:sp>
      <p:pic>
        <p:nvPicPr>
          <p:cNvPr id="357" name="Google Shape;357;g1e3c4f8711e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00" y="1562050"/>
            <a:ext cx="5552874" cy="37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e3c4f8711e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275" y="1562050"/>
            <a:ext cx="4768075" cy="45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e3c4f8711e_0_169"/>
          <p:cNvSpPr txBox="1"/>
          <p:nvPr/>
        </p:nvSpPr>
        <p:spPr>
          <a:xfrm>
            <a:off x="709700" y="5592050"/>
            <a:ext cx="363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AnalysisMCHiggs.C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0" name="Google Shape;360;g1e3c4f8711e_0_169"/>
          <p:cNvSpPr txBox="1"/>
          <p:nvPr/>
        </p:nvSpPr>
        <p:spPr>
          <a:xfrm>
            <a:off x="6641275" y="6270800"/>
            <a:ext cx="363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ToyMC_Class.C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3c4f8711e_0_254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Referencias y bibliografía.</a:t>
            </a:r>
            <a:endParaRPr/>
          </a:p>
        </p:txBody>
      </p:sp>
      <p:sp>
        <p:nvSpPr>
          <p:cNvPr id="366" name="Google Shape;366;g1e3c4f8711e_0_254"/>
          <p:cNvSpPr txBox="1"/>
          <p:nvPr/>
        </p:nvSpPr>
        <p:spPr>
          <a:xfrm>
            <a:off x="486000" y="1800000"/>
            <a:ext cx="11058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 and RooStats Workbook. K. Cranmer, V. Croft, W. Verkerke. URL: </a:t>
            </a:r>
            <a:r>
              <a:rPr b="0" i="0" lang="es-CO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https://roostatsworkbook.readthedocs.io/en/latest/modelbuilding.html#roofit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RooFit, Based on L. Moneta lessons at Terascale Statistics School 2015. URL: </a:t>
            </a:r>
            <a:r>
              <a:rPr b="0" i="0" lang="es-CO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https://moodle2.units.it/pluginfile.php/282931/mod_resource/content/0/Lezione10.pdf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59146" y="1890106"/>
            <a:ext cx="8374643" cy="3445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0200"/>
              </a:gs>
              <a:gs pos="50000">
                <a:srgbClr val="A90400"/>
              </a:gs>
              <a:gs pos="100000">
                <a:srgbClr val="CA0500"/>
              </a:gs>
            </a:gsLst>
            <a:path path="circle">
              <a:fillToRect r="100%" t="100%"/>
            </a:path>
            <a:tileRect b="-100%" l="-100%"/>
          </a:gradFill>
          <a:ln cap="flat" cmpd="sng" w="2857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476" y="2985335"/>
            <a:ext cx="4247600" cy="1451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6985405" y="2703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{19DA4C38-AC11-48B6-AA3E-D645015AE892}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Counts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2,5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1780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/>
          <p:nvPr>
            <p:ph type="title"/>
          </p:nvPr>
        </p:nvSpPr>
        <p:spPr>
          <a:xfrm>
            <a:off x="9752680" y="5780151"/>
            <a:ext cx="2060947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Gracias.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write.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226" y="2449450"/>
            <a:ext cx="7548072" cy="258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rot="10800000">
            <a:off x="2564472" y="2680160"/>
            <a:ext cx="1776300" cy="124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2564471" y="4914579"/>
            <a:ext cx="1776300" cy="94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2" name="Google Shape;122;p4"/>
          <p:cNvCxnSpPr>
            <a:stCxn id="121" idx="1"/>
          </p:cNvCxnSpPr>
          <p:nvPr/>
        </p:nvCxnSpPr>
        <p:spPr>
          <a:xfrm rot="10800000">
            <a:off x="2564379" y="4212578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194" y="2667918"/>
            <a:ext cx="7548072" cy="20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read. </a:t>
            </a:r>
            <a:endParaRPr/>
          </a:p>
        </p:txBody>
      </p:sp>
      <p:cxnSp>
        <p:nvCxnSpPr>
          <p:cNvPr id="132" name="Google Shape;132;p5"/>
          <p:cNvCxnSpPr>
            <a:endCxn id="133" idx="3"/>
          </p:cNvCxnSpPr>
          <p:nvPr/>
        </p:nvCxnSpPr>
        <p:spPr>
          <a:xfrm rot="10800000">
            <a:off x="2697050" y="2667918"/>
            <a:ext cx="1717200" cy="304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35" idx="1"/>
            <a:endCxn id="136" idx="3"/>
          </p:cNvCxnSpPr>
          <p:nvPr/>
        </p:nvCxnSpPr>
        <p:spPr>
          <a:xfrm flipH="1">
            <a:off x="2732546" y="3944276"/>
            <a:ext cx="1681800" cy="966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2732689" y="3416419"/>
            <a:ext cx="16816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ABRIR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RECUPERAR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EXTRAER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c4f8711e_0_259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Bosón de Higgs</a:t>
            </a:r>
            <a:endParaRPr/>
          </a:p>
        </p:txBody>
      </p:sp>
      <p:pic>
        <p:nvPicPr>
          <p:cNvPr id="144" name="Google Shape;144;g1e3c4f8711e_0_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0" y="1761788"/>
            <a:ext cx="47434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3c4f8711e_0_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550" y="2119363"/>
            <a:ext cx="5799324" cy="357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c4f8711e_0_26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Bosón de Higgs.</a:t>
            </a:r>
            <a:endParaRPr/>
          </a:p>
        </p:txBody>
      </p:sp>
      <p:pic>
        <p:nvPicPr>
          <p:cNvPr id="151" name="Google Shape;151;g1e3c4f8711e_0_265"/>
          <p:cNvPicPr preferRelativeResize="0"/>
          <p:nvPr/>
        </p:nvPicPr>
        <p:blipFill rotWithShape="1">
          <a:blip r:embed="rId3">
            <a:alphaModFix/>
          </a:blip>
          <a:srcRect b="44563" l="0" r="0" t="21563"/>
          <a:stretch/>
        </p:blipFill>
        <p:spPr>
          <a:xfrm>
            <a:off x="1027900" y="3823750"/>
            <a:ext cx="6598324" cy="153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3c4f8711e_0_265"/>
          <p:cNvPicPr preferRelativeResize="0"/>
          <p:nvPr/>
        </p:nvPicPr>
        <p:blipFill rotWithShape="1">
          <a:blip r:embed="rId3">
            <a:alphaModFix/>
          </a:blip>
          <a:srcRect b="80441" l="0" r="39342" t="0"/>
          <a:stretch/>
        </p:blipFill>
        <p:spPr>
          <a:xfrm>
            <a:off x="1027900" y="2768550"/>
            <a:ext cx="4002350" cy="8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e3c4f8711e_0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150" y="2734750"/>
            <a:ext cx="5181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e3c4f8711e_0_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249" y="4042363"/>
            <a:ext cx="25527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e3c4f8711e_0_265"/>
          <p:cNvSpPr txBox="1"/>
          <p:nvPr>
            <p:ph type="title"/>
          </p:nvPr>
        </p:nvSpPr>
        <p:spPr>
          <a:xfrm>
            <a:off x="670071" y="1751175"/>
            <a:ext cx="6598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 sz="2500">
                <a:solidFill>
                  <a:schemeClr val="lt1"/>
                </a:solidFill>
              </a:rPr>
              <a:t>Guardar el modelo en el WS</a:t>
            </a:r>
            <a:endParaRPr sz="2500"/>
          </a:p>
        </p:txBody>
      </p:sp>
      <p:sp>
        <p:nvSpPr>
          <p:cNvPr id="156" name="Google Shape;156;g1e3c4f8711e_0_265"/>
          <p:cNvSpPr txBox="1"/>
          <p:nvPr/>
        </p:nvSpPr>
        <p:spPr>
          <a:xfrm>
            <a:off x="346750" y="2826238"/>
            <a:ext cx="5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4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1e3c4f8711e_0_265"/>
          <p:cNvSpPr txBox="1"/>
          <p:nvPr/>
        </p:nvSpPr>
        <p:spPr>
          <a:xfrm>
            <a:off x="346750" y="3951603"/>
            <a:ext cx="5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4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c4f8711e_0_276"/>
          <p:cNvSpPr txBox="1"/>
          <p:nvPr>
            <p:ph type="title"/>
          </p:nvPr>
        </p:nvSpPr>
        <p:spPr>
          <a:xfrm>
            <a:off x="734389" y="902763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Bosón de Higgs</a:t>
            </a:r>
            <a:endParaRPr/>
          </a:p>
        </p:txBody>
      </p:sp>
      <p:pic>
        <p:nvPicPr>
          <p:cNvPr id="163" name="Google Shape;163;g1e3c4f8711e_0_276"/>
          <p:cNvPicPr preferRelativeResize="0"/>
          <p:nvPr/>
        </p:nvPicPr>
        <p:blipFill rotWithShape="1">
          <a:blip r:embed="rId3">
            <a:alphaModFix/>
          </a:blip>
          <a:srcRect b="0" l="0" r="19087" t="56514"/>
          <a:stretch/>
        </p:blipFill>
        <p:spPr>
          <a:xfrm>
            <a:off x="834073" y="1779413"/>
            <a:ext cx="5339074" cy="19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e3c4f8711e_0_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363" y="4114763"/>
            <a:ext cx="4369400" cy="17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3c4f8711e_0_276"/>
          <p:cNvSpPr/>
          <p:nvPr/>
        </p:nvSpPr>
        <p:spPr>
          <a:xfrm>
            <a:off x="6792363" y="5414713"/>
            <a:ext cx="4369500" cy="464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3c4f8711e_0_276"/>
          <p:cNvSpPr/>
          <p:nvPr/>
        </p:nvSpPr>
        <p:spPr>
          <a:xfrm>
            <a:off x="834063" y="1996138"/>
            <a:ext cx="4482300" cy="183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3c4f8711e_0_276"/>
          <p:cNvSpPr/>
          <p:nvPr/>
        </p:nvSpPr>
        <p:spPr>
          <a:xfrm>
            <a:off x="6792313" y="4114763"/>
            <a:ext cx="4369500" cy="46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1e3c4f8711e_0_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675" y="1779425"/>
            <a:ext cx="57531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3c4f8711e_0_2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075" y="4114775"/>
            <a:ext cx="5574975" cy="184045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3c4f8711e_0_276"/>
          <p:cNvSpPr/>
          <p:nvPr/>
        </p:nvSpPr>
        <p:spPr>
          <a:xfrm>
            <a:off x="6259675" y="2058063"/>
            <a:ext cx="4853700" cy="1016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3c4f8711e_0_276"/>
          <p:cNvSpPr txBox="1"/>
          <p:nvPr/>
        </p:nvSpPr>
        <p:spPr>
          <a:xfrm>
            <a:off x="247575" y="2294788"/>
            <a:ext cx="5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4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1e3c4f8711e_0_276"/>
          <p:cNvSpPr txBox="1"/>
          <p:nvPr/>
        </p:nvSpPr>
        <p:spPr>
          <a:xfrm>
            <a:off x="247575" y="4506150"/>
            <a:ext cx="4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sz="4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c4f8711e_0_29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Bosón de Higgs</a:t>
            </a:r>
            <a:endParaRPr/>
          </a:p>
        </p:txBody>
      </p:sp>
      <p:pic>
        <p:nvPicPr>
          <p:cNvPr id="178" name="Google Shape;178;g1e3c4f8711e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0" y="1794200"/>
            <a:ext cx="5302750" cy="3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3c4f8711e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400" y="1794200"/>
            <a:ext cx="6485675" cy="4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e3c4f8711e_0_290"/>
          <p:cNvSpPr txBox="1"/>
          <p:nvPr/>
        </p:nvSpPr>
        <p:spPr>
          <a:xfrm>
            <a:off x="5569400" y="6288700"/>
            <a:ext cx="245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1" name="Google Shape;181;g1e3c4f8711e_0_290"/>
          <p:cNvSpPr txBox="1"/>
          <p:nvPr/>
        </p:nvSpPr>
        <p:spPr>
          <a:xfrm>
            <a:off x="291750" y="5543225"/>
            <a:ext cx="245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DataFit.C 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</cp:coreProperties>
</file>