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Open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ekGNx8DgraJTzR4G0ybqYMMvM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302A11-7985-4270-90B5-F5F8BF472A63}">
  <a:tblStyle styleId="{11302A11-7985-4270-90B5-F5F8BF472A63}" styleName="Table_0">
    <a:wholeTbl>
      <a:tcTxStyle b="off" i="off">
        <a:font>
          <a:latin typeface="Univers Light"/>
          <a:ea typeface="Univers Light"/>
          <a:cs typeface="Univer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customschemas.google.com/relationships/presentationmetadata" Target="metadata"/><Relationship Id="rId27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3aae6ef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3aae6ef8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b5069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e3b50694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3b2cf09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e3b2cf091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3b2cf091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e3b2cf0910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3aae6ef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e3aae6ef8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548640" y="950976"/>
            <a:ext cx="6509385" cy="355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576072" y="4572000"/>
            <a:ext cx="64819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 rot="5400000">
            <a:off x="4081278" y="-1503811"/>
            <a:ext cx="4029074" cy="110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 rot="5400000">
            <a:off x="8023620" y="2401491"/>
            <a:ext cx="5105401" cy="2207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 rot="5400000">
            <a:off x="2462568" y="-952144"/>
            <a:ext cx="5105401" cy="8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557923" y="952500"/>
            <a:ext cx="6678695" cy="3962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8043860" y="952501"/>
            <a:ext cx="350044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548640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6257928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552659" y="950976"/>
            <a:ext cx="10802729" cy="88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542918" y="1832772"/>
            <a:ext cx="5281507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548640" y="2600531"/>
            <a:ext cx="528150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6257927" y="1832772"/>
            <a:ext cx="5283202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4" type="body"/>
          </p:nvPr>
        </p:nvSpPr>
        <p:spPr>
          <a:xfrm>
            <a:off x="6257927" y="2600531"/>
            <a:ext cx="52832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548640" y="952500"/>
            <a:ext cx="4124084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5600700" y="952500"/>
            <a:ext cx="5934074" cy="490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548641" y="3429000"/>
            <a:ext cx="4124084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548641" y="952500"/>
            <a:ext cx="4124084" cy="2397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2" type="pic"/>
          </p:nvPr>
        </p:nvSpPr>
        <p:spPr>
          <a:xfrm>
            <a:off x="5522119" y="987425"/>
            <a:ext cx="602218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548641" y="3429000"/>
            <a:ext cx="4124084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11" name="Google Shape;11;p15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oostatsworkbook.readthedocs.io/en/latest/modelbuilding.html#roofit" TargetMode="External"/><Relationship Id="rId4" Type="http://schemas.openxmlformats.org/officeDocument/2006/relationships/hyperlink" Target="https://moodle2.units.it/pluginfile.php/282931/mod_resource/content/0/Lezione10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4FB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F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Fondo vectorial de salpicaduras de colores brillantes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17280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73000">
                <a:srgbClr val="000000">
                  <a:alpha val="47843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48640" y="3928770"/>
            <a:ext cx="5127674" cy="2129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CO" sz="5400">
                <a:solidFill>
                  <a:srgbClr val="FFFFFF"/>
                </a:solidFill>
              </a:rPr>
              <a:t>Workspaces en ROOT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67186" y="952506"/>
            <a:ext cx="5127674" cy="1338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O">
                <a:solidFill>
                  <a:srgbClr val="FFFFFF"/>
                </a:solidFill>
              </a:rPr>
              <a:t>Integrantes: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3aae6ef86_0_25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76" name="Google Shape;176;g1e3aae6ef86_0_25"/>
          <p:cNvSpPr/>
          <p:nvPr/>
        </p:nvSpPr>
        <p:spPr>
          <a:xfrm>
            <a:off x="5933988" y="412160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3aae6ef86_0_25"/>
          <p:cNvSpPr txBox="1"/>
          <p:nvPr/>
        </p:nvSpPr>
        <p:spPr>
          <a:xfrm>
            <a:off x="864000" y="23214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RooFit: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78" name="Google Shape;178;g1e3aae6ef86_0_25"/>
          <p:cNvSpPr txBox="1"/>
          <p:nvPr/>
        </p:nvSpPr>
        <p:spPr>
          <a:xfrm>
            <a:off x="864000" y="42229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Factory: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79" name="Google Shape;179;g1e3aae6ef86_0_25"/>
          <p:cNvSpPr txBox="1"/>
          <p:nvPr/>
        </p:nvSpPr>
        <p:spPr>
          <a:xfrm>
            <a:off x="674400" y="1674925"/>
            <a:ext cx="344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lt1"/>
                </a:solidFill>
              </a:rPr>
              <a:t>Sets y listas: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80" name="Google Shape;180;g1e3aae6ef8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25" y="3221500"/>
            <a:ext cx="1028242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e3aae6ef86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863" y="5211450"/>
            <a:ext cx="9070286" cy="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(expresiones propias). 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PDFs</a:t>
            </a:r>
            <a:r>
              <a:rPr lang="es-CO" sz="3000">
                <a:solidFill>
                  <a:srgbClr val="CACACA"/>
                </a:solidFill>
              </a:rPr>
              <a:t>:		EXPR —&gt; RooAbsPdf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548650" y="4013525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Funciones</a:t>
            </a:r>
            <a:r>
              <a:rPr lang="es-CO" sz="3000">
                <a:solidFill>
                  <a:srgbClr val="CACACA"/>
                </a:solidFill>
              </a:rPr>
              <a:t>:		expr —&gt; RooAbsReal</a:t>
            </a:r>
            <a:endParaRPr sz="3000">
              <a:solidFill>
                <a:srgbClr val="CACACA"/>
              </a:solidFill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50" y="2697929"/>
            <a:ext cx="1090029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675" y="5008822"/>
            <a:ext cx="959225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3b50694ee_0_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(expresiones propias). </a:t>
            </a:r>
            <a:endParaRPr/>
          </a:p>
        </p:txBody>
      </p:sp>
      <p:sp>
        <p:nvSpPr>
          <p:cNvPr id="196" name="Google Shape;196;g1e3b50694ee_0_0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lt1"/>
                </a:solidFill>
              </a:rPr>
              <a:t>Uso de variables existentes: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97" name="Google Shape;197;g1e3b50694ee_0_0"/>
          <p:cNvSpPr txBox="1"/>
          <p:nvPr/>
        </p:nvSpPr>
        <p:spPr>
          <a:xfrm>
            <a:off x="548650" y="4013525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lt1"/>
                </a:solidFill>
              </a:rPr>
              <a:t>Uso de funciones reales en PDFs: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98" name="Google Shape;198;g1e3b50694e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" y="2617838"/>
            <a:ext cx="12027351" cy="80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e3b50694e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88" y="4794425"/>
            <a:ext cx="11652425" cy="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(operaciones). 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548650" y="13823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>
                <a:solidFill>
                  <a:schemeClr val="lt1"/>
                </a:solidFill>
              </a:rPr>
              <a:t>Sumar, multiplicar, y c</a:t>
            </a:r>
            <a:r>
              <a:rPr lang="es-CO" sz="3000">
                <a:solidFill>
                  <a:schemeClr val="lt1"/>
                </a:solidFill>
              </a:rPr>
              <a:t>onvolucionar</a:t>
            </a:r>
            <a:r>
              <a:rPr lang="es-CO" sz="3000">
                <a:solidFill>
                  <a:schemeClr val="lt1"/>
                </a:solidFill>
              </a:rPr>
              <a:t> PDFs: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0" y="2028825"/>
            <a:ext cx="10995650" cy="109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25" y="3391350"/>
            <a:ext cx="8673741" cy="11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225" y="4824000"/>
            <a:ext cx="10197549" cy="134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3b2cf0910_1_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Factory, rehaciendo el bosón de Higgs. </a:t>
            </a:r>
            <a:endParaRPr/>
          </a:p>
        </p:txBody>
      </p:sp>
      <p:pic>
        <p:nvPicPr>
          <p:cNvPr id="214" name="Google Shape;214;g1e3b2cf091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39" y="1710618"/>
            <a:ext cx="8342582" cy="395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e3b2cf0910_1_0"/>
          <p:cNvSpPr txBox="1"/>
          <p:nvPr/>
        </p:nvSpPr>
        <p:spPr>
          <a:xfrm>
            <a:off x="7470390" y="5762716"/>
            <a:ext cx="41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Higgs/HiggsModelFactory2.C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3b2cf0910_1_83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Factory, rehaciendo el bosón de Higgs.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1" name="Google Shape;221;g1e3b2cf0910_1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51" y="1605514"/>
            <a:ext cx="6131469" cy="290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e3b2cf0910_1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647" y="4106976"/>
            <a:ext cx="6131469" cy="19345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g1e3b2cf0910_1_83"/>
          <p:cNvCxnSpPr/>
          <p:nvPr/>
        </p:nvCxnSpPr>
        <p:spPr>
          <a:xfrm>
            <a:off x="5129048" y="3825766"/>
            <a:ext cx="966900" cy="6861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Y mucho más…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Referencias y bibliografía.</a:t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486000" y="1800000"/>
            <a:ext cx="11058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>
                <a:solidFill>
                  <a:schemeClr val="lt1"/>
                </a:solidFill>
              </a:rPr>
              <a:t>RooFit and RooStats Workbook. K. Cranmer, V. Croft, W. Verkerke. URL: </a:t>
            </a:r>
            <a:r>
              <a:rPr lang="es-CO" sz="3000" u="sng">
                <a:solidFill>
                  <a:schemeClr val="hlink"/>
                </a:solidFill>
                <a:hlinkClick r:id="rId3"/>
              </a:rPr>
              <a:t>https://roostatsworkbook.readthedocs.io/en/latest/modelbuilding.html#roofit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>
                <a:solidFill>
                  <a:schemeClr val="lt1"/>
                </a:solidFill>
              </a:rPr>
              <a:t>RooFit, </a:t>
            </a:r>
            <a:r>
              <a:rPr lang="es-CO" sz="3000">
                <a:solidFill>
                  <a:schemeClr val="lt1"/>
                </a:solidFill>
              </a:rPr>
              <a:t>Based on L. Moneta lessons at Terascale Statistics School 2015. URL: </a:t>
            </a:r>
            <a:r>
              <a:rPr lang="es-CO" sz="3000" u="sng">
                <a:solidFill>
                  <a:schemeClr val="hlink"/>
                </a:solidFill>
                <a:hlinkClick r:id="rId4"/>
              </a:rPr>
              <a:t>https://moodle2.units.it/pluginfile.php/282931/mod_resource/content/0/Lezione10.pdf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type="title"/>
          </p:nvPr>
        </p:nvSpPr>
        <p:spPr>
          <a:xfrm>
            <a:off x="9752680" y="5780151"/>
            <a:ext cx="2060947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Gracias.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</p:grpSpPr>
        <p:sp>
          <p:nvSpPr>
            <p:cNvPr id="99" name="Google Shape;99;p2"/>
            <p:cNvSpPr/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28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DATASET</a:t>
              </a:r>
              <a:endParaRPr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101" name="Google Shape;101;p2"/>
          <p:cNvGraphicFramePr/>
          <p:nvPr/>
        </p:nvGraphicFramePr>
        <p:xfrm>
          <a:off x="8245693" y="3081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{11302A11-7985-4270-90B5-F5F8BF472A63}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P_t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Counts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2,5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1,2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1780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02" name="Google Shape;102;p2"/>
          <p:cNvGrpSpPr/>
          <p:nvPr/>
        </p:nvGrpSpPr>
        <p:grpSpPr>
          <a:xfrm>
            <a:off x="425271" y="2151829"/>
            <a:ext cx="6901749" cy="3477446"/>
            <a:chOff x="728761" y="1767216"/>
            <a:chExt cx="6901749" cy="3477446"/>
          </a:xfrm>
        </p:grpSpPr>
        <p:sp>
          <p:nvSpPr>
            <p:cNvPr id="103" name="Google Shape;103;p2"/>
            <p:cNvSpPr/>
            <p:nvPr/>
          </p:nvSpPr>
          <p:spPr>
            <a:xfrm>
              <a:off x="728761" y="1767216"/>
              <a:ext cx="6901749" cy="3477446"/>
            </a:xfrm>
            <a:custGeom>
              <a:rect b="b" l="l" r="r" t="t"/>
              <a:pathLst>
                <a:path extrusionOk="0" fill="none" h="3477446" w="6901749">
                  <a:moveTo>
                    <a:pt x="0" y="0"/>
                  </a:moveTo>
                  <a:cubicBezTo>
                    <a:pt x="1926719" y="-158973"/>
                    <a:pt x="4847536" y="-63668"/>
                    <a:pt x="6901749" y="0"/>
                  </a:cubicBezTo>
                  <a:cubicBezTo>
                    <a:pt x="6995422" y="634072"/>
                    <a:pt x="6999249" y="2022196"/>
                    <a:pt x="6901749" y="3477446"/>
                  </a:cubicBezTo>
                  <a:cubicBezTo>
                    <a:pt x="4924722" y="3364930"/>
                    <a:pt x="2106589" y="3479189"/>
                    <a:pt x="0" y="3477446"/>
                  </a:cubicBezTo>
                  <a:cubicBezTo>
                    <a:pt x="2017" y="2421120"/>
                    <a:pt x="18073" y="776893"/>
                    <a:pt x="0" y="0"/>
                  </a:cubicBezTo>
                  <a:close/>
                </a:path>
                <a:path extrusionOk="0" h="3477446" w="6901749">
                  <a:moveTo>
                    <a:pt x="0" y="0"/>
                  </a:moveTo>
                  <a:cubicBezTo>
                    <a:pt x="1585439" y="109261"/>
                    <a:pt x="4825556" y="-110647"/>
                    <a:pt x="6901749" y="0"/>
                  </a:cubicBezTo>
                  <a:cubicBezTo>
                    <a:pt x="7030385" y="779879"/>
                    <a:pt x="7049549" y="3109897"/>
                    <a:pt x="6901749" y="3477446"/>
                  </a:cubicBezTo>
                  <a:cubicBezTo>
                    <a:pt x="4970357" y="3556208"/>
                    <a:pt x="2534029" y="3386757"/>
                    <a:pt x="0" y="3477446"/>
                  </a:cubicBezTo>
                  <a:cubicBezTo>
                    <a:pt x="114794" y="2613981"/>
                    <a:pt x="122353" y="145737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lin ang="18900000" scaled="0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2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Functions / PDFs</a:t>
              </a:r>
              <a:endParaRPr b="1" sz="2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pic>
          <p:nvPicPr>
            <p:cNvPr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3878" y="2697218"/>
              <a:ext cx="6611059" cy="22589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859146" y="1890106"/>
            <a:ext cx="8374643" cy="344546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40200"/>
              </a:gs>
              <a:gs pos="50000">
                <a:srgbClr val="A90400"/>
              </a:gs>
              <a:gs pos="100000">
                <a:srgbClr val="CA0500"/>
              </a:gs>
            </a:gsLst>
            <a:path path="circle">
              <a:fillToRect r="100%" t="100%"/>
            </a:path>
            <a:tileRect b="-100%" l="-100%"/>
          </a:gradFill>
          <a:ln cap="flat" cmpd="sng" w="2857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476" y="2985335"/>
            <a:ext cx="4247600" cy="14513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3"/>
          <p:cNvGraphicFramePr/>
          <p:nvPr/>
        </p:nvGraphicFramePr>
        <p:xfrm>
          <a:off x="6985405" y="2703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{11302A11-7985-4270-90B5-F5F8BF472A63}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P_t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Counts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2,5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1,2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1780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write. 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226" y="2449450"/>
            <a:ext cx="7548072" cy="2589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4"/>
          <p:cNvCxnSpPr/>
          <p:nvPr/>
        </p:nvCxnSpPr>
        <p:spPr>
          <a:xfrm rot="10800000">
            <a:off x="2564472" y="2680160"/>
            <a:ext cx="1776300" cy="1240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 flipH="1">
            <a:off x="2564471" y="4914579"/>
            <a:ext cx="1776300" cy="945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4"/>
          <p:cNvSpPr/>
          <p:nvPr/>
        </p:nvSpPr>
        <p:spPr>
          <a:xfrm>
            <a:off x="4246179" y="4000300"/>
            <a:ext cx="1944414" cy="4245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2" name="Google Shape;122;p4"/>
          <p:cNvCxnSpPr>
            <a:stCxn id="121" idx="1"/>
          </p:cNvCxnSpPr>
          <p:nvPr/>
        </p:nvCxnSpPr>
        <p:spPr>
          <a:xfrm rot="10800000">
            <a:off x="2564379" y="4212578"/>
            <a:ext cx="1681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4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114097" y="3986884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IMPORTAR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14097" y="5660452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194" y="2667918"/>
            <a:ext cx="7548072" cy="2043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read. </a:t>
            </a:r>
            <a:endParaRPr/>
          </a:p>
        </p:txBody>
      </p:sp>
      <p:cxnSp>
        <p:nvCxnSpPr>
          <p:cNvPr id="132" name="Google Shape;132;p5"/>
          <p:cNvCxnSpPr>
            <a:endCxn id="133" idx="3"/>
          </p:cNvCxnSpPr>
          <p:nvPr/>
        </p:nvCxnSpPr>
        <p:spPr>
          <a:xfrm rot="10800000">
            <a:off x="2697050" y="2667918"/>
            <a:ext cx="1717200" cy="3042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5"/>
          <p:cNvCxnSpPr>
            <a:stCxn id="135" idx="1"/>
            <a:endCxn id="136" idx="3"/>
          </p:cNvCxnSpPr>
          <p:nvPr/>
        </p:nvCxnSpPr>
        <p:spPr>
          <a:xfrm flipH="1">
            <a:off x="2732546" y="3944276"/>
            <a:ext cx="1681800" cy="9669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/>
          <p:nvPr/>
        </p:nvSpPr>
        <p:spPr>
          <a:xfrm>
            <a:off x="4414346" y="3621363"/>
            <a:ext cx="4309240" cy="645826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 rot="10800000">
            <a:off x="2732689" y="3416419"/>
            <a:ext cx="168165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5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ABRIR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920801" y="3216364"/>
            <a:ext cx="17762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RECUPERAR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149736" y="4711063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EXTRAER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aplicación. 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00" y="1591003"/>
            <a:ext cx="6629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598189" y="1002451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Factory. 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458000" y="2520000"/>
            <a:ext cx="103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66000" y="2016000"/>
            <a:ext cx="10062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>
                <a:solidFill>
                  <a:schemeClr val="lt1"/>
                </a:solidFill>
              </a:rPr>
              <a:t>Método para llenar el workspace con lenguaje simplificado</a:t>
            </a:r>
            <a:endParaRPr sz="3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>
                <a:solidFill>
                  <a:schemeClr val="lt1"/>
                </a:solidFill>
              </a:rPr>
              <a:t>Funciones principales:</a:t>
            </a:r>
            <a:endParaRPr sz="3000">
              <a:solidFill>
                <a:schemeClr val="lt1"/>
              </a:solidFill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s-CO" sz="3000">
                <a:solidFill>
                  <a:schemeClr val="lt1"/>
                </a:solidFill>
              </a:rPr>
              <a:t>Crear variables</a:t>
            </a:r>
            <a:endParaRPr sz="3000">
              <a:solidFill>
                <a:schemeClr val="lt1"/>
              </a:solidFill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s-CO" sz="3000">
                <a:solidFill>
                  <a:schemeClr val="lt1"/>
                </a:solidFill>
              </a:rPr>
              <a:t>Crear PDFs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6743988" y="378105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900" y="1836775"/>
            <a:ext cx="5524200" cy="16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025" y="4770534"/>
            <a:ext cx="8656275" cy="74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864000" y="23505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RooFit: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864000" y="48182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Factory:</a:t>
            </a:r>
            <a:endParaRPr sz="3000"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aae6ef86_0_12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67" name="Google Shape;167;g1e3aae6ef86_0_12"/>
          <p:cNvSpPr txBox="1"/>
          <p:nvPr/>
        </p:nvSpPr>
        <p:spPr>
          <a:xfrm>
            <a:off x="548650" y="1902138"/>
            <a:ext cx="19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Variables</a:t>
            </a:r>
            <a:r>
              <a:rPr lang="es-CO" sz="3000">
                <a:solidFill>
                  <a:srgbClr val="CACACA"/>
                </a:solidFill>
              </a:rPr>
              <a:t>:</a:t>
            </a:r>
            <a:endParaRPr sz="3000">
              <a:solidFill>
                <a:srgbClr val="CACACA"/>
              </a:solidFill>
            </a:endParaRPr>
          </a:p>
        </p:txBody>
      </p:sp>
      <p:pic>
        <p:nvPicPr>
          <p:cNvPr id="168" name="Google Shape;168;g1e3aae6ef8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00" y="1686450"/>
            <a:ext cx="4478285" cy="10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e3aae6ef86_0_12"/>
          <p:cNvSpPr txBox="1"/>
          <p:nvPr/>
        </p:nvSpPr>
        <p:spPr>
          <a:xfrm>
            <a:off x="548650" y="4255625"/>
            <a:ext cx="225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Anidación</a:t>
            </a:r>
            <a:r>
              <a:rPr lang="es-CO" sz="3000">
                <a:solidFill>
                  <a:srgbClr val="CACACA"/>
                </a:solidFill>
              </a:rPr>
              <a:t>:</a:t>
            </a:r>
            <a:endParaRPr sz="3000">
              <a:solidFill>
                <a:srgbClr val="CACACA"/>
              </a:solidFill>
            </a:endParaRPr>
          </a:p>
        </p:txBody>
      </p:sp>
      <p:pic>
        <p:nvPicPr>
          <p:cNvPr id="170" name="Google Shape;170;g1e3aae6ef86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025" y="3343750"/>
            <a:ext cx="8728226" cy="24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buneVTI">
  <a:themeElements>
    <a:clrScheme name="amasis">
      <a:dk1>
        <a:srgbClr val="000000"/>
      </a:dk1>
      <a:lt1>
        <a:srgbClr val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2023-05-21T01:20:43Z</dcterms:created>
  <dc:creator>krixtian gutirrez</dc:creator>
</cp:coreProperties>
</file>