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3" r:id="rId14"/>
    <p:sldId id="272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FBB"/>
    <a:srgbClr val="403783"/>
    <a:srgbClr val="2D275D"/>
    <a:srgbClr val="282251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19745-9A2D-48C0-8B61-B89447502968}" v="39" dt="2023-05-22T01:59:48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4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2.ba.infn.it/~pompili/teaching/data_analysis_lab/Verkerke-RooFit-part1.pdf" TargetMode="External"/><Relationship Id="rId2" Type="http://schemas.openxmlformats.org/officeDocument/2006/relationships/hyperlink" Target="https://roostatsworkbook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ot.cern/doc/master/" TargetMode="External"/><Relationship Id="rId5" Type="http://schemas.openxmlformats.org/officeDocument/2006/relationships/hyperlink" Target="https://cms-analysis.github.io/HiggsAnalysis-CombinedLimit/part5/roofit/" TargetMode="External"/><Relationship Id="rId4" Type="http://schemas.openxmlformats.org/officeDocument/2006/relationships/hyperlink" Target="https://w3.iihe.ac.be/~pvanlaer/RooStats/statistics_2012_part2_v9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37C15B30-56A8-8B5A-347B-39DB46A13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E2571-885E-F1EC-0C88-D22282475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928770"/>
            <a:ext cx="5127674" cy="2129129"/>
          </a:xfrm>
        </p:spPr>
        <p:txBody>
          <a:bodyPr anchor="b">
            <a:normAutofit/>
          </a:bodyPr>
          <a:lstStyle/>
          <a:p>
            <a:r>
              <a:rPr lang="es-CO" sz="5400" dirty="0" err="1">
                <a:solidFill>
                  <a:srgbClr val="FFFFFF"/>
                </a:solidFill>
              </a:rPr>
              <a:t>Workspaces</a:t>
            </a:r>
            <a:r>
              <a:rPr lang="es-CO" sz="5400" dirty="0">
                <a:solidFill>
                  <a:srgbClr val="FFFFFF"/>
                </a:solidFill>
              </a:rPr>
              <a:t> en ROOT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7AE8EF-9F1E-D2FC-5660-EA298A067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952506"/>
            <a:ext cx="5127674" cy="1338358"/>
          </a:xfrm>
        </p:spPr>
        <p:txBody>
          <a:bodyPr anchor="t"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Integrantes: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1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 </a:t>
            </a:r>
            <a:r>
              <a:rPr lang="es-CO" dirty="0" err="1">
                <a:solidFill>
                  <a:schemeClr val="bg1"/>
                </a:solidFill>
              </a:rPr>
              <a:t>syntax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070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 </a:t>
            </a:r>
            <a:r>
              <a:rPr lang="es-CO" dirty="0" err="1">
                <a:solidFill>
                  <a:schemeClr val="bg1"/>
                </a:solidFill>
              </a:rPr>
              <a:t>syntax</a:t>
            </a:r>
            <a:r>
              <a:rPr lang="es-CO" dirty="0">
                <a:solidFill>
                  <a:schemeClr val="bg1"/>
                </a:solidFill>
              </a:rPr>
              <a:t> (expresiones propias). </a:t>
            </a:r>
          </a:p>
        </p:txBody>
      </p:sp>
    </p:spTree>
    <p:extLst>
      <p:ext uri="{BB962C8B-B14F-4D97-AF65-F5344CB8AC3E}">
        <p14:creationId xmlns:p14="http://schemas.microsoft.com/office/powerpoint/2010/main" val="147249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 </a:t>
            </a:r>
            <a:r>
              <a:rPr lang="es-CO" dirty="0" err="1">
                <a:solidFill>
                  <a:schemeClr val="bg1"/>
                </a:solidFill>
              </a:rPr>
              <a:t>syntax</a:t>
            </a:r>
            <a:r>
              <a:rPr lang="es-CO" dirty="0">
                <a:solidFill>
                  <a:schemeClr val="bg1"/>
                </a:solidFill>
              </a:rPr>
              <a:t> (operaciones). </a:t>
            </a:r>
          </a:p>
        </p:txBody>
      </p:sp>
    </p:spTree>
    <p:extLst>
      <p:ext uri="{BB962C8B-B14F-4D97-AF65-F5344CB8AC3E}">
        <p14:creationId xmlns:p14="http://schemas.microsoft.com/office/powerpoint/2010/main" val="70140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Factory, rehaciendo el bosón de Higgs.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90C2FC-8B5F-EE70-B152-52B86188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710618"/>
            <a:ext cx="8342583" cy="39544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364D90-19AB-5CAB-691B-6D59AEEDB310}"/>
              </a:ext>
            </a:extLst>
          </p:cNvPr>
          <p:cNvSpPr txBox="1"/>
          <p:nvPr/>
        </p:nvSpPr>
        <p:spPr>
          <a:xfrm>
            <a:off x="7470390" y="5762716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Higgs/HiggsModelFactory2.C</a:t>
            </a:r>
          </a:p>
        </p:txBody>
      </p:sp>
    </p:spTree>
    <p:extLst>
      <p:ext uri="{BB962C8B-B14F-4D97-AF65-F5344CB8AC3E}">
        <p14:creationId xmlns:p14="http://schemas.microsoft.com/office/powerpoint/2010/main" val="203348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chemeClr val="bg1"/>
                </a:solidFill>
              </a:rPr>
              <a:t>Workspace: Factory, rehaciendo el bosón de Higgs.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90C2FC-8B5F-EE70-B152-52B86188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51" y="1605514"/>
            <a:ext cx="6131470" cy="29063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AA396F-AE6D-BD0E-63F7-A0892255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647" y="4106976"/>
            <a:ext cx="6131470" cy="1934557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20A2ACF-0347-025A-49F0-1C7447D1F00B}"/>
              </a:ext>
            </a:extLst>
          </p:cNvPr>
          <p:cNvCxnSpPr>
            <a:cxnSpLocks/>
          </p:cNvCxnSpPr>
          <p:nvPr/>
        </p:nvCxnSpPr>
        <p:spPr>
          <a:xfrm>
            <a:off x="5129048" y="3825766"/>
            <a:ext cx="966952" cy="68611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5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Y mucho más…</a:t>
            </a:r>
          </a:p>
        </p:txBody>
      </p:sp>
    </p:spTree>
    <p:extLst>
      <p:ext uri="{BB962C8B-B14F-4D97-AF65-F5344CB8AC3E}">
        <p14:creationId xmlns:p14="http://schemas.microsoft.com/office/powerpoint/2010/main" val="192392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Referencias y bibliografía.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B96591-8DFF-C4CD-B0C0-B94EBECDD087}"/>
              </a:ext>
            </a:extLst>
          </p:cNvPr>
          <p:cNvSpPr txBox="1"/>
          <p:nvPr/>
        </p:nvSpPr>
        <p:spPr>
          <a:xfrm>
            <a:off x="647702" y="1705659"/>
            <a:ext cx="10819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2"/>
              </a:rPr>
              <a:t>RooStats Workbook.</a:t>
            </a:r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Explicación de aplicación </a:t>
            </a:r>
            <a:r>
              <a:rPr lang="es-CO" sz="2400" dirty="0" err="1">
                <a:solidFill>
                  <a:schemeClr val="bg1"/>
                </a:solidFill>
              </a:rPr>
              <a:t>RooFit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3"/>
              </a:rPr>
              <a:t>Parte I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4"/>
              </a:rPr>
              <a:t>Parte II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5"/>
              </a:rPr>
              <a:t>Aplicación al bosón de Higgs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hlinkClick r:id="rId6"/>
              </a:rPr>
              <a:t>Ejemplos de uso en la documentación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3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80" y="5780151"/>
            <a:ext cx="2060947" cy="1077849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30511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CAC4D2-A5BA-2558-B315-D617A646A8F7}"/>
              </a:ext>
            </a:extLst>
          </p:cNvPr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C5E9B6A-6530-DB5A-0A7B-80E71A8BF6B2}"/>
                </a:ext>
              </a:extLst>
            </p:cNvPr>
            <p:cNvSpPr>
              <a:spLocks/>
            </p:cNvSpPr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sd="1735224768">
                    <a:custGeom>
                      <a:avLst/>
                      <a:gdLst>
                        <a:gd name="connsiteX0" fmla="*/ 0 w 2333297"/>
                        <a:gd name="connsiteY0" fmla="*/ 0 h 1292444"/>
                        <a:gd name="connsiteX1" fmla="*/ 2333297 w 2333297"/>
                        <a:gd name="connsiteY1" fmla="*/ 0 h 1292444"/>
                        <a:gd name="connsiteX2" fmla="*/ 2333297 w 2333297"/>
                        <a:gd name="connsiteY2" fmla="*/ 1292444 h 1292444"/>
                        <a:gd name="connsiteX3" fmla="*/ 0 w 2333297"/>
                        <a:gd name="connsiteY3" fmla="*/ 1292444 h 1292444"/>
                        <a:gd name="connsiteX4" fmla="*/ 0 w 2333297"/>
                        <a:gd name="connsiteY4" fmla="*/ 0 h 129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33297" h="1292444" fill="none" extrusionOk="0">
                          <a:moveTo>
                            <a:pt x="0" y="0"/>
                          </a:moveTo>
                          <a:cubicBezTo>
                            <a:pt x="275694" y="-158973"/>
                            <a:pt x="1575136" y="-63668"/>
                            <a:pt x="2333297" y="0"/>
                          </a:cubicBezTo>
                          <a:cubicBezTo>
                            <a:pt x="2418310" y="158056"/>
                            <a:pt x="2270933" y="904987"/>
                            <a:pt x="2333297" y="1292444"/>
                          </a:cubicBezTo>
                          <a:cubicBezTo>
                            <a:pt x="1743564" y="1179928"/>
                            <a:pt x="1098754" y="1294187"/>
                            <a:pt x="0" y="1292444"/>
                          </a:cubicBezTo>
                          <a:cubicBezTo>
                            <a:pt x="9602" y="851727"/>
                            <a:pt x="28851" y="603343"/>
                            <a:pt x="0" y="0"/>
                          </a:cubicBezTo>
                          <a:close/>
                        </a:path>
                        <a:path w="2333297" h="1292444" stroke="0" extrusionOk="0">
                          <a:moveTo>
                            <a:pt x="0" y="0"/>
                          </a:moveTo>
                          <a:cubicBezTo>
                            <a:pt x="835861" y="109261"/>
                            <a:pt x="1235254" y="-110647"/>
                            <a:pt x="2333297" y="0"/>
                          </a:cubicBezTo>
                          <a:cubicBezTo>
                            <a:pt x="2283843" y="598367"/>
                            <a:pt x="2319377" y="1061275"/>
                            <a:pt x="2333297" y="1292444"/>
                          </a:cubicBezTo>
                          <a:cubicBezTo>
                            <a:pt x="1257358" y="1371206"/>
                            <a:pt x="755108" y="1201755"/>
                            <a:pt x="0" y="1292444"/>
                          </a:cubicBezTo>
                          <a:cubicBezTo>
                            <a:pt x="-104578" y="696108"/>
                            <a:pt x="28724" y="4291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 b="1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09115B6-B737-4AD3-425D-DBE80BC90151}"/>
                </a:ext>
              </a:extLst>
            </p:cNvPr>
            <p:cNvSpPr txBox="1">
              <a:spLocks/>
            </p:cNvSpPr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</a:rPr>
                <a:t>DATASET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08754"/>
              </p:ext>
            </p:extLst>
          </p:nvPr>
        </p:nvGraphicFramePr>
        <p:xfrm>
          <a:off x="8245693" y="3081831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179424A9-1BB6-8882-3E6D-223DF35F07EB}"/>
              </a:ext>
            </a:extLst>
          </p:cNvPr>
          <p:cNvSpPr/>
          <p:nvPr/>
        </p:nvSpPr>
        <p:spPr>
          <a:xfrm>
            <a:off x="425271" y="2151829"/>
            <a:ext cx="6901749" cy="3477446"/>
          </a:xfrm>
          <a:custGeom>
            <a:avLst/>
            <a:gdLst>
              <a:gd name="connsiteX0" fmla="*/ 0 w 6901749"/>
              <a:gd name="connsiteY0" fmla="*/ 0 h 3477446"/>
              <a:gd name="connsiteX1" fmla="*/ 6901749 w 6901749"/>
              <a:gd name="connsiteY1" fmla="*/ 0 h 3477446"/>
              <a:gd name="connsiteX2" fmla="*/ 6901749 w 6901749"/>
              <a:gd name="connsiteY2" fmla="*/ 3477446 h 3477446"/>
              <a:gd name="connsiteX3" fmla="*/ 0 w 6901749"/>
              <a:gd name="connsiteY3" fmla="*/ 3477446 h 3477446"/>
              <a:gd name="connsiteX4" fmla="*/ 0 w 6901749"/>
              <a:gd name="connsiteY4" fmla="*/ 0 h 34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1749" h="3477446" fill="none" extrusionOk="0">
                <a:moveTo>
                  <a:pt x="0" y="0"/>
                </a:moveTo>
                <a:cubicBezTo>
                  <a:pt x="1926719" y="-158973"/>
                  <a:pt x="4847536" y="-63668"/>
                  <a:pt x="6901749" y="0"/>
                </a:cubicBezTo>
                <a:cubicBezTo>
                  <a:pt x="6995422" y="634072"/>
                  <a:pt x="6999249" y="2022196"/>
                  <a:pt x="6901749" y="3477446"/>
                </a:cubicBezTo>
                <a:cubicBezTo>
                  <a:pt x="4924722" y="3364930"/>
                  <a:pt x="2106589" y="3479189"/>
                  <a:pt x="0" y="3477446"/>
                </a:cubicBezTo>
                <a:cubicBezTo>
                  <a:pt x="2017" y="2421120"/>
                  <a:pt x="18073" y="776893"/>
                  <a:pt x="0" y="0"/>
                </a:cubicBezTo>
                <a:close/>
              </a:path>
              <a:path w="6901749" h="3477446" stroke="0" extrusionOk="0">
                <a:moveTo>
                  <a:pt x="0" y="0"/>
                </a:moveTo>
                <a:cubicBezTo>
                  <a:pt x="1585439" y="109261"/>
                  <a:pt x="4825556" y="-110647"/>
                  <a:pt x="6901749" y="0"/>
                </a:cubicBezTo>
                <a:cubicBezTo>
                  <a:pt x="7030385" y="779879"/>
                  <a:pt x="7049549" y="3109897"/>
                  <a:pt x="6901749" y="3477446"/>
                </a:cubicBezTo>
                <a:cubicBezTo>
                  <a:pt x="4970357" y="3556208"/>
                  <a:pt x="2534029" y="3386757"/>
                  <a:pt x="0" y="3477446"/>
                </a:cubicBezTo>
                <a:cubicBezTo>
                  <a:pt x="114794" y="2613981"/>
                  <a:pt x="122353" y="145737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7352247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800" b="1" dirty="0" err="1"/>
              <a:t>Functions</a:t>
            </a:r>
            <a:r>
              <a:rPr lang="es-CO" sz="2800" b="1" dirty="0"/>
              <a:t> / </a:t>
            </a:r>
            <a:r>
              <a:rPr lang="es-CO" sz="2800" b="1" dirty="0" err="1"/>
              <a:t>PDFs</a:t>
            </a:r>
            <a:endParaRPr lang="es-CO" sz="28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B7FA94-CCFF-25B3-D072-A335223A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8" y="3081831"/>
            <a:ext cx="6611059" cy="2258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251686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CAC4D2-A5BA-2558-B315-D617A646A8F7}"/>
              </a:ext>
            </a:extLst>
          </p:cNvPr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C5E9B6A-6530-DB5A-0A7B-80E71A8BF6B2}"/>
                </a:ext>
              </a:extLst>
            </p:cNvPr>
            <p:cNvSpPr>
              <a:spLocks/>
            </p:cNvSpPr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sd="1735224768">
                    <a:custGeom>
                      <a:avLst/>
                      <a:gdLst>
                        <a:gd name="connsiteX0" fmla="*/ 0 w 2333297"/>
                        <a:gd name="connsiteY0" fmla="*/ 0 h 1292444"/>
                        <a:gd name="connsiteX1" fmla="*/ 2333297 w 2333297"/>
                        <a:gd name="connsiteY1" fmla="*/ 0 h 1292444"/>
                        <a:gd name="connsiteX2" fmla="*/ 2333297 w 2333297"/>
                        <a:gd name="connsiteY2" fmla="*/ 1292444 h 1292444"/>
                        <a:gd name="connsiteX3" fmla="*/ 0 w 2333297"/>
                        <a:gd name="connsiteY3" fmla="*/ 1292444 h 1292444"/>
                        <a:gd name="connsiteX4" fmla="*/ 0 w 2333297"/>
                        <a:gd name="connsiteY4" fmla="*/ 0 h 129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33297" h="1292444" fill="none" extrusionOk="0">
                          <a:moveTo>
                            <a:pt x="0" y="0"/>
                          </a:moveTo>
                          <a:cubicBezTo>
                            <a:pt x="275694" y="-158973"/>
                            <a:pt x="1575136" y="-63668"/>
                            <a:pt x="2333297" y="0"/>
                          </a:cubicBezTo>
                          <a:cubicBezTo>
                            <a:pt x="2418310" y="158056"/>
                            <a:pt x="2270933" y="904987"/>
                            <a:pt x="2333297" y="1292444"/>
                          </a:cubicBezTo>
                          <a:cubicBezTo>
                            <a:pt x="1743564" y="1179928"/>
                            <a:pt x="1098754" y="1294187"/>
                            <a:pt x="0" y="1292444"/>
                          </a:cubicBezTo>
                          <a:cubicBezTo>
                            <a:pt x="9602" y="851727"/>
                            <a:pt x="28851" y="603343"/>
                            <a:pt x="0" y="0"/>
                          </a:cubicBezTo>
                          <a:close/>
                        </a:path>
                        <a:path w="2333297" h="1292444" stroke="0" extrusionOk="0">
                          <a:moveTo>
                            <a:pt x="0" y="0"/>
                          </a:moveTo>
                          <a:cubicBezTo>
                            <a:pt x="835861" y="109261"/>
                            <a:pt x="1235254" y="-110647"/>
                            <a:pt x="2333297" y="0"/>
                          </a:cubicBezTo>
                          <a:cubicBezTo>
                            <a:pt x="2283843" y="598367"/>
                            <a:pt x="2319377" y="1061275"/>
                            <a:pt x="2333297" y="1292444"/>
                          </a:cubicBezTo>
                          <a:cubicBezTo>
                            <a:pt x="1257358" y="1371206"/>
                            <a:pt x="755108" y="1201755"/>
                            <a:pt x="0" y="1292444"/>
                          </a:cubicBezTo>
                          <a:cubicBezTo>
                            <a:pt x="-104578" y="696108"/>
                            <a:pt x="28724" y="4291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 b="1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09115B6-B737-4AD3-425D-DBE80BC90151}"/>
                </a:ext>
              </a:extLst>
            </p:cNvPr>
            <p:cNvSpPr txBox="1">
              <a:spLocks/>
            </p:cNvSpPr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</a:rPr>
                <a:t>DATASET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/>
        </p:nvGraphicFramePr>
        <p:xfrm>
          <a:off x="8245693" y="3081831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179424A9-1BB6-8882-3E6D-223DF35F07EB}"/>
              </a:ext>
            </a:extLst>
          </p:cNvPr>
          <p:cNvSpPr/>
          <p:nvPr/>
        </p:nvSpPr>
        <p:spPr>
          <a:xfrm>
            <a:off x="425271" y="2151829"/>
            <a:ext cx="6901749" cy="3477446"/>
          </a:xfrm>
          <a:custGeom>
            <a:avLst/>
            <a:gdLst>
              <a:gd name="connsiteX0" fmla="*/ 0 w 6901749"/>
              <a:gd name="connsiteY0" fmla="*/ 0 h 3477446"/>
              <a:gd name="connsiteX1" fmla="*/ 6901749 w 6901749"/>
              <a:gd name="connsiteY1" fmla="*/ 0 h 3477446"/>
              <a:gd name="connsiteX2" fmla="*/ 6901749 w 6901749"/>
              <a:gd name="connsiteY2" fmla="*/ 3477446 h 3477446"/>
              <a:gd name="connsiteX3" fmla="*/ 0 w 6901749"/>
              <a:gd name="connsiteY3" fmla="*/ 3477446 h 3477446"/>
              <a:gd name="connsiteX4" fmla="*/ 0 w 6901749"/>
              <a:gd name="connsiteY4" fmla="*/ 0 h 34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1749" h="3477446" fill="none" extrusionOk="0">
                <a:moveTo>
                  <a:pt x="0" y="0"/>
                </a:moveTo>
                <a:cubicBezTo>
                  <a:pt x="1926719" y="-158973"/>
                  <a:pt x="4847536" y="-63668"/>
                  <a:pt x="6901749" y="0"/>
                </a:cubicBezTo>
                <a:cubicBezTo>
                  <a:pt x="6995422" y="634072"/>
                  <a:pt x="6999249" y="2022196"/>
                  <a:pt x="6901749" y="3477446"/>
                </a:cubicBezTo>
                <a:cubicBezTo>
                  <a:pt x="4924722" y="3364930"/>
                  <a:pt x="2106589" y="3479189"/>
                  <a:pt x="0" y="3477446"/>
                </a:cubicBezTo>
                <a:cubicBezTo>
                  <a:pt x="2017" y="2421120"/>
                  <a:pt x="18073" y="776893"/>
                  <a:pt x="0" y="0"/>
                </a:cubicBezTo>
                <a:close/>
              </a:path>
              <a:path w="6901749" h="3477446" stroke="0" extrusionOk="0">
                <a:moveTo>
                  <a:pt x="0" y="0"/>
                </a:moveTo>
                <a:cubicBezTo>
                  <a:pt x="1585439" y="109261"/>
                  <a:pt x="4825556" y="-110647"/>
                  <a:pt x="6901749" y="0"/>
                </a:cubicBezTo>
                <a:cubicBezTo>
                  <a:pt x="7030385" y="779879"/>
                  <a:pt x="7049549" y="3109897"/>
                  <a:pt x="6901749" y="3477446"/>
                </a:cubicBezTo>
                <a:cubicBezTo>
                  <a:pt x="4970357" y="3556208"/>
                  <a:pt x="2534029" y="3386757"/>
                  <a:pt x="0" y="3477446"/>
                </a:cubicBezTo>
                <a:cubicBezTo>
                  <a:pt x="114794" y="2613981"/>
                  <a:pt x="122353" y="145737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7352247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800" b="1" dirty="0" err="1"/>
              <a:t>Functions</a:t>
            </a:r>
            <a:r>
              <a:rPr lang="es-CO" sz="2800" b="1" dirty="0"/>
              <a:t> / </a:t>
            </a:r>
            <a:r>
              <a:rPr lang="es-CO" sz="2800" b="1" dirty="0" err="1"/>
              <a:t>PDFs</a:t>
            </a:r>
            <a:endParaRPr lang="es-CO" sz="28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B7FA94-CCFF-25B3-D072-A335223A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8" y="3081831"/>
            <a:ext cx="6611059" cy="2258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4D24C0C-67F6-95F6-4405-F5EE17741264}"/>
              </a:ext>
            </a:extLst>
          </p:cNvPr>
          <p:cNvSpPr txBox="1"/>
          <p:nvPr/>
        </p:nvSpPr>
        <p:spPr>
          <a:xfrm>
            <a:off x="5602014" y="1259067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Objetos usuales en </a:t>
            </a:r>
            <a:r>
              <a:rPr lang="es-CO" sz="2400" dirty="0" err="1">
                <a:solidFill>
                  <a:schemeClr val="bg1"/>
                </a:solidFill>
              </a:rPr>
              <a:t>RooFit</a:t>
            </a:r>
            <a:endParaRPr lang="es-CO" sz="2400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12B4C7-5D27-2062-A0AC-45DCF1A055A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096000" y="1720732"/>
            <a:ext cx="1404932" cy="15269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BEA17AE-E72E-718F-A0E7-D7FCE9580E5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500932" y="1720732"/>
            <a:ext cx="1460623" cy="14536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76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CAC4D2-A5BA-2558-B315-D617A646A8F7}"/>
              </a:ext>
            </a:extLst>
          </p:cNvPr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C5E9B6A-6530-DB5A-0A7B-80E71A8BF6B2}"/>
                </a:ext>
              </a:extLst>
            </p:cNvPr>
            <p:cNvSpPr>
              <a:spLocks/>
            </p:cNvSpPr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sd="1735224768">
                    <a:custGeom>
                      <a:avLst/>
                      <a:gdLst>
                        <a:gd name="connsiteX0" fmla="*/ 0 w 2333297"/>
                        <a:gd name="connsiteY0" fmla="*/ 0 h 1292444"/>
                        <a:gd name="connsiteX1" fmla="*/ 2333297 w 2333297"/>
                        <a:gd name="connsiteY1" fmla="*/ 0 h 1292444"/>
                        <a:gd name="connsiteX2" fmla="*/ 2333297 w 2333297"/>
                        <a:gd name="connsiteY2" fmla="*/ 1292444 h 1292444"/>
                        <a:gd name="connsiteX3" fmla="*/ 0 w 2333297"/>
                        <a:gd name="connsiteY3" fmla="*/ 1292444 h 1292444"/>
                        <a:gd name="connsiteX4" fmla="*/ 0 w 2333297"/>
                        <a:gd name="connsiteY4" fmla="*/ 0 h 129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33297" h="1292444" fill="none" extrusionOk="0">
                          <a:moveTo>
                            <a:pt x="0" y="0"/>
                          </a:moveTo>
                          <a:cubicBezTo>
                            <a:pt x="275694" y="-158973"/>
                            <a:pt x="1575136" y="-63668"/>
                            <a:pt x="2333297" y="0"/>
                          </a:cubicBezTo>
                          <a:cubicBezTo>
                            <a:pt x="2418310" y="158056"/>
                            <a:pt x="2270933" y="904987"/>
                            <a:pt x="2333297" y="1292444"/>
                          </a:cubicBezTo>
                          <a:cubicBezTo>
                            <a:pt x="1743564" y="1179928"/>
                            <a:pt x="1098754" y="1294187"/>
                            <a:pt x="0" y="1292444"/>
                          </a:cubicBezTo>
                          <a:cubicBezTo>
                            <a:pt x="9602" y="851727"/>
                            <a:pt x="28851" y="603343"/>
                            <a:pt x="0" y="0"/>
                          </a:cubicBezTo>
                          <a:close/>
                        </a:path>
                        <a:path w="2333297" h="1292444" stroke="0" extrusionOk="0">
                          <a:moveTo>
                            <a:pt x="0" y="0"/>
                          </a:moveTo>
                          <a:cubicBezTo>
                            <a:pt x="835861" y="109261"/>
                            <a:pt x="1235254" y="-110647"/>
                            <a:pt x="2333297" y="0"/>
                          </a:cubicBezTo>
                          <a:cubicBezTo>
                            <a:pt x="2283843" y="598367"/>
                            <a:pt x="2319377" y="1061275"/>
                            <a:pt x="2333297" y="1292444"/>
                          </a:cubicBezTo>
                          <a:cubicBezTo>
                            <a:pt x="1257358" y="1371206"/>
                            <a:pt x="755108" y="1201755"/>
                            <a:pt x="0" y="1292444"/>
                          </a:cubicBezTo>
                          <a:cubicBezTo>
                            <a:pt x="-104578" y="696108"/>
                            <a:pt x="28724" y="4291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 b="1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09115B6-B737-4AD3-425D-DBE80BC90151}"/>
                </a:ext>
              </a:extLst>
            </p:cNvPr>
            <p:cNvSpPr txBox="1">
              <a:spLocks/>
            </p:cNvSpPr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</a:rPr>
                <a:t>DATASET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/>
        </p:nvGraphicFramePr>
        <p:xfrm>
          <a:off x="8245693" y="3081831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179424A9-1BB6-8882-3E6D-223DF35F07EB}"/>
              </a:ext>
            </a:extLst>
          </p:cNvPr>
          <p:cNvSpPr/>
          <p:nvPr/>
        </p:nvSpPr>
        <p:spPr>
          <a:xfrm>
            <a:off x="425271" y="2151829"/>
            <a:ext cx="6901749" cy="3477446"/>
          </a:xfrm>
          <a:custGeom>
            <a:avLst/>
            <a:gdLst>
              <a:gd name="connsiteX0" fmla="*/ 0 w 6901749"/>
              <a:gd name="connsiteY0" fmla="*/ 0 h 3477446"/>
              <a:gd name="connsiteX1" fmla="*/ 6901749 w 6901749"/>
              <a:gd name="connsiteY1" fmla="*/ 0 h 3477446"/>
              <a:gd name="connsiteX2" fmla="*/ 6901749 w 6901749"/>
              <a:gd name="connsiteY2" fmla="*/ 3477446 h 3477446"/>
              <a:gd name="connsiteX3" fmla="*/ 0 w 6901749"/>
              <a:gd name="connsiteY3" fmla="*/ 3477446 h 3477446"/>
              <a:gd name="connsiteX4" fmla="*/ 0 w 6901749"/>
              <a:gd name="connsiteY4" fmla="*/ 0 h 34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1749" h="3477446" fill="none" extrusionOk="0">
                <a:moveTo>
                  <a:pt x="0" y="0"/>
                </a:moveTo>
                <a:cubicBezTo>
                  <a:pt x="1926719" y="-158973"/>
                  <a:pt x="4847536" y="-63668"/>
                  <a:pt x="6901749" y="0"/>
                </a:cubicBezTo>
                <a:cubicBezTo>
                  <a:pt x="6995422" y="634072"/>
                  <a:pt x="6999249" y="2022196"/>
                  <a:pt x="6901749" y="3477446"/>
                </a:cubicBezTo>
                <a:cubicBezTo>
                  <a:pt x="4924722" y="3364930"/>
                  <a:pt x="2106589" y="3479189"/>
                  <a:pt x="0" y="3477446"/>
                </a:cubicBezTo>
                <a:cubicBezTo>
                  <a:pt x="2017" y="2421120"/>
                  <a:pt x="18073" y="776893"/>
                  <a:pt x="0" y="0"/>
                </a:cubicBezTo>
                <a:close/>
              </a:path>
              <a:path w="6901749" h="3477446" stroke="0" extrusionOk="0">
                <a:moveTo>
                  <a:pt x="0" y="0"/>
                </a:moveTo>
                <a:cubicBezTo>
                  <a:pt x="1585439" y="109261"/>
                  <a:pt x="4825556" y="-110647"/>
                  <a:pt x="6901749" y="0"/>
                </a:cubicBezTo>
                <a:cubicBezTo>
                  <a:pt x="7030385" y="779879"/>
                  <a:pt x="7049549" y="3109897"/>
                  <a:pt x="6901749" y="3477446"/>
                </a:cubicBezTo>
                <a:cubicBezTo>
                  <a:pt x="4970357" y="3556208"/>
                  <a:pt x="2534029" y="3386757"/>
                  <a:pt x="0" y="3477446"/>
                </a:cubicBezTo>
                <a:cubicBezTo>
                  <a:pt x="114794" y="2613981"/>
                  <a:pt x="122353" y="145737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73522476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800" b="1" dirty="0" err="1"/>
              <a:t>Functions</a:t>
            </a:r>
            <a:r>
              <a:rPr lang="es-CO" sz="2800" b="1" dirty="0"/>
              <a:t> / </a:t>
            </a:r>
            <a:r>
              <a:rPr lang="es-CO" sz="2800" b="1" dirty="0" err="1"/>
              <a:t>PDFs</a:t>
            </a:r>
            <a:endParaRPr lang="es-CO" sz="28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B7FA94-CCFF-25B3-D072-A335223A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8" y="3081831"/>
            <a:ext cx="6611059" cy="2258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4D24C0C-67F6-95F6-4405-F5EE17741264}"/>
              </a:ext>
            </a:extLst>
          </p:cNvPr>
          <p:cNvSpPr txBox="1"/>
          <p:nvPr/>
        </p:nvSpPr>
        <p:spPr>
          <a:xfrm>
            <a:off x="5602014" y="1259067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Objetos usuales en </a:t>
            </a:r>
            <a:r>
              <a:rPr lang="es-CO" sz="2400" dirty="0" err="1">
                <a:solidFill>
                  <a:schemeClr val="bg1"/>
                </a:solidFill>
              </a:rPr>
              <a:t>RooFit</a:t>
            </a:r>
            <a:endParaRPr lang="es-CO" sz="2400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12B4C7-5D27-2062-A0AC-45DCF1A055A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096000" y="1720732"/>
            <a:ext cx="1404932" cy="15269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BEA17AE-E72E-718F-A0E7-D7FCE9580E5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500932" y="1720732"/>
            <a:ext cx="1460623" cy="14536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7D342CD-A09E-17E3-055D-53D181710A27}"/>
              </a:ext>
            </a:extLst>
          </p:cNvPr>
          <p:cNvSpPr txBox="1"/>
          <p:nvPr/>
        </p:nvSpPr>
        <p:spPr>
          <a:xfrm>
            <a:off x="3688896" y="5796358"/>
            <a:ext cx="497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¿Asegurar </a:t>
            </a:r>
            <a:r>
              <a:rPr lang="es-CO" sz="2400" b="1" dirty="0">
                <a:solidFill>
                  <a:srgbClr val="FF0000"/>
                </a:solidFill>
              </a:rPr>
              <a:t>persistencia</a:t>
            </a:r>
            <a:r>
              <a:rPr lang="es-CO" sz="2400" dirty="0">
                <a:solidFill>
                  <a:schemeClr val="bg1"/>
                </a:solidFill>
              </a:rPr>
              <a:t> de objetos?</a:t>
            </a:r>
          </a:p>
        </p:txBody>
      </p:sp>
    </p:spTree>
    <p:extLst>
      <p:ext uri="{BB962C8B-B14F-4D97-AF65-F5344CB8AC3E}">
        <p14:creationId xmlns:p14="http://schemas.microsoft.com/office/powerpoint/2010/main" val="1401801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1D6673-C837-2932-3B5A-EB86EC7A2157}"/>
              </a:ext>
            </a:extLst>
          </p:cNvPr>
          <p:cNvSpPr/>
          <p:nvPr/>
        </p:nvSpPr>
        <p:spPr>
          <a:xfrm>
            <a:off x="713519" y="2461556"/>
            <a:ext cx="8374643" cy="34454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800" b="1" dirty="0">
                <a:solidFill>
                  <a:schemeClr val="bg1"/>
                </a:solidFill>
              </a:rPr>
              <a:t>WORKSPACE</a:t>
            </a:r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B7FA94-CCFF-25B3-D072-A335223A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49" y="3556785"/>
            <a:ext cx="4247600" cy="1451344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71187"/>
              </p:ext>
            </p:extLst>
          </p:nvPr>
        </p:nvGraphicFramePr>
        <p:xfrm>
          <a:off x="5839778" y="3274778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B97D394-276E-595F-4395-7E5C1A561328}"/>
              </a:ext>
            </a:extLst>
          </p:cNvPr>
          <p:cNvSpPr txBox="1"/>
          <p:nvPr/>
        </p:nvSpPr>
        <p:spPr>
          <a:xfrm>
            <a:off x="8523891" y="854616"/>
            <a:ext cx="3373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generic container class for all </a:t>
            </a:r>
            <a:r>
              <a:rPr lang="en-US" sz="2400" dirty="0" err="1">
                <a:solidFill>
                  <a:schemeClr val="bg1"/>
                </a:solidFill>
              </a:rPr>
              <a:t>RooFit</a:t>
            </a:r>
            <a:r>
              <a:rPr lang="en-US" sz="2400" dirty="0">
                <a:solidFill>
                  <a:schemeClr val="bg1"/>
                </a:solidFill>
              </a:rPr>
              <a:t> objects of your project.</a:t>
            </a:r>
            <a:endParaRPr lang="es-CO" sz="2400" dirty="0">
              <a:solidFill>
                <a:schemeClr val="bg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11F9DDB-1DD0-AD11-22E9-43D12D35813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096000" y="1454781"/>
            <a:ext cx="2427891" cy="14250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9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uso básico, </a:t>
            </a:r>
            <a:r>
              <a:rPr lang="es-CO" dirty="0" err="1">
                <a:solidFill>
                  <a:schemeClr val="bg1"/>
                </a:solidFill>
              </a:rPr>
              <a:t>write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28A710-4228-20EB-DDEB-531CE4F1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26" y="2449450"/>
            <a:ext cx="7548072" cy="2589028"/>
          </a:xfrm>
          <a:prstGeom prst="rect">
            <a:avLst/>
          </a:prstGeom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E11388D1-7337-03EE-5F25-47A3130D7190}"/>
              </a:ext>
            </a:extLst>
          </p:cNvPr>
          <p:cNvCxnSpPr/>
          <p:nvPr/>
        </p:nvCxnSpPr>
        <p:spPr>
          <a:xfrm rot="10800000">
            <a:off x="2564524" y="2680139"/>
            <a:ext cx="1776248" cy="124022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37954C0-C05E-B6C2-6624-54C165C53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64523" y="4914579"/>
            <a:ext cx="1776248" cy="945927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B3593C-672F-15AD-E5B0-310EDABEFD55}"/>
              </a:ext>
            </a:extLst>
          </p:cNvPr>
          <p:cNvSpPr/>
          <p:nvPr/>
        </p:nvSpPr>
        <p:spPr>
          <a:xfrm>
            <a:off x="4246179" y="4000300"/>
            <a:ext cx="1944414" cy="424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59CF0DA-A260-E6C2-079B-108F06A92B1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564522" y="4212578"/>
            <a:ext cx="1681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778824-FC9A-05AA-6D83-FDA99C00EBB8}"/>
              </a:ext>
            </a:extLst>
          </p:cNvPr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CREAR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C75747-0097-3D07-4B7B-1249724DCA8C}"/>
              </a:ext>
            </a:extLst>
          </p:cNvPr>
          <p:cNvSpPr txBox="1"/>
          <p:nvPr/>
        </p:nvSpPr>
        <p:spPr>
          <a:xfrm>
            <a:off x="1114097" y="3986884"/>
            <a:ext cx="15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IMPORTAR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C8394B-5F0E-F781-C7AA-A8FF7A79F747}"/>
              </a:ext>
            </a:extLst>
          </p:cNvPr>
          <p:cNvSpPr txBox="1"/>
          <p:nvPr/>
        </p:nvSpPr>
        <p:spPr>
          <a:xfrm>
            <a:off x="1114097" y="5660452"/>
            <a:ext cx="15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GUARDAR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634C55-8D4C-4F27-6F36-E2AAB498651B}"/>
              </a:ext>
            </a:extLst>
          </p:cNvPr>
          <p:cNvSpPr txBox="1"/>
          <p:nvPr/>
        </p:nvSpPr>
        <p:spPr>
          <a:xfrm>
            <a:off x="7609938" y="5829729"/>
            <a:ext cx="413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</a:rPr>
              <a:t>Examples</a:t>
            </a:r>
            <a:r>
              <a:rPr lang="es-CO" sz="2400" dirty="0">
                <a:solidFill>
                  <a:schemeClr val="bg1"/>
                </a:solidFill>
              </a:rPr>
              <a:t>/</a:t>
            </a:r>
            <a:r>
              <a:rPr lang="es-CO" sz="2400" dirty="0" err="1">
                <a:solidFill>
                  <a:schemeClr val="bg1"/>
                </a:solidFill>
              </a:rPr>
              <a:t>writeWorkspace.C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EF9006-2DFE-B77B-C292-600A26E9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94" y="2667918"/>
            <a:ext cx="7548072" cy="20431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uso básico, </a:t>
            </a:r>
            <a:r>
              <a:rPr lang="es-CO" dirty="0" err="1">
                <a:solidFill>
                  <a:schemeClr val="bg1"/>
                </a:solidFill>
              </a:rPr>
              <a:t>read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E11388D1-7337-03EE-5F25-47A3130D7190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697051" y="2667918"/>
            <a:ext cx="1717295" cy="30433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37954C0-C05E-B6C2-6624-54C165C5321F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rot="10800000" flipV="1">
            <a:off x="2732690" y="3944276"/>
            <a:ext cx="1681657" cy="9668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B3593C-672F-15AD-E5B0-310EDABEFD55}"/>
              </a:ext>
            </a:extLst>
          </p:cNvPr>
          <p:cNvSpPr/>
          <p:nvPr/>
        </p:nvSpPr>
        <p:spPr>
          <a:xfrm>
            <a:off x="4414346" y="3621363"/>
            <a:ext cx="4309240" cy="6458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59CF0DA-A260-E6C2-079B-108F06A92B19}"/>
              </a:ext>
            </a:extLst>
          </p:cNvPr>
          <p:cNvCxnSpPr>
            <a:cxnSpLocks/>
          </p:cNvCxnSpPr>
          <p:nvPr/>
        </p:nvCxnSpPr>
        <p:spPr>
          <a:xfrm flipH="1">
            <a:off x="2732689" y="3416419"/>
            <a:ext cx="1681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778824-FC9A-05AA-6D83-FDA99C00EBB8}"/>
              </a:ext>
            </a:extLst>
          </p:cNvPr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ABRIR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C75747-0097-3D07-4B7B-1249724DCA8C}"/>
              </a:ext>
            </a:extLst>
          </p:cNvPr>
          <p:cNvSpPr txBox="1"/>
          <p:nvPr/>
        </p:nvSpPr>
        <p:spPr>
          <a:xfrm>
            <a:off x="920801" y="3216364"/>
            <a:ext cx="177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RECUPERAR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C8394B-5F0E-F781-C7AA-A8FF7A79F747}"/>
              </a:ext>
            </a:extLst>
          </p:cNvPr>
          <p:cNvSpPr txBox="1"/>
          <p:nvPr/>
        </p:nvSpPr>
        <p:spPr>
          <a:xfrm>
            <a:off x="1149736" y="4711063"/>
            <a:ext cx="15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EXTRAER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9D2589-5B82-3BFD-36B0-2767D106DD81}"/>
              </a:ext>
            </a:extLst>
          </p:cNvPr>
          <p:cNvSpPr txBox="1"/>
          <p:nvPr/>
        </p:nvSpPr>
        <p:spPr>
          <a:xfrm>
            <a:off x="7609938" y="5829729"/>
            <a:ext cx="413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</a:rPr>
              <a:t>Examples</a:t>
            </a:r>
            <a:r>
              <a:rPr lang="es-CO" sz="2400" dirty="0">
                <a:solidFill>
                  <a:schemeClr val="bg1"/>
                </a:solidFill>
              </a:rPr>
              <a:t>/</a:t>
            </a:r>
            <a:r>
              <a:rPr lang="es-CO" sz="2400" dirty="0" err="1">
                <a:solidFill>
                  <a:schemeClr val="bg1"/>
                </a:solidFill>
              </a:rPr>
              <a:t>readWorkspace.C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5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aplicación.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5F909-5003-8F20-C575-44B5DF63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62" y="1664575"/>
            <a:ext cx="6629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4EB942D-0DFF-0AB4-705A-361EB94A5AE3}"/>
              </a:ext>
            </a:extLst>
          </p:cNvPr>
          <p:cNvSpPr txBox="1"/>
          <p:nvPr/>
        </p:nvSpPr>
        <p:spPr>
          <a:xfrm>
            <a:off x="9323125" y="5320548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Higgs/</a:t>
            </a:r>
            <a:r>
              <a:rPr lang="es-CO" sz="2400" dirty="0" err="1">
                <a:solidFill>
                  <a:schemeClr val="bg1"/>
                </a:solidFill>
              </a:rPr>
              <a:t>DataFit.C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9BF3B8-5C32-6229-7247-9562ABDEF942}"/>
              </a:ext>
            </a:extLst>
          </p:cNvPr>
          <p:cNvSpPr txBox="1"/>
          <p:nvPr/>
        </p:nvSpPr>
        <p:spPr>
          <a:xfrm>
            <a:off x="8637039" y="577322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Higgs/</a:t>
            </a:r>
            <a:r>
              <a:rPr lang="es-CO" sz="2400" dirty="0" err="1">
                <a:solidFill>
                  <a:schemeClr val="bg1"/>
                </a:solidFill>
              </a:rPr>
              <a:t>HiggsModel.C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3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FEEF12-71B8-5D09-F965-683B4321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419" y="2800351"/>
            <a:ext cx="7560879" cy="169166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F07379C-AF94-EA5F-A94D-485FA4FD7825}"/>
              </a:ext>
            </a:extLst>
          </p:cNvPr>
          <p:cNvSpPr/>
          <p:nvPr/>
        </p:nvSpPr>
        <p:spPr>
          <a:xfrm>
            <a:off x="4172607" y="2800352"/>
            <a:ext cx="4056993" cy="8992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29A82A3-EC08-29DB-5753-AC2909F9B2A0}"/>
              </a:ext>
            </a:extLst>
          </p:cNvPr>
          <p:cNvCxnSpPr>
            <a:cxnSpLocks/>
          </p:cNvCxnSpPr>
          <p:nvPr/>
        </p:nvCxnSpPr>
        <p:spPr>
          <a:xfrm flipH="1">
            <a:off x="2490950" y="3321825"/>
            <a:ext cx="168165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5A406F-1882-3E3A-5826-CF10556D3E2F}"/>
              </a:ext>
            </a:extLst>
          </p:cNvPr>
          <p:cNvCxnSpPr>
            <a:cxnSpLocks/>
          </p:cNvCxnSpPr>
          <p:nvPr/>
        </p:nvCxnSpPr>
        <p:spPr>
          <a:xfrm flipH="1">
            <a:off x="2490950" y="4362350"/>
            <a:ext cx="1681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8079214-579C-5CF5-1F83-3778074D3250}"/>
              </a:ext>
            </a:extLst>
          </p:cNvPr>
          <p:cNvSpPr txBox="1"/>
          <p:nvPr/>
        </p:nvSpPr>
        <p:spPr>
          <a:xfrm>
            <a:off x="1487211" y="3121770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RooFit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C589DA-C287-30F4-9095-49B0B97850D9}"/>
              </a:ext>
            </a:extLst>
          </p:cNvPr>
          <p:cNvSpPr txBox="1"/>
          <p:nvPr/>
        </p:nvSpPr>
        <p:spPr>
          <a:xfrm>
            <a:off x="1487211" y="4162295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Factory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3785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218</Words>
  <Application>Microsoft Office PowerPoint</Application>
  <PresentationFormat>Panorámica</PresentationFormat>
  <Paragraphs>72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Amasis MT Pro Medium</vt:lpstr>
      <vt:lpstr>Arial</vt:lpstr>
      <vt:lpstr>Univers Light</vt:lpstr>
      <vt:lpstr>TribuneVTI</vt:lpstr>
      <vt:lpstr>Workspaces en ROOT</vt:lpstr>
      <vt:lpstr>Workspace.</vt:lpstr>
      <vt:lpstr>Workspace.</vt:lpstr>
      <vt:lpstr>Workspace.</vt:lpstr>
      <vt:lpstr>Workspace.</vt:lpstr>
      <vt:lpstr>Workspace: uso básico, write. </vt:lpstr>
      <vt:lpstr>Workspace: uso básico, read. </vt:lpstr>
      <vt:lpstr>Workspace: aplicación. </vt:lpstr>
      <vt:lpstr>Workspace: Factory. </vt:lpstr>
      <vt:lpstr>Workspace: Factory syntax. </vt:lpstr>
      <vt:lpstr>Workspace: Factory syntax (expresiones propias). </vt:lpstr>
      <vt:lpstr>Workspace: Factory syntax (operaciones). </vt:lpstr>
      <vt:lpstr>Workspace: Factory, rehaciendo el bosón de Higgs. </vt:lpstr>
      <vt:lpstr>Workspace: Factory, rehaciendo el bosón de Higgs. </vt:lpstr>
      <vt:lpstr>Workspace: Y mucho más…</vt:lpstr>
      <vt:lpstr>Referencias y bibliografía.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Workspaces en root</dc:title>
  <dc:creator>krixtian gutirrez</dc:creator>
  <cp:lastModifiedBy>krixtian gutirrez</cp:lastModifiedBy>
  <cp:revision>10</cp:revision>
  <dcterms:created xsi:type="dcterms:W3CDTF">2023-05-21T01:20:43Z</dcterms:created>
  <dcterms:modified xsi:type="dcterms:W3CDTF">2023-06-05T04:01:43Z</dcterms:modified>
</cp:coreProperties>
</file>