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gS1zj4geSWep/1v3Gu1+vdciIX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3E8805-CC0A-41EF-B613-1D83028AA3A9}">
  <a:tblStyle styleId="{1F3E8805-CC0A-41EF-B613-1D83028AA3A9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Univers Light"/>
          <a:ea typeface="Univers Light"/>
          <a:cs typeface="Univer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3aae6ef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1e3aae6ef8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3b5069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e3b50694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3b2cf09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e3b2cf091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3b2cf091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e3b2cf0910_1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f1b9561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4f1b9561a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f1b9561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4f1b9561a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f1b9561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4f1b9561a3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f1b9561a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24f1b9561a3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f1b9561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24f1b9561a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f1b9561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24f1b9561a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f1b9561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24f1b9561a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f1b9561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24f1b9561a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aae6ef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e3aae6ef8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ctrTitle"/>
          </p:nvPr>
        </p:nvSpPr>
        <p:spPr>
          <a:xfrm>
            <a:off x="548640" y="950976"/>
            <a:ext cx="6509385" cy="355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576072" y="4572000"/>
            <a:ext cx="64819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 rot="5400000">
            <a:off x="4081278" y="-1503811"/>
            <a:ext cx="4029074" cy="110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 rot="5400000">
            <a:off x="8023620" y="2401491"/>
            <a:ext cx="5105401" cy="220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462568" y="-952144"/>
            <a:ext cx="5105401" cy="8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57923" y="952500"/>
            <a:ext cx="6678695" cy="3962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8043860" y="952501"/>
            <a:ext cx="350044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548640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6257928" y="2029968"/>
            <a:ext cx="5281506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552659" y="950976"/>
            <a:ext cx="10802729" cy="881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542918" y="1832772"/>
            <a:ext cx="5281507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48640" y="2600531"/>
            <a:ext cx="528150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3" type="body"/>
          </p:nvPr>
        </p:nvSpPr>
        <p:spPr>
          <a:xfrm>
            <a:off x="6257927" y="1832772"/>
            <a:ext cx="5283202" cy="742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4" type="body"/>
          </p:nvPr>
        </p:nvSpPr>
        <p:spPr>
          <a:xfrm>
            <a:off x="6257927" y="2600531"/>
            <a:ext cx="52832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548640" y="952500"/>
            <a:ext cx="4124084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5600700" y="952500"/>
            <a:ext cx="5934074" cy="490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48641" y="3429000"/>
            <a:ext cx="4124084" cy="243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548641" y="952500"/>
            <a:ext cx="4124084" cy="2397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/>
          <p:nvPr>
            <p:ph idx="2" type="pic"/>
          </p:nvPr>
        </p:nvSpPr>
        <p:spPr>
          <a:xfrm>
            <a:off x="5522119" y="987425"/>
            <a:ext cx="602218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48641" y="3429000"/>
            <a:ext cx="4124084" cy="243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57924" y="17377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oostatsworkbook.readthedocs.io/en/latest/modelbuilding.html#roofit" TargetMode="External"/><Relationship Id="rId4" Type="http://schemas.openxmlformats.org/officeDocument/2006/relationships/hyperlink" Target="https://moodle2.units.it/pluginfile.php/282931/mod_resource/content/0/Lezione10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B4FBB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FB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ndo vectorial de salpicaduras de colores brillantes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17280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">
                <a:srgbClr val="000000">
                  <a:alpha val="0"/>
                </a:srgbClr>
              </a:gs>
              <a:gs pos="73000">
                <a:srgbClr val="000000">
                  <a:alpha val="47450"/>
                </a:srgbClr>
              </a:gs>
              <a:gs pos="100000">
                <a:srgbClr val="000000">
                  <a:alpha val="5725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48640" y="3928770"/>
            <a:ext cx="5127674" cy="21291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CO" sz="5400">
                <a:solidFill>
                  <a:srgbClr val="FFFFFF"/>
                </a:solidFill>
              </a:rPr>
              <a:t>Workspaces en ROOT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67186" y="952506"/>
            <a:ext cx="5127674" cy="133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CO">
                <a:solidFill>
                  <a:srgbClr val="FFFFFF"/>
                </a:solidFill>
              </a:rPr>
              <a:t>Integrantes: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643467" y="678719"/>
            <a:ext cx="10905066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643467" y="6309695"/>
            <a:ext cx="1090506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aae6ef86_0_25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77" name="Google Shape;177;g1e3aae6ef86_0_25"/>
          <p:cNvSpPr/>
          <p:nvPr/>
        </p:nvSpPr>
        <p:spPr>
          <a:xfrm>
            <a:off x="5933988" y="412160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e3aae6ef86_0_25"/>
          <p:cNvSpPr txBox="1"/>
          <p:nvPr/>
        </p:nvSpPr>
        <p:spPr>
          <a:xfrm>
            <a:off x="864000" y="23214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RooFit: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e3aae6ef86_0_25"/>
          <p:cNvSpPr txBox="1"/>
          <p:nvPr/>
        </p:nvSpPr>
        <p:spPr>
          <a:xfrm>
            <a:off x="864000" y="42229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Factory: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e3aae6ef86_0_25"/>
          <p:cNvSpPr txBox="1"/>
          <p:nvPr/>
        </p:nvSpPr>
        <p:spPr>
          <a:xfrm>
            <a:off x="674400" y="1674925"/>
            <a:ext cx="344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Sets y listas: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1e3aae6ef86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25" y="3221500"/>
            <a:ext cx="10282425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e3aae6ef86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0863" y="5211450"/>
            <a:ext cx="9070286" cy="6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PDFs:		EXPR —&gt; RooAbsPdf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Funciones:		expr —&gt; RooAbsReal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50" y="2697929"/>
            <a:ext cx="10900290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675" y="5008822"/>
            <a:ext cx="9592255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3b50694ee_0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(expresiones propias). </a:t>
            </a:r>
            <a:endParaRPr/>
          </a:p>
        </p:txBody>
      </p:sp>
      <p:sp>
        <p:nvSpPr>
          <p:cNvPr id="197" name="Google Shape;197;g1e3b50694ee_0_0"/>
          <p:cNvSpPr txBox="1"/>
          <p:nvPr/>
        </p:nvSpPr>
        <p:spPr>
          <a:xfrm>
            <a:off x="548650" y="18354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de variables existentes: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e3b50694ee_0_0"/>
          <p:cNvSpPr txBox="1"/>
          <p:nvPr/>
        </p:nvSpPr>
        <p:spPr>
          <a:xfrm>
            <a:off x="548650" y="4013525"/>
            <a:ext cx="711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Uso de funciones reales en PDFs: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1e3b50694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25" y="2617838"/>
            <a:ext cx="12027351" cy="8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e3b50694e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788" y="4794425"/>
            <a:ext cx="11652425" cy="9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 (operaciones). 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548650" y="1382325"/>
            <a:ext cx="9801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Sumar, multiplicar, y convolucionar PDFs: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50" y="2028825"/>
            <a:ext cx="10995650" cy="109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9125" y="3391350"/>
            <a:ext cx="8673741" cy="11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225" y="4824000"/>
            <a:ext cx="10197549" cy="13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3b2cf0910_1_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/>
          </a:p>
        </p:txBody>
      </p:sp>
      <p:pic>
        <p:nvPicPr>
          <p:cNvPr id="215" name="Google Shape;215;g1e3b2cf09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39" y="1710618"/>
            <a:ext cx="8342582" cy="395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e3b2cf0910_1_0"/>
          <p:cNvSpPr txBox="1"/>
          <p:nvPr/>
        </p:nvSpPr>
        <p:spPr>
          <a:xfrm>
            <a:off x="7470390" y="5762716"/>
            <a:ext cx="41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Higgs/HiggsModelFactory2.C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3b2cf0910_1_8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Factory, rehaciendo el bosón de Higgs.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g1e3b2cf0910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1" y="1605514"/>
            <a:ext cx="6131469" cy="29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e3b2cf0910_1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47" y="4106976"/>
            <a:ext cx="6131469" cy="1934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g1e3b2cf0910_1_83"/>
          <p:cNvCxnSpPr/>
          <p:nvPr/>
        </p:nvCxnSpPr>
        <p:spPr>
          <a:xfrm>
            <a:off x="5129048" y="3825766"/>
            <a:ext cx="966900" cy="6861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</a:t>
            </a:r>
            <a:r>
              <a:rPr lang="es-CO">
                <a:solidFill>
                  <a:schemeClr val="lt1"/>
                </a:solidFill>
              </a:rPr>
              <a:t>Toy Monte Carlo</a:t>
            </a:r>
            <a:endParaRPr/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 b="43575" l="0" r="0" t="22653"/>
          <a:stretch/>
        </p:blipFill>
        <p:spPr>
          <a:xfrm>
            <a:off x="548650" y="1757100"/>
            <a:ext cx="9018474" cy="13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14834" l="0" r="0" t="54976"/>
          <a:stretch/>
        </p:blipFill>
        <p:spPr>
          <a:xfrm>
            <a:off x="548650" y="3545537"/>
            <a:ext cx="9018474" cy="12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 b="0" l="0" r="0" t="84845"/>
          <a:stretch/>
        </p:blipFill>
        <p:spPr>
          <a:xfrm>
            <a:off x="548650" y="5186950"/>
            <a:ext cx="9018474" cy="6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>
            <a:off x="727600" y="4148850"/>
            <a:ext cx="35916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5424775" y="4148850"/>
            <a:ext cx="55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 pueden obtener el modelo y los parámetros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desde el  Workspace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6948475" y="5292025"/>
            <a:ext cx="2525700" cy="342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f1b9561a3_0_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41" name="Google Shape;241;g24f1b9561a3_0_3"/>
          <p:cNvPicPr preferRelativeResize="0"/>
          <p:nvPr/>
        </p:nvPicPr>
        <p:blipFill rotWithShape="1">
          <a:blip r:embed="rId3">
            <a:alphaModFix/>
          </a:blip>
          <a:srcRect b="0" l="0" r="0" t="48464"/>
          <a:stretch/>
        </p:blipFill>
        <p:spPr>
          <a:xfrm>
            <a:off x="703450" y="2771075"/>
            <a:ext cx="9757350" cy="25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24f1b9561a3_0_3"/>
          <p:cNvPicPr preferRelativeResize="0"/>
          <p:nvPr/>
        </p:nvPicPr>
        <p:blipFill rotWithShape="1">
          <a:blip r:embed="rId4">
            <a:alphaModFix/>
          </a:blip>
          <a:srcRect b="23524" l="0" r="44582" t="63267"/>
          <a:stretch/>
        </p:blipFill>
        <p:spPr>
          <a:xfrm>
            <a:off x="5243550" y="1826750"/>
            <a:ext cx="5407249" cy="5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24f1b9561a3_0_3"/>
          <p:cNvSpPr/>
          <p:nvPr/>
        </p:nvSpPr>
        <p:spPr>
          <a:xfrm>
            <a:off x="6749625" y="3808275"/>
            <a:ext cx="12693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4f1b9561a3_0_3"/>
          <p:cNvSpPr/>
          <p:nvPr/>
        </p:nvSpPr>
        <p:spPr>
          <a:xfrm>
            <a:off x="6626800" y="1826750"/>
            <a:ext cx="12693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f1b9561a3_0_1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50" name="Google Shape;250;g24f1b9561a3_0_10"/>
          <p:cNvPicPr preferRelativeResize="0"/>
          <p:nvPr/>
        </p:nvPicPr>
        <p:blipFill rotWithShape="1">
          <a:blip r:embed="rId3">
            <a:alphaModFix/>
          </a:blip>
          <a:srcRect b="0" l="0" r="0" t="31530"/>
          <a:stretch/>
        </p:blipFill>
        <p:spPr>
          <a:xfrm>
            <a:off x="3383750" y="1656450"/>
            <a:ext cx="7492700" cy="6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4f1b9561a3_0_10"/>
          <p:cNvPicPr preferRelativeResize="0"/>
          <p:nvPr/>
        </p:nvPicPr>
        <p:blipFill rotWithShape="1">
          <a:blip r:embed="rId4">
            <a:alphaModFix/>
          </a:blip>
          <a:srcRect b="0" l="0" r="0" t="57716"/>
          <a:stretch/>
        </p:blipFill>
        <p:spPr>
          <a:xfrm>
            <a:off x="3387075" y="5038925"/>
            <a:ext cx="5318750" cy="15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4f1b9561a3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750" y="4360363"/>
            <a:ext cx="7315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4f1b9561a3_0_10"/>
          <p:cNvSpPr/>
          <p:nvPr/>
        </p:nvSpPr>
        <p:spPr>
          <a:xfrm>
            <a:off x="3634525" y="5340875"/>
            <a:ext cx="22947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4f1b9561a3_0_10"/>
          <p:cNvSpPr txBox="1"/>
          <p:nvPr/>
        </p:nvSpPr>
        <p:spPr>
          <a:xfrm>
            <a:off x="671075" y="4923500"/>
            <a:ext cx="4731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endParaRPr b="1" sz="1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dataset con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Pull en el 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5" name="Google Shape;255;g24f1b9561a3_0_10"/>
          <p:cNvSpPr txBox="1"/>
          <p:nvPr/>
        </p:nvSpPr>
        <p:spPr>
          <a:xfrm>
            <a:off x="733000" y="1641888"/>
            <a:ext cx="229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Pull de la masa del Higgs.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56" name="Google Shape;256;g24f1b9561a3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750" y="2487725"/>
            <a:ext cx="4959677" cy="17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4f1b9561a3_0_10"/>
          <p:cNvSpPr txBox="1"/>
          <p:nvPr/>
        </p:nvSpPr>
        <p:spPr>
          <a:xfrm>
            <a:off x="733000" y="2813250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8" name="Google Shape;258;g24f1b9561a3_0_10"/>
          <p:cNvSpPr/>
          <p:nvPr/>
        </p:nvSpPr>
        <p:spPr>
          <a:xfrm>
            <a:off x="6703200" y="2487725"/>
            <a:ext cx="1574400" cy="2787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f1b9561a3_0_54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64" name="Google Shape;264;g24f1b9561a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00" y="1577500"/>
            <a:ext cx="7650526" cy="23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4f1b9561a3_0_54"/>
          <p:cNvSpPr/>
          <p:nvPr/>
        </p:nvSpPr>
        <p:spPr>
          <a:xfrm>
            <a:off x="709700" y="2507900"/>
            <a:ext cx="7510500" cy="897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24f1b9561a3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950" y="3991625"/>
            <a:ext cx="4741297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4f1b9561a3_0_54"/>
          <p:cNvSpPr/>
          <p:nvPr/>
        </p:nvSpPr>
        <p:spPr>
          <a:xfrm>
            <a:off x="6802950" y="4860975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4f1b9561a3_0_54"/>
          <p:cNvSpPr/>
          <p:nvPr/>
        </p:nvSpPr>
        <p:spPr>
          <a:xfrm>
            <a:off x="6802950" y="6455650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4f1b9561a3_0_54"/>
          <p:cNvSpPr txBox="1"/>
          <p:nvPr/>
        </p:nvSpPr>
        <p:spPr>
          <a:xfrm>
            <a:off x="8705625" y="1861825"/>
            <a:ext cx="250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Graficar uno de los resultados del Monte Carlo.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0" name="Google Shape;270;g24f1b9561a3_0_54"/>
          <p:cNvSpPr txBox="1"/>
          <p:nvPr/>
        </p:nvSpPr>
        <p:spPr>
          <a:xfrm>
            <a:off x="3906575" y="4694150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grpSp>
        <p:nvGrpSpPr>
          <p:cNvPr id="98" name="Google Shape;98;p2"/>
          <p:cNvGrpSpPr/>
          <p:nvPr/>
        </p:nvGrpSpPr>
        <p:grpSpPr>
          <a:xfrm>
            <a:off x="7778025" y="2151829"/>
            <a:ext cx="3703587" cy="3477446"/>
            <a:chOff x="7685690" y="3321269"/>
            <a:chExt cx="3400097" cy="1860004"/>
          </a:xfrm>
        </p:grpSpPr>
        <p:sp>
          <p:nvSpPr>
            <p:cNvPr id="99" name="Google Shape;99;p2"/>
            <p:cNvSpPr/>
            <p:nvPr/>
          </p:nvSpPr>
          <p:spPr>
            <a:xfrm>
              <a:off x="7685690" y="3321269"/>
              <a:ext cx="3400097" cy="1860004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8502868" y="3444272"/>
              <a:ext cx="1765738" cy="523220"/>
            </a:xfrm>
            <a:prstGeom prst="rect">
              <a:avLst/>
            </a:pr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</a:t>
              </a:r>
              <a:endPara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01" name="Google Shape;101;p2"/>
          <p:cNvGraphicFramePr/>
          <p:nvPr/>
        </p:nvGraphicFramePr>
        <p:xfrm>
          <a:off x="8245693" y="3081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{1F3E8805-CC0A-41EF-B613-1D83028AA3A9}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Counts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2,5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1780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" name="Google Shape;102;p2"/>
          <p:cNvGrpSpPr/>
          <p:nvPr/>
        </p:nvGrpSpPr>
        <p:grpSpPr>
          <a:xfrm>
            <a:off x="425271" y="2151829"/>
            <a:ext cx="6901749" cy="3477446"/>
            <a:chOff x="728761" y="1767216"/>
            <a:chExt cx="6901749" cy="3477446"/>
          </a:xfrm>
        </p:grpSpPr>
        <p:sp>
          <p:nvSpPr>
            <p:cNvPr id="103" name="Google Shape;103;p2"/>
            <p:cNvSpPr/>
            <p:nvPr/>
          </p:nvSpPr>
          <p:spPr>
            <a:xfrm>
              <a:off x="728761" y="1767216"/>
              <a:ext cx="6901749" cy="3477446"/>
            </a:xfrm>
            <a:custGeom>
              <a:rect b="b" l="l" r="r" t="t"/>
              <a:pathLst>
                <a:path extrusionOk="0" fill="none" h="3477446" w="6901749">
                  <a:moveTo>
                    <a:pt x="0" y="0"/>
                  </a:moveTo>
                  <a:cubicBezTo>
                    <a:pt x="1926719" y="-158973"/>
                    <a:pt x="4847536" y="-63668"/>
                    <a:pt x="6901749" y="0"/>
                  </a:cubicBezTo>
                  <a:cubicBezTo>
                    <a:pt x="6995422" y="634072"/>
                    <a:pt x="6999249" y="2022196"/>
                    <a:pt x="6901749" y="3477446"/>
                  </a:cubicBezTo>
                  <a:cubicBezTo>
                    <a:pt x="4924722" y="3364930"/>
                    <a:pt x="2106589" y="3479189"/>
                    <a:pt x="0" y="3477446"/>
                  </a:cubicBezTo>
                  <a:cubicBezTo>
                    <a:pt x="2017" y="2421120"/>
                    <a:pt x="18073" y="776893"/>
                    <a:pt x="0" y="0"/>
                  </a:cubicBezTo>
                  <a:close/>
                </a:path>
                <a:path extrusionOk="0" h="3477446" w="6901749">
                  <a:moveTo>
                    <a:pt x="0" y="0"/>
                  </a:moveTo>
                  <a:cubicBezTo>
                    <a:pt x="1585439" y="109261"/>
                    <a:pt x="4825556" y="-110647"/>
                    <a:pt x="6901749" y="0"/>
                  </a:cubicBezTo>
                  <a:cubicBezTo>
                    <a:pt x="7030385" y="779879"/>
                    <a:pt x="7049549" y="3109897"/>
                    <a:pt x="6901749" y="3477446"/>
                  </a:cubicBezTo>
                  <a:cubicBezTo>
                    <a:pt x="4970357" y="3556208"/>
                    <a:pt x="2534029" y="3386757"/>
                    <a:pt x="0" y="3477446"/>
                  </a:cubicBezTo>
                  <a:cubicBezTo>
                    <a:pt x="114794" y="2613981"/>
                    <a:pt x="122353" y="145737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740200"/>
                </a:gs>
                <a:gs pos="50000">
                  <a:srgbClr val="A90400"/>
                </a:gs>
                <a:gs pos="100000">
                  <a:srgbClr val="CA0500"/>
                </a:gs>
              </a:gsLst>
              <a:lin ang="18900000" scaled="0"/>
            </a:gradFill>
            <a:ln cap="flat" cmpd="sng" w="2857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s-CO" sz="28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Functions / PDFs</a:t>
              </a:r>
              <a:endParaRPr b="1" i="0" sz="2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3878" y="2697218"/>
              <a:ext cx="6611059" cy="22589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f1b9561a3_0_99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76" name="Google Shape;276;g24f1b9561a3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950" y="3991625"/>
            <a:ext cx="4741297" cy="26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4f1b9561a3_0_99"/>
          <p:cNvSpPr/>
          <p:nvPr/>
        </p:nvSpPr>
        <p:spPr>
          <a:xfrm>
            <a:off x="6802950" y="5000300"/>
            <a:ext cx="3737100" cy="2400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4f1b9561a3_0_99"/>
          <p:cNvSpPr/>
          <p:nvPr/>
        </p:nvSpPr>
        <p:spPr>
          <a:xfrm>
            <a:off x="6802950" y="6455650"/>
            <a:ext cx="3737100" cy="139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4f1b9561a3_0_99"/>
          <p:cNvSpPr txBox="1"/>
          <p:nvPr/>
        </p:nvSpPr>
        <p:spPr>
          <a:xfrm>
            <a:off x="8519850" y="1861825"/>
            <a:ext cx="2502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ToyMCHiggs.C: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Graficar uno de los resultados del Monte Carlo.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0" name="Google Shape;280;g24f1b9561a3_0_99"/>
          <p:cNvSpPr txBox="1"/>
          <p:nvPr/>
        </p:nvSpPr>
        <p:spPr>
          <a:xfrm>
            <a:off x="3906575" y="4694150"/>
            <a:ext cx="2456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HiggsModel.C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Guardó el modelo y los parámetros en el Workspace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81" name="Google Shape;281;g24f1b9561a3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25" y="1685875"/>
            <a:ext cx="6984274" cy="21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4f1b9561a3_0_99"/>
          <p:cNvSpPr/>
          <p:nvPr/>
        </p:nvSpPr>
        <p:spPr>
          <a:xfrm>
            <a:off x="694225" y="2907975"/>
            <a:ext cx="6860400" cy="420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f1b9561a3_0_20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Toy Monte Carlo</a:t>
            </a:r>
            <a:endParaRPr/>
          </a:p>
        </p:txBody>
      </p:sp>
      <p:pic>
        <p:nvPicPr>
          <p:cNvPr id="288" name="Google Shape;288;g24f1b9561a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00" y="1701351"/>
            <a:ext cx="6648375" cy="452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4f1b9561a3_0_20"/>
          <p:cNvSpPr/>
          <p:nvPr/>
        </p:nvSpPr>
        <p:spPr>
          <a:xfrm>
            <a:off x="6618725" y="2216175"/>
            <a:ext cx="2286300" cy="2400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f1b9561a3_0_38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</a:t>
            </a:r>
            <a:r>
              <a:rPr lang="es-CO">
                <a:solidFill>
                  <a:schemeClr val="lt1"/>
                </a:solidFill>
              </a:rPr>
              <a:t>Análisis - </a:t>
            </a:r>
            <a:r>
              <a:rPr lang="es-CO">
                <a:solidFill>
                  <a:schemeClr val="lt1"/>
                </a:solidFill>
              </a:rPr>
              <a:t>Toy Monte Carlo</a:t>
            </a:r>
            <a:endParaRPr/>
          </a:p>
        </p:txBody>
      </p:sp>
      <p:pic>
        <p:nvPicPr>
          <p:cNvPr id="295" name="Google Shape;295;g24f1b9561a3_0_38"/>
          <p:cNvPicPr preferRelativeResize="0"/>
          <p:nvPr/>
        </p:nvPicPr>
        <p:blipFill rotWithShape="1">
          <a:blip r:embed="rId3">
            <a:alphaModFix/>
          </a:blip>
          <a:srcRect b="0" l="0" r="0" t="74816"/>
          <a:stretch/>
        </p:blipFill>
        <p:spPr>
          <a:xfrm>
            <a:off x="548650" y="4303625"/>
            <a:ext cx="9816148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4f1b9561a3_0_38"/>
          <p:cNvPicPr preferRelativeResize="0"/>
          <p:nvPr/>
        </p:nvPicPr>
        <p:blipFill rotWithShape="1">
          <a:blip r:embed="rId3">
            <a:alphaModFix/>
          </a:blip>
          <a:srcRect b="26671" l="0" r="29627" t="22185"/>
          <a:stretch/>
        </p:blipFill>
        <p:spPr>
          <a:xfrm>
            <a:off x="548650" y="1919625"/>
            <a:ext cx="6448676" cy="2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4f1b9561a3_0_38"/>
          <p:cNvSpPr/>
          <p:nvPr/>
        </p:nvSpPr>
        <p:spPr>
          <a:xfrm>
            <a:off x="616800" y="3297425"/>
            <a:ext cx="6210300" cy="5805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4f1b9561a3_0_38"/>
          <p:cNvSpPr/>
          <p:nvPr/>
        </p:nvSpPr>
        <p:spPr>
          <a:xfrm>
            <a:off x="667850" y="4889525"/>
            <a:ext cx="9472200" cy="4203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4f1b9561a3_0_38"/>
          <p:cNvSpPr txBox="1"/>
          <p:nvPr/>
        </p:nvSpPr>
        <p:spPr>
          <a:xfrm>
            <a:off x="7792275" y="2325612"/>
            <a:ext cx="250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AnalysisMCHiggs</a:t>
            </a:r>
            <a:r>
              <a:rPr b="1" lang="es-CO"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.C: </a:t>
            </a:r>
            <a:r>
              <a:rPr lang="es-CO" sz="17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Obtiene los resultados del pull. </a:t>
            </a:r>
            <a:endParaRPr sz="17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f1b9561a3_0_43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</a:t>
            </a:r>
            <a:r>
              <a:rPr lang="es-CO">
                <a:solidFill>
                  <a:schemeClr val="lt1"/>
                </a:solidFill>
              </a:rPr>
              <a:t>Análisis - </a:t>
            </a:r>
            <a:r>
              <a:rPr lang="es-CO">
                <a:solidFill>
                  <a:schemeClr val="lt1"/>
                </a:solidFill>
              </a:rPr>
              <a:t>Toy Monte Carlo</a:t>
            </a:r>
            <a:endParaRPr/>
          </a:p>
        </p:txBody>
      </p:sp>
      <p:pic>
        <p:nvPicPr>
          <p:cNvPr id="305" name="Google Shape;305;g24f1b9561a3_0_43"/>
          <p:cNvPicPr preferRelativeResize="0"/>
          <p:nvPr/>
        </p:nvPicPr>
        <p:blipFill rotWithShape="1">
          <a:blip r:embed="rId3">
            <a:alphaModFix/>
          </a:blip>
          <a:srcRect b="0" l="0" r="0" t="71821"/>
          <a:stretch/>
        </p:blipFill>
        <p:spPr>
          <a:xfrm>
            <a:off x="613625" y="4216525"/>
            <a:ext cx="10865649" cy="1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4f1b9561a3_0_43"/>
          <p:cNvPicPr preferRelativeResize="0"/>
          <p:nvPr/>
        </p:nvPicPr>
        <p:blipFill rotWithShape="1">
          <a:blip r:embed="rId3">
            <a:alphaModFix/>
          </a:blip>
          <a:srcRect b="36765" l="0" r="0" t="25599"/>
          <a:stretch/>
        </p:blipFill>
        <p:spPr>
          <a:xfrm>
            <a:off x="613625" y="2028875"/>
            <a:ext cx="10865649" cy="1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f1b9561a3_0_27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Análisis - Toy Monte Carlo</a:t>
            </a:r>
            <a:endParaRPr/>
          </a:p>
        </p:txBody>
      </p:sp>
      <p:pic>
        <p:nvPicPr>
          <p:cNvPr id="312" name="Google Shape;312;g24f1b9561a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975" y="1685876"/>
            <a:ext cx="6648375" cy="452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Referencias y bibliografía.</a:t>
            </a:r>
            <a:endParaRPr/>
          </a:p>
        </p:txBody>
      </p:sp>
      <p:sp>
        <p:nvSpPr>
          <p:cNvPr id="318" name="Google Shape;318;p13"/>
          <p:cNvSpPr txBox="1"/>
          <p:nvPr/>
        </p:nvSpPr>
        <p:spPr>
          <a:xfrm>
            <a:off x="486000" y="1800000"/>
            <a:ext cx="110583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 and RooStats Workbook. K. Cranmer, V. Croft, W. Verkerke. URL: </a:t>
            </a:r>
            <a:r>
              <a:rPr b="0" i="0" lang="es-CO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https://roostatsworkbook.readthedocs.io/en/latest/modelbuilding.html#roofit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RooFit, Based on L. Moneta lessons at Terascale Statistics School 2015. URL: </a:t>
            </a:r>
            <a:r>
              <a:rPr b="0" i="0" lang="es-CO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https://moodle2.units.it/pluginfile.php/282931/mod_resource/content/0/Lezione10.pdf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9752680" y="5780151"/>
            <a:ext cx="2060947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Gracias.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Workspace.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59146" y="1890106"/>
            <a:ext cx="8374643" cy="3445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40200"/>
              </a:gs>
              <a:gs pos="50000">
                <a:srgbClr val="A90400"/>
              </a:gs>
              <a:gs pos="100000">
                <a:srgbClr val="CA0500"/>
              </a:gs>
            </a:gsLst>
            <a:path path="circle">
              <a:fillToRect r="100%" t="100%"/>
            </a:path>
            <a:tileRect b="-100%" l="-100%"/>
          </a:gradFill>
          <a:ln cap="flat" cmpd="sng" w="28575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476" y="2985335"/>
            <a:ext cx="4247600" cy="14513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"/>
          <p:cNvGraphicFramePr/>
          <p:nvPr/>
        </p:nvGraphicFramePr>
        <p:xfrm>
          <a:off x="6985405" y="2703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{1F3E8805-CC0A-41EF-B613-1D83028AA3A9}</a:tableStyleId>
              </a:tblPr>
              <a:tblGrid>
                <a:gridCol w="922750"/>
                <a:gridCol w="922750"/>
                <a:gridCol w="922750"/>
              </a:tblGrid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P_t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Counts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2,5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1,2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O" sz="1800" u="none" cap="none" strike="noStrike"/>
                        <a:t>1780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write. 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226" y="2449450"/>
            <a:ext cx="7548072" cy="2589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 rot="10800000">
            <a:off x="2564472" y="2680160"/>
            <a:ext cx="1776300" cy="1240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 flipH="1">
            <a:off x="2564471" y="4914579"/>
            <a:ext cx="1776300" cy="94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/>
          <p:nvPr/>
        </p:nvSpPr>
        <p:spPr>
          <a:xfrm>
            <a:off x="4246179" y="4000300"/>
            <a:ext cx="1944414" cy="4245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2" name="Google Shape;122;p4"/>
          <p:cNvCxnSpPr>
            <a:stCxn id="121" idx="1"/>
          </p:cNvCxnSpPr>
          <p:nvPr/>
        </p:nvCxnSpPr>
        <p:spPr>
          <a:xfrm rot="10800000">
            <a:off x="2564379" y="4212578"/>
            <a:ext cx="168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114097" y="3986884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IMPORTAR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4097" y="5660452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GUARDAR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194" y="2667918"/>
            <a:ext cx="7548072" cy="20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uso básico, read. </a:t>
            </a:r>
            <a:endParaRPr/>
          </a:p>
        </p:txBody>
      </p:sp>
      <p:cxnSp>
        <p:nvCxnSpPr>
          <p:cNvPr id="132" name="Google Shape;132;p5"/>
          <p:cNvCxnSpPr>
            <a:endCxn id="133" idx="3"/>
          </p:cNvCxnSpPr>
          <p:nvPr/>
        </p:nvCxnSpPr>
        <p:spPr>
          <a:xfrm rot="10800000">
            <a:off x="2697050" y="2667918"/>
            <a:ext cx="1717200" cy="3042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35" idx="1"/>
            <a:endCxn id="136" idx="3"/>
          </p:cNvCxnSpPr>
          <p:nvPr/>
        </p:nvCxnSpPr>
        <p:spPr>
          <a:xfrm flipH="1">
            <a:off x="2732546" y="3944276"/>
            <a:ext cx="1681800" cy="966900"/>
          </a:xfrm>
          <a:prstGeom prst="bentConnector3">
            <a:avLst>
              <a:gd fmla="val 49996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/>
          <p:nvPr/>
        </p:nvSpPr>
        <p:spPr>
          <a:xfrm>
            <a:off x="4414346" y="3621363"/>
            <a:ext cx="4309240" cy="645826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2732689" y="3416419"/>
            <a:ext cx="168165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 txBox="1"/>
          <p:nvPr/>
        </p:nvSpPr>
        <p:spPr>
          <a:xfrm>
            <a:off x="1530402" y="2467863"/>
            <a:ext cx="1166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ABRIR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920801" y="3216364"/>
            <a:ext cx="1776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RECUPERAR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149736" y="4711063"/>
            <a:ext cx="1582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CO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EXTRAER</a:t>
            </a:r>
            <a:endParaRPr b="1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aplicación. Bosón de Higgs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50" y="2196700"/>
            <a:ext cx="5302750" cy="3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400" y="1794200"/>
            <a:ext cx="6485675" cy="4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598189" y="1002451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Factory. 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458000" y="2520000"/>
            <a:ext cx="103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66000" y="2016000"/>
            <a:ext cx="10062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 para llenar el workspace con lenguaje simplificado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Funciones principales: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variables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</a:pPr>
            <a:r>
              <a:rPr b="0" i="0" lang="es-C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Crear PDFs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6743988" y="3781050"/>
            <a:ext cx="324000" cy="66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900" y="1836775"/>
            <a:ext cx="5524200" cy="16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8025" y="4770534"/>
            <a:ext cx="8656275" cy="74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864000" y="2350525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RooFit: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864000" y="4818250"/>
            <a:ext cx="163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Factory: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4FBB"/>
            </a:gs>
            <a:gs pos="74000">
              <a:srgbClr val="403783"/>
            </a:gs>
            <a:gs pos="83000">
              <a:srgbClr val="2D275D"/>
            </a:gs>
            <a:gs pos="100000">
              <a:srgbClr val="282251"/>
            </a:gs>
          </a:gsLst>
          <a:lin ang="10800025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aae6ef86_0_12"/>
          <p:cNvSpPr txBox="1"/>
          <p:nvPr>
            <p:ph type="title"/>
          </p:nvPr>
        </p:nvSpPr>
        <p:spPr>
          <a:xfrm>
            <a:off x="548639" y="950976"/>
            <a:ext cx="109956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>
                <a:solidFill>
                  <a:schemeClr val="lt1"/>
                </a:solidFill>
              </a:rPr>
              <a:t>Workspace: Factory syntax. </a:t>
            </a:r>
            <a:endParaRPr/>
          </a:p>
        </p:txBody>
      </p:sp>
      <p:sp>
        <p:nvSpPr>
          <p:cNvPr id="168" name="Google Shape;168;g1e3aae6ef86_0_12"/>
          <p:cNvSpPr txBox="1"/>
          <p:nvPr/>
        </p:nvSpPr>
        <p:spPr>
          <a:xfrm>
            <a:off x="548650" y="1902138"/>
            <a:ext cx="19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Variables: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e3aae6ef8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000" y="1686450"/>
            <a:ext cx="4478285" cy="10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e3aae6ef86_0_12"/>
          <p:cNvSpPr txBox="1"/>
          <p:nvPr/>
        </p:nvSpPr>
        <p:spPr>
          <a:xfrm>
            <a:off x="548650" y="4255625"/>
            <a:ext cx="2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none" cap="none" strike="noStrike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Anidación:</a:t>
            </a:r>
            <a:endParaRPr b="0" i="0" sz="3000" u="none" cap="none" strike="noStrike">
              <a:solidFill>
                <a:srgbClr val="CAC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1e3aae6ef86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6025" y="3343750"/>
            <a:ext cx="8728226" cy="24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uneVTI">
  <a:themeElements>
    <a:clrScheme name="amasis">
      <a:dk1>
        <a:srgbClr val="000000"/>
      </a:dk1>
      <a:lt1>
        <a:srgbClr val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2023-05-21T01:20:43Z</dcterms:created>
  <dc:creator>krixtian gutirrez</dc:creator>
</cp:coreProperties>
</file>