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4" r:id="rId2"/>
  </p:sldMasterIdLst>
  <p:notesMasterIdLst>
    <p:notesMasterId r:id="rId17"/>
  </p:notesMasterIdLst>
  <p:handoutMasterIdLst>
    <p:handoutMasterId r:id="rId18"/>
  </p:handoutMasterIdLst>
  <p:sldIdLst>
    <p:sldId id="269" r:id="rId3"/>
    <p:sldId id="267" r:id="rId4"/>
    <p:sldId id="274" r:id="rId5"/>
    <p:sldId id="268" r:id="rId6"/>
    <p:sldId id="270" r:id="rId7"/>
    <p:sldId id="271" r:id="rId8"/>
    <p:sldId id="272" r:id="rId9"/>
    <p:sldId id="273" r:id="rId10"/>
    <p:sldId id="275" r:id="rId11"/>
    <p:sldId id="276" r:id="rId12"/>
    <p:sldId id="278" r:id="rId13"/>
    <p:sldId id="277" r:id="rId14"/>
    <p:sldId id="279" r:id="rId15"/>
    <p:sldId id="280" r:id="rId16"/>
  </p:sldIdLst>
  <p:sldSz cx="9144000" cy="6858000" type="screen4x3"/>
  <p:notesSz cx="6858000" cy="9144000"/>
  <p:defaultTextStyle>
    <a:defPPr>
      <a:defRPr lang="zh-CN"/>
    </a:defPPr>
    <a:lvl1pPr algn="l" rtl="0" eaLnBrk="0" fontAlgn="base" hangingPunct="0">
      <a:spcBef>
        <a:spcPct val="0"/>
      </a:spcBef>
      <a:spcAft>
        <a:spcPct val="0"/>
      </a:spcAft>
      <a:defRPr sz="3200" b="1" kern="1200">
        <a:solidFill>
          <a:srgbClr val="336699"/>
        </a:solidFill>
        <a:latin typeface="Arial" charset="0"/>
        <a:ea typeface="微软雅黑" pitchFamily="34" charset="-122"/>
        <a:cs typeface="+mn-cs"/>
      </a:defRPr>
    </a:lvl1pPr>
    <a:lvl2pPr marL="457200" algn="l" rtl="0" eaLnBrk="0" fontAlgn="base" hangingPunct="0">
      <a:spcBef>
        <a:spcPct val="0"/>
      </a:spcBef>
      <a:spcAft>
        <a:spcPct val="0"/>
      </a:spcAft>
      <a:defRPr sz="3200" b="1" kern="1200">
        <a:solidFill>
          <a:srgbClr val="336699"/>
        </a:solidFill>
        <a:latin typeface="Arial" charset="0"/>
        <a:ea typeface="微软雅黑" pitchFamily="34" charset="-122"/>
        <a:cs typeface="+mn-cs"/>
      </a:defRPr>
    </a:lvl2pPr>
    <a:lvl3pPr marL="914400" algn="l" rtl="0" eaLnBrk="0" fontAlgn="base" hangingPunct="0">
      <a:spcBef>
        <a:spcPct val="0"/>
      </a:spcBef>
      <a:spcAft>
        <a:spcPct val="0"/>
      </a:spcAft>
      <a:defRPr sz="3200" b="1" kern="1200">
        <a:solidFill>
          <a:srgbClr val="336699"/>
        </a:solidFill>
        <a:latin typeface="Arial" charset="0"/>
        <a:ea typeface="微软雅黑" pitchFamily="34" charset="-122"/>
        <a:cs typeface="+mn-cs"/>
      </a:defRPr>
    </a:lvl3pPr>
    <a:lvl4pPr marL="1371600" algn="l" rtl="0" eaLnBrk="0" fontAlgn="base" hangingPunct="0">
      <a:spcBef>
        <a:spcPct val="0"/>
      </a:spcBef>
      <a:spcAft>
        <a:spcPct val="0"/>
      </a:spcAft>
      <a:defRPr sz="3200" b="1" kern="1200">
        <a:solidFill>
          <a:srgbClr val="336699"/>
        </a:solidFill>
        <a:latin typeface="Arial" charset="0"/>
        <a:ea typeface="微软雅黑" pitchFamily="34" charset="-122"/>
        <a:cs typeface="+mn-cs"/>
      </a:defRPr>
    </a:lvl4pPr>
    <a:lvl5pPr marL="1828800" algn="l" rtl="0" eaLnBrk="0" fontAlgn="base" hangingPunct="0">
      <a:spcBef>
        <a:spcPct val="0"/>
      </a:spcBef>
      <a:spcAft>
        <a:spcPct val="0"/>
      </a:spcAft>
      <a:defRPr sz="3200" b="1" kern="1200">
        <a:solidFill>
          <a:srgbClr val="336699"/>
        </a:solidFill>
        <a:latin typeface="Arial" charset="0"/>
        <a:ea typeface="微软雅黑" pitchFamily="34" charset="-122"/>
        <a:cs typeface="+mn-cs"/>
      </a:defRPr>
    </a:lvl5pPr>
    <a:lvl6pPr marL="2286000" algn="l" defTabSz="914400" rtl="0" eaLnBrk="1" latinLnBrk="0" hangingPunct="1">
      <a:defRPr sz="3200" b="1" kern="1200">
        <a:solidFill>
          <a:srgbClr val="336699"/>
        </a:solidFill>
        <a:latin typeface="Arial" charset="0"/>
        <a:ea typeface="微软雅黑" pitchFamily="34" charset="-122"/>
        <a:cs typeface="+mn-cs"/>
      </a:defRPr>
    </a:lvl6pPr>
    <a:lvl7pPr marL="2743200" algn="l" defTabSz="914400" rtl="0" eaLnBrk="1" latinLnBrk="0" hangingPunct="1">
      <a:defRPr sz="3200" b="1" kern="1200">
        <a:solidFill>
          <a:srgbClr val="336699"/>
        </a:solidFill>
        <a:latin typeface="Arial" charset="0"/>
        <a:ea typeface="微软雅黑" pitchFamily="34" charset="-122"/>
        <a:cs typeface="+mn-cs"/>
      </a:defRPr>
    </a:lvl7pPr>
    <a:lvl8pPr marL="3200400" algn="l" defTabSz="914400" rtl="0" eaLnBrk="1" latinLnBrk="0" hangingPunct="1">
      <a:defRPr sz="3200" b="1" kern="1200">
        <a:solidFill>
          <a:srgbClr val="336699"/>
        </a:solidFill>
        <a:latin typeface="Arial" charset="0"/>
        <a:ea typeface="微软雅黑" pitchFamily="34" charset="-122"/>
        <a:cs typeface="+mn-cs"/>
      </a:defRPr>
    </a:lvl8pPr>
    <a:lvl9pPr marL="3657600" algn="l" defTabSz="914400" rtl="0" eaLnBrk="1" latinLnBrk="0" hangingPunct="1">
      <a:defRPr sz="3200" b="1" kern="1200">
        <a:solidFill>
          <a:srgbClr val="336699"/>
        </a:solidFill>
        <a:latin typeface="Arial" charset="0"/>
        <a:ea typeface="微软雅黑" pitchFamily="34" charset="-122"/>
        <a:cs typeface="+mn-cs"/>
      </a:defRPr>
    </a:lvl9pPr>
  </p:defaultTextStyle>
  <p:extLst>
    <p:ext uri="{521415D9-36F7-43E2-AB2F-B90AF26B5E84}">
      <p14:sectionLst xmlns:p14="http://schemas.microsoft.com/office/powerpoint/2010/main">
        <p14:section name="默认节" id="{334D618C-F300-48EF-89F3-A45B8EC1D722}">
          <p14:sldIdLst>
            <p14:sldId id="269"/>
            <p14:sldId id="267"/>
            <p14:sldId id="274"/>
            <p14:sldId id="268"/>
            <p14:sldId id="270"/>
            <p14:sldId id="271"/>
            <p14:sldId id="272"/>
            <p14:sldId id="273"/>
            <p14:sldId id="275"/>
            <p14:sldId id="276"/>
            <p14:sldId id="278"/>
            <p14:sldId id="277"/>
            <p14:sldId id="279"/>
            <p14:sldId id="28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a:srgbClr val="FFFFFF"/>
    <a:srgbClr val="FFFF99"/>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82" autoAdjust="0"/>
  </p:normalViewPr>
  <p:slideViewPr>
    <p:cSldViewPr>
      <p:cViewPr varScale="1">
        <p:scale>
          <a:sx n="86" d="100"/>
          <a:sy n="86" d="100"/>
        </p:scale>
        <p:origin x="-1092"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8" d="100"/>
          <a:sy n="68" d="100"/>
        </p:scale>
        <p:origin x="-280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C3AE20-EE6E-4A59-9AC0-3138AE45A9C6}" type="datetimeFigureOut">
              <a:rPr lang="zh-CN" altLang="en-US" smtClean="0"/>
              <a:pPr/>
              <a:t>2012-3-31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A8F688-A815-440F-BF2E-7F039B4D9421}" type="slidenum">
              <a:rPr lang="zh-CN" altLang="en-US" smtClean="0"/>
              <a:pPr/>
              <a:t>‹#›</a:t>
            </a:fld>
            <a:endParaRPr lang="zh-CN" altLang="en-US"/>
          </a:p>
        </p:txBody>
      </p:sp>
    </p:spTree>
    <p:extLst>
      <p:ext uri="{BB962C8B-B14F-4D97-AF65-F5344CB8AC3E}">
        <p14:creationId xmlns:p14="http://schemas.microsoft.com/office/powerpoint/2010/main" val="253849035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12-03-26T07:42:22.651"/>
    </inkml:context>
    <inkml:brush xml:id="br0">
      <inkml:brushProperty name="width" value="0.05292" units="cm"/>
      <inkml:brushProperty name="height" value="0.05292" units="cm"/>
      <inkml:brushProperty name="color" value="#FF0000"/>
    </inkml:brush>
  </inkml:definitions>
  <inkml:trace contextRef="#ctx0" brushRef="#br0">11857 5283,'248'0,"223"25,348-25,-472 0,769 25,-769-25,348 0,-571 0,173 0,-247 0,297 0,-223 0,199 0,-125 0,50 0,-223 0,-25 0</inkml:trace>
  <inkml:trace contextRef="#ctx0" brushRef="#br0" timeOffset="5031.25">4738 5308,'24'0,"696"25,-100-25,-546 0,249 0,-249 0,149 0,-24 0,198 0,-323 0,224 0,-75 0,-24 0,49 0,-100 0,1 0,-149 0</inkml:trace>
  <inkml:trace contextRef="#ctx0" brushRef="#br0" timeOffset="6968.75">9674 5259,'25'0,"347"99,-273-99,124 0,-49 0,-1-25,-123 0,49 25,-24 0,-75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157F21F4-5503-40A9-8965-427413CF2E68}" type="datetime1">
              <a:rPr lang="zh-CN" altLang="en-US"/>
              <a:pPr>
                <a:defRPr/>
              </a:pPr>
              <a:t>2012-3-31</a:t>
            </a:fld>
            <a:endParaRPr lang="zh-CN" altLang="en-US"/>
          </a:p>
        </p:txBody>
      </p:sp>
      <p:sp>
        <p:nvSpPr>
          <p:cNvPr id="27652"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3" name="备注占位符 4"/>
          <p:cNvSpPr>
            <a:spLocks noGrp="1" noRot="1" noChangeAspect="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latin typeface="Arial" pitchFamily="34" charset="0"/>
              </a:defRPr>
            </a:lvl1pPr>
          </a:lstStyle>
          <a:p>
            <a:pPr>
              <a:defRPr/>
            </a:pPr>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latin typeface="Arial" pitchFamily="34" charset="0"/>
              </a:defRPr>
            </a:lvl1pPr>
          </a:lstStyle>
          <a:p>
            <a:pPr>
              <a:defRPr/>
            </a:pPr>
            <a:fld id="{B0E2802B-4B79-4807-B451-2586912E17B8}" type="slidenum">
              <a:rPr lang="zh-CN" altLang="en-US"/>
              <a:pPr>
                <a:defRPr/>
              </a:pPr>
              <a:t>‹#›</a:t>
            </a:fld>
            <a:endParaRPr lang="zh-CN" altLang="en-US"/>
          </a:p>
        </p:txBody>
      </p:sp>
    </p:spTree>
    <p:extLst>
      <p:ext uri="{BB962C8B-B14F-4D97-AF65-F5344CB8AC3E}">
        <p14:creationId xmlns:p14="http://schemas.microsoft.com/office/powerpoint/2010/main" val="1970759353"/>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74E2283E-F319-44C4-A841-71136DDE0AC8}" type="slidenum">
              <a:rPr lang="zh-CN" altLang="en-US" sz="1200" smtClean="0">
                <a:solidFill>
                  <a:prstClr val="black"/>
                </a:solidFill>
              </a:rPr>
              <a:pPr eaLnBrk="1" hangingPunct="1"/>
              <a:t>1</a:t>
            </a:fld>
            <a:endParaRPr lang="en-US" altLang="zh-CN" sz="1200" smtClean="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EDA3C134-7A33-4366-B2A2-93F10954616A}" type="datetime1">
              <a:rPr lang="zh-CN" altLang="en-US"/>
              <a:pPr>
                <a:defRPr/>
              </a:pPr>
              <a:t>2012-3-31</a:t>
            </a:fld>
            <a:endParaRPr lang="en-US" sz="3200" b="1">
              <a:solidFill>
                <a:srgbClr val="336699"/>
              </a:solidFill>
              <a:latin typeface="Arial" pitchFamily="34" charset="0"/>
              <a:ea typeface="微软雅黑" pitchFamily="34" charset="-122"/>
            </a:endParaRPr>
          </a:p>
        </p:txBody>
      </p:sp>
    </p:spTree>
    <p:extLst>
      <p:ext uri="{BB962C8B-B14F-4D97-AF65-F5344CB8AC3E}">
        <p14:creationId xmlns:p14="http://schemas.microsoft.com/office/powerpoint/2010/main" val="2656460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2A3447CA-905D-48F0-AAA6-43C9A821EFB1}" type="datetime1">
              <a:rPr lang="zh-CN" altLang="en-US"/>
              <a:pPr>
                <a:defRPr/>
              </a:pPr>
              <a:t>2012-3-31</a:t>
            </a:fld>
            <a:endParaRPr lang="en-US" sz="3200" b="1">
              <a:solidFill>
                <a:srgbClr val="336699"/>
              </a:solidFill>
              <a:latin typeface="Arial" pitchFamily="34" charset="0"/>
              <a:ea typeface="微软雅黑" pitchFamily="34" charset="-122"/>
            </a:endParaRPr>
          </a:p>
        </p:txBody>
      </p:sp>
    </p:spTree>
    <p:extLst>
      <p:ext uri="{BB962C8B-B14F-4D97-AF65-F5344CB8AC3E}">
        <p14:creationId xmlns:p14="http://schemas.microsoft.com/office/powerpoint/2010/main" val="15665116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2117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2117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098469E8-78ED-48BF-ACCB-E3870A00DB2D}" type="datetime1">
              <a:rPr lang="zh-CN" altLang="en-US"/>
              <a:pPr>
                <a:defRPr/>
              </a:pPr>
              <a:t>2012-3-31</a:t>
            </a:fld>
            <a:endParaRPr lang="en-US" sz="3200" b="1">
              <a:solidFill>
                <a:srgbClr val="336699"/>
              </a:solidFill>
              <a:latin typeface="Arial" pitchFamily="34" charset="0"/>
              <a:ea typeface="微软雅黑" pitchFamily="34" charset="-122"/>
            </a:endParaRPr>
          </a:p>
        </p:txBody>
      </p:sp>
    </p:spTree>
    <p:extLst>
      <p:ext uri="{BB962C8B-B14F-4D97-AF65-F5344CB8AC3E}">
        <p14:creationId xmlns:p14="http://schemas.microsoft.com/office/powerpoint/2010/main" val="375424792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BED49993-2651-4519-80AA-9A8A861508F6}" type="datetime1">
              <a:rPr lang="zh-CN" altLang="en-US"/>
              <a:pPr>
                <a:defRPr/>
              </a:pPr>
              <a:t>2012-3-31</a:t>
            </a:fld>
            <a:endParaRPr lang="en-US" sz="3200" b="1">
              <a:solidFill>
                <a:srgbClr val="336699"/>
              </a:solidFill>
              <a:latin typeface="Arial" pitchFamily="34" charset="0"/>
              <a:ea typeface="微软雅黑" pitchFamily="34" charset="-122"/>
            </a:endParaRPr>
          </a:p>
        </p:txBody>
      </p:sp>
    </p:spTree>
    <p:extLst>
      <p:ext uri="{BB962C8B-B14F-4D97-AF65-F5344CB8AC3E}">
        <p14:creationId xmlns:p14="http://schemas.microsoft.com/office/powerpoint/2010/main" val="39101455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65FF283-790A-4766-B2AB-B603C08549E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03903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45B9338-8961-4B63-B79C-5C562F71C75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04875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BBA3164-FA2D-4F55-9E79-756C32BC3AAF}"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67799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5479084-CC65-4D67-94A3-922C3006AD3A}"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73015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DD7682E-ECAE-4EF1-A864-B106D031D0EB}"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65779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9BA45E7-8118-4E1D-99D0-6B54FC678473}"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427623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22C7FDE1-BAC4-4B90-8659-03CB62F9E789}"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37578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D9BCC989-1032-478C-953D-674D3A7C544C}" type="datetime1">
              <a:rPr lang="zh-CN" altLang="en-US"/>
              <a:pPr>
                <a:defRPr/>
              </a:pPr>
              <a:t>2012-3-31</a:t>
            </a:fld>
            <a:endParaRPr lang="en-US" sz="3200" b="1">
              <a:solidFill>
                <a:srgbClr val="336699"/>
              </a:solidFill>
              <a:latin typeface="Arial" pitchFamily="34" charset="0"/>
              <a:ea typeface="微软雅黑" pitchFamily="34" charset="-122"/>
            </a:endParaRPr>
          </a:p>
        </p:txBody>
      </p:sp>
    </p:spTree>
    <p:extLst>
      <p:ext uri="{BB962C8B-B14F-4D97-AF65-F5344CB8AC3E}">
        <p14:creationId xmlns:p14="http://schemas.microsoft.com/office/powerpoint/2010/main" val="22532028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4FB0853-3DC3-4107-AD2E-35154385AB7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083107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Click icon to add picture</a:t>
            </a:r>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0F1037A-C801-445F-A6C3-C4E2A1C8F5AC}"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864998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8CA4CD1-7445-4ADF-9ABF-561F7F1617C4}"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605346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EBD4F09-65CC-45AB-BE29-89CCA4B625A4}"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451851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685800" y="1981200"/>
            <a:ext cx="3810000" cy="4114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7FD1067-A4DE-4E1E-83C6-4D32C7AB92C9}"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003067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A73281E7-C0AB-414D-B884-DDE0E25B7B9F}"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06644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77672E51-F5D8-4631-8130-0553D519A90B}" type="datetime1">
              <a:rPr lang="zh-CN" altLang="en-US"/>
              <a:pPr>
                <a:defRPr/>
              </a:pPr>
              <a:t>2012-3-31</a:t>
            </a:fld>
            <a:endParaRPr lang="en-US" sz="3200" b="1">
              <a:solidFill>
                <a:srgbClr val="336699"/>
              </a:solidFill>
              <a:latin typeface="Arial" pitchFamily="34" charset="0"/>
              <a:ea typeface="微软雅黑" pitchFamily="34" charset="-122"/>
            </a:endParaRPr>
          </a:p>
        </p:txBody>
      </p:sp>
    </p:spTree>
    <p:extLst>
      <p:ext uri="{BB962C8B-B14F-4D97-AF65-F5344CB8AC3E}">
        <p14:creationId xmlns:p14="http://schemas.microsoft.com/office/powerpoint/2010/main" val="399551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FC282B41-8994-4AE3-B7F2-4A2AE9F55D78}" type="datetime1">
              <a:rPr lang="zh-CN" altLang="en-US"/>
              <a:pPr>
                <a:defRPr/>
              </a:pPr>
              <a:t>2012-3-31</a:t>
            </a:fld>
            <a:endParaRPr lang="en-US" sz="3200" b="1">
              <a:solidFill>
                <a:srgbClr val="336699"/>
              </a:solidFill>
              <a:latin typeface="Arial" pitchFamily="34" charset="0"/>
              <a:ea typeface="微软雅黑" pitchFamily="34" charset="-122"/>
            </a:endParaRPr>
          </a:p>
        </p:txBody>
      </p:sp>
    </p:spTree>
    <p:extLst>
      <p:ext uri="{BB962C8B-B14F-4D97-AF65-F5344CB8AC3E}">
        <p14:creationId xmlns:p14="http://schemas.microsoft.com/office/powerpoint/2010/main" val="3972833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6DD51611-291B-4796-9FCE-2B4E34EA6C72}" type="datetime1">
              <a:rPr lang="zh-CN" altLang="en-US"/>
              <a:pPr>
                <a:defRPr/>
              </a:pPr>
              <a:t>2012-3-31</a:t>
            </a:fld>
            <a:endParaRPr lang="en-US" sz="3200" b="1">
              <a:solidFill>
                <a:srgbClr val="336699"/>
              </a:solidFill>
              <a:latin typeface="Arial" pitchFamily="34" charset="0"/>
              <a:ea typeface="微软雅黑" pitchFamily="34" charset="-122"/>
            </a:endParaRPr>
          </a:p>
        </p:txBody>
      </p:sp>
    </p:spTree>
    <p:extLst>
      <p:ext uri="{BB962C8B-B14F-4D97-AF65-F5344CB8AC3E}">
        <p14:creationId xmlns:p14="http://schemas.microsoft.com/office/powerpoint/2010/main" val="4216029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0E72B638-1AC5-4A15-ACCC-A7B5B37810B4}" type="datetime1">
              <a:rPr lang="zh-CN" altLang="en-US"/>
              <a:pPr>
                <a:defRPr/>
              </a:pPr>
              <a:t>2012-3-31</a:t>
            </a:fld>
            <a:endParaRPr lang="en-US" sz="3200" b="1">
              <a:solidFill>
                <a:srgbClr val="336699"/>
              </a:solidFill>
              <a:latin typeface="Arial" pitchFamily="34" charset="0"/>
              <a:ea typeface="微软雅黑" pitchFamily="34" charset="-122"/>
            </a:endParaRPr>
          </a:p>
        </p:txBody>
      </p:sp>
    </p:spTree>
    <p:extLst>
      <p:ext uri="{BB962C8B-B14F-4D97-AF65-F5344CB8AC3E}">
        <p14:creationId xmlns:p14="http://schemas.microsoft.com/office/powerpoint/2010/main" val="3325082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E0C393EB-26DC-4A50-B16A-F9DCCA616CDE}" type="datetime1">
              <a:rPr lang="zh-CN" altLang="en-US"/>
              <a:pPr>
                <a:defRPr/>
              </a:pPr>
              <a:t>2012-3-31</a:t>
            </a:fld>
            <a:endParaRPr lang="en-US" sz="3200" b="1">
              <a:solidFill>
                <a:srgbClr val="336699"/>
              </a:solidFill>
              <a:latin typeface="Arial" pitchFamily="34" charset="0"/>
              <a:ea typeface="微软雅黑" pitchFamily="34" charset="-122"/>
            </a:endParaRPr>
          </a:p>
        </p:txBody>
      </p:sp>
    </p:spTree>
    <p:extLst>
      <p:ext uri="{BB962C8B-B14F-4D97-AF65-F5344CB8AC3E}">
        <p14:creationId xmlns:p14="http://schemas.microsoft.com/office/powerpoint/2010/main" val="469758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E43D5512-A274-49F1-9001-EA9140604057}" type="datetime1">
              <a:rPr lang="zh-CN" altLang="en-US"/>
              <a:pPr>
                <a:defRPr/>
              </a:pPr>
              <a:t>2012-3-31</a:t>
            </a:fld>
            <a:endParaRPr lang="en-US" sz="3200" b="1">
              <a:solidFill>
                <a:srgbClr val="336699"/>
              </a:solidFill>
              <a:latin typeface="Arial" pitchFamily="34" charset="0"/>
              <a:ea typeface="微软雅黑" pitchFamily="34" charset="-122"/>
            </a:endParaRPr>
          </a:p>
        </p:txBody>
      </p:sp>
    </p:spTree>
    <p:extLst>
      <p:ext uri="{BB962C8B-B14F-4D97-AF65-F5344CB8AC3E}">
        <p14:creationId xmlns:p14="http://schemas.microsoft.com/office/powerpoint/2010/main" val="286063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sym typeface="MS PGothic" pitchFamily="34" charset="-128"/>
              </a:rPr>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7056581E-1EC3-4CB5-969F-3CC1A1119B7A}" type="datetime1">
              <a:rPr lang="zh-CN" altLang="en-US"/>
              <a:pPr>
                <a:defRPr/>
              </a:pPr>
              <a:t>2012-3-31</a:t>
            </a:fld>
            <a:endParaRPr lang="en-US" sz="3200" b="1">
              <a:solidFill>
                <a:srgbClr val="336699"/>
              </a:solidFill>
              <a:latin typeface="Arial" pitchFamily="34" charset="0"/>
              <a:ea typeface="微软雅黑" pitchFamily="34" charset="-122"/>
            </a:endParaRPr>
          </a:p>
        </p:txBody>
      </p:sp>
    </p:spTree>
    <p:extLst>
      <p:ext uri="{BB962C8B-B14F-4D97-AF65-F5344CB8AC3E}">
        <p14:creationId xmlns:p14="http://schemas.microsoft.com/office/powerpoint/2010/main" val="25502338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cstate="print">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sym typeface="MS PGothic" pitchFamily="34" charset="-128"/>
              </a:rPr>
              <a:t>单击此处编辑母版标题样式</a:t>
            </a:r>
            <a:endParaRPr lang="zh-CN" altLang="zh-CN" smtClean="0">
              <a:sym typeface="MS PGothic" pitchFamily="34" charset="-128"/>
            </a:endParaRPr>
          </a:p>
        </p:txBody>
      </p:sp>
      <p:sp>
        <p:nvSpPr>
          <p:cNvPr id="1027" name="Text Placeholder 2"/>
          <p:cNvSpPr>
            <a:spLocks noGrp="1" noChangeArrowheads="1"/>
          </p:cNvSpPr>
          <p:nvPr>
            <p:ph type="body" idx="1"/>
          </p:nvPr>
        </p:nvSpPr>
        <p:spPr bwMode="auto">
          <a:xfrm>
            <a:off x="457200" y="1600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sym typeface="MS PGothic" pitchFamily="34" charset="-128"/>
              </a:rPr>
              <a:t>单击此处编辑母版文本样式</a:t>
            </a:r>
          </a:p>
          <a:p>
            <a:pPr lvl="1"/>
            <a:r>
              <a:rPr lang="zh-CN" altLang="en-US" smtClean="0">
                <a:sym typeface="MS PGothic" pitchFamily="34" charset="-128"/>
              </a:rPr>
              <a:t>第二级</a:t>
            </a:r>
          </a:p>
          <a:p>
            <a:pPr lvl="2"/>
            <a:r>
              <a:rPr lang="zh-CN" altLang="en-US" smtClean="0">
                <a:sym typeface="MS PGothic" pitchFamily="34" charset="-128"/>
              </a:rPr>
              <a:t>第三级</a:t>
            </a:r>
          </a:p>
          <a:p>
            <a:pPr lvl="3"/>
            <a:r>
              <a:rPr lang="zh-CN" altLang="en-US" smtClean="0">
                <a:sym typeface="MS PGothic" pitchFamily="34" charset="-128"/>
              </a:rPr>
              <a:t>第四级</a:t>
            </a:r>
          </a:p>
          <a:p>
            <a:pPr lvl="4"/>
            <a:r>
              <a:rPr lang="zh-CN" altLang="en-US" smtClean="0">
                <a:sym typeface="MS PGothic" pitchFamily="34" charset="-128"/>
              </a:rPr>
              <a:t>第五级</a:t>
            </a:r>
            <a:endParaRPr lang="zh-CN" altLang="zh-CN" smtClean="0">
              <a:sym typeface="Calibri" pitchFamily="34" charset="0"/>
            </a:endParaRPr>
          </a:p>
        </p:txBody>
      </p:sp>
      <p:sp>
        <p:nvSpPr>
          <p:cNvPr id="1028" name="Date Placeholder 3"/>
          <p:cNvSpPr>
            <a:spLocks noGrp="1" noChangeArrowheads="1"/>
          </p:cNvSpPr>
          <p:nvPr>
            <p:ph type="dt" sz="half" idx="2"/>
          </p:nvPr>
        </p:nvSpPr>
        <p:spPr bwMode="auto">
          <a:xfrm>
            <a:off x="457200" y="62484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b="0">
                <a:solidFill>
                  <a:srgbClr val="FFFFFF"/>
                </a:solidFill>
                <a:latin typeface="+mn-lt"/>
                <a:ea typeface="+mn-ea"/>
                <a:sym typeface="Calibri" pitchFamily="34" charset="0"/>
              </a:defRPr>
            </a:lvl1pPr>
          </a:lstStyle>
          <a:p>
            <a:pPr>
              <a:defRPr/>
            </a:pPr>
            <a:fld id="{C7999A0D-0360-4BA7-AD82-2761C595A67E}" type="datetime1">
              <a:rPr lang="zh-CN" altLang="en-US"/>
              <a:pPr>
                <a:defRPr/>
              </a:pPr>
              <a:t>2012-3-31</a:t>
            </a:fld>
            <a:endParaRPr lang="en-US" sz="3200" b="1">
              <a:solidFill>
                <a:srgbClr val="336699"/>
              </a:solidFill>
              <a:latin typeface="Arial" pitchFamily="34" charset="0"/>
              <a:ea typeface="微软雅黑" pitchFamily="34" charset="-122"/>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marL="457200" indent="-457200" algn="ctr" rtl="0" eaLnBrk="1" fontAlgn="base" hangingPunct="1">
        <a:spcBef>
          <a:spcPct val="0"/>
        </a:spcBef>
        <a:spcAft>
          <a:spcPct val="0"/>
        </a:spcAft>
        <a:defRPr sz="4400">
          <a:solidFill>
            <a:schemeClr val="tx1"/>
          </a:solidFill>
          <a:latin typeface="+mj-lt"/>
          <a:ea typeface="+mj-ea"/>
          <a:cs typeface="+mj-cs"/>
          <a:sym typeface="MS PGothic" pitchFamily="34" charset="-128"/>
        </a:defRPr>
      </a:lvl1pPr>
      <a:lvl2pPr marL="457200" indent="-457200" algn="ctr" rtl="0" eaLnBrk="1" fontAlgn="base" hangingPunct="1">
        <a:spcBef>
          <a:spcPct val="0"/>
        </a:spcBef>
        <a:spcAft>
          <a:spcPct val="0"/>
        </a:spcAft>
        <a:defRPr sz="4400">
          <a:solidFill>
            <a:schemeClr val="tx1"/>
          </a:solidFill>
          <a:latin typeface="Calibri" pitchFamily="34" charset="0"/>
          <a:ea typeface="MS PGothic" pitchFamily="34" charset="-128"/>
          <a:sym typeface="MS PGothic" pitchFamily="34" charset="-128"/>
        </a:defRPr>
      </a:lvl2pPr>
      <a:lvl3pPr marL="457200" indent="-457200" algn="ctr" rtl="0" eaLnBrk="1" fontAlgn="base" hangingPunct="1">
        <a:spcBef>
          <a:spcPct val="0"/>
        </a:spcBef>
        <a:spcAft>
          <a:spcPct val="0"/>
        </a:spcAft>
        <a:defRPr sz="4400">
          <a:solidFill>
            <a:schemeClr val="tx1"/>
          </a:solidFill>
          <a:latin typeface="Calibri" pitchFamily="34" charset="0"/>
          <a:ea typeface="MS PGothic" pitchFamily="34" charset="-128"/>
          <a:sym typeface="MS PGothic" pitchFamily="34" charset="-128"/>
        </a:defRPr>
      </a:lvl3pPr>
      <a:lvl4pPr marL="457200" indent="-457200" algn="ctr" rtl="0" eaLnBrk="1" fontAlgn="base" hangingPunct="1">
        <a:spcBef>
          <a:spcPct val="0"/>
        </a:spcBef>
        <a:spcAft>
          <a:spcPct val="0"/>
        </a:spcAft>
        <a:defRPr sz="4400">
          <a:solidFill>
            <a:schemeClr val="tx1"/>
          </a:solidFill>
          <a:latin typeface="Calibri" pitchFamily="34" charset="0"/>
          <a:ea typeface="MS PGothic" pitchFamily="34" charset="-128"/>
          <a:sym typeface="MS PGothic" pitchFamily="34" charset="-128"/>
        </a:defRPr>
      </a:lvl4pPr>
      <a:lvl5pPr marL="457200" indent="-457200" algn="ctr" rtl="0" eaLnBrk="1" fontAlgn="base" hangingPunct="1">
        <a:spcBef>
          <a:spcPct val="0"/>
        </a:spcBef>
        <a:spcAft>
          <a:spcPct val="0"/>
        </a:spcAft>
        <a:defRPr sz="4400">
          <a:solidFill>
            <a:schemeClr val="tx1"/>
          </a:solidFill>
          <a:latin typeface="Calibri" pitchFamily="34" charset="0"/>
          <a:ea typeface="MS PGothic" pitchFamily="34" charset="-128"/>
          <a:sym typeface="MS PGothic" pitchFamily="34" charset="-128"/>
        </a:defRPr>
      </a:lvl5pPr>
      <a:lvl6pPr marL="914400" indent="-457200" algn="ctr" rtl="0" eaLnBrk="1" fontAlgn="base" hangingPunct="1">
        <a:spcBef>
          <a:spcPct val="0"/>
        </a:spcBef>
        <a:spcAft>
          <a:spcPct val="0"/>
        </a:spcAft>
        <a:defRPr sz="4400">
          <a:solidFill>
            <a:schemeClr val="tx1"/>
          </a:solidFill>
          <a:latin typeface="Calibri" pitchFamily="34" charset="0"/>
          <a:ea typeface="MS PGothic" pitchFamily="34" charset="-128"/>
          <a:sym typeface="MS PGothic" pitchFamily="34" charset="-128"/>
        </a:defRPr>
      </a:lvl6pPr>
      <a:lvl7pPr marL="1371600" indent="-457200" algn="ctr" rtl="0" eaLnBrk="1" fontAlgn="base" hangingPunct="1">
        <a:spcBef>
          <a:spcPct val="0"/>
        </a:spcBef>
        <a:spcAft>
          <a:spcPct val="0"/>
        </a:spcAft>
        <a:defRPr sz="4400">
          <a:solidFill>
            <a:schemeClr val="tx1"/>
          </a:solidFill>
          <a:latin typeface="Calibri" pitchFamily="34" charset="0"/>
          <a:ea typeface="MS PGothic" pitchFamily="34" charset="-128"/>
          <a:sym typeface="MS PGothic" pitchFamily="34" charset="-128"/>
        </a:defRPr>
      </a:lvl7pPr>
      <a:lvl8pPr marL="1828800" indent="-457200" algn="ctr" rtl="0" eaLnBrk="1" fontAlgn="base" hangingPunct="1">
        <a:spcBef>
          <a:spcPct val="0"/>
        </a:spcBef>
        <a:spcAft>
          <a:spcPct val="0"/>
        </a:spcAft>
        <a:defRPr sz="4400">
          <a:solidFill>
            <a:schemeClr val="tx1"/>
          </a:solidFill>
          <a:latin typeface="Calibri" pitchFamily="34" charset="0"/>
          <a:ea typeface="MS PGothic" pitchFamily="34" charset="-128"/>
          <a:sym typeface="MS PGothic" pitchFamily="34" charset="-128"/>
        </a:defRPr>
      </a:lvl8pPr>
      <a:lvl9pPr marL="2286000" indent="-457200" algn="ctr" rtl="0" eaLnBrk="1" fontAlgn="base" hangingPunct="1">
        <a:spcBef>
          <a:spcPct val="0"/>
        </a:spcBef>
        <a:spcAft>
          <a:spcPct val="0"/>
        </a:spcAft>
        <a:defRPr sz="4400">
          <a:solidFill>
            <a:schemeClr val="tx1"/>
          </a:solidFill>
          <a:latin typeface="Calibri" pitchFamily="34" charset="0"/>
          <a:ea typeface="MS PGothic" pitchFamily="34" charset="-128"/>
          <a:sym typeface="MS PGothic" pitchFamily="34" charset="-128"/>
        </a:defRPr>
      </a:lvl9pPr>
    </p:titleStyle>
    <p:bodyStyle>
      <a:lvl1pPr marL="342900" indent="-342900" algn="l" defTabSz="457200" rtl="0" eaLnBrk="1" fontAlgn="base" hangingPunct="1">
        <a:spcBef>
          <a:spcPct val="20000"/>
        </a:spcBef>
        <a:spcAft>
          <a:spcPct val="0"/>
        </a:spcAft>
        <a:buFont typeface="Arial" charset="0"/>
        <a:buChar char="•"/>
        <a:defRPr sz="3200">
          <a:solidFill>
            <a:schemeClr val="tx1"/>
          </a:solidFill>
          <a:latin typeface="+mn-lt"/>
          <a:ea typeface="+mn-ea"/>
          <a:cs typeface="+mn-cs"/>
          <a:sym typeface="MS PGothic" pitchFamily="34" charset="-128"/>
        </a:defRPr>
      </a:lvl1pPr>
      <a:lvl2pPr marL="742950" indent="-285750" algn="l" defTabSz="457200" rtl="0" eaLnBrk="1" fontAlgn="base" hangingPunct="1">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defTabSz="457200" rtl="0" eaLnBrk="1" fontAlgn="base" hangingPunct="1">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defTabSz="457200" rtl="0" eaLnBrk="1" fontAlgn="base" hangingPunct="1">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defTabSz="457200" rtl="0" eaLnBrk="1" fontAlgn="base" hangingPunct="1">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defTabSz="457200"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defTabSz="457200"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defTabSz="457200"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defTabSz="457200"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5325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charset="-122"/>
                <a:cs typeface="+mn-cs"/>
              </a:defRPr>
            </a:lvl1pPr>
          </a:lstStyle>
          <a:p>
            <a:pPr eaLnBrk="1" hangingPunct="1">
              <a:defRPr/>
            </a:pPr>
            <a:endParaRPr lang="en-US" altLang="zh-CN" b="0">
              <a:solidFill>
                <a:srgbClr val="000000"/>
              </a:solidFill>
              <a:latin typeface="Times New Roman" pitchFamily="18" charset="0"/>
            </a:endParaRPr>
          </a:p>
        </p:txBody>
      </p:sp>
      <p:sp>
        <p:nvSpPr>
          <p:cNvPr id="5325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charset="-122"/>
                <a:cs typeface="+mn-cs"/>
              </a:defRPr>
            </a:lvl1pPr>
          </a:lstStyle>
          <a:p>
            <a:pPr eaLnBrk="1" hangingPunct="1">
              <a:defRPr/>
            </a:pPr>
            <a:endParaRPr lang="en-US" altLang="zh-CN" b="0">
              <a:solidFill>
                <a:srgbClr val="000000"/>
              </a:solidFill>
              <a:latin typeface="Times New Roman" pitchFamily="18" charset="0"/>
            </a:endParaRPr>
          </a:p>
        </p:txBody>
      </p:sp>
      <p:sp>
        <p:nvSpPr>
          <p:cNvPr id="53254"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charset="-122"/>
                <a:cs typeface="+mn-cs"/>
              </a:defRPr>
            </a:lvl1pPr>
          </a:lstStyle>
          <a:p>
            <a:pPr eaLnBrk="1" hangingPunct="1">
              <a:defRPr/>
            </a:pPr>
            <a:fld id="{6AF58AA5-5E44-4917-8EE9-FF06D14CA8E8}" type="slidenum">
              <a:rPr lang="zh-CN" altLang="en-US" b="0">
                <a:solidFill>
                  <a:srgbClr val="000000"/>
                </a:solidFill>
                <a:latin typeface="Times New Roman" pitchFamily="18" charset="0"/>
              </a:rPr>
              <a:pPr eaLnBrk="1" hangingPunct="1">
                <a:defRPr/>
              </a:pPr>
              <a:t>‹#›</a:t>
            </a:fld>
            <a:endParaRPr lang="en-US" altLang="zh-CN" b="0">
              <a:solidFill>
                <a:srgbClr val="000000"/>
              </a:solidFill>
              <a:latin typeface="Times New Roman" pitchFamily="18" charset="0"/>
            </a:endParaRPr>
          </a:p>
        </p:txBody>
      </p:sp>
    </p:spTree>
    <p:extLst>
      <p:ext uri="{BB962C8B-B14F-4D97-AF65-F5344CB8AC3E}">
        <p14:creationId xmlns:p14="http://schemas.microsoft.com/office/powerpoint/2010/main" val="78012586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457200" y="4267200"/>
            <a:ext cx="8077200" cy="701675"/>
          </a:xfrm>
          <a:prstGeom prst="rect">
            <a:avLst/>
          </a:prstGeom>
          <a:noFill/>
          <a:ln w="9525">
            <a:noFill/>
            <a:miter lim="800000"/>
            <a:headEnd/>
            <a:tailEnd/>
          </a:ln>
          <a:effectLst/>
        </p:spPr>
        <p:txBody>
          <a:bodyPr>
            <a:spAutoFit/>
          </a:bodyPr>
          <a:lstStyle/>
          <a:p>
            <a:pPr algn="ctr" eaLnBrk="1" hangingPunct="1">
              <a:defRPr/>
            </a:pPr>
            <a:r>
              <a:rPr lang="en-US" altLang="zh-CN" sz="4000" smtClean="0">
                <a:solidFill>
                  <a:srgbClr val="FFFFFF"/>
                </a:solidFill>
                <a:effectLst>
                  <a:outerShdw blurRad="38100" dist="38100" dir="2700000" algn="tl">
                    <a:srgbClr val="C0C0C0"/>
                  </a:outerShdw>
                </a:effectLst>
                <a:ea typeface="PMingLiU" pitchFamily="18" charset="-120"/>
                <a:cs typeface="Arial" charset="0"/>
              </a:rPr>
              <a:t>EC-Central </a:t>
            </a:r>
            <a:r>
              <a:rPr lang="en-US" altLang="zh-CN" sz="4000">
                <a:solidFill>
                  <a:srgbClr val="FFFFFF"/>
                </a:solidFill>
                <a:effectLst>
                  <a:outerShdw blurRad="38100" dist="38100" dir="2700000" algn="tl">
                    <a:srgbClr val="C0C0C0"/>
                  </a:outerShdw>
                </a:effectLst>
                <a:ea typeface="PMingLiU" pitchFamily="18" charset="-120"/>
                <a:cs typeface="Arial" charset="0"/>
              </a:rPr>
              <a:t>Introduction</a:t>
            </a:r>
          </a:p>
        </p:txBody>
      </p:sp>
      <p:sp>
        <p:nvSpPr>
          <p:cNvPr id="2051" name="Rectangle 5"/>
          <p:cNvSpPr>
            <a:spLocks noChangeArrowheads="1"/>
          </p:cNvSpPr>
          <p:nvPr/>
        </p:nvSpPr>
        <p:spPr bwMode="auto">
          <a:xfrm>
            <a:off x="5997575" y="5000625"/>
            <a:ext cx="2774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2400" b="0">
                <a:solidFill>
                  <a:srgbClr val="000000"/>
                </a:solidFill>
                <a:latin typeface="Times New Roman" pitchFamily="18" charset="0"/>
                <a:ea typeface="宋体" pitchFamily="2" charset="-122"/>
                <a:cs typeface="Arial" charset="0"/>
              </a:rPr>
              <a:t>NeweggSoft Jin.Qin</a:t>
            </a:r>
            <a:endParaRPr lang="zh-CN" altLang="en-US" sz="2400" b="0">
              <a:solidFill>
                <a:srgbClr val="000000"/>
              </a:solidFill>
              <a:latin typeface="Times New Roman" pitchFamily="18" charset="0"/>
              <a:ea typeface="宋体" pitchFamily="2" charset="-122"/>
              <a:cs typeface="Arial" charset="0"/>
            </a:endParaRPr>
          </a:p>
        </p:txBody>
      </p:sp>
    </p:spTree>
    <p:extLst>
      <p:ext uri="{BB962C8B-B14F-4D97-AF65-F5344CB8AC3E}">
        <p14:creationId xmlns:p14="http://schemas.microsoft.com/office/powerpoint/2010/main" val="1498892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BED49993-2651-4519-80AA-9A8A861508F6}" type="datetime1">
              <a:rPr lang="zh-CN" altLang="en-US" smtClean="0"/>
              <a:pPr>
                <a:defRPr/>
              </a:pPr>
              <a:t>2012-3-31</a:t>
            </a:fld>
            <a:endParaRPr lang="en-US" sz="3200" b="1">
              <a:solidFill>
                <a:srgbClr val="336699"/>
              </a:solidFill>
              <a:latin typeface="Arial" pitchFamily="34" charset="0"/>
              <a:ea typeface="微软雅黑" pitchFamily="34" charset="-122"/>
            </a:endParaRPr>
          </a:p>
        </p:txBody>
      </p:sp>
      <p:sp>
        <p:nvSpPr>
          <p:cNvPr id="4" name="Rectangle 2"/>
          <p:cNvSpPr>
            <a:spLocks noChangeArrowheads="1"/>
          </p:cNvSpPr>
          <p:nvPr/>
        </p:nvSpPr>
        <p:spPr bwMode="auto">
          <a:xfrm>
            <a:off x="304800" y="260648"/>
            <a:ext cx="8515350" cy="504825"/>
          </a:xfrm>
          <a:prstGeom prst="rect">
            <a:avLst/>
          </a:prstGeom>
          <a:solidFill>
            <a:srgbClr val="FFC000"/>
          </a:solidFill>
          <a:ln w="9525">
            <a:noFill/>
            <a:miter lim="800000"/>
            <a:headEnd/>
            <a:tailEnd/>
          </a:ln>
          <a:effectLst/>
        </p:spPr>
        <p:txBody>
          <a:bodyPr anchor="ctr"/>
          <a:lstStyle/>
          <a:p>
            <a:r>
              <a:rPr lang="en-US" altLang="zh-CN" sz="2800"/>
              <a:t>5</a:t>
            </a:r>
            <a:r>
              <a:rPr lang="en-US" altLang="zh-CN" sz="2800" smtClean="0"/>
              <a:t>. </a:t>
            </a:r>
            <a:r>
              <a:rPr lang="zh-CN" altLang="en-US" sz="2800"/>
              <a:t>产</a:t>
            </a:r>
            <a:r>
              <a:rPr lang="zh-CN" altLang="en-US" sz="2800" smtClean="0"/>
              <a:t>品系统架构           </a:t>
            </a:r>
            <a:r>
              <a:rPr lang="en-US" altLang="zh-CN" sz="1600" smtClean="0"/>
              <a:t>——</a:t>
            </a:r>
            <a:r>
              <a:rPr lang="zh-CN" altLang="en-US" sz="1600" smtClean="0"/>
              <a:t>逻辑结构图</a:t>
            </a:r>
            <a:endParaRPr lang="en-US" altLang="zh-CN" sz="1600"/>
          </a:p>
        </p:txBody>
      </p:sp>
      <p:pic>
        <p:nvPicPr>
          <p:cNvPr id="5" name="Picture 4" descr="D:\Profile\Desktop\Logic.jpg"/>
          <p:cNvPicPr/>
          <p:nvPr/>
        </p:nvPicPr>
        <p:blipFill>
          <a:blip r:embed="rId2">
            <a:extLst>
              <a:ext uri="{28A0092B-C50C-407E-A947-70E740481C1C}">
                <a14:useLocalDpi xmlns:a14="http://schemas.microsoft.com/office/drawing/2010/main" val="0"/>
              </a:ext>
            </a:extLst>
          </a:blip>
          <a:srcRect/>
          <a:stretch>
            <a:fillRect/>
          </a:stretch>
        </p:blipFill>
        <p:spPr bwMode="auto">
          <a:xfrm>
            <a:off x="755576" y="908720"/>
            <a:ext cx="7200477" cy="5468387"/>
          </a:xfrm>
          <a:prstGeom prst="rect">
            <a:avLst/>
          </a:prstGeom>
          <a:noFill/>
          <a:ln>
            <a:noFill/>
          </a:ln>
        </p:spPr>
      </p:pic>
      <p:sp>
        <p:nvSpPr>
          <p:cNvPr id="7" name="Rectangle 6"/>
          <p:cNvSpPr/>
          <p:nvPr/>
        </p:nvSpPr>
        <p:spPr bwMode="auto">
          <a:xfrm>
            <a:off x="1536647" y="6303413"/>
            <a:ext cx="5688632" cy="288032"/>
          </a:xfrm>
          <a:prstGeom prst="rect">
            <a:avLst/>
          </a:prstGeom>
          <a:solidFill>
            <a:srgbClr val="FFFF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en-US" altLang="zh-CN" sz="1400">
                <a:solidFill>
                  <a:srgbClr val="002060"/>
                </a:solidFill>
              </a:rPr>
              <a:t>Microsoft MEF</a:t>
            </a:r>
            <a:r>
              <a:rPr lang="zh-CN" altLang="en-US" sz="1400">
                <a:solidFill>
                  <a:srgbClr val="002060"/>
                </a:solidFill>
              </a:rPr>
              <a:t>框架</a:t>
            </a:r>
            <a:endParaRPr kumimoji="0" lang="zh-CN" altLang="en-US" sz="1400" b="1" i="0" u="none" strike="noStrike" cap="none" normalizeH="0" baseline="0" smtClean="0">
              <a:ln>
                <a:noFill/>
              </a:ln>
              <a:solidFill>
                <a:srgbClr val="002060"/>
              </a:solidFill>
              <a:effectLst/>
              <a:latin typeface="Arial" pitchFamily="34" charset="0"/>
            </a:endParaRPr>
          </a:p>
        </p:txBody>
      </p:sp>
      <p:cxnSp>
        <p:nvCxnSpPr>
          <p:cNvPr id="14" name="Straight Connector 13"/>
          <p:cNvCxnSpPr/>
          <p:nvPr/>
        </p:nvCxnSpPr>
        <p:spPr bwMode="auto">
          <a:xfrm>
            <a:off x="611560" y="2132856"/>
            <a:ext cx="7992888" cy="0"/>
          </a:xfrm>
          <a:prstGeom prst="line">
            <a:avLst/>
          </a:prstGeom>
          <a:solidFill>
            <a:schemeClr val="accent1"/>
          </a:solidFill>
          <a:ln w="1905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611560" y="3068960"/>
            <a:ext cx="7992888" cy="0"/>
          </a:xfrm>
          <a:prstGeom prst="line">
            <a:avLst/>
          </a:prstGeom>
          <a:solidFill>
            <a:schemeClr val="accent1"/>
          </a:solidFill>
          <a:ln w="1905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a:off x="566031" y="4149080"/>
            <a:ext cx="7992888" cy="0"/>
          </a:xfrm>
          <a:prstGeom prst="line">
            <a:avLst/>
          </a:prstGeom>
          <a:solidFill>
            <a:schemeClr val="accent1"/>
          </a:solidFill>
          <a:ln w="1905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a:off x="566031" y="4941168"/>
            <a:ext cx="7992888" cy="0"/>
          </a:xfrm>
          <a:prstGeom prst="line">
            <a:avLst/>
          </a:prstGeom>
          <a:solidFill>
            <a:schemeClr val="accent1"/>
          </a:solidFill>
          <a:ln w="1905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a:off x="566031" y="5589240"/>
            <a:ext cx="7992888" cy="0"/>
          </a:xfrm>
          <a:prstGeom prst="line">
            <a:avLst/>
          </a:prstGeom>
          <a:solidFill>
            <a:schemeClr val="accent1"/>
          </a:solidFill>
          <a:ln w="1905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a:off x="566031" y="6303413"/>
            <a:ext cx="7992888" cy="0"/>
          </a:xfrm>
          <a:prstGeom prst="line">
            <a:avLst/>
          </a:prstGeom>
          <a:solidFill>
            <a:schemeClr val="accent1"/>
          </a:solidFill>
          <a:ln w="1905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Rounded Rectangle 20"/>
          <p:cNvSpPr/>
          <p:nvPr/>
        </p:nvSpPr>
        <p:spPr bwMode="auto">
          <a:xfrm>
            <a:off x="3851920" y="3933056"/>
            <a:ext cx="1080120" cy="432048"/>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rgbClr val="336699"/>
              </a:solidFill>
              <a:effectLst/>
              <a:latin typeface="Arial" pitchFamily="34" charset="0"/>
              <a:ea typeface="微软雅黑" pitchFamily="34" charset="-122"/>
            </a:endParaRPr>
          </a:p>
        </p:txBody>
      </p:sp>
      <p:cxnSp>
        <p:nvCxnSpPr>
          <p:cNvPr id="9" name="Straight Connector 8"/>
          <p:cNvCxnSpPr>
            <a:stCxn id="5" idx="0"/>
            <a:endCxn id="7" idx="0"/>
          </p:cNvCxnSpPr>
          <p:nvPr/>
        </p:nvCxnSpPr>
        <p:spPr bwMode="auto">
          <a:xfrm>
            <a:off x="4355815" y="908720"/>
            <a:ext cx="25148" cy="5394693"/>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1268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randombar(horizontal)">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BED49993-2651-4519-80AA-9A8A861508F6}" type="datetime1">
              <a:rPr lang="zh-CN" altLang="en-US" smtClean="0"/>
              <a:pPr>
                <a:defRPr/>
              </a:pPr>
              <a:t>2012-3-31</a:t>
            </a:fld>
            <a:endParaRPr lang="en-US" sz="3200" b="1">
              <a:solidFill>
                <a:srgbClr val="336699"/>
              </a:solidFill>
              <a:latin typeface="Arial" pitchFamily="34" charset="0"/>
              <a:ea typeface="微软雅黑" pitchFamily="34" charset="-122"/>
            </a:endParaRPr>
          </a:p>
        </p:txBody>
      </p:sp>
      <p:sp>
        <p:nvSpPr>
          <p:cNvPr id="4" name="Rectangle 2"/>
          <p:cNvSpPr>
            <a:spLocks noChangeArrowheads="1"/>
          </p:cNvSpPr>
          <p:nvPr/>
        </p:nvSpPr>
        <p:spPr bwMode="auto">
          <a:xfrm>
            <a:off x="304800" y="260648"/>
            <a:ext cx="8515350" cy="504825"/>
          </a:xfrm>
          <a:prstGeom prst="rect">
            <a:avLst/>
          </a:prstGeom>
          <a:solidFill>
            <a:srgbClr val="FFC000"/>
          </a:solidFill>
          <a:ln w="9525">
            <a:noFill/>
            <a:miter lim="800000"/>
            <a:headEnd/>
            <a:tailEnd/>
          </a:ln>
          <a:effectLst/>
        </p:spPr>
        <p:txBody>
          <a:bodyPr anchor="ctr"/>
          <a:lstStyle/>
          <a:p>
            <a:r>
              <a:rPr lang="en-US" altLang="zh-CN" sz="2800"/>
              <a:t>5</a:t>
            </a:r>
            <a:r>
              <a:rPr lang="en-US" altLang="zh-CN" sz="2800" smtClean="0"/>
              <a:t>. </a:t>
            </a:r>
            <a:r>
              <a:rPr lang="zh-CN" altLang="en-US" sz="2800"/>
              <a:t>产</a:t>
            </a:r>
            <a:r>
              <a:rPr lang="zh-CN" altLang="en-US" sz="2800" smtClean="0"/>
              <a:t>品系统架构           </a:t>
            </a:r>
            <a:r>
              <a:rPr lang="en-US" altLang="zh-CN" sz="1600" smtClean="0"/>
              <a:t>——</a:t>
            </a:r>
            <a:r>
              <a:rPr lang="zh-CN" altLang="en-US" sz="1600" smtClean="0"/>
              <a:t>逻辑结构图</a:t>
            </a:r>
            <a:endParaRPr lang="en-US" altLang="zh-CN" sz="16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988840"/>
            <a:ext cx="3811587" cy="26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532336" y="836712"/>
            <a:ext cx="4987263" cy="1323439"/>
          </a:xfrm>
          <a:prstGeom prst="rect">
            <a:avLst/>
          </a:prstGeom>
          <a:noFill/>
        </p:spPr>
        <p:txBody>
          <a:bodyPr wrap="none" rtlCol="0">
            <a:spAutoFit/>
          </a:bodyPr>
          <a:lstStyle/>
          <a:p>
            <a:pPr algn="ctr"/>
            <a:r>
              <a:rPr lang="en-US" altLang="zh-CN">
                <a:solidFill>
                  <a:srgbClr val="002060"/>
                </a:solidFill>
              </a:rPr>
              <a:t>Microsoft MEF</a:t>
            </a:r>
            <a:r>
              <a:rPr lang="zh-CN" altLang="en-US">
                <a:solidFill>
                  <a:srgbClr val="002060"/>
                </a:solidFill>
              </a:rPr>
              <a:t>框</a:t>
            </a:r>
            <a:r>
              <a:rPr lang="zh-CN" altLang="en-US" smtClean="0">
                <a:solidFill>
                  <a:srgbClr val="002060"/>
                </a:solidFill>
              </a:rPr>
              <a:t>架</a:t>
            </a:r>
            <a:endParaRPr lang="en-US" altLang="zh-CN" smtClean="0">
              <a:solidFill>
                <a:srgbClr val="002060"/>
              </a:solidFill>
            </a:endParaRPr>
          </a:p>
          <a:p>
            <a:pPr algn="ctr"/>
            <a:endParaRPr lang="en-US" altLang="zh-CN" sz="1600" smtClean="0">
              <a:solidFill>
                <a:srgbClr val="002060"/>
              </a:solidFill>
              <a:latin typeface="Arial" pitchFamily="34" charset="0"/>
            </a:endParaRPr>
          </a:p>
          <a:p>
            <a:pPr algn="ctr"/>
            <a:r>
              <a:rPr lang="en-US" altLang="zh-CN" sz="1600" smtClean="0">
                <a:solidFill>
                  <a:srgbClr val="002060"/>
                </a:solidFill>
                <a:latin typeface="Arial" pitchFamily="34" charset="0"/>
              </a:rPr>
              <a:t>MEF</a:t>
            </a:r>
            <a:r>
              <a:rPr lang="zh-CN" altLang="en-US" sz="1600" smtClean="0">
                <a:solidFill>
                  <a:srgbClr val="002060"/>
                </a:solidFill>
                <a:latin typeface="Arial" pitchFamily="34" charset="0"/>
              </a:rPr>
              <a:t>依赖注入框架 </a:t>
            </a:r>
            <a:r>
              <a:rPr lang="en-US" altLang="zh-CN" sz="1600" smtClean="0">
                <a:solidFill>
                  <a:srgbClr val="002060"/>
                </a:solidFill>
                <a:latin typeface="Arial" pitchFamily="34" charset="0"/>
              </a:rPr>
              <a:t>+</a:t>
            </a:r>
            <a:r>
              <a:rPr lang="zh-CN" altLang="en-US" sz="1600">
                <a:solidFill>
                  <a:srgbClr val="002060"/>
                </a:solidFill>
                <a:latin typeface="Arial" pitchFamily="34" charset="0"/>
              </a:rPr>
              <a:t> </a:t>
            </a:r>
            <a:r>
              <a:rPr lang="zh-CN" altLang="en-US" sz="1600" smtClean="0">
                <a:solidFill>
                  <a:srgbClr val="002060"/>
                </a:solidFill>
                <a:latin typeface="Arial" pitchFamily="34" charset="0"/>
              </a:rPr>
              <a:t>多态 </a:t>
            </a:r>
            <a:r>
              <a:rPr lang="en-US" altLang="zh-CN" sz="1600" smtClean="0">
                <a:solidFill>
                  <a:srgbClr val="002060"/>
                </a:solidFill>
                <a:latin typeface="Arial" pitchFamily="34" charset="0"/>
              </a:rPr>
              <a:t>= </a:t>
            </a:r>
            <a:r>
              <a:rPr lang="zh-CN" altLang="en-US" sz="1600" smtClean="0">
                <a:solidFill>
                  <a:srgbClr val="002060"/>
                </a:solidFill>
                <a:latin typeface="Arial" pitchFamily="34" charset="0"/>
              </a:rPr>
              <a:t>实</a:t>
            </a:r>
            <a:r>
              <a:rPr lang="zh-CN" altLang="en-US" sz="1600">
                <a:solidFill>
                  <a:srgbClr val="002060"/>
                </a:solidFill>
                <a:latin typeface="Arial" pitchFamily="34" charset="0"/>
              </a:rPr>
              <a:t>现外包定制化业务覆</a:t>
            </a:r>
            <a:r>
              <a:rPr lang="zh-CN" altLang="en-US" sz="1600" smtClean="0">
                <a:solidFill>
                  <a:srgbClr val="002060"/>
                </a:solidFill>
                <a:latin typeface="Arial" pitchFamily="34" charset="0"/>
              </a:rPr>
              <a:t>写</a:t>
            </a:r>
            <a:endParaRPr lang="zh-CN" altLang="en-US" sz="1600">
              <a:solidFill>
                <a:srgbClr val="002060"/>
              </a:solidFill>
              <a:latin typeface="Arial" pitchFamily="34" charset="0"/>
            </a:endParaRPr>
          </a:p>
          <a:p>
            <a:pPr algn="ctr"/>
            <a:endParaRPr lang="zh-CN" altLang="en-US" sz="1600">
              <a:solidFill>
                <a:srgbClr val="002060"/>
              </a:solidFill>
              <a:latin typeface="Arial" pitchFamily="34" charset="0"/>
            </a:endParaRPr>
          </a:p>
        </p:txBody>
      </p:sp>
      <p:sp>
        <p:nvSpPr>
          <p:cNvPr id="6" name="TextBox 5"/>
          <p:cNvSpPr txBox="1"/>
          <p:nvPr/>
        </p:nvSpPr>
        <p:spPr>
          <a:xfrm>
            <a:off x="1574013" y="4797152"/>
            <a:ext cx="6670395" cy="1169551"/>
          </a:xfrm>
          <a:prstGeom prst="rect">
            <a:avLst/>
          </a:prstGeom>
          <a:noFill/>
        </p:spPr>
        <p:txBody>
          <a:bodyPr wrap="square" rtlCol="0">
            <a:spAutoFit/>
          </a:bodyPr>
          <a:lstStyle/>
          <a:p>
            <a:pPr marL="285750" indent="-285750">
              <a:buFont typeface="Arial" pitchFamily="34" charset="0"/>
              <a:buChar char="•"/>
            </a:pPr>
            <a:r>
              <a:rPr lang="zh-CN" altLang="en-US" sz="1400"/>
              <a:t>让我们可以轻松的对应用程序进行扩展并且对已有的代码产生最小的影响，开发人员在开发过程中根据功能要求定义一些扩展点，之后就可以使用这些扩展点与应用程序交互；</a:t>
            </a:r>
          </a:p>
          <a:p>
            <a:pPr marL="285750" indent="-285750">
              <a:buFont typeface="Arial" pitchFamily="34" charset="0"/>
              <a:buChar char="•"/>
            </a:pPr>
            <a:r>
              <a:rPr lang="zh-CN" altLang="en-US" sz="1400"/>
              <a:t>同时</a:t>
            </a:r>
            <a:r>
              <a:rPr lang="en-US" altLang="zh-CN" sz="1400"/>
              <a:t>MEF</a:t>
            </a:r>
            <a:r>
              <a:rPr lang="zh-CN" altLang="en-US" sz="1400"/>
              <a:t>让应用程序与扩展程序之间不产生直接的依赖，这样也允许在多个具有相同的扩展需求之间共享扩展程序</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705680" y="1893240"/>
              <a:ext cx="4643640" cy="36000"/>
            </p14:xfrm>
          </p:contentPart>
        </mc:Choice>
        <mc:Fallback xmlns="">
          <p:pic>
            <p:nvPicPr>
              <p:cNvPr id="2" name="Ink 1"/>
              <p:cNvPicPr/>
              <p:nvPr/>
            </p:nvPicPr>
            <p:blipFill>
              <a:blip r:embed="rId4"/>
              <a:stretch>
                <a:fillRect/>
              </a:stretch>
            </p:blipFill>
            <p:spPr>
              <a:xfrm>
                <a:off x="1696320" y="1883880"/>
                <a:ext cx="4662360" cy="54720"/>
              </a:xfrm>
              <a:prstGeom prst="rect">
                <a:avLst/>
              </a:prstGeom>
            </p:spPr>
          </p:pic>
        </mc:Fallback>
      </mc:AlternateContent>
    </p:spTree>
    <p:extLst>
      <p:ext uri="{BB962C8B-B14F-4D97-AF65-F5344CB8AC3E}">
        <p14:creationId xmlns:p14="http://schemas.microsoft.com/office/powerpoint/2010/main" val="8472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BED49993-2651-4519-80AA-9A8A861508F6}" type="datetime1">
              <a:rPr lang="zh-CN" altLang="en-US" smtClean="0"/>
              <a:pPr>
                <a:defRPr/>
              </a:pPr>
              <a:t>2012-3-31</a:t>
            </a:fld>
            <a:endParaRPr lang="en-US" sz="3200" b="1">
              <a:solidFill>
                <a:srgbClr val="336699"/>
              </a:solidFill>
              <a:latin typeface="Arial" pitchFamily="34" charset="0"/>
              <a:ea typeface="微软雅黑" pitchFamily="34" charset="-122"/>
            </a:endParaRPr>
          </a:p>
        </p:txBody>
      </p:sp>
      <p:sp>
        <p:nvSpPr>
          <p:cNvPr id="4" name="Rectangle 2"/>
          <p:cNvSpPr>
            <a:spLocks noChangeArrowheads="1"/>
          </p:cNvSpPr>
          <p:nvPr/>
        </p:nvSpPr>
        <p:spPr bwMode="auto">
          <a:xfrm>
            <a:off x="304800" y="260648"/>
            <a:ext cx="8515350" cy="504825"/>
          </a:xfrm>
          <a:prstGeom prst="rect">
            <a:avLst/>
          </a:prstGeom>
          <a:solidFill>
            <a:srgbClr val="FFC000"/>
          </a:solidFill>
          <a:ln w="9525">
            <a:noFill/>
            <a:miter lim="800000"/>
            <a:headEnd/>
            <a:tailEnd/>
          </a:ln>
          <a:effectLst/>
        </p:spPr>
        <p:txBody>
          <a:bodyPr anchor="ctr"/>
          <a:lstStyle/>
          <a:p>
            <a:r>
              <a:rPr lang="en-US" altLang="zh-CN" sz="2800"/>
              <a:t>5</a:t>
            </a:r>
            <a:r>
              <a:rPr lang="en-US" altLang="zh-CN" sz="2800" smtClean="0"/>
              <a:t>. </a:t>
            </a:r>
            <a:r>
              <a:rPr lang="zh-CN" altLang="en-US" sz="2800"/>
              <a:t>产</a:t>
            </a:r>
            <a:r>
              <a:rPr lang="zh-CN" altLang="en-US" sz="2800" smtClean="0"/>
              <a:t>品系统架构           </a:t>
            </a:r>
            <a:r>
              <a:rPr lang="en-US" altLang="zh-CN" sz="1600" smtClean="0"/>
              <a:t>——</a:t>
            </a:r>
            <a:r>
              <a:rPr lang="zh-CN" altLang="en-US" sz="1600"/>
              <a:t>系</a:t>
            </a:r>
            <a:r>
              <a:rPr lang="zh-CN" altLang="en-US" sz="1600" smtClean="0"/>
              <a:t>统包结构图</a:t>
            </a:r>
            <a:endParaRPr lang="en-US" altLang="zh-CN" sz="1600"/>
          </a:p>
        </p:txBody>
      </p:sp>
      <p:pic>
        <p:nvPicPr>
          <p:cNvPr id="5" name="Picture 4" descr="D:\Profile\Desktop\ECCentral.jpg"/>
          <p:cNvPicPr/>
          <p:nvPr/>
        </p:nvPicPr>
        <p:blipFill>
          <a:blip r:embed="rId2">
            <a:extLst>
              <a:ext uri="{28A0092B-C50C-407E-A947-70E740481C1C}">
                <a14:useLocalDpi xmlns:a14="http://schemas.microsoft.com/office/drawing/2010/main" val="0"/>
              </a:ext>
            </a:extLst>
          </a:blip>
          <a:srcRect/>
          <a:stretch>
            <a:fillRect/>
          </a:stretch>
        </p:blipFill>
        <p:spPr bwMode="auto">
          <a:xfrm>
            <a:off x="1547664" y="743007"/>
            <a:ext cx="5274310" cy="6043930"/>
          </a:xfrm>
          <a:prstGeom prst="rect">
            <a:avLst/>
          </a:prstGeom>
          <a:noFill/>
          <a:ln>
            <a:noFill/>
          </a:ln>
        </p:spPr>
      </p:pic>
    </p:spTree>
    <p:extLst>
      <p:ext uri="{BB962C8B-B14F-4D97-AF65-F5344CB8AC3E}">
        <p14:creationId xmlns:p14="http://schemas.microsoft.com/office/powerpoint/2010/main" val="2213829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BED49993-2651-4519-80AA-9A8A861508F6}" type="datetime1">
              <a:rPr lang="zh-CN" altLang="en-US" smtClean="0"/>
              <a:pPr>
                <a:defRPr/>
              </a:pPr>
              <a:t>2012-3-31</a:t>
            </a:fld>
            <a:endParaRPr lang="en-US" sz="3200" b="1">
              <a:solidFill>
                <a:srgbClr val="336699"/>
              </a:solidFill>
              <a:latin typeface="Arial" pitchFamily="34" charset="0"/>
              <a:ea typeface="微软雅黑" pitchFamily="34" charset="-122"/>
            </a:endParaRPr>
          </a:p>
        </p:txBody>
      </p:sp>
      <p:sp>
        <p:nvSpPr>
          <p:cNvPr id="4" name="Rectangle 3"/>
          <p:cNvSpPr>
            <a:spLocks noChangeArrowheads="1"/>
          </p:cNvSpPr>
          <p:nvPr/>
        </p:nvSpPr>
        <p:spPr bwMode="auto">
          <a:xfrm>
            <a:off x="314325" y="188640"/>
            <a:ext cx="8515350" cy="504825"/>
          </a:xfrm>
          <a:prstGeom prst="rect">
            <a:avLst/>
          </a:prstGeom>
          <a:solidFill>
            <a:srgbClr val="FFC000"/>
          </a:solidFill>
          <a:ln w="9525">
            <a:noFill/>
            <a:miter lim="800000"/>
            <a:headEnd/>
            <a:tailEnd/>
          </a:ln>
          <a:effectLst/>
        </p:spPr>
        <p:txBody>
          <a:bodyPr anchor="ctr"/>
          <a:lstStyle>
            <a:defPPr>
              <a:defRPr lang="zh-CN"/>
            </a:defPPr>
            <a:lvl1pPr algn="l" rtl="0" eaLnBrk="0" fontAlgn="base" hangingPunct="0">
              <a:spcBef>
                <a:spcPct val="0"/>
              </a:spcBef>
              <a:spcAft>
                <a:spcPct val="0"/>
              </a:spcAft>
              <a:defRPr sz="3200" b="1" kern="1200">
                <a:solidFill>
                  <a:srgbClr val="336699"/>
                </a:solidFill>
                <a:latin typeface="Arial" charset="0"/>
                <a:ea typeface="微软雅黑" pitchFamily="34" charset="-122"/>
                <a:cs typeface="+mn-cs"/>
              </a:defRPr>
            </a:lvl1pPr>
            <a:lvl2pPr marL="457200" algn="l" rtl="0" eaLnBrk="0" fontAlgn="base" hangingPunct="0">
              <a:spcBef>
                <a:spcPct val="0"/>
              </a:spcBef>
              <a:spcAft>
                <a:spcPct val="0"/>
              </a:spcAft>
              <a:defRPr sz="3200" b="1" kern="1200">
                <a:solidFill>
                  <a:srgbClr val="336699"/>
                </a:solidFill>
                <a:latin typeface="Arial" charset="0"/>
                <a:ea typeface="微软雅黑" pitchFamily="34" charset="-122"/>
                <a:cs typeface="+mn-cs"/>
              </a:defRPr>
            </a:lvl2pPr>
            <a:lvl3pPr marL="914400" algn="l" rtl="0" eaLnBrk="0" fontAlgn="base" hangingPunct="0">
              <a:spcBef>
                <a:spcPct val="0"/>
              </a:spcBef>
              <a:spcAft>
                <a:spcPct val="0"/>
              </a:spcAft>
              <a:defRPr sz="3200" b="1" kern="1200">
                <a:solidFill>
                  <a:srgbClr val="336699"/>
                </a:solidFill>
                <a:latin typeface="Arial" charset="0"/>
                <a:ea typeface="微软雅黑" pitchFamily="34" charset="-122"/>
                <a:cs typeface="+mn-cs"/>
              </a:defRPr>
            </a:lvl3pPr>
            <a:lvl4pPr marL="1371600" algn="l" rtl="0" eaLnBrk="0" fontAlgn="base" hangingPunct="0">
              <a:spcBef>
                <a:spcPct val="0"/>
              </a:spcBef>
              <a:spcAft>
                <a:spcPct val="0"/>
              </a:spcAft>
              <a:defRPr sz="3200" b="1" kern="1200">
                <a:solidFill>
                  <a:srgbClr val="336699"/>
                </a:solidFill>
                <a:latin typeface="Arial" charset="0"/>
                <a:ea typeface="微软雅黑" pitchFamily="34" charset="-122"/>
                <a:cs typeface="+mn-cs"/>
              </a:defRPr>
            </a:lvl4pPr>
            <a:lvl5pPr marL="1828800" algn="l" rtl="0" eaLnBrk="0" fontAlgn="base" hangingPunct="0">
              <a:spcBef>
                <a:spcPct val="0"/>
              </a:spcBef>
              <a:spcAft>
                <a:spcPct val="0"/>
              </a:spcAft>
              <a:defRPr sz="3200" b="1" kern="1200">
                <a:solidFill>
                  <a:srgbClr val="336699"/>
                </a:solidFill>
                <a:latin typeface="Arial" charset="0"/>
                <a:ea typeface="微软雅黑" pitchFamily="34" charset="-122"/>
                <a:cs typeface="+mn-cs"/>
              </a:defRPr>
            </a:lvl5pPr>
            <a:lvl6pPr marL="2286000" algn="l" defTabSz="914400" rtl="0" eaLnBrk="1" latinLnBrk="0" hangingPunct="1">
              <a:defRPr sz="3200" b="1" kern="1200">
                <a:solidFill>
                  <a:srgbClr val="336699"/>
                </a:solidFill>
                <a:latin typeface="Arial" charset="0"/>
                <a:ea typeface="微软雅黑" pitchFamily="34" charset="-122"/>
                <a:cs typeface="+mn-cs"/>
              </a:defRPr>
            </a:lvl6pPr>
            <a:lvl7pPr marL="2743200" algn="l" defTabSz="914400" rtl="0" eaLnBrk="1" latinLnBrk="0" hangingPunct="1">
              <a:defRPr sz="3200" b="1" kern="1200">
                <a:solidFill>
                  <a:srgbClr val="336699"/>
                </a:solidFill>
                <a:latin typeface="Arial" charset="0"/>
                <a:ea typeface="微软雅黑" pitchFamily="34" charset="-122"/>
                <a:cs typeface="+mn-cs"/>
              </a:defRPr>
            </a:lvl7pPr>
            <a:lvl8pPr marL="3200400" algn="l" defTabSz="914400" rtl="0" eaLnBrk="1" latinLnBrk="0" hangingPunct="1">
              <a:defRPr sz="3200" b="1" kern="1200">
                <a:solidFill>
                  <a:srgbClr val="336699"/>
                </a:solidFill>
                <a:latin typeface="Arial" charset="0"/>
                <a:ea typeface="微软雅黑" pitchFamily="34" charset="-122"/>
                <a:cs typeface="+mn-cs"/>
              </a:defRPr>
            </a:lvl8pPr>
            <a:lvl9pPr marL="3657600" algn="l" defTabSz="914400" rtl="0" eaLnBrk="1" latinLnBrk="0" hangingPunct="1">
              <a:defRPr sz="3200" b="1" kern="1200">
                <a:solidFill>
                  <a:srgbClr val="336699"/>
                </a:solidFill>
                <a:latin typeface="Arial" charset="0"/>
                <a:ea typeface="微软雅黑" pitchFamily="34" charset="-122"/>
                <a:cs typeface="+mn-cs"/>
              </a:defRPr>
            </a:lvl9pPr>
          </a:lstStyle>
          <a:p>
            <a:r>
              <a:rPr lang="en-US" altLang="zh-CN" sz="2800" smtClean="0"/>
              <a:t>6. </a:t>
            </a:r>
            <a:r>
              <a:rPr lang="zh-CN" altLang="en-US" sz="2800" smtClean="0"/>
              <a:t>部署结构</a:t>
            </a:r>
            <a:endParaRPr lang="en-US" altLang="zh-CN" sz="2800"/>
          </a:p>
        </p:txBody>
      </p:sp>
      <p:pic>
        <p:nvPicPr>
          <p:cNvPr id="5" name="Picture 4" descr="C:\Documents and Settings\by62\Desktop\g.jpg"/>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196941"/>
            <a:ext cx="3493135" cy="3536315"/>
          </a:xfrm>
          <a:prstGeom prst="rect">
            <a:avLst/>
          </a:prstGeom>
          <a:noFill/>
          <a:ln>
            <a:noFill/>
          </a:ln>
        </p:spPr>
      </p:pic>
      <p:sp>
        <p:nvSpPr>
          <p:cNvPr id="6" name="TextBox 5"/>
          <p:cNvSpPr txBox="1"/>
          <p:nvPr/>
        </p:nvSpPr>
        <p:spPr>
          <a:xfrm>
            <a:off x="314325" y="980728"/>
            <a:ext cx="7065987" cy="954107"/>
          </a:xfrm>
          <a:prstGeom prst="rect">
            <a:avLst/>
          </a:prstGeom>
          <a:noFill/>
        </p:spPr>
        <p:txBody>
          <a:bodyPr wrap="square" rtlCol="0">
            <a:spAutoFit/>
          </a:bodyPr>
          <a:lstStyle/>
          <a:p>
            <a:pPr marL="285750" indent="-285750">
              <a:buFont typeface="Arial" pitchFamily="34" charset="0"/>
              <a:buChar char="•"/>
            </a:pPr>
            <a:r>
              <a:rPr lang="zh-CN" altLang="en-US" sz="1400" smtClean="0"/>
              <a:t>每个</a:t>
            </a:r>
            <a:r>
              <a:rPr lang="en-US" altLang="zh-CN" sz="1400" smtClean="0"/>
              <a:t>Server</a:t>
            </a:r>
            <a:r>
              <a:rPr lang="zh-CN" altLang="en-US" sz="1400" smtClean="0"/>
              <a:t>只需要部署</a:t>
            </a:r>
            <a:r>
              <a:rPr lang="en-US" altLang="zh-CN" sz="1400" smtClean="0"/>
              <a:t>Portal WebHost</a:t>
            </a:r>
            <a:r>
              <a:rPr lang="zh-CN" altLang="en-US" sz="1400" smtClean="0"/>
              <a:t>和</a:t>
            </a:r>
            <a:r>
              <a:rPr lang="en-US" altLang="zh-CN" sz="1400" smtClean="0"/>
              <a:t>Service WebHost</a:t>
            </a:r>
            <a:r>
              <a:rPr lang="zh-CN" altLang="en-US" sz="1400" smtClean="0"/>
              <a:t>两个即可</a:t>
            </a:r>
            <a:endParaRPr lang="en-US" altLang="zh-CN" sz="1400" smtClean="0"/>
          </a:p>
          <a:p>
            <a:pPr marL="285750" indent="-285750">
              <a:buFont typeface="Arial" pitchFamily="34" charset="0"/>
              <a:buChar char="•"/>
            </a:pPr>
            <a:r>
              <a:rPr lang="zh-CN" altLang="en-US" sz="1400"/>
              <a:t>所</a:t>
            </a:r>
            <a:r>
              <a:rPr lang="zh-CN" altLang="en-US" sz="1400" smtClean="0"/>
              <a:t>有配置都采用一站式相对路径配置，因此部署</a:t>
            </a:r>
            <a:r>
              <a:rPr lang="en-US" altLang="zh-CN" sz="1400" smtClean="0"/>
              <a:t>WebHost</a:t>
            </a:r>
            <a:r>
              <a:rPr lang="zh-CN" altLang="en-US" sz="1400" smtClean="0"/>
              <a:t>时，不需要</a:t>
            </a:r>
            <a:r>
              <a:rPr lang="en-US" altLang="zh-CN" sz="1400" smtClean="0"/>
              <a:t>Care</a:t>
            </a:r>
            <a:r>
              <a:rPr lang="zh-CN" altLang="en-US" sz="1400" smtClean="0"/>
              <a:t>各种配置文件之间的关系、位置</a:t>
            </a:r>
            <a:endParaRPr lang="en-US" altLang="zh-CN" sz="1400" smtClean="0"/>
          </a:p>
          <a:p>
            <a:pPr marL="285750" indent="-285750">
              <a:buFont typeface="Arial" pitchFamily="34" charset="0"/>
              <a:buChar char="•"/>
            </a:pPr>
            <a:r>
              <a:rPr lang="en-US" altLang="zh-CN" sz="1400" smtClean="0"/>
              <a:t>Service </a:t>
            </a:r>
            <a:r>
              <a:rPr lang="zh-CN" altLang="en-US" sz="1400" smtClean="0"/>
              <a:t>端采用</a:t>
            </a:r>
            <a:r>
              <a:rPr lang="en-US" altLang="zh-CN" sz="1400" smtClean="0"/>
              <a:t>All </a:t>
            </a:r>
            <a:r>
              <a:rPr lang="en-US" altLang="zh-CN" sz="1400"/>
              <a:t>in one</a:t>
            </a:r>
            <a:r>
              <a:rPr lang="zh-CN" altLang="zh-CN" sz="1400"/>
              <a:t>的方</a:t>
            </a:r>
            <a:r>
              <a:rPr lang="zh-CN" altLang="zh-CN" sz="1400" smtClean="0"/>
              <a:t>式</a:t>
            </a:r>
            <a:r>
              <a:rPr lang="zh-CN" altLang="en-US" sz="1400" smtClean="0"/>
              <a:t>，所有</a:t>
            </a:r>
            <a:r>
              <a:rPr lang="en-US" altLang="zh-CN" sz="1400" smtClean="0"/>
              <a:t>Domain</a:t>
            </a:r>
            <a:r>
              <a:rPr lang="zh-CN" altLang="en-US" sz="1400" smtClean="0"/>
              <a:t>之间的内部调用采用</a:t>
            </a:r>
            <a:r>
              <a:rPr lang="en-US" altLang="zh-CN" sz="1400" smtClean="0"/>
              <a:t>Local API</a:t>
            </a:r>
            <a:r>
              <a:rPr lang="zh-CN" altLang="en-US" sz="1400" smtClean="0"/>
              <a:t>模式</a:t>
            </a:r>
            <a:endParaRPr lang="en-US" altLang="zh-CN" sz="1400" smtClean="0"/>
          </a:p>
        </p:txBody>
      </p:sp>
    </p:spTree>
    <p:extLst>
      <p:ext uri="{BB962C8B-B14F-4D97-AF65-F5344CB8AC3E}">
        <p14:creationId xmlns:p14="http://schemas.microsoft.com/office/powerpoint/2010/main" val="17051561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916832"/>
            <a:ext cx="8229600" cy="1143000"/>
          </a:xfrm>
        </p:spPr>
        <p:txBody>
          <a:bodyPr/>
          <a:lstStyle/>
          <a:p>
            <a:r>
              <a:rPr lang="en-US" altLang="zh-CN" smtClean="0"/>
              <a:t>FAQ</a:t>
            </a:r>
            <a:endParaRPr lang="zh-CN" altLang="en-US"/>
          </a:p>
        </p:txBody>
      </p:sp>
      <p:sp>
        <p:nvSpPr>
          <p:cNvPr id="3" name="Date Placeholder 2"/>
          <p:cNvSpPr>
            <a:spLocks noGrp="1"/>
          </p:cNvSpPr>
          <p:nvPr>
            <p:ph type="dt" sz="half" idx="10"/>
          </p:nvPr>
        </p:nvSpPr>
        <p:spPr/>
        <p:txBody>
          <a:bodyPr/>
          <a:lstStyle/>
          <a:p>
            <a:pPr>
              <a:defRPr/>
            </a:pPr>
            <a:fld id="{BED49993-2651-4519-80AA-9A8A861508F6}" type="datetime1">
              <a:rPr lang="zh-CN" altLang="en-US" smtClean="0"/>
              <a:pPr>
                <a:defRPr/>
              </a:pPr>
              <a:t>2012-3-31</a:t>
            </a:fld>
            <a:endParaRPr lang="en-US" sz="3200" b="1">
              <a:solidFill>
                <a:srgbClr val="336699"/>
              </a:solidFill>
              <a:latin typeface="Arial" pitchFamily="34" charset="0"/>
              <a:ea typeface="微软雅黑" pitchFamily="34" charset="-122"/>
            </a:endParaRPr>
          </a:p>
        </p:txBody>
      </p:sp>
    </p:spTree>
    <p:extLst>
      <p:ext uri="{BB962C8B-B14F-4D97-AF65-F5344CB8AC3E}">
        <p14:creationId xmlns:p14="http://schemas.microsoft.com/office/powerpoint/2010/main" val="2749574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323528" y="259876"/>
            <a:ext cx="8515350" cy="504825"/>
          </a:xfrm>
          <a:prstGeom prst="rect">
            <a:avLst/>
          </a:prstGeom>
          <a:solidFill>
            <a:srgbClr val="FFC000"/>
          </a:solidFill>
          <a:ln w="9525">
            <a:noFill/>
            <a:miter lim="800000"/>
            <a:headEnd/>
            <a:tailEnd/>
          </a:ln>
          <a:effectLst/>
        </p:spPr>
        <p:txBody>
          <a:bodyPr anchor="ctr"/>
          <a:lstStyle/>
          <a:p>
            <a:r>
              <a:rPr lang="en-US" altLang="zh-CN" sz="2800" smtClean="0"/>
              <a:t>Agenda</a:t>
            </a:r>
            <a:endParaRPr lang="en-US" altLang="zh-CN" sz="2800"/>
          </a:p>
        </p:txBody>
      </p:sp>
      <p:sp>
        <p:nvSpPr>
          <p:cNvPr id="2" name="TextBox 1"/>
          <p:cNvSpPr txBox="1"/>
          <p:nvPr/>
        </p:nvSpPr>
        <p:spPr>
          <a:xfrm>
            <a:off x="1547664" y="1331707"/>
            <a:ext cx="6624736" cy="3893502"/>
          </a:xfrm>
          <a:prstGeom prst="rect">
            <a:avLst/>
          </a:prstGeom>
          <a:noFill/>
        </p:spPr>
        <p:txBody>
          <a:bodyPr wrap="square" rtlCol="0">
            <a:spAutoFit/>
          </a:bodyPr>
          <a:lstStyle/>
          <a:p>
            <a:pPr marL="514350" indent="-514350">
              <a:lnSpc>
                <a:spcPct val="150000"/>
              </a:lnSpc>
              <a:buFont typeface="+mj-lt"/>
              <a:buAutoNum type="arabicPeriod"/>
            </a:pPr>
            <a:r>
              <a:rPr lang="zh-CN" altLang="en-US" sz="2800" u="sng" smtClean="0"/>
              <a:t>产品概要介绍</a:t>
            </a:r>
            <a:endParaRPr lang="en-US" altLang="zh-CN" sz="2800" u="sng" smtClean="0"/>
          </a:p>
          <a:p>
            <a:pPr marL="514350" indent="-514350">
              <a:lnSpc>
                <a:spcPct val="150000"/>
              </a:lnSpc>
              <a:buFont typeface="+mj-lt"/>
              <a:buAutoNum type="arabicPeriod"/>
            </a:pPr>
            <a:r>
              <a:rPr lang="zh-CN" altLang="en-US" sz="2800" smtClean="0"/>
              <a:t>产品在外包项目中开发模式</a:t>
            </a:r>
            <a:endParaRPr lang="en-US" altLang="zh-CN" sz="2800" smtClean="0"/>
          </a:p>
          <a:p>
            <a:pPr marL="514350" indent="-514350">
              <a:lnSpc>
                <a:spcPct val="150000"/>
              </a:lnSpc>
              <a:buFont typeface="+mj-lt"/>
              <a:buAutoNum type="arabicPeriod"/>
            </a:pPr>
            <a:r>
              <a:rPr lang="zh-CN" altLang="en-US" sz="2800"/>
              <a:t>产</a:t>
            </a:r>
            <a:r>
              <a:rPr lang="zh-CN" altLang="en-US" sz="2800" smtClean="0"/>
              <a:t>品开发实施方案</a:t>
            </a:r>
            <a:endParaRPr lang="en-US" altLang="zh-CN" sz="2800" smtClean="0"/>
          </a:p>
          <a:p>
            <a:pPr marL="514350" indent="-514350">
              <a:lnSpc>
                <a:spcPct val="150000"/>
              </a:lnSpc>
              <a:buFont typeface="+mj-lt"/>
              <a:buAutoNum type="arabicPeriod"/>
            </a:pPr>
            <a:r>
              <a:rPr lang="zh-CN" altLang="en-US" sz="2800"/>
              <a:t>产</a:t>
            </a:r>
            <a:r>
              <a:rPr lang="zh-CN" altLang="en-US" sz="2800" smtClean="0"/>
              <a:t>品业务结构</a:t>
            </a:r>
            <a:endParaRPr lang="en-US" altLang="zh-CN" sz="2800" smtClean="0"/>
          </a:p>
          <a:p>
            <a:pPr marL="514350" indent="-514350">
              <a:lnSpc>
                <a:spcPct val="150000"/>
              </a:lnSpc>
              <a:buFont typeface="+mj-lt"/>
              <a:buAutoNum type="arabicPeriod"/>
            </a:pPr>
            <a:r>
              <a:rPr lang="zh-CN" altLang="en-US" sz="2800"/>
              <a:t>产</a:t>
            </a:r>
            <a:r>
              <a:rPr lang="zh-CN" altLang="en-US" sz="2800" smtClean="0"/>
              <a:t>品系统架构</a:t>
            </a:r>
            <a:endParaRPr lang="en-US" altLang="zh-CN" sz="2800" smtClean="0"/>
          </a:p>
          <a:p>
            <a:pPr marL="514350" indent="-514350">
              <a:lnSpc>
                <a:spcPct val="150000"/>
              </a:lnSpc>
              <a:buFont typeface="+mj-lt"/>
              <a:buAutoNum type="arabicPeriod"/>
            </a:pPr>
            <a:r>
              <a:rPr lang="zh-CN" altLang="en-US" sz="2800" smtClean="0"/>
              <a:t>产品部署结构</a:t>
            </a:r>
            <a:endParaRPr lang="zh-CN" altLang="en-US" sz="2800"/>
          </a:p>
        </p:txBody>
      </p:sp>
    </p:spTree>
    <p:extLst>
      <p:ext uri="{BB962C8B-B14F-4D97-AF65-F5344CB8AC3E}">
        <p14:creationId xmlns:p14="http://schemas.microsoft.com/office/powerpoint/2010/main" val="685699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BED49993-2651-4519-80AA-9A8A861508F6}" type="datetime1">
              <a:rPr lang="zh-CN" altLang="en-US" smtClean="0"/>
              <a:pPr>
                <a:defRPr/>
              </a:pPr>
              <a:t>2012-3-31</a:t>
            </a:fld>
            <a:endParaRPr lang="en-US" sz="3200" b="1">
              <a:solidFill>
                <a:srgbClr val="336699"/>
              </a:solidFill>
              <a:latin typeface="Arial" pitchFamily="34" charset="0"/>
              <a:ea typeface="微软雅黑" pitchFamily="34" charset="-122"/>
            </a:endParaRPr>
          </a:p>
        </p:txBody>
      </p:sp>
      <p:sp>
        <p:nvSpPr>
          <p:cNvPr id="4" name="Rectangle 3"/>
          <p:cNvSpPr/>
          <p:nvPr/>
        </p:nvSpPr>
        <p:spPr>
          <a:xfrm>
            <a:off x="539552" y="1700808"/>
            <a:ext cx="7920880" cy="3970318"/>
          </a:xfrm>
          <a:prstGeom prst="rect">
            <a:avLst/>
          </a:prstGeom>
        </p:spPr>
        <p:txBody>
          <a:bodyPr wrap="square">
            <a:spAutoFit/>
          </a:bodyPr>
          <a:lstStyle/>
          <a:p>
            <a:pPr marL="342900" indent="-342900">
              <a:lnSpc>
                <a:spcPct val="150000"/>
              </a:lnSpc>
              <a:buFont typeface="Arial" pitchFamily="34" charset="0"/>
              <a:buChar char="•"/>
            </a:pPr>
            <a:r>
              <a:rPr lang="zh-CN" altLang="zh-CN" sz="2400"/>
              <a:t>当前主要包括了电子商务的主要流程相关业务</a:t>
            </a:r>
            <a:r>
              <a:rPr lang="zh-CN" altLang="zh-CN" sz="2400" smtClean="0"/>
              <a:t>（</a:t>
            </a:r>
            <a:r>
              <a:rPr lang="en-US" altLang="zh-CN" sz="2400" smtClean="0"/>
              <a:t>IM</a:t>
            </a:r>
            <a:r>
              <a:rPr lang="zh-CN" altLang="zh-CN" sz="2400"/>
              <a:t>、</a:t>
            </a:r>
            <a:r>
              <a:rPr lang="en-US" altLang="zh-CN" sz="2400"/>
              <a:t>MKT</a:t>
            </a:r>
            <a:r>
              <a:rPr lang="zh-CN" altLang="zh-CN" sz="2400"/>
              <a:t>、</a:t>
            </a:r>
            <a:r>
              <a:rPr lang="en-US" altLang="zh-CN" sz="2400"/>
              <a:t>PO</a:t>
            </a:r>
            <a:r>
              <a:rPr lang="zh-CN" altLang="zh-CN" sz="2400"/>
              <a:t>、</a:t>
            </a:r>
            <a:r>
              <a:rPr lang="en-US" altLang="zh-CN" sz="2400"/>
              <a:t>Inventory</a:t>
            </a:r>
            <a:r>
              <a:rPr lang="zh-CN" altLang="zh-CN" sz="2400"/>
              <a:t>、</a:t>
            </a:r>
            <a:r>
              <a:rPr lang="en-US" altLang="zh-CN" sz="2400"/>
              <a:t>SO</a:t>
            </a:r>
            <a:r>
              <a:rPr lang="zh-CN" altLang="zh-CN" sz="2400"/>
              <a:t>、</a:t>
            </a:r>
            <a:r>
              <a:rPr lang="en-US" altLang="zh-CN" sz="2400"/>
              <a:t>RMA</a:t>
            </a:r>
            <a:r>
              <a:rPr lang="zh-CN" altLang="zh-CN" sz="2400"/>
              <a:t>、</a:t>
            </a:r>
            <a:r>
              <a:rPr lang="en-US" altLang="zh-CN" sz="2400"/>
              <a:t>Customer</a:t>
            </a:r>
            <a:r>
              <a:rPr lang="zh-CN" altLang="zh-CN" sz="2400"/>
              <a:t>、</a:t>
            </a:r>
            <a:r>
              <a:rPr lang="en-US" altLang="zh-CN" sz="2400"/>
              <a:t>Invoice</a:t>
            </a:r>
            <a:r>
              <a:rPr lang="zh-CN" altLang="zh-CN" sz="2400"/>
              <a:t>），也就是</a:t>
            </a:r>
            <a:r>
              <a:rPr lang="en-US" altLang="zh-CN" sz="2400"/>
              <a:t>IPP</a:t>
            </a:r>
            <a:r>
              <a:rPr lang="zh-CN" altLang="zh-CN" sz="2400"/>
              <a:t>系统所涉及到的相关功能业</a:t>
            </a:r>
            <a:r>
              <a:rPr lang="zh-CN" altLang="zh-CN" sz="2400" smtClean="0"/>
              <a:t>务</a:t>
            </a:r>
            <a:endParaRPr lang="zh-CN" altLang="zh-CN" sz="2400"/>
          </a:p>
          <a:p>
            <a:pPr marL="342900" indent="-342900">
              <a:lnSpc>
                <a:spcPct val="150000"/>
              </a:lnSpc>
              <a:buFont typeface="Arial" pitchFamily="34" charset="0"/>
              <a:buChar char="•"/>
            </a:pPr>
            <a:r>
              <a:rPr lang="zh-CN" altLang="zh-CN" sz="2400"/>
              <a:t>后期再逐步涉入</a:t>
            </a:r>
            <a:r>
              <a:rPr lang="en-US" altLang="zh-CN" sz="2400"/>
              <a:t>Website</a:t>
            </a:r>
            <a:r>
              <a:rPr lang="zh-CN" altLang="zh-CN" sz="2400"/>
              <a:t>、</a:t>
            </a:r>
            <a:r>
              <a:rPr lang="en-US" altLang="zh-CN" sz="2400"/>
              <a:t>EIMS</a:t>
            </a:r>
            <a:r>
              <a:rPr lang="zh-CN" altLang="zh-CN" sz="2400"/>
              <a:t>、</a:t>
            </a:r>
            <a:r>
              <a:rPr lang="en-US" altLang="zh-CN" sz="2400"/>
              <a:t>Seller Portal</a:t>
            </a:r>
            <a:r>
              <a:rPr lang="zh-CN" altLang="zh-CN" sz="2400"/>
              <a:t>、</a:t>
            </a:r>
            <a:r>
              <a:rPr lang="en-US" altLang="zh-CN" sz="2400"/>
              <a:t>CPS</a:t>
            </a:r>
            <a:r>
              <a:rPr lang="zh-CN" altLang="zh-CN" sz="2400"/>
              <a:t>的相关业务领域。</a:t>
            </a:r>
          </a:p>
          <a:p>
            <a:pPr marL="342900" indent="-342900">
              <a:lnSpc>
                <a:spcPct val="150000"/>
              </a:lnSpc>
              <a:buFont typeface="Arial" pitchFamily="34" charset="0"/>
              <a:buChar char="•"/>
            </a:pPr>
            <a:r>
              <a:rPr lang="zh-CN" altLang="zh-CN" sz="2400"/>
              <a:t>数据库暂时不重构，但当前版本需要能较轻松容易地适应后期可能的数据库重构甚至切换。</a:t>
            </a:r>
            <a:endParaRPr lang="zh-CN" altLang="en-US" sz="2400"/>
          </a:p>
        </p:txBody>
      </p:sp>
      <p:sp>
        <p:nvSpPr>
          <p:cNvPr id="5" name="Rectangle 2"/>
          <p:cNvSpPr>
            <a:spLocks noChangeArrowheads="1"/>
          </p:cNvSpPr>
          <p:nvPr/>
        </p:nvSpPr>
        <p:spPr bwMode="auto">
          <a:xfrm>
            <a:off x="304800" y="260648"/>
            <a:ext cx="8515350" cy="504825"/>
          </a:xfrm>
          <a:prstGeom prst="rect">
            <a:avLst/>
          </a:prstGeom>
          <a:solidFill>
            <a:srgbClr val="FFC000"/>
          </a:solidFill>
          <a:ln w="9525">
            <a:noFill/>
            <a:miter lim="800000"/>
            <a:headEnd/>
            <a:tailEnd/>
          </a:ln>
          <a:effectLst/>
        </p:spPr>
        <p:txBody>
          <a:bodyPr anchor="ctr"/>
          <a:lstStyle/>
          <a:p>
            <a:r>
              <a:rPr lang="en-US" altLang="zh-CN" sz="2800" smtClean="0"/>
              <a:t>1. </a:t>
            </a:r>
            <a:r>
              <a:rPr lang="zh-CN" altLang="en-US" sz="2800" smtClean="0"/>
              <a:t>产品</a:t>
            </a:r>
            <a:r>
              <a:rPr lang="zh-CN" altLang="en-US" sz="2800"/>
              <a:t>概</a:t>
            </a:r>
            <a:r>
              <a:rPr lang="zh-CN" altLang="en-US" sz="2800" smtClean="0"/>
              <a:t>要介绍</a:t>
            </a:r>
            <a:endParaRPr lang="en-US" altLang="zh-CN" sz="2800"/>
          </a:p>
        </p:txBody>
      </p:sp>
      <p:sp>
        <p:nvSpPr>
          <p:cNvPr id="6" name="TextBox 5"/>
          <p:cNvSpPr txBox="1"/>
          <p:nvPr/>
        </p:nvSpPr>
        <p:spPr>
          <a:xfrm>
            <a:off x="467544" y="980728"/>
            <a:ext cx="3816424" cy="461665"/>
          </a:xfrm>
          <a:prstGeom prst="rect">
            <a:avLst/>
          </a:prstGeom>
          <a:noFill/>
        </p:spPr>
        <p:txBody>
          <a:bodyPr wrap="square" rtlCol="0">
            <a:spAutoFit/>
          </a:bodyPr>
          <a:lstStyle/>
          <a:p>
            <a:r>
              <a:rPr lang="en-US" altLang="zh-CN" sz="2400" smtClean="0">
                <a:solidFill>
                  <a:srgbClr val="996633"/>
                </a:solidFill>
              </a:rPr>
              <a:t>——</a:t>
            </a:r>
            <a:r>
              <a:rPr lang="zh-CN" altLang="en-US" sz="2400" smtClean="0">
                <a:solidFill>
                  <a:srgbClr val="996633"/>
                </a:solidFill>
              </a:rPr>
              <a:t>项目范围</a:t>
            </a:r>
            <a:endParaRPr lang="zh-CN" altLang="en-US" sz="2400">
              <a:solidFill>
                <a:srgbClr val="996633"/>
              </a:solidFill>
            </a:endParaRPr>
          </a:p>
        </p:txBody>
      </p:sp>
    </p:spTree>
    <p:extLst>
      <p:ext uri="{BB962C8B-B14F-4D97-AF65-F5344CB8AC3E}">
        <p14:creationId xmlns:p14="http://schemas.microsoft.com/office/powerpoint/2010/main" val="1734707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BED49993-2651-4519-80AA-9A8A861508F6}" type="datetime1">
              <a:rPr lang="zh-CN" altLang="en-US" smtClean="0"/>
              <a:pPr>
                <a:defRPr/>
              </a:pPr>
              <a:t>2012-3-31</a:t>
            </a:fld>
            <a:endParaRPr lang="en-US" sz="3200" b="1">
              <a:solidFill>
                <a:srgbClr val="336699"/>
              </a:solidFill>
              <a:latin typeface="Arial" pitchFamily="34" charset="0"/>
              <a:ea typeface="微软雅黑" pitchFamily="34" charset="-122"/>
            </a:endParaRPr>
          </a:p>
        </p:txBody>
      </p:sp>
      <p:sp>
        <p:nvSpPr>
          <p:cNvPr id="4" name="Rectangle 2"/>
          <p:cNvSpPr>
            <a:spLocks noChangeArrowheads="1"/>
          </p:cNvSpPr>
          <p:nvPr/>
        </p:nvSpPr>
        <p:spPr bwMode="auto">
          <a:xfrm>
            <a:off x="304800" y="260648"/>
            <a:ext cx="8515350" cy="504825"/>
          </a:xfrm>
          <a:prstGeom prst="rect">
            <a:avLst/>
          </a:prstGeom>
          <a:solidFill>
            <a:srgbClr val="FFC000"/>
          </a:solidFill>
          <a:ln w="9525">
            <a:noFill/>
            <a:miter lim="800000"/>
            <a:headEnd/>
            <a:tailEnd/>
          </a:ln>
          <a:effectLst/>
        </p:spPr>
        <p:txBody>
          <a:bodyPr anchor="ctr"/>
          <a:lstStyle/>
          <a:p>
            <a:r>
              <a:rPr lang="en-US" altLang="zh-CN" sz="2800" smtClean="0"/>
              <a:t>1. </a:t>
            </a:r>
            <a:r>
              <a:rPr lang="zh-CN" altLang="en-US" sz="2800" smtClean="0"/>
              <a:t>产品</a:t>
            </a:r>
            <a:r>
              <a:rPr lang="zh-CN" altLang="en-US" sz="2800"/>
              <a:t>概</a:t>
            </a:r>
            <a:r>
              <a:rPr lang="zh-CN" altLang="en-US" sz="2800" smtClean="0"/>
              <a:t>要介绍</a:t>
            </a:r>
            <a:endParaRPr lang="en-US" altLang="zh-CN" sz="2800"/>
          </a:p>
        </p:txBody>
      </p:sp>
      <p:sp>
        <p:nvSpPr>
          <p:cNvPr id="2" name="TextBox 1"/>
          <p:cNvSpPr txBox="1"/>
          <p:nvPr/>
        </p:nvSpPr>
        <p:spPr>
          <a:xfrm>
            <a:off x="611560" y="1772816"/>
            <a:ext cx="7776864" cy="3901837"/>
          </a:xfrm>
          <a:prstGeom prst="rect">
            <a:avLst/>
          </a:prstGeom>
          <a:noFill/>
        </p:spPr>
        <p:txBody>
          <a:bodyPr wrap="square" rtlCol="0">
            <a:spAutoFit/>
          </a:bodyPr>
          <a:lstStyle/>
          <a:p>
            <a:pPr marL="457200" indent="-457200">
              <a:lnSpc>
                <a:spcPct val="150000"/>
              </a:lnSpc>
              <a:buFont typeface="Arial" pitchFamily="34" charset="0"/>
              <a:buChar char="•"/>
            </a:pPr>
            <a:r>
              <a:rPr lang="zh-CN" altLang="en-US" sz="2400" smtClean="0"/>
              <a:t>可独立的为</a:t>
            </a:r>
            <a:r>
              <a:rPr lang="en-US" altLang="zh-CN" sz="2400" smtClean="0"/>
              <a:t>Website</a:t>
            </a:r>
            <a:r>
              <a:rPr lang="zh-CN" altLang="en-US" sz="2400" smtClean="0"/>
              <a:t>提供完整的管理平台</a:t>
            </a:r>
            <a:endParaRPr lang="en-US" altLang="zh-CN" sz="2400" smtClean="0"/>
          </a:p>
          <a:p>
            <a:pPr marL="457200" indent="-457200">
              <a:lnSpc>
                <a:spcPct val="150000"/>
              </a:lnSpc>
              <a:buFont typeface="Arial" pitchFamily="34" charset="0"/>
              <a:buChar char="•"/>
            </a:pPr>
            <a:r>
              <a:rPr lang="zh-CN" altLang="en-US" sz="2400"/>
              <a:t>提</a:t>
            </a:r>
            <a:r>
              <a:rPr lang="zh-CN" altLang="en-US" sz="2400" smtClean="0"/>
              <a:t>供多种销售渠道的支持</a:t>
            </a:r>
            <a:endParaRPr lang="en-US" altLang="zh-CN" sz="2400" smtClean="0"/>
          </a:p>
          <a:p>
            <a:pPr marL="457200" indent="-457200">
              <a:lnSpc>
                <a:spcPct val="150000"/>
              </a:lnSpc>
              <a:buFont typeface="Arial" pitchFamily="34" charset="0"/>
              <a:buChar char="•"/>
            </a:pPr>
            <a:r>
              <a:rPr lang="zh-CN" altLang="en-US" sz="2400"/>
              <a:t>提</a:t>
            </a:r>
            <a:r>
              <a:rPr lang="zh-CN" altLang="en-US" sz="2400" smtClean="0"/>
              <a:t>供多语言的支持</a:t>
            </a:r>
            <a:endParaRPr lang="en-US" altLang="zh-CN" sz="2400" smtClean="0"/>
          </a:p>
          <a:p>
            <a:pPr marL="457200" indent="-457200">
              <a:lnSpc>
                <a:spcPct val="150000"/>
              </a:lnSpc>
              <a:buFont typeface="Arial" pitchFamily="34" charset="0"/>
              <a:buChar char="•"/>
            </a:pPr>
            <a:r>
              <a:rPr lang="zh-CN" altLang="en-US" sz="2400" smtClean="0"/>
              <a:t>架构清晰，易于扩展，提供原厂化支持</a:t>
            </a:r>
            <a:endParaRPr lang="en-US" altLang="zh-CN" sz="2400" smtClean="0"/>
          </a:p>
          <a:p>
            <a:pPr marL="457200" indent="-457200">
              <a:lnSpc>
                <a:spcPct val="150000"/>
              </a:lnSpc>
              <a:buFont typeface="Arial" pitchFamily="34" charset="0"/>
              <a:buChar char="•"/>
            </a:pPr>
            <a:r>
              <a:rPr lang="zh-CN" altLang="en-US" sz="2400" smtClean="0"/>
              <a:t>采用</a:t>
            </a:r>
            <a:r>
              <a:rPr lang="en-US" altLang="zh-CN" sz="2400" smtClean="0"/>
              <a:t>All in One</a:t>
            </a:r>
            <a:r>
              <a:rPr lang="zh-CN" altLang="en-US" sz="2400" smtClean="0"/>
              <a:t>模式部署，部署、维护简单</a:t>
            </a:r>
            <a:endParaRPr lang="en-US" altLang="zh-CN" sz="2400" smtClean="0"/>
          </a:p>
          <a:p>
            <a:pPr marL="457200" indent="-457200">
              <a:lnSpc>
                <a:spcPct val="150000"/>
              </a:lnSpc>
              <a:buFont typeface="Arial" pitchFamily="34" charset="0"/>
              <a:buChar char="•"/>
            </a:pPr>
            <a:r>
              <a:rPr lang="en-US" altLang="zh-CN" sz="2400" err="1" smtClean="0"/>
              <a:t>RIA+Restful</a:t>
            </a:r>
            <a:r>
              <a:rPr lang="zh-CN" altLang="en-US" sz="2400" smtClean="0"/>
              <a:t>模式，利于扩展到不同终端设备</a:t>
            </a:r>
            <a:endParaRPr lang="en-US" altLang="zh-CN" sz="2400" smtClean="0"/>
          </a:p>
          <a:p>
            <a:pPr marL="457200" indent="-457200">
              <a:lnSpc>
                <a:spcPct val="150000"/>
              </a:lnSpc>
              <a:buFont typeface="Arial" pitchFamily="34" charset="0"/>
              <a:buChar char="•"/>
            </a:pPr>
            <a:endParaRPr lang="en-US" altLang="zh-CN" sz="2400" smtClean="0"/>
          </a:p>
        </p:txBody>
      </p:sp>
      <p:sp>
        <p:nvSpPr>
          <p:cNvPr id="5" name="TextBox 4"/>
          <p:cNvSpPr txBox="1"/>
          <p:nvPr/>
        </p:nvSpPr>
        <p:spPr>
          <a:xfrm>
            <a:off x="467544" y="980728"/>
            <a:ext cx="3816424" cy="461665"/>
          </a:xfrm>
          <a:prstGeom prst="rect">
            <a:avLst/>
          </a:prstGeom>
          <a:noFill/>
        </p:spPr>
        <p:txBody>
          <a:bodyPr wrap="square" rtlCol="0">
            <a:spAutoFit/>
          </a:bodyPr>
          <a:lstStyle/>
          <a:p>
            <a:r>
              <a:rPr lang="en-US" altLang="zh-CN" sz="2400" smtClean="0">
                <a:solidFill>
                  <a:srgbClr val="996633"/>
                </a:solidFill>
              </a:rPr>
              <a:t>——</a:t>
            </a:r>
            <a:r>
              <a:rPr lang="zh-CN" altLang="en-US" sz="2400" smtClean="0">
                <a:solidFill>
                  <a:srgbClr val="996633"/>
                </a:solidFill>
              </a:rPr>
              <a:t>产品特征</a:t>
            </a:r>
            <a:endParaRPr lang="zh-CN" altLang="en-US" sz="2400">
              <a:solidFill>
                <a:srgbClr val="996633"/>
              </a:solidFill>
            </a:endParaRPr>
          </a:p>
        </p:txBody>
      </p:sp>
    </p:spTree>
    <p:extLst>
      <p:ext uri="{BB962C8B-B14F-4D97-AF65-F5344CB8AC3E}">
        <p14:creationId xmlns:p14="http://schemas.microsoft.com/office/powerpoint/2010/main" val="1345473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BED49993-2651-4519-80AA-9A8A861508F6}" type="datetime1">
              <a:rPr lang="zh-CN" altLang="en-US" smtClean="0"/>
              <a:pPr>
                <a:defRPr/>
              </a:pPr>
              <a:t>2012-3-31</a:t>
            </a:fld>
            <a:endParaRPr lang="en-US" sz="3200" b="1">
              <a:solidFill>
                <a:srgbClr val="336699"/>
              </a:solidFill>
              <a:latin typeface="Arial" pitchFamily="34" charset="0"/>
              <a:ea typeface="微软雅黑" pitchFamily="34" charset="-122"/>
            </a:endParaRPr>
          </a:p>
        </p:txBody>
      </p:sp>
      <p:sp>
        <p:nvSpPr>
          <p:cNvPr id="4" name="Rectangle 2"/>
          <p:cNvSpPr>
            <a:spLocks noChangeArrowheads="1"/>
          </p:cNvSpPr>
          <p:nvPr/>
        </p:nvSpPr>
        <p:spPr bwMode="auto">
          <a:xfrm>
            <a:off x="304800" y="260648"/>
            <a:ext cx="8515350" cy="504825"/>
          </a:xfrm>
          <a:prstGeom prst="rect">
            <a:avLst/>
          </a:prstGeom>
          <a:solidFill>
            <a:srgbClr val="FFC000"/>
          </a:solidFill>
          <a:ln w="9525">
            <a:noFill/>
            <a:miter lim="800000"/>
            <a:headEnd/>
            <a:tailEnd/>
          </a:ln>
          <a:effectLst/>
        </p:spPr>
        <p:txBody>
          <a:bodyPr anchor="ctr"/>
          <a:lstStyle/>
          <a:p>
            <a:r>
              <a:rPr lang="en-US" altLang="zh-CN" sz="2800" smtClean="0"/>
              <a:t>1. </a:t>
            </a:r>
            <a:r>
              <a:rPr lang="zh-CN" altLang="en-US" sz="2800" smtClean="0"/>
              <a:t>产品</a:t>
            </a:r>
            <a:r>
              <a:rPr lang="zh-CN" altLang="en-US" sz="2800"/>
              <a:t>概</a:t>
            </a:r>
            <a:r>
              <a:rPr lang="zh-CN" altLang="en-US" sz="2800" smtClean="0"/>
              <a:t>要介绍</a:t>
            </a:r>
            <a:endParaRPr lang="en-US" altLang="zh-CN" sz="2800"/>
          </a:p>
        </p:txBody>
      </p:sp>
      <p:sp>
        <p:nvSpPr>
          <p:cNvPr id="6" name="Rectangle 5"/>
          <p:cNvSpPr/>
          <p:nvPr/>
        </p:nvSpPr>
        <p:spPr bwMode="auto">
          <a:xfrm>
            <a:off x="899592" y="1556792"/>
            <a:ext cx="1512168" cy="432048"/>
          </a:xfrm>
          <a:prstGeom prst="rect">
            <a:avLst/>
          </a:prstGeom>
          <a:solidFill>
            <a:srgbClr val="FF99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336699"/>
                </a:solidFill>
                <a:effectLst/>
                <a:latin typeface="Arial" pitchFamily="34" charset="0"/>
                <a:ea typeface="微软雅黑" pitchFamily="34" charset="-122"/>
              </a:rPr>
              <a:t>官网</a:t>
            </a:r>
            <a:r>
              <a:rPr kumimoji="0" lang="en-US" altLang="zh-CN" sz="1800" b="1" i="0" u="none" strike="noStrike" cap="none" normalizeH="0" baseline="0" smtClean="0">
                <a:ln>
                  <a:noFill/>
                </a:ln>
                <a:solidFill>
                  <a:srgbClr val="336699"/>
                </a:solidFill>
                <a:effectLst/>
                <a:latin typeface="Arial" pitchFamily="34" charset="0"/>
                <a:ea typeface="微软雅黑" pitchFamily="34" charset="-122"/>
              </a:rPr>
              <a:t> 1</a:t>
            </a:r>
            <a:endParaRPr kumimoji="0" lang="zh-CN" altLang="en-US" sz="1800" b="1" i="0" u="none" strike="noStrike" cap="none" normalizeH="0" baseline="0" smtClean="0">
              <a:ln>
                <a:noFill/>
              </a:ln>
              <a:solidFill>
                <a:srgbClr val="336699"/>
              </a:solidFill>
              <a:effectLst/>
              <a:latin typeface="Arial" pitchFamily="34" charset="0"/>
              <a:ea typeface="微软雅黑" pitchFamily="34" charset="-122"/>
            </a:endParaRPr>
          </a:p>
        </p:txBody>
      </p:sp>
      <p:sp>
        <p:nvSpPr>
          <p:cNvPr id="7" name="Rectangle 6"/>
          <p:cNvSpPr/>
          <p:nvPr/>
        </p:nvSpPr>
        <p:spPr bwMode="auto">
          <a:xfrm>
            <a:off x="2555776" y="1556792"/>
            <a:ext cx="1440160" cy="432048"/>
          </a:xfrm>
          <a:prstGeom prst="rect">
            <a:avLst/>
          </a:prstGeom>
          <a:solidFill>
            <a:srgbClr val="FF99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336699"/>
                </a:solidFill>
                <a:effectLst/>
                <a:latin typeface="Arial" pitchFamily="34" charset="0"/>
                <a:ea typeface="微软雅黑" pitchFamily="34" charset="-122"/>
              </a:rPr>
              <a:t>官网</a:t>
            </a:r>
            <a:r>
              <a:rPr kumimoji="0" lang="en-US" altLang="zh-CN" sz="1800" b="1" i="0" u="none" strike="noStrike" cap="none" normalizeH="0" baseline="0" smtClean="0">
                <a:ln>
                  <a:noFill/>
                </a:ln>
                <a:solidFill>
                  <a:srgbClr val="336699"/>
                </a:solidFill>
                <a:effectLst/>
                <a:latin typeface="Arial" pitchFamily="34" charset="0"/>
                <a:ea typeface="微软雅黑" pitchFamily="34" charset="-122"/>
              </a:rPr>
              <a:t> 2</a:t>
            </a:r>
            <a:endParaRPr kumimoji="0" lang="zh-CN" altLang="en-US" sz="1800" b="1" i="0" u="none" strike="noStrike" cap="none" normalizeH="0" baseline="0" smtClean="0">
              <a:ln>
                <a:noFill/>
              </a:ln>
              <a:solidFill>
                <a:srgbClr val="336699"/>
              </a:solidFill>
              <a:effectLst/>
              <a:latin typeface="Arial" pitchFamily="34" charset="0"/>
              <a:ea typeface="微软雅黑" pitchFamily="34" charset="-122"/>
            </a:endParaRPr>
          </a:p>
        </p:txBody>
      </p:sp>
      <p:sp>
        <p:nvSpPr>
          <p:cNvPr id="8" name="Snip Diagonal Corner Rectangle 7"/>
          <p:cNvSpPr/>
          <p:nvPr/>
        </p:nvSpPr>
        <p:spPr bwMode="auto">
          <a:xfrm>
            <a:off x="4664799" y="1556792"/>
            <a:ext cx="1224136" cy="429411"/>
          </a:xfrm>
          <a:prstGeom prst="snip2DiagRec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336699"/>
                </a:solidFill>
                <a:effectLst/>
                <a:latin typeface="Arial" pitchFamily="34" charset="0"/>
                <a:ea typeface="微软雅黑" pitchFamily="34" charset="-122"/>
              </a:rPr>
              <a:t>淘宝</a:t>
            </a:r>
          </a:p>
        </p:txBody>
      </p:sp>
      <p:sp>
        <p:nvSpPr>
          <p:cNvPr id="9" name="Rounded Rectangle 8"/>
          <p:cNvSpPr/>
          <p:nvPr/>
        </p:nvSpPr>
        <p:spPr bwMode="auto">
          <a:xfrm>
            <a:off x="1764433" y="3140968"/>
            <a:ext cx="3516559" cy="1152128"/>
          </a:xfrm>
          <a:prstGeom prst="roundRect">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3200" b="1" i="0" u="none" strike="noStrike" cap="none" normalizeH="0" smtClean="0">
                <a:ln>
                  <a:noFill/>
                </a:ln>
                <a:solidFill>
                  <a:schemeClr val="accent2"/>
                </a:solidFill>
                <a:effectLst/>
                <a:latin typeface="Arial" pitchFamily="34" charset="0"/>
                <a:ea typeface="微软雅黑" pitchFamily="34" charset="-122"/>
              </a:rPr>
              <a:t>EC-Central</a:t>
            </a:r>
            <a:endParaRPr kumimoji="0" lang="zh-CN" altLang="en-US" sz="3200" b="1" i="0" u="none" strike="noStrike" cap="none" normalizeH="0" smtClean="0">
              <a:ln>
                <a:noFill/>
              </a:ln>
              <a:solidFill>
                <a:schemeClr val="accent2"/>
              </a:solidFill>
              <a:effectLst/>
              <a:latin typeface="Arial" pitchFamily="34" charset="0"/>
              <a:ea typeface="微软雅黑" pitchFamily="34" charset="-122"/>
            </a:endParaRPr>
          </a:p>
        </p:txBody>
      </p:sp>
      <p:sp>
        <p:nvSpPr>
          <p:cNvPr id="11" name="Snip Diagonal Corner Rectangle 10"/>
          <p:cNvSpPr/>
          <p:nvPr/>
        </p:nvSpPr>
        <p:spPr bwMode="auto">
          <a:xfrm>
            <a:off x="6125074" y="1556792"/>
            <a:ext cx="1224136" cy="432048"/>
          </a:xfrm>
          <a:prstGeom prst="snip2DiagRec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336699"/>
                </a:solidFill>
                <a:effectLst/>
                <a:latin typeface="Arial" pitchFamily="34" charset="0"/>
                <a:ea typeface="微软雅黑" pitchFamily="34" charset="-122"/>
              </a:rPr>
              <a:t>拍拍</a:t>
            </a:r>
          </a:p>
        </p:txBody>
      </p:sp>
      <p:sp>
        <p:nvSpPr>
          <p:cNvPr id="12" name="Snip Diagonal Corner Rectangle 11"/>
          <p:cNvSpPr/>
          <p:nvPr/>
        </p:nvSpPr>
        <p:spPr bwMode="auto">
          <a:xfrm>
            <a:off x="7533085" y="1556792"/>
            <a:ext cx="1224136" cy="432048"/>
          </a:xfrm>
          <a:prstGeom prst="snip2DiagRec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336699"/>
                </a:solidFill>
                <a:effectLst/>
                <a:latin typeface="Arial" pitchFamily="34" charset="0"/>
                <a:ea typeface="微软雅黑" pitchFamily="34" charset="-122"/>
              </a:rPr>
              <a:t>Ebay…</a:t>
            </a:r>
          </a:p>
        </p:txBody>
      </p:sp>
      <p:sp>
        <p:nvSpPr>
          <p:cNvPr id="13" name="Flowchart: Summing Junction 12"/>
          <p:cNvSpPr/>
          <p:nvPr/>
        </p:nvSpPr>
        <p:spPr bwMode="auto">
          <a:xfrm>
            <a:off x="6305094" y="2557500"/>
            <a:ext cx="864096" cy="792088"/>
          </a:xfrm>
          <a:prstGeom prst="flowChartSummingJunction">
            <a:avLst/>
          </a:prstGeom>
          <a:ln>
            <a:headEnd type="none" w="med" len="med"/>
            <a:tailEnd type="none" w="med" len="med"/>
          </a:ln>
          <a:extLst/>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err="1" smtClean="0">
                <a:ln>
                  <a:noFill/>
                </a:ln>
                <a:solidFill>
                  <a:srgbClr val="336699"/>
                </a:solidFill>
                <a:effectLst/>
                <a:latin typeface="Arial" pitchFamily="34" charset="0"/>
                <a:ea typeface="微软雅黑" pitchFamily="34" charset="-122"/>
              </a:rPr>
              <a:t>DataFeed</a:t>
            </a:r>
            <a:endParaRPr kumimoji="0" lang="zh-CN" altLang="en-US" sz="1400" b="1" i="0" u="none" strike="noStrike" cap="none" normalizeH="0" baseline="0" smtClean="0">
              <a:ln>
                <a:noFill/>
              </a:ln>
              <a:solidFill>
                <a:srgbClr val="336699"/>
              </a:solidFill>
              <a:effectLst/>
              <a:latin typeface="Arial" pitchFamily="34" charset="0"/>
              <a:ea typeface="微软雅黑" pitchFamily="34" charset="-122"/>
            </a:endParaRPr>
          </a:p>
        </p:txBody>
      </p:sp>
      <p:sp>
        <p:nvSpPr>
          <p:cNvPr id="29" name="Up-Down Arrow 28"/>
          <p:cNvSpPr/>
          <p:nvPr/>
        </p:nvSpPr>
        <p:spPr bwMode="auto">
          <a:xfrm rot="19208799">
            <a:off x="1959806" y="1957936"/>
            <a:ext cx="432048" cy="1117690"/>
          </a:xfrm>
          <a:prstGeom prst="up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rgbClr val="336699"/>
              </a:solidFill>
              <a:effectLst/>
              <a:latin typeface="Arial" pitchFamily="34" charset="0"/>
              <a:ea typeface="微软雅黑" pitchFamily="34" charset="-122"/>
            </a:endParaRPr>
          </a:p>
        </p:txBody>
      </p:sp>
      <p:sp>
        <p:nvSpPr>
          <p:cNvPr id="30" name="Up-Down Arrow 29"/>
          <p:cNvSpPr/>
          <p:nvPr/>
        </p:nvSpPr>
        <p:spPr bwMode="auto">
          <a:xfrm>
            <a:off x="3140901" y="2060848"/>
            <a:ext cx="432048" cy="876739"/>
          </a:xfrm>
          <a:prstGeom prst="up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rgbClr val="336699"/>
              </a:solidFill>
              <a:effectLst/>
              <a:latin typeface="Arial" pitchFamily="34" charset="0"/>
              <a:ea typeface="微软雅黑" pitchFamily="34" charset="-122"/>
            </a:endParaRPr>
          </a:p>
        </p:txBody>
      </p:sp>
      <p:cxnSp>
        <p:nvCxnSpPr>
          <p:cNvPr id="32" name="Straight Arrow Connector 31"/>
          <p:cNvCxnSpPr>
            <a:stCxn id="8" idx="1"/>
            <a:endCxn id="13" idx="1"/>
          </p:cNvCxnSpPr>
          <p:nvPr/>
        </p:nvCxnSpPr>
        <p:spPr bwMode="auto">
          <a:xfrm>
            <a:off x="5276867" y="1986203"/>
            <a:ext cx="1154771" cy="687296"/>
          </a:xfrm>
          <a:prstGeom prst="straightConnector1">
            <a:avLst/>
          </a:prstGeom>
          <a:solidFill>
            <a:schemeClr val="accent1"/>
          </a:solidFill>
          <a:ln w="9525"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Arrow Connector 35"/>
          <p:cNvCxnSpPr>
            <a:stCxn id="11" idx="1"/>
            <a:endCxn id="13" idx="0"/>
          </p:cNvCxnSpPr>
          <p:nvPr/>
        </p:nvCxnSpPr>
        <p:spPr bwMode="auto">
          <a:xfrm>
            <a:off x="6737142" y="1988840"/>
            <a:ext cx="0" cy="568660"/>
          </a:xfrm>
          <a:prstGeom prst="straightConnector1">
            <a:avLst/>
          </a:prstGeom>
          <a:solidFill>
            <a:schemeClr val="accent1"/>
          </a:solidFill>
          <a:ln w="9525"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Arrow Connector 37"/>
          <p:cNvCxnSpPr>
            <a:stCxn id="12" idx="1"/>
            <a:endCxn id="13" idx="7"/>
          </p:cNvCxnSpPr>
          <p:nvPr/>
        </p:nvCxnSpPr>
        <p:spPr bwMode="auto">
          <a:xfrm flipH="1">
            <a:off x="7042646" y="1988840"/>
            <a:ext cx="1102507" cy="684659"/>
          </a:xfrm>
          <a:prstGeom prst="straightConnector1">
            <a:avLst/>
          </a:prstGeom>
          <a:solidFill>
            <a:schemeClr val="accent1"/>
          </a:solidFill>
          <a:ln w="9525"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Flowchart: Magnetic Disk 41"/>
          <p:cNvSpPr/>
          <p:nvPr/>
        </p:nvSpPr>
        <p:spPr bwMode="auto">
          <a:xfrm>
            <a:off x="3000001" y="4833156"/>
            <a:ext cx="1427983" cy="936104"/>
          </a:xfrm>
          <a:prstGeom prst="flowChartMagneticDisk">
            <a:avLst/>
          </a:prstGeom>
          <a:solidFill>
            <a:srgbClr val="996633"/>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err="1" smtClean="0">
                <a:ln>
                  <a:noFill/>
                </a:ln>
                <a:solidFill>
                  <a:schemeClr val="accent6">
                    <a:lumMod val="50000"/>
                  </a:schemeClr>
                </a:solidFill>
                <a:effectLst/>
                <a:latin typeface="Arial" pitchFamily="34" charset="0"/>
                <a:ea typeface="微软雅黑" pitchFamily="34" charset="-122"/>
              </a:rPr>
              <a:t>DataBase</a:t>
            </a:r>
            <a:endParaRPr kumimoji="0" lang="zh-CN" altLang="en-US" sz="2000" b="1" i="0" u="none" strike="noStrike" cap="none" normalizeH="0" smtClean="0">
              <a:ln>
                <a:noFill/>
              </a:ln>
              <a:solidFill>
                <a:schemeClr val="accent6">
                  <a:lumMod val="50000"/>
                </a:schemeClr>
              </a:solidFill>
              <a:effectLst/>
              <a:latin typeface="Arial" pitchFamily="34" charset="0"/>
              <a:ea typeface="微软雅黑" pitchFamily="34" charset="-122"/>
            </a:endParaRPr>
          </a:p>
        </p:txBody>
      </p:sp>
      <p:sp>
        <p:nvSpPr>
          <p:cNvPr id="43" name="Left-Up Arrow 42"/>
          <p:cNvSpPr/>
          <p:nvPr/>
        </p:nvSpPr>
        <p:spPr bwMode="auto">
          <a:xfrm>
            <a:off x="5076056" y="3533310"/>
            <a:ext cx="1805102" cy="1767898"/>
          </a:xfrm>
          <a:prstGeom prst="leftUpArrow">
            <a:avLst>
              <a:gd name="adj1" fmla="val 7807"/>
              <a:gd name="adj2" fmla="val 10673"/>
              <a:gd name="adj3" fmla="val 19269"/>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rgbClr val="336699"/>
              </a:solidFill>
              <a:effectLst/>
              <a:latin typeface="Arial" pitchFamily="34" charset="0"/>
              <a:ea typeface="微软雅黑" pitchFamily="34" charset="-122"/>
            </a:endParaRPr>
          </a:p>
        </p:txBody>
      </p:sp>
      <p:sp>
        <p:nvSpPr>
          <p:cNvPr id="44" name="Up-Down Arrow 43"/>
          <p:cNvSpPr/>
          <p:nvPr/>
        </p:nvSpPr>
        <p:spPr bwMode="auto">
          <a:xfrm>
            <a:off x="3485321" y="4301171"/>
            <a:ext cx="494995" cy="703929"/>
          </a:xfrm>
          <a:prstGeom prst="upDownArrow">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rgbClr val="336699"/>
              </a:solidFill>
              <a:effectLst/>
              <a:latin typeface="Arial" pitchFamily="34" charset="0"/>
              <a:ea typeface="微软雅黑" pitchFamily="34" charset="-122"/>
            </a:endParaRPr>
          </a:p>
        </p:txBody>
      </p:sp>
      <p:sp>
        <p:nvSpPr>
          <p:cNvPr id="45" name="TextBox 44"/>
          <p:cNvSpPr txBox="1"/>
          <p:nvPr/>
        </p:nvSpPr>
        <p:spPr>
          <a:xfrm>
            <a:off x="511222" y="836712"/>
            <a:ext cx="5793872" cy="461665"/>
          </a:xfrm>
          <a:prstGeom prst="rect">
            <a:avLst/>
          </a:prstGeom>
          <a:noFill/>
        </p:spPr>
        <p:txBody>
          <a:bodyPr wrap="square" rtlCol="0">
            <a:spAutoFit/>
          </a:bodyPr>
          <a:lstStyle/>
          <a:p>
            <a:r>
              <a:rPr lang="en-US" altLang="zh-CN" sz="2400" smtClean="0">
                <a:solidFill>
                  <a:srgbClr val="996633"/>
                </a:solidFill>
              </a:rPr>
              <a:t>——</a:t>
            </a:r>
            <a:r>
              <a:rPr lang="zh-CN" altLang="en-US" sz="2400" smtClean="0">
                <a:solidFill>
                  <a:srgbClr val="996633"/>
                </a:solidFill>
              </a:rPr>
              <a:t>系统独立支持和多渠道支持</a:t>
            </a:r>
            <a:endParaRPr lang="zh-CN" altLang="en-US" sz="2400">
              <a:solidFill>
                <a:srgbClr val="996633"/>
              </a:solidFill>
            </a:endParaRPr>
          </a:p>
        </p:txBody>
      </p:sp>
      <p:sp>
        <p:nvSpPr>
          <p:cNvPr id="46" name="Rounded Rectangle 45"/>
          <p:cNvSpPr/>
          <p:nvPr/>
        </p:nvSpPr>
        <p:spPr bwMode="auto">
          <a:xfrm>
            <a:off x="251519" y="5069937"/>
            <a:ext cx="1800201" cy="653143"/>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7030A0"/>
                </a:solidFill>
                <a:effectLst/>
                <a:latin typeface="Arial" pitchFamily="34" charset="0"/>
                <a:ea typeface="微软雅黑" pitchFamily="34" charset="-122"/>
              </a:rPr>
              <a:t>WMS Restful Service</a:t>
            </a:r>
            <a:endParaRPr kumimoji="0" lang="zh-CN" altLang="en-US" sz="1800" b="1" i="0" u="none" strike="noStrike" cap="none" normalizeH="0" baseline="0" smtClean="0">
              <a:ln>
                <a:noFill/>
              </a:ln>
              <a:solidFill>
                <a:srgbClr val="7030A0"/>
              </a:solidFill>
              <a:effectLst/>
              <a:latin typeface="Arial" pitchFamily="34" charset="0"/>
              <a:ea typeface="微软雅黑" pitchFamily="34" charset="-122"/>
            </a:endParaRPr>
          </a:p>
        </p:txBody>
      </p:sp>
      <p:cxnSp>
        <p:nvCxnSpPr>
          <p:cNvPr id="48" name="Straight Arrow Connector 47"/>
          <p:cNvCxnSpPr/>
          <p:nvPr/>
        </p:nvCxnSpPr>
        <p:spPr bwMode="auto">
          <a:xfrm flipH="1">
            <a:off x="1655676" y="4365104"/>
            <a:ext cx="756084" cy="652678"/>
          </a:xfrm>
          <a:prstGeom prst="straightConnector1">
            <a:avLst/>
          </a:prstGeom>
          <a:solidFill>
            <a:schemeClr val="accent1"/>
          </a:solidFill>
          <a:ln w="9525" cap="flat" cmpd="sng" algn="ctr">
            <a:solidFill>
              <a:schemeClr val="tx1"/>
            </a:solidFill>
            <a:prstDash val="dash"/>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Rectangle 48"/>
          <p:cNvSpPr/>
          <p:nvPr/>
        </p:nvSpPr>
        <p:spPr bwMode="auto">
          <a:xfrm>
            <a:off x="1879374" y="4005064"/>
            <a:ext cx="964434" cy="28803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FFFFFF"/>
                </a:solidFill>
                <a:effectLst/>
                <a:latin typeface="Arial" pitchFamily="34" charset="0"/>
                <a:ea typeface="微软雅黑" pitchFamily="34" charset="-122"/>
              </a:rPr>
              <a:t>出库</a:t>
            </a:r>
            <a:r>
              <a:rPr kumimoji="0" lang="en-US" altLang="zh-CN" sz="1400" b="1" i="0" u="none" strike="noStrike" cap="none" normalizeH="0" baseline="0" smtClean="0">
                <a:ln>
                  <a:noFill/>
                </a:ln>
                <a:solidFill>
                  <a:srgbClr val="FFFFFF"/>
                </a:solidFill>
                <a:effectLst/>
                <a:latin typeface="Arial" pitchFamily="34" charset="0"/>
                <a:ea typeface="微软雅黑" pitchFamily="34" charset="-122"/>
              </a:rPr>
              <a:t>/</a:t>
            </a:r>
            <a:r>
              <a:rPr kumimoji="0" lang="zh-CN" altLang="en-US" sz="1400" b="1" i="0" u="none" strike="noStrike" cap="none" normalizeH="0" baseline="0" smtClean="0">
                <a:ln>
                  <a:noFill/>
                </a:ln>
                <a:solidFill>
                  <a:srgbClr val="FFFFFF"/>
                </a:solidFill>
                <a:effectLst/>
                <a:latin typeface="Arial" pitchFamily="34" charset="0"/>
                <a:ea typeface="微软雅黑" pitchFamily="34" charset="-122"/>
              </a:rPr>
              <a:t>入库</a:t>
            </a:r>
          </a:p>
        </p:txBody>
      </p:sp>
      <p:sp>
        <p:nvSpPr>
          <p:cNvPr id="50" name="TextBox 49"/>
          <p:cNvSpPr txBox="1"/>
          <p:nvPr/>
        </p:nvSpPr>
        <p:spPr>
          <a:xfrm>
            <a:off x="2052797" y="5861579"/>
            <a:ext cx="3075553" cy="276999"/>
          </a:xfrm>
          <a:prstGeom prst="rect">
            <a:avLst/>
          </a:prstGeom>
          <a:noFill/>
        </p:spPr>
        <p:txBody>
          <a:bodyPr wrap="square" rtlCol="0">
            <a:spAutoFit/>
          </a:bodyPr>
          <a:lstStyle/>
          <a:p>
            <a:r>
              <a:rPr lang="en-US" altLang="zh-CN" sz="1200" smtClean="0"/>
              <a:t>Customer</a:t>
            </a:r>
            <a:r>
              <a:rPr lang="zh-CN" altLang="en-US" sz="1200" smtClean="0"/>
              <a:t> 账号在不同官网上</a:t>
            </a:r>
            <a:r>
              <a:rPr lang="zh-CN" altLang="en-US" sz="1200"/>
              <a:t>可</a:t>
            </a:r>
            <a:r>
              <a:rPr lang="zh-CN" altLang="en-US" sz="1200" smtClean="0"/>
              <a:t>通用。</a:t>
            </a:r>
            <a:endParaRPr lang="en-US" altLang="zh-CN" sz="1200" smtClean="0"/>
          </a:p>
        </p:txBody>
      </p:sp>
    </p:spTree>
    <p:extLst>
      <p:ext uri="{BB962C8B-B14F-4D97-AF65-F5344CB8AC3E}">
        <p14:creationId xmlns:p14="http://schemas.microsoft.com/office/powerpoint/2010/main" val="1851319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ounded Rectangle 49"/>
          <p:cNvSpPr/>
          <p:nvPr/>
        </p:nvSpPr>
        <p:spPr bwMode="auto">
          <a:xfrm>
            <a:off x="611560" y="3140968"/>
            <a:ext cx="5976664" cy="2592288"/>
          </a:xfrm>
          <a:prstGeom prst="round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rgbClr val="336699"/>
              </a:solidFill>
              <a:effectLst/>
              <a:latin typeface="Arial" pitchFamily="34" charset="0"/>
              <a:ea typeface="微软雅黑" pitchFamily="34" charset="-122"/>
            </a:endParaRPr>
          </a:p>
        </p:txBody>
      </p:sp>
      <p:sp>
        <p:nvSpPr>
          <p:cNvPr id="3" name="Date Placeholder 2"/>
          <p:cNvSpPr>
            <a:spLocks noGrp="1"/>
          </p:cNvSpPr>
          <p:nvPr>
            <p:ph type="dt" sz="half" idx="10"/>
          </p:nvPr>
        </p:nvSpPr>
        <p:spPr/>
        <p:txBody>
          <a:bodyPr/>
          <a:lstStyle/>
          <a:p>
            <a:pPr>
              <a:defRPr/>
            </a:pPr>
            <a:fld id="{BED49993-2651-4519-80AA-9A8A861508F6}" type="datetime1">
              <a:rPr lang="zh-CN" altLang="en-US" smtClean="0"/>
              <a:pPr>
                <a:defRPr/>
              </a:pPr>
              <a:t>2012-3-31</a:t>
            </a:fld>
            <a:endParaRPr lang="en-US" sz="3200" b="1">
              <a:solidFill>
                <a:srgbClr val="336699"/>
              </a:solidFill>
              <a:latin typeface="Arial" pitchFamily="34" charset="0"/>
              <a:ea typeface="微软雅黑" pitchFamily="34" charset="-122"/>
            </a:endParaRPr>
          </a:p>
        </p:txBody>
      </p:sp>
      <p:sp>
        <p:nvSpPr>
          <p:cNvPr id="4" name="Rectangle 2"/>
          <p:cNvSpPr>
            <a:spLocks noChangeArrowheads="1"/>
          </p:cNvSpPr>
          <p:nvPr/>
        </p:nvSpPr>
        <p:spPr bwMode="auto">
          <a:xfrm>
            <a:off x="304800" y="260648"/>
            <a:ext cx="8515350" cy="504825"/>
          </a:xfrm>
          <a:prstGeom prst="rect">
            <a:avLst/>
          </a:prstGeom>
          <a:solidFill>
            <a:srgbClr val="FFC000"/>
          </a:solidFill>
          <a:ln w="9525">
            <a:noFill/>
            <a:miter lim="800000"/>
            <a:headEnd/>
            <a:tailEnd/>
          </a:ln>
          <a:effectLst/>
        </p:spPr>
        <p:txBody>
          <a:bodyPr anchor="ctr"/>
          <a:lstStyle/>
          <a:p>
            <a:r>
              <a:rPr lang="en-US" altLang="zh-CN" sz="2800" smtClean="0"/>
              <a:t>1. </a:t>
            </a:r>
            <a:r>
              <a:rPr lang="zh-CN" altLang="en-US" sz="2800" smtClean="0"/>
              <a:t>产品</a:t>
            </a:r>
            <a:r>
              <a:rPr lang="zh-CN" altLang="en-US" sz="2800"/>
              <a:t>概</a:t>
            </a:r>
            <a:r>
              <a:rPr lang="zh-CN" altLang="en-US" sz="2800" smtClean="0"/>
              <a:t>要介绍</a:t>
            </a:r>
            <a:endParaRPr lang="en-US" altLang="zh-CN" sz="2800"/>
          </a:p>
        </p:txBody>
      </p:sp>
      <p:sp>
        <p:nvSpPr>
          <p:cNvPr id="5" name="Rectangle 4"/>
          <p:cNvSpPr/>
          <p:nvPr/>
        </p:nvSpPr>
        <p:spPr bwMode="auto">
          <a:xfrm>
            <a:off x="1137490" y="1278666"/>
            <a:ext cx="4972339" cy="432048"/>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2060"/>
                </a:solidFill>
                <a:effectLst/>
                <a:latin typeface="Arial" pitchFamily="34" charset="0"/>
                <a:ea typeface="微软雅黑" pitchFamily="34" charset="-122"/>
              </a:rPr>
              <a:t>Silverlight Client</a:t>
            </a:r>
            <a:endParaRPr kumimoji="0" lang="zh-CN" altLang="en-US" sz="1200" b="1" i="0" u="none" strike="noStrike" cap="none" normalizeH="0" baseline="0" smtClean="0">
              <a:ln>
                <a:noFill/>
              </a:ln>
              <a:solidFill>
                <a:srgbClr val="002060"/>
              </a:solidFill>
              <a:effectLst/>
              <a:latin typeface="Arial" pitchFamily="34" charset="0"/>
              <a:ea typeface="微软雅黑" pitchFamily="34" charset="-122"/>
            </a:endParaRPr>
          </a:p>
        </p:txBody>
      </p:sp>
      <p:sp>
        <p:nvSpPr>
          <p:cNvPr id="6" name="Rectangle 5"/>
          <p:cNvSpPr/>
          <p:nvPr/>
        </p:nvSpPr>
        <p:spPr bwMode="auto">
          <a:xfrm>
            <a:off x="1137491" y="1756624"/>
            <a:ext cx="4972338" cy="304224"/>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2060"/>
                </a:solidFill>
                <a:effectLst/>
                <a:latin typeface="Arial" pitchFamily="34" charset="0"/>
                <a:ea typeface="微软雅黑" pitchFamily="34" charset="-122"/>
              </a:rPr>
              <a:t>Restful Service </a:t>
            </a:r>
            <a:endParaRPr kumimoji="0" lang="zh-CN" altLang="en-US" sz="1200" b="1" i="0" u="none" strike="noStrike" cap="none" normalizeH="0" baseline="0" smtClean="0">
              <a:ln>
                <a:noFill/>
              </a:ln>
              <a:solidFill>
                <a:srgbClr val="002060"/>
              </a:solidFill>
              <a:effectLst/>
              <a:latin typeface="Arial" pitchFamily="34" charset="0"/>
              <a:ea typeface="微软雅黑" pitchFamily="34" charset="-122"/>
            </a:endParaRPr>
          </a:p>
        </p:txBody>
      </p:sp>
      <p:sp>
        <p:nvSpPr>
          <p:cNvPr id="12" name="Rectangle 11"/>
          <p:cNvSpPr/>
          <p:nvPr/>
        </p:nvSpPr>
        <p:spPr bwMode="auto">
          <a:xfrm>
            <a:off x="1137489" y="2792579"/>
            <a:ext cx="1656184" cy="288032"/>
          </a:xfrm>
          <a:prstGeom prst="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2060"/>
                </a:solidFill>
                <a:effectLst/>
                <a:latin typeface="Arial" pitchFamily="34" charset="0"/>
                <a:ea typeface="微软雅黑" pitchFamily="34" charset="-122"/>
              </a:rPr>
              <a:t>New</a:t>
            </a:r>
            <a:r>
              <a:rPr kumimoji="0" lang="en-US" altLang="zh-CN" sz="1200" b="1" i="0" u="none" strike="noStrike" cap="none" normalizeH="0" smtClean="0">
                <a:ln>
                  <a:noFill/>
                </a:ln>
                <a:solidFill>
                  <a:srgbClr val="002060"/>
                </a:solidFill>
                <a:effectLst/>
                <a:latin typeface="Arial" pitchFamily="34" charset="0"/>
                <a:ea typeface="微软雅黑" pitchFamily="34" charset="-122"/>
              </a:rPr>
              <a:t> </a:t>
            </a:r>
            <a:r>
              <a:rPr kumimoji="0" lang="en-US" altLang="zh-CN" sz="1200" b="1" i="0" u="none" strike="noStrike" cap="none" normalizeH="0" err="1" smtClean="0">
                <a:ln>
                  <a:noFill/>
                </a:ln>
                <a:solidFill>
                  <a:srgbClr val="002060"/>
                </a:solidFill>
                <a:effectLst/>
                <a:latin typeface="Arial" pitchFamily="34" charset="0"/>
                <a:ea typeface="微软雅黑" pitchFamily="34" charset="-122"/>
              </a:rPr>
              <a:t>DataAccess</a:t>
            </a:r>
            <a:endParaRPr kumimoji="0" lang="zh-CN" altLang="en-US" sz="1200" b="1" i="0" u="none" strike="noStrike" cap="none" normalizeH="0" baseline="0" smtClean="0">
              <a:ln>
                <a:noFill/>
              </a:ln>
              <a:solidFill>
                <a:srgbClr val="002060"/>
              </a:solidFill>
              <a:effectLst/>
              <a:latin typeface="Arial" pitchFamily="34" charset="0"/>
              <a:ea typeface="微软雅黑" pitchFamily="34" charset="-122"/>
            </a:endParaRPr>
          </a:p>
        </p:txBody>
      </p:sp>
      <p:sp>
        <p:nvSpPr>
          <p:cNvPr id="14" name="Rectangle 13"/>
          <p:cNvSpPr/>
          <p:nvPr/>
        </p:nvSpPr>
        <p:spPr bwMode="auto">
          <a:xfrm>
            <a:off x="1137489" y="2190417"/>
            <a:ext cx="1656184" cy="314130"/>
          </a:xfrm>
          <a:prstGeom prst="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2060"/>
                </a:solidFill>
                <a:effectLst/>
                <a:latin typeface="Arial" pitchFamily="34" charset="0"/>
                <a:ea typeface="微软雅黑" pitchFamily="34" charset="-122"/>
              </a:rPr>
              <a:t>New </a:t>
            </a:r>
            <a:r>
              <a:rPr kumimoji="0" lang="en-US" altLang="zh-CN" sz="1200" b="1" i="0" u="none" strike="noStrike" cap="none" normalizeH="0" baseline="0" err="1" smtClean="0">
                <a:ln>
                  <a:noFill/>
                </a:ln>
                <a:solidFill>
                  <a:srgbClr val="002060"/>
                </a:solidFill>
                <a:effectLst/>
                <a:latin typeface="Arial" pitchFamily="34" charset="0"/>
                <a:ea typeface="微软雅黑" pitchFamily="34" charset="-122"/>
              </a:rPr>
              <a:t>AppService</a:t>
            </a:r>
            <a:endParaRPr kumimoji="0" lang="zh-CN" altLang="en-US" sz="1200" b="1" i="0" u="none" strike="noStrike" cap="none" normalizeH="0" baseline="0" smtClean="0">
              <a:ln>
                <a:noFill/>
              </a:ln>
              <a:solidFill>
                <a:srgbClr val="002060"/>
              </a:solidFill>
              <a:effectLst/>
              <a:latin typeface="Arial" pitchFamily="34" charset="0"/>
              <a:ea typeface="微软雅黑" pitchFamily="34" charset="-122"/>
            </a:endParaRPr>
          </a:p>
        </p:txBody>
      </p:sp>
      <p:sp>
        <p:nvSpPr>
          <p:cNvPr id="15" name="Rectangle 14"/>
          <p:cNvSpPr/>
          <p:nvPr/>
        </p:nvSpPr>
        <p:spPr bwMode="auto">
          <a:xfrm>
            <a:off x="1137490" y="2504547"/>
            <a:ext cx="1656183" cy="288032"/>
          </a:xfrm>
          <a:prstGeom prst="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2060"/>
                </a:solidFill>
                <a:effectLst/>
                <a:latin typeface="Arial" pitchFamily="34" charset="0"/>
                <a:ea typeface="微软雅黑" pitchFamily="34" charset="-122"/>
              </a:rPr>
              <a:t>New </a:t>
            </a:r>
            <a:r>
              <a:rPr kumimoji="0" lang="en-US" altLang="zh-CN" sz="1200" b="1" i="0" u="none" strike="noStrike" cap="none" normalizeH="0" baseline="0" err="1" smtClean="0">
                <a:ln>
                  <a:noFill/>
                </a:ln>
                <a:solidFill>
                  <a:srgbClr val="002060"/>
                </a:solidFill>
                <a:effectLst/>
                <a:latin typeface="Arial" pitchFamily="34" charset="0"/>
                <a:ea typeface="微软雅黑" pitchFamily="34" charset="-122"/>
              </a:rPr>
              <a:t>BizProcesser</a:t>
            </a:r>
            <a:endParaRPr kumimoji="0" lang="zh-CN" altLang="en-US" sz="1200" b="1" i="0" u="none" strike="noStrike" cap="none" normalizeH="0" baseline="0" smtClean="0">
              <a:ln>
                <a:noFill/>
              </a:ln>
              <a:solidFill>
                <a:srgbClr val="002060"/>
              </a:solidFill>
              <a:effectLst/>
              <a:latin typeface="Arial" pitchFamily="34" charset="0"/>
              <a:ea typeface="微软雅黑" pitchFamily="34" charset="-122"/>
            </a:endParaRPr>
          </a:p>
        </p:txBody>
      </p:sp>
      <p:sp>
        <p:nvSpPr>
          <p:cNvPr id="16" name="Rectangle 15"/>
          <p:cNvSpPr/>
          <p:nvPr/>
        </p:nvSpPr>
        <p:spPr bwMode="auto">
          <a:xfrm>
            <a:off x="2793672" y="2792579"/>
            <a:ext cx="2466191" cy="288032"/>
          </a:xfrm>
          <a:prstGeom prst="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2060"/>
                </a:solidFill>
                <a:effectLst/>
                <a:latin typeface="Arial" pitchFamily="34" charset="0"/>
                <a:ea typeface="微软雅黑" pitchFamily="34" charset="-122"/>
              </a:rPr>
              <a:t>Override </a:t>
            </a:r>
            <a:r>
              <a:rPr kumimoji="0" lang="en-US" altLang="zh-CN" sz="1200" b="1" i="0" u="none" strike="noStrike" cap="none" normalizeH="0" baseline="0" err="1" smtClean="0">
                <a:ln>
                  <a:noFill/>
                </a:ln>
                <a:solidFill>
                  <a:srgbClr val="002060"/>
                </a:solidFill>
                <a:effectLst/>
                <a:latin typeface="Arial" pitchFamily="34" charset="0"/>
                <a:ea typeface="微软雅黑" pitchFamily="34" charset="-122"/>
              </a:rPr>
              <a:t>DataAccess</a:t>
            </a:r>
            <a:r>
              <a:rPr kumimoji="0" lang="en-US" altLang="zh-CN" sz="1200" b="1" i="0" u="none" strike="noStrike" cap="none" normalizeH="0" smtClean="0">
                <a:ln>
                  <a:noFill/>
                </a:ln>
                <a:solidFill>
                  <a:srgbClr val="002060"/>
                </a:solidFill>
                <a:effectLst/>
                <a:latin typeface="Arial" pitchFamily="34" charset="0"/>
                <a:ea typeface="微软雅黑" pitchFamily="34" charset="-122"/>
              </a:rPr>
              <a:t> Methods</a:t>
            </a:r>
            <a:endParaRPr kumimoji="0" lang="zh-CN" altLang="en-US" sz="1200" b="1" i="0" u="none" strike="noStrike" cap="none" normalizeH="0" baseline="0" smtClean="0">
              <a:ln>
                <a:noFill/>
              </a:ln>
              <a:solidFill>
                <a:srgbClr val="002060"/>
              </a:solidFill>
              <a:effectLst/>
              <a:latin typeface="Arial" pitchFamily="34" charset="0"/>
              <a:ea typeface="微软雅黑" pitchFamily="34" charset="-122"/>
            </a:endParaRPr>
          </a:p>
        </p:txBody>
      </p:sp>
      <p:sp>
        <p:nvSpPr>
          <p:cNvPr id="17" name="Rectangle 16"/>
          <p:cNvSpPr/>
          <p:nvPr/>
        </p:nvSpPr>
        <p:spPr bwMode="auto">
          <a:xfrm>
            <a:off x="2793672" y="2190417"/>
            <a:ext cx="2466193" cy="314130"/>
          </a:xfrm>
          <a:prstGeom prst="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2060"/>
                </a:solidFill>
                <a:effectLst/>
                <a:latin typeface="Arial" pitchFamily="34" charset="0"/>
                <a:ea typeface="微软雅黑" pitchFamily="34" charset="-122"/>
              </a:rPr>
              <a:t>Override </a:t>
            </a:r>
            <a:r>
              <a:rPr kumimoji="0" lang="en-US" altLang="zh-CN" sz="1200" b="1" i="0" u="none" strike="noStrike" cap="none" normalizeH="0" baseline="0" err="1" smtClean="0">
                <a:ln>
                  <a:noFill/>
                </a:ln>
                <a:solidFill>
                  <a:srgbClr val="002060"/>
                </a:solidFill>
                <a:effectLst/>
                <a:latin typeface="Arial" pitchFamily="34" charset="0"/>
                <a:ea typeface="微软雅黑" pitchFamily="34" charset="-122"/>
              </a:rPr>
              <a:t>AppService</a:t>
            </a:r>
            <a:r>
              <a:rPr kumimoji="0" lang="en-US" altLang="zh-CN" sz="1200" b="1" i="0" u="none" strike="noStrike" cap="none" normalizeH="0" baseline="0" smtClean="0">
                <a:ln>
                  <a:noFill/>
                </a:ln>
                <a:solidFill>
                  <a:srgbClr val="002060"/>
                </a:solidFill>
                <a:effectLst/>
                <a:latin typeface="Arial" pitchFamily="34" charset="0"/>
                <a:ea typeface="微软雅黑" pitchFamily="34" charset="-122"/>
              </a:rPr>
              <a:t> Methods</a:t>
            </a:r>
            <a:endParaRPr kumimoji="0" lang="zh-CN" altLang="en-US" sz="1200" b="1" i="0" u="none" strike="noStrike" cap="none" normalizeH="0" baseline="0" smtClean="0">
              <a:ln>
                <a:noFill/>
              </a:ln>
              <a:solidFill>
                <a:srgbClr val="002060"/>
              </a:solidFill>
              <a:effectLst/>
              <a:latin typeface="Arial" pitchFamily="34" charset="0"/>
              <a:ea typeface="微软雅黑" pitchFamily="34" charset="-122"/>
            </a:endParaRPr>
          </a:p>
        </p:txBody>
      </p:sp>
      <p:sp>
        <p:nvSpPr>
          <p:cNvPr id="18" name="Rectangle 17"/>
          <p:cNvSpPr/>
          <p:nvPr/>
        </p:nvSpPr>
        <p:spPr bwMode="auto">
          <a:xfrm>
            <a:off x="2793673" y="2504547"/>
            <a:ext cx="2466191" cy="288032"/>
          </a:xfrm>
          <a:prstGeom prst="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2060"/>
                </a:solidFill>
                <a:effectLst/>
                <a:latin typeface="Arial" pitchFamily="34" charset="0"/>
                <a:ea typeface="微软雅黑" pitchFamily="34" charset="-122"/>
              </a:rPr>
              <a:t>Override </a:t>
            </a:r>
            <a:r>
              <a:rPr kumimoji="0" lang="en-US" altLang="zh-CN" sz="1200" b="1" i="0" u="none" strike="noStrike" cap="none" normalizeH="0" baseline="0" err="1" smtClean="0">
                <a:ln>
                  <a:noFill/>
                </a:ln>
                <a:solidFill>
                  <a:srgbClr val="002060"/>
                </a:solidFill>
                <a:effectLst/>
                <a:latin typeface="Arial" pitchFamily="34" charset="0"/>
                <a:ea typeface="微软雅黑" pitchFamily="34" charset="-122"/>
              </a:rPr>
              <a:t>BizProcesser</a:t>
            </a:r>
            <a:r>
              <a:rPr kumimoji="0" lang="en-US" altLang="zh-CN" sz="1200" b="1" i="0" u="none" strike="noStrike" cap="none" normalizeH="0" baseline="0" smtClean="0">
                <a:ln>
                  <a:noFill/>
                </a:ln>
                <a:solidFill>
                  <a:srgbClr val="002060"/>
                </a:solidFill>
                <a:effectLst/>
                <a:latin typeface="Arial" pitchFamily="34" charset="0"/>
                <a:ea typeface="微软雅黑" pitchFamily="34" charset="-122"/>
              </a:rPr>
              <a:t>  Actions</a:t>
            </a:r>
            <a:endParaRPr kumimoji="0" lang="zh-CN" altLang="en-US" sz="1200" b="1" i="0" u="none" strike="noStrike" cap="none" normalizeH="0" baseline="0" smtClean="0">
              <a:ln>
                <a:noFill/>
              </a:ln>
              <a:solidFill>
                <a:srgbClr val="002060"/>
              </a:solidFill>
              <a:effectLst/>
              <a:latin typeface="Arial" pitchFamily="34" charset="0"/>
              <a:ea typeface="微软雅黑" pitchFamily="34" charset="-122"/>
            </a:endParaRPr>
          </a:p>
        </p:txBody>
      </p:sp>
      <p:sp>
        <p:nvSpPr>
          <p:cNvPr id="19" name="Rectangle 18"/>
          <p:cNvSpPr/>
          <p:nvPr/>
        </p:nvSpPr>
        <p:spPr bwMode="auto">
          <a:xfrm>
            <a:off x="5259863" y="2190417"/>
            <a:ext cx="849966" cy="890194"/>
          </a:xfrm>
          <a:prstGeom prst="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200">
                <a:solidFill>
                  <a:srgbClr val="002060"/>
                </a:solidFill>
                <a:latin typeface="Arial" pitchFamily="34" charset="0"/>
              </a:rPr>
              <a:t>继</a:t>
            </a:r>
            <a:r>
              <a:rPr lang="zh-CN" altLang="en-US" sz="1200" smtClean="0">
                <a:solidFill>
                  <a:srgbClr val="002060"/>
                </a:solidFill>
                <a:latin typeface="Arial" pitchFamily="34" charset="0"/>
              </a:rPr>
              <a:t>承 </a:t>
            </a:r>
            <a:endParaRPr lang="en-US" altLang="zh-CN" sz="1200" smtClean="0">
              <a:solidFill>
                <a:srgbClr val="002060"/>
              </a:solidFill>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err="1" smtClean="0">
                <a:ln>
                  <a:noFill/>
                </a:ln>
                <a:solidFill>
                  <a:srgbClr val="002060"/>
                </a:solidFill>
                <a:effectLst/>
                <a:latin typeface="Arial" pitchFamily="34" charset="0"/>
                <a:ea typeface="微软雅黑" pitchFamily="34" charset="-122"/>
              </a:rPr>
              <a:t>BizEntity</a:t>
            </a:r>
            <a:endParaRPr kumimoji="0" lang="zh-CN" altLang="en-US" sz="1200" b="1" i="0" u="none" strike="noStrike" cap="none" normalizeH="0" baseline="0" smtClean="0">
              <a:ln>
                <a:noFill/>
              </a:ln>
              <a:solidFill>
                <a:srgbClr val="002060"/>
              </a:solidFill>
              <a:effectLst/>
              <a:latin typeface="Arial" pitchFamily="34" charset="0"/>
              <a:ea typeface="微软雅黑" pitchFamily="34" charset="-122"/>
            </a:endParaRPr>
          </a:p>
        </p:txBody>
      </p:sp>
      <p:sp>
        <p:nvSpPr>
          <p:cNvPr id="23" name="Rectangle 22"/>
          <p:cNvSpPr/>
          <p:nvPr/>
        </p:nvSpPr>
        <p:spPr bwMode="auto">
          <a:xfrm>
            <a:off x="1115617" y="5157192"/>
            <a:ext cx="4972340" cy="28803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err="1" smtClean="0">
                <a:ln>
                  <a:noFill/>
                </a:ln>
                <a:solidFill>
                  <a:srgbClr val="002060"/>
                </a:solidFill>
                <a:effectLst/>
                <a:latin typeface="Arial" pitchFamily="34" charset="0"/>
                <a:ea typeface="微软雅黑" pitchFamily="34" charset="-122"/>
              </a:rPr>
              <a:t>BizEntity</a:t>
            </a:r>
            <a:endParaRPr kumimoji="0" lang="zh-CN" altLang="en-US" sz="1200" b="1" i="0" u="none" strike="noStrike" cap="none" normalizeH="0" baseline="0" smtClean="0">
              <a:ln>
                <a:noFill/>
              </a:ln>
              <a:solidFill>
                <a:srgbClr val="002060"/>
              </a:solidFill>
              <a:effectLst/>
              <a:latin typeface="Arial" pitchFamily="34" charset="0"/>
              <a:ea typeface="微软雅黑" pitchFamily="34" charset="-122"/>
            </a:endParaRPr>
          </a:p>
        </p:txBody>
      </p:sp>
      <p:sp>
        <p:nvSpPr>
          <p:cNvPr id="27" name="Rectangle 26"/>
          <p:cNvSpPr/>
          <p:nvPr/>
        </p:nvSpPr>
        <p:spPr bwMode="auto">
          <a:xfrm>
            <a:off x="1115616" y="3284984"/>
            <a:ext cx="1656183" cy="1872207"/>
          </a:xfrm>
          <a:prstGeom prst="rect">
            <a:avLst/>
          </a:prstGeom>
          <a:solidFill>
            <a:schemeClr val="accent1">
              <a:lumMod val="40000"/>
              <a:lumOff val="60000"/>
            </a:schemeClr>
          </a:solidFill>
          <a:ln w="9525" cap="flat" cmpd="sng" algn="ctr">
            <a:solidFill>
              <a:schemeClr val="tx1"/>
            </a:solidFill>
            <a:prstDash val="sysDash"/>
            <a:round/>
            <a:headEnd type="none" w="med" len="med"/>
            <a:tailEnd type="none" w="med" len="med"/>
          </a:ln>
          <a:effectLst/>
          <a:extLst/>
        </p:spPr>
        <p:txBody>
          <a:bodyPr vert="horz" wrap="square" lIns="91440" tIns="45720" rIns="91440" bIns="45720" numCol="1" rtlCol="0" anchor="b"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2060"/>
                </a:solidFill>
                <a:effectLst/>
                <a:latin typeface="Arial" pitchFamily="34" charset="0"/>
                <a:ea typeface="微软雅黑" pitchFamily="34" charset="-122"/>
              </a:rPr>
              <a:t>Customer Domain</a:t>
            </a:r>
            <a:endParaRPr kumimoji="0" lang="zh-CN" altLang="en-US" sz="1200" b="1" i="0" u="none" strike="noStrike" cap="none" normalizeH="0" baseline="0" smtClean="0">
              <a:ln>
                <a:noFill/>
              </a:ln>
              <a:solidFill>
                <a:srgbClr val="002060"/>
              </a:solidFill>
              <a:effectLst/>
              <a:latin typeface="Arial" pitchFamily="34" charset="0"/>
              <a:ea typeface="微软雅黑" pitchFamily="34" charset="-122"/>
            </a:endParaRPr>
          </a:p>
        </p:txBody>
      </p:sp>
      <p:sp>
        <p:nvSpPr>
          <p:cNvPr id="20" name="Rectangle 19"/>
          <p:cNvSpPr/>
          <p:nvPr/>
        </p:nvSpPr>
        <p:spPr bwMode="auto">
          <a:xfrm>
            <a:off x="1187622" y="3750082"/>
            <a:ext cx="1512170" cy="28803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2060"/>
                </a:solidFill>
                <a:effectLst/>
                <a:latin typeface="Arial" pitchFamily="34" charset="0"/>
                <a:ea typeface="微软雅黑" pitchFamily="34" charset="-122"/>
              </a:rPr>
              <a:t>App Service</a:t>
            </a:r>
            <a:endParaRPr kumimoji="0" lang="zh-CN" altLang="en-US" sz="1200" b="1" i="0" u="none" strike="noStrike" cap="none" normalizeH="0" baseline="0" smtClean="0">
              <a:ln>
                <a:noFill/>
              </a:ln>
              <a:solidFill>
                <a:srgbClr val="002060"/>
              </a:solidFill>
              <a:effectLst/>
              <a:latin typeface="Arial" pitchFamily="34" charset="0"/>
              <a:ea typeface="微软雅黑" pitchFamily="34" charset="-122"/>
            </a:endParaRPr>
          </a:p>
        </p:txBody>
      </p:sp>
      <p:sp>
        <p:nvSpPr>
          <p:cNvPr id="24" name="Rectangle 23"/>
          <p:cNvSpPr/>
          <p:nvPr/>
        </p:nvSpPr>
        <p:spPr bwMode="auto">
          <a:xfrm>
            <a:off x="1187622" y="4038114"/>
            <a:ext cx="1512170" cy="28803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2060"/>
                </a:solidFill>
                <a:effectLst/>
                <a:latin typeface="Arial" pitchFamily="34" charset="0"/>
                <a:ea typeface="微软雅黑" pitchFamily="34" charset="-122"/>
              </a:rPr>
              <a:t>Biz Processer</a:t>
            </a:r>
            <a:endParaRPr kumimoji="0" lang="zh-CN" altLang="en-US" sz="1200" b="1" i="0" u="none" strike="noStrike" cap="none" normalizeH="0" baseline="0" smtClean="0">
              <a:ln>
                <a:noFill/>
              </a:ln>
              <a:solidFill>
                <a:srgbClr val="002060"/>
              </a:solidFill>
              <a:effectLst/>
              <a:latin typeface="Arial" pitchFamily="34" charset="0"/>
              <a:ea typeface="微软雅黑" pitchFamily="34" charset="-122"/>
            </a:endParaRPr>
          </a:p>
        </p:txBody>
      </p:sp>
      <p:sp>
        <p:nvSpPr>
          <p:cNvPr id="25" name="Rectangle 24"/>
          <p:cNvSpPr/>
          <p:nvPr/>
        </p:nvSpPr>
        <p:spPr bwMode="auto">
          <a:xfrm>
            <a:off x="1187621" y="4326146"/>
            <a:ext cx="1512170" cy="28803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err="1" smtClean="0">
                <a:ln>
                  <a:noFill/>
                </a:ln>
                <a:solidFill>
                  <a:srgbClr val="002060"/>
                </a:solidFill>
                <a:effectLst/>
                <a:latin typeface="Arial" pitchFamily="34" charset="0"/>
                <a:ea typeface="微软雅黑" pitchFamily="34" charset="-122"/>
              </a:rPr>
              <a:t>IDataAccess</a:t>
            </a:r>
            <a:endParaRPr kumimoji="0" lang="zh-CN" altLang="en-US" sz="1200" b="1" i="0" u="none" strike="noStrike" cap="none" normalizeH="0" baseline="0" smtClean="0">
              <a:ln>
                <a:noFill/>
              </a:ln>
              <a:solidFill>
                <a:srgbClr val="002060"/>
              </a:solidFill>
              <a:effectLst/>
              <a:latin typeface="Arial" pitchFamily="34" charset="0"/>
              <a:ea typeface="微软雅黑" pitchFamily="34" charset="-122"/>
            </a:endParaRPr>
          </a:p>
        </p:txBody>
      </p:sp>
      <p:sp>
        <p:nvSpPr>
          <p:cNvPr id="26" name="Rectangle 25"/>
          <p:cNvSpPr/>
          <p:nvPr/>
        </p:nvSpPr>
        <p:spPr bwMode="auto">
          <a:xfrm>
            <a:off x="1187621" y="4614178"/>
            <a:ext cx="1512170" cy="28803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err="1" smtClean="0">
                <a:ln>
                  <a:noFill/>
                </a:ln>
                <a:solidFill>
                  <a:srgbClr val="002060"/>
                </a:solidFill>
                <a:effectLst/>
                <a:latin typeface="Arial" pitchFamily="34" charset="0"/>
                <a:ea typeface="微软雅黑" pitchFamily="34" charset="-122"/>
              </a:rPr>
              <a:t>SqlDataAccess</a:t>
            </a:r>
            <a:endParaRPr kumimoji="0" lang="zh-CN" altLang="en-US" sz="1200" b="1" i="0" u="none" strike="noStrike" cap="none" normalizeH="0" baseline="0" smtClean="0">
              <a:ln>
                <a:noFill/>
              </a:ln>
              <a:solidFill>
                <a:srgbClr val="002060"/>
              </a:solidFill>
              <a:effectLst/>
              <a:latin typeface="Arial" pitchFamily="34" charset="0"/>
              <a:ea typeface="微软雅黑" pitchFamily="34" charset="-122"/>
            </a:endParaRPr>
          </a:p>
        </p:txBody>
      </p:sp>
      <p:sp>
        <p:nvSpPr>
          <p:cNvPr id="30" name="Rectangle 29"/>
          <p:cNvSpPr/>
          <p:nvPr/>
        </p:nvSpPr>
        <p:spPr bwMode="auto">
          <a:xfrm>
            <a:off x="2771799" y="3284985"/>
            <a:ext cx="1656183" cy="1872208"/>
          </a:xfrm>
          <a:prstGeom prst="rect">
            <a:avLst/>
          </a:prstGeom>
          <a:solidFill>
            <a:schemeClr val="accent1">
              <a:lumMod val="40000"/>
              <a:lumOff val="60000"/>
            </a:schemeClr>
          </a:solidFill>
          <a:ln w="9525" cap="flat" cmpd="sng" algn="ctr">
            <a:solidFill>
              <a:schemeClr val="tx1"/>
            </a:solidFill>
            <a:prstDash val="sysDash"/>
            <a:round/>
            <a:headEnd type="none" w="med" len="med"/>
            <a:tailEnd type="none" w="med" len="med"/>
          </a:ln>
          <a:effectLst/>
          <a:extLst/>
        </p:spPr>
        <p:txBody>
          <a:bodyPr vert="horz" wrap="square" lIns="91440" tIns="45720" rIns="91440" bIns="45720" numCol="1" rtlCol="0" anchor="b"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200" smtClean="0">
                <a:solidFill>
                  <a:srgbClr val="002060"/>
                </a:solidFill>
                <a:latin typeface="Arial" pitchFamily="34" charset="0"/>
              </a:rPr>
              <a:t>IM Domain</a:t>
            </a:r>
            <a:endParaRPr kumimoji="0" lang="zh-CN" altLang="en-US" sz="1200" b="1" i="0" u="none" strike="noStrike" cap="none" normalizeH="0" baseline="0" smtClean="0">
              <a:ln>
                <a:noFill/>
              </a:ln>
              <a:solidFill>
                <a:srgbClr val="002060"/>
              </a:solidFill>
              <a:effectLst/>
              <a:latin typeface="Arial" pitchFamily="34" charset="0"/>
              <a:ea typeface="微软雅黑" pitchFamily="34" charset="-122"/>
            </a:endParaRPr>
          </a:p>
        </p:txBody>
      </p:sp>
      <p:sp>
        <p:nvSpPr>
          <p:cNvPr id="31" name="Rectangle 30"/>
          <p:cNvSpPr/>
          <p:nvPr/>
        </p:nvSpPr>
        <p:spPr bwMode="auto">
          <a:xfrm>
            <a:off x="2843805" y="3750083"/>
            <a:ext cx="1512170" cy="28803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2060"/>
                </a:solidFill>
                <a:effectLst/>
                <a:latin typeface="Arial" pitchFamily="34" charset="0"/>
                <a:ea typeface="微软雅黑" pitchFamily="34" charset="-122"/>
              </a:rPr>
              <a:t>App Service</a:t>
            </a:r>
            <a:endParaRPr kumimoji="0" lang="zh-CN" altLang="en-US" sz="1200" b="1" i="0" u="none" strike="noStrike" cap="none" normalizeH="0" baseline="0" smtClean="0">
              <a:ln>
                <a:noFill/>
              </a:ln>
              <a:solidFill>
                <a:srgbClr val="002060"/>
              </a:solidFill>
              <a:effectLst/>
              <a:latin typeface="Arial" pitchFamily="34" charset="0"/>
              <a:ea typeface="微软雅黑" pitchFamily="34" charset="-122"/>
            </a:endParaRPr>
          </a:p>
        </p:txBody>
      </p:sp>
      <p:sp>
        <p:nvSpPr>
          <p:cNvPr id="32" name="Rectangle 31"/>
          <p:cNvSpPr/>
          <p:nvPr/>
        </p:nvSpPr>
        <p:spPr bwMode="auto">
          <a:xfrm>
            <a:off x="2843805" y="4038115"/>
            <a:ext cx="1512170" cy="28803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2060"/>
                </a:solidFill>
                <a:effectLst/>
                <a:latin typeface="Arial" pitchFamily="34" charset="0"/>
                <a:ea typeface="微软雅黑" pitchFamily="34" charset="-122"/>
              </a:rPr>
              <a:t>Biz Processer</a:t>
            </a:r>
            <a:endParaRPr kumimoji="0" lang="zh-CN" altLang="en-US" sz="1200" b="1" i="0" u="none" strike="noStrike" cap="none" normalizeH="0" baseline="0" smtClean="0">
              <a:ln>
                <a:noFill/>
              </a:ln>
              <a:solidFill>
                <a:srgbClr val="002060"/>
              </a:solidFill>
              <a:effectLst/>
              <a:latin typeface="Arial" pitchFamily="34" charset="0"/>
              <a:ea typeface="微软雅黑" pitchFamily="34" charset="-122"/>
            </a:endParaRPr>
          </a:p>
        </p:txBody>
      </p:sp>
      <p:sp>
        <p:nvSpPr>
          <p:cNvPr id="33" name="Rectangle 32"/>
          <p:cNvSpPr/>
          <p:nvPr/>
        </p:nvSpPr>
        <p:spPr bwMode="auto">
          <a:xfrm>
            <a:off x="2843804" y="4326147"/>
            <a:ext cx="1512170" cy="28803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err="1" smtClean="0">
                <a:ln>
                  <a:noFill/>
                </a:ln>
                <a:solidFill>
                  <a:srgbClr val="002060"/>
                </a:solidFill>
                <a:effectLst/>
                <a:latin typeface="Arial" pitchFamily="34" charset="0"/>
                <a:ea typeface="微软雅黑" pitchFamily="34" charset="-122"/>
              </a:rPr>
              <a:t>IDataAccess</a:t>
            </a:r>
            <a:endParaRPr kumimoji="0" lang="zh-CN" altLang="en-US" sz="1200" b="1" i="0" u="none" strike="noStrike" cap="none" normalizeH="0" baseline="0" smtClean="0">
              <a:ln>
                <a:noFill/>
              </a:ln>
              <a:solidFill>
                <a:srgbClr val="002060"/>
              </a:solidFill>
              <a:effectLst/>
              <a:latin typeface="Arial" pitchFamily="34" charset="0"/>
              <a:ea typeface="微软雅黑" pitchFamily="34" charset="-122"/>
            </a:endParaRPr>
          </a:p>
        </p:txBody>
      </p:sp>
      <p:sp>
        <p:nvSpPr>
          <p:cNvPr id="34" name="Rectangle 33"/>
          <p:cNvSpPr/>
          <p:nvPr/>
        </p:nvSpPr>
        <p:spPr bwMode="auto">
          <a:xfrm>
            <a:off x="2843804" y="4614179"/>
            <a:ext cx="1512170" cy="28803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err="1" smtClean="0">
                <a:ln>
                  <a:noFill/>
                </a:ln>
                <a:solidFill>
                  <a:srgbClr val="002060"/>
                </a:solidFill>
                <a:effectLst/>
                <a:latin typeface="Arial" pitchFamily="34" charset="0"/>
                <a:ea typeface="微软雅黑" pitchFamily="34" charset="-122"/>
              </a:rPr>
              <a:t>SqlDataAccess</a:t>
            </a:r>
            <a:endParaRPr kumimoji="0" lang="zh-CN" altLang="en-US" sz="1200" b="1" i="0" u="none" strike="noStrike" cap="none" normalizeH="0" baseline="0" smtClean="0">
              <a:ln>
                <a:noFill/>
              </a:ln>
              <a:solidFill>
                <a:srgbClr val="002060"/>
              </a:solidFill>
              <a:effectLst/>
              <a:latin typeface="Arial" pitchFamily="34" charset="0"/>
              <a:ea typeface="微软雅黑" pitchFamily="34" charset="-122"/>
            </a:endParaRPr>
          </a:p>
        </p:txBody>
      </p:sp>
      <p:sp>
        <p:nvSpPr>
          <p:cNvPr id="36" name="Rectangle 35"/>
          <p:cNvSpPr/>
          <p:nvPr/>
        </p:nvSpPr>
        <p:spPr bwMode="auto">
          <a:xfrm>
            <a:off x="4431773" y="3284985"/>
            <a:ext cx="1656183" cy="1872205"/>
          </a:xfrm>
          <a:prstGeom prst="rect">
            <a:avLst/>
          </a:prstGeom>
          <a:solidFill>
            <a:schemeClr val="accent1">
              <a:lumMod val="40000"/>
              <a:lumOff val="60000"/>
            </a:schemeClr>
          </a:solidFill>
          <a:ln w="9525" cap="flat" cmpd="sng" algn="ctr">
            <a:solidFill>
              <a:schemeClr val="tx1"/>
            </a:solidFill>
            <a:prstDash val="sysDash"/>
            <a:round/>
            <a:headEnd type="none" w="med" len="med"/>
            <a:tailEnd type="none" w="med" len="med"/>
          </a:ln>
          <a:effectLst/>
          <a:extLst/>
        </p:spPr>
        <p:txBody>
          <a:bodyPr vert="horz" wrap="square" lIns="91440" tIns="45720" rIns="91440" bIns="45720" numCol="1" rtlCol="0" anchor="b"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rgbClr val="002060"/>
                </a:solidFill>
                <a:effectLst/>
                <a:latin typeface="Arial" pitchFamily="34" charset="0"/>
                <a:ea typeface="微软雅黑" pitchFamily="34" charset="-122"/>
              </a:rPr>
              <a:t>*** </a:t>
            </a:r>
            <a:r>
              <a:rPr kumimoji="0" lang="en-US" altLang="zh-CN" sz="1200" b="1" i="0" u="none" strike="noStrike" cap="none" normalizeH="0" baseline="0" smtClean="0">
                <a:ln>
                  <a:noFill/>
                </a:ln>
                <a:solidFill>
                  <a:srgbClr val="002060"/>
                </a:solidFill>
                <a:effectLst/>
                <a:latin typeface="Arial" pitchFamily="34" charset="0"/>
                <a:ea typeface="微软雅黑" pitchFamily="34" charset="-122"/>
              </a:rPr>
              <a:t>Domain</a:t>
            </a:r>
            <a:endParaRPr kumimoji="0" lang="zh-CN" altLang="en-US" sz="1200" b="1" i="0" u="none" strike="noStrike" cap="none" normalizeH="0" baseline="0" smtClean="0">
              <a:ln>
                <a:noFill/>
              </a:ln>
              <a:solidFill>
                <a:srgbClr val="002060"/>
              </a:solidFill>
              <a:effectLst/>
              <a:latin typeface="Arial" pitchFamily="34" charset="0"/>
              <a:ea typeface="微软雅黑" pitchFamily="34" charset="-122"/>
            </a:endParaRPr>
          </a:p>
        </p:txBody>
      </p:sp>
      <p:sp>
        <p:nvSpPr>
          <p:cNvPr id="37" name="Rectangle 36"/>
          <p:cNvSpPr/>
          <p:nvPr/>
        </p:nvSpPr>
        <p:spPr bwMode="auto">
          <a:xfrm>
            <a:off x="4503779" y="3750081"/>
            <a:ext cx="1512170" cy="28803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2060"/>
                </a:solidFill>
                <a:effectLst/>
                <a:latin typeface="Arial" pitchFamily="34" charset="0"/>
                <a:ea typeface="微软雅黑" pitchFamily="34" charset="-122"/>
              </a:rPr>
              <a:t>App Service</a:t>
            </a:r>
            <a:endParaRPr kumimoji="0" lang="zh-CN" altLang="en-US" sz="1200" b="1" i="0" u="none" strike="noStrike" cap="none" normalizeH="0" baseline="0" smtClean="0">
              <a:ln>
                <a:noFill/>
              </a:ln>
              <a:solidFill>
                <a:srgbClr val="002060"/>
              </a:solidFill>
              <a:effectLst/>
              <a:latin typeface="Arial" pitchFamily="34" charset="0"/>
              <a:ea typeface="微软雅黑" pitchFamily="34" charset="-122"/>
            </a:endParaRPr>
          </a:p>
        </p:txBody>
      </p:sp>
      <p:sp>
        <p:nvSpPr>
          <p:cNvPr id="38" name="Rectangle 37"/>
          <p:cNvSpPr/>
          <p:nvPr/>
        </p:nvSpPr>
        <p:spPr bwMode="auto">
          <a:xfrm>
            <a:off x="4503779" y="4038113"/>
            <a:ext cx="1512170" cy="28803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2060"/>
                </a:solidFill>
                <a:effectLst/>
                <a:latin typeface="Arial" pitchFamily="34" charset="0"/>
                <a:ea typeface="微软雅黑" pitchFamily="34" charset="-122"/>
              </a:rPr>
              <a:t>Biz Processer</a:t>
            </a:r>
            <a:endParaRPr kumimoji="0" lang="zh-CN" altLang="en-US" sz="1200" b="1" i="0" u="none" strike="noStrike" cap="none" normalizeH="0" baseline="0" smtClean="0">
              <a:ln>
                <a:noFill/>
              </a:ln>
              <a:solidFill>
                <a:srgbClr val="002060"/>
              </a:solidFill>
              <a:effectLst/>
              <a:latin typeface="Arial" pitchFamily="34" charset="0"/>
              <a:ea typeface="微软雅黑" pitchFamily="34" charset="-122"/>
            </a:endParaRPr>
          </a:p>
        </p:txBody>
      </p:sp>
      <p:sp>
        <p:nvSpPr>
          <p:cNvPr id="39" name="Rectangle 38"/>
          <p:cNvSpPr/>
          <p:nvPr/>
        </p:nvSpPr>
        <p:spPr bwMode="auto">
          <a:xfrm>
            <a:off x="4503778" y="4326145"/>
            <a:ext cx="1512170" cy="28803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err="1" smtClean="0">
                <a:ln>
                  <a:noFill/>
                </a:ln>
                <a:solidFill>
                  <a:srgbClr val="002060"/>
                </a:solidFill>
                <a:effectLst/>
                <a:latin typeface="Arial" pitchFamily="34" charset="0"/>
                <a:ea typeface="微软雅黑" pitchFamily="34" charset="-122"/>
              </a:rPr>
              <a:t>IDataAccess</a:t>
            </a:r>
            <a:endParaRPr kumimoji="0" lang="zh-CN" altLang="en-US" sz="1200" b="1" i="0" u="none" strike="noStrike" cap="none" normalizeH="0" baseline="0" smtClean="0">
              <a:ln>
                <a:noFill/>
              </a:ln>
              <a:solidFill>
                <a:srgbClr val="002060"/>
              </a:solidFill>
              <a:effectLst/>
              <a:latin typeface="Arial" pitchFamily="34" charset="0"/>
              <a:ea typeface="微软雅黑" pitchFamily="34" charset="-122"/>
            </a:endParaRPr>
          </a:p>
        </p:txBody>
      </p:sp>
      <p:sp>
        <p:nvSpPr>
          <p:cNvPr id="40" name="Rectangle 39"/>
          <p:cNvSpPr/>
          <p:nvPr/>
        </p:nvSpPr>
        <p:spPr bwMode="auto">
          <a:xfrm>
            <a:off x="4503778" y="4614177"/>
            <a:ext cx="1512170" cy="28803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err="1" smtClean="0">
                <a:ln>
                  <a:noFill/>
                </a:ln>
                <a:solidFill>
                  <a:srgbClr val="002060"/>
                </a:solidFill>
                <a:effectLst/>
                <a:latin typeface="Arial" pitchFamily="34" charset="0"/>
                <a:ea typeface="微软雅黑" pitchFamily="34" charset="-122"/>
              </a:rPr>
              <a:t>SqlDataAccess</a:t>
            </a:r>
            <a:endParaRPr kumimoji="0" lang="zh-CN" altLang="en-US" sz="1200" b="1" i="0" u="none" strike="noStrike" cap="none" normalizeH="0" baseline="0" smtClean="0">
              <a:ln>
                <a:noFill/>
              </a:ln>
              <a:solidFill>
                <a:srgbClr val="002060"/>
              </a:solidFill>
              <a:effectLst/>
              <a:latin typeface="Arial" pitchFamily="34" charset="0"/>
              <a:ea typeface="微软雅黑" pitchFamily="34" charset="-122"/>
            </a:endParaRPr>
          </a:p>
        </p:txBody>
      </p:sp>
      <p:sp>
        <p:nvSpPr>
          <p:cNvPr id="48" name="Rectangle 47"/>
          <p:cNvSpPr/>
          <p:nvPr/>
        </p:nvSpPr>
        <p:spPr bwMode="auto">
          <a:xfrm>
            <a:off x="1191606" y="3369768"/>
            <a:ext cx="4824342" cy="28803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2060"/>
                </a:solidFill>
                <a:effectLst/>
                <a:latin typeface="Arial" pitchFamily="34" charset="0"/>
                <a:ea typeface="微软雅黑" pitchFamily="34" charset="-122"/>
              </a:rPr>
              <a:t>Domain</a:t>
            </a:r>
            <a:r>
              <a:rPr kumimoji="0" lang="zh-CN" altLang="en-US" sz="1200" b="1" i="0" u="none" strike="noStrike" cap="none" normalizeH="0" baseline="0" smtClean="0">
                <a:ln>
                  <a:noFill/>
                </a:ln>
                <a:solidFill>
                  <a:srgbClr val="002060"/>
                </a:solidFill>
                <a:effectLst/>
                <a:latin typeface="Arial" pitchFamily="34" charset="0"/>
                <a:ea typeface="微软雅黑" pitchFamily="34" charset="-122"/>
              </a:rPr>
              <a:t>之间相互业务调用接口（</a:t>
            </a:r>
            <a:r>
              <a:rPr kumimoji="0" lang="en-US" altLang="zh-CN" sz="1200" b="1" i="0" u="none" strike="noStrike" cap="none" normalizeH="0" baseline="0" smtClean="0">
                <a:ln>
                  <a:noFill/>
                </a:ln>
                <a:solidFill>
                  <a:srgbClr val="002060"/>
                </a:solidFill>
                <a:effectLst/>
                <a:latin typeface="Arial" pitchFamily="34" charset="0"/>
                <a:ea typeface="微软雅黑" pitchFamily="34" charset="-122"/>
              </a:rPr>
              <a:t>IBizInteract</a:t>
            </a:r>
            <a:r>
              <a:rPr kumimoji="0" lang="zh-CN" altLang="en-US" sz="1200" b="1" i="0" u="none" strike="noStrike" cap="none" normalizeH="0" baseline="0" smtClean="0">
                <a:ln>
                  <a:noFill/>
                </a:ln>
                <a:solidFill>
                  <a:srgbClr val="002060"/>
                </a:solidFill>
                <a:effectLst/>
                <a:latin typeface="Arial" pitchFamily="34" charset="0"/>
                <a:ea typeface="微软雅黑" pitchFamily="34" charset="-122"/>
              </a:rPr>
              <a:t>）</a:t>
            </a:r>
          </a:p>
        </p:txBody>
      </p:sp>
      <p:sp>
        <p:nvSpPr>
          <p:cNvPr id="52" name="TextBox 51"/>
          <p:cNvSpPr txBox="1"/>
          <p:nvPr/>
        </p:nvSpPr>
        <p:spPr>
          <a:xfrm>
            <a:off x="1943707" y="5487615"/>
            <a:ext cx="3420382" cy="461665"/>
          </a:xfrm>
          <a:prstGeom prst="rect">
            <a:avLst/>
          </a:prstGeom>
          <a:solidFill>
            <a:srgbClr val="FFFFFF"/>
          </a:solidFill>
          <a:ln w="3175">
            <a:solidFill>
              <a:schemeClr val="tx1"/>
            </a:solidFill>
          </a:ln>
        </p:spPr>
        <p:txBody>
          <a:bodyPr wrap="square" rtlCol="0">
            <a:spAutoFit/>
          </a:bodyPr>
          <a:lstStyle/>
          <a:p>
            <a:pPr algn="ctr"/>
            <a:r>
              <a:rPr lang="en-US" altLang="zh-CN" sz="2400" smtClean="0"/>
              <a:t>EC-Central Biz Core</a:t>
            </a:r>
            <a:endParaRPr lang="zh-CN" altLang="en-US" sz="2400"/>
          </a:p>
        </p:txBody>
      </p:sp>
      <p:sp>
        <p:nvSpPr>
          <p:cNvPr id="53" name="TextBox 52"/>
          <p:cNvSpPr txBox="1"/>
          <p:nvPr/>
        </p:nvSpPr>
        <p:spPr>
          <a:xfrm>
            <a:off x="511222" y="836712"/>
            <a:ext cx="5793872" cy="461665"/>
          </a:xfrm>
          <a:prstGeom prst="rect">
            <a:avLst/>
          </a:prstGeom>
          <a:noFill/>
        </p:spPr>
        <p:txBody>
          <a:bodyPr wrap="square" rtlCol="0">
            <a:spAutoFit/>
          </a:bodyPr>
          <a:lstStyle/>
          <a:p>
            <a:r>
              <a:rPr lang="en-US" altLang="zh-CN" sz="2400" smtClean="0">
                <a:solidFill>
                  <a:srgbClr val="996633"/>
                </a:solidFill>
              </a:rPr>
              <a:t>——</a:t>
            </a:r>
            <a:r>
              <a:rPr lang="zh-CN" altLang="en-US" sz="2400" smtClean="0">
                <a:solidFill>
                  <a:srgbClr val="996633"/>
                </a:solidFill>
              </a:rPr>
              <a:t>产品封装及原厂化支持</a:t>
            </a:r>
            <a:endParaRPr lang="zh-CN" altLang="en-US" sz="2400">
              <a:solidFill>
                <a:srgbClr val="996633"/>
              </a:solidFill>
            </a:endParaRPr>
          </a:p>
        </p:txBody>
      </p:sp>
      <p:sp>
        <p:nvSpPr>
          <p:cNvPr id="54" name="Oval Callout 53"/>
          <p:cNvSpPr/>
          <p:nvPr/>
        </p:nvSpPr>
        <p:spPr bwMode="auto">
          <a:xfrm>
            <a:off x="6588224" y="3783334"/>
            <a:ext cx="2483768" cy="1244411"/>
          </a:xfrm>
          <a:prstGeom prst="wedgeEllipseCallout">
            <a:avLst>
              <a:gd name="adj1" fmla="val -50497"/>
              <a:gd name="adj2" fmla="val 39482"/>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rgbClr val="336699"/>
                </a:solidFill>
                <a:effectLst/>
                <a:latin typeface="Arial" pitchFamily="34" charset="0"/>
                <a:ea typeface="微软雅黑" pitchFamily="34" charset="-122"/>
              </a:rPr>
              <a:t>Biz Core</a:t>
            </a:r>
            <a:r>
              <a:rPr kumimoji="0" lang="zh-CN" altLang="en-US" sz="1300" b="1" i="0" u="none" strike="noStrike" cap="none" normalizeH="0" baseline="0" smtClean="0">
                <a:ln>
                  <a:noFill/>
                </a:ln>
                <a:solidFill>
                  <a:srgbClr val="336699"/>
                </a:solidFill>
                <a:effectLst/>
                <a:latin typeface="Arial" pitchFamily="34" charset="0"/>
                <a:ea typeface="微软雅黑" pitchFamily="34" charset="-122"/>
              </a:rPr>
              <a:t>是稳定的业务核心，只跟随产品版本升级而变化。</a:t>
            </a:r>
          </a:p>
        </p:txBody>
      </p:sp>
      <p:sp>
        <p:nvSpPr>
          <p:cNvPr id="55" name="Oval Callout 54"/>
          <p:cNvSpPr/>
          <p:nvPr/>
        </p:nvSpPr>
        <p:spPr bwMode="auto">
          <a:xfrm>
            <a:off x="6466496" y="1298377"/>
            <a:ext cx="2605496" cy="1376248"/>
          </a:xfrm>
          <a:prstGeom prst="wedgeEllipseCallout">
            <a:avLst>
              <a:gd name="adj1" fmla="val -55206"/>
              <a:gd name="adj2" fmla="val 34939"/>
            </a:avLst>
          </a:prstGeom>
          <a:solidFill>
            <a:srgbClr val="FFFF99"/>
          </a:solidFill>
          <a:ln w="9525" cap="flat" cmpd="sng" algn="ctr">
            <a:solidFill>
              <a:srgbClr val="FFFF99"/>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rgbClr val="336699"/>
                </a:solidFill>
                <a:effectLst/>
                <a:latin typeface="Arial" pitchFamily="34" charset="0"/>
                <a:ea typeface="微软雅黑" pitchFamily="34" charset="-122"/>
              </a:rPr>
              <a:t>外包项目中定制化部分</a:t>
            </a:r>
            <a:endParaRPr kumimoji="0" lang="en-US" altLang="zh-CN" sz="1300" b="1" i="0" u="none" strike="noStrike" cap="none" normalizeH="0" baseline="0" smtClean="0">
              <a:ln>
                <a:noFill/>
              </a:ln>
              <a:solidFill>
                <a:srgbClr val="336699"/>
              </a:solidFill>
              <a:effectLst/>
              <a:latin typeface="Arial" pitchFamily="34" charset="0"/>
              <a:ea typeface="微软雅黑" pitchFamily="34" charset="-122"/>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1300" b="1" i="0" u="none" strike="noStrike" cap="none" normalizeH="0" baseline="0" smtClean="0">
              <a:ln>
                <a:noFill/>
              </a:ln>
              <a:solidFill>
                <a:srgbClr val="336699"/>
              </a:solidFill>
              <a:effectLst/>
              <a:latin typeface="Arial" pitchFamily="34" charset="0"/>
              <a:ea typeface="微软雅黑" pitchFamily="34" charset="-122"/>
            </a:endParaRPr>
          </a:p>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rgbClr val="336699"/>
                </a:solidFill>
                <a:effectLst/>
                <a:latin typeface="Arial" pitchFamily="34" charset="0"/>
                <a:ea typeface="微软雅黑" pitchFamily="34" charset="-122"/>
              </a:rPr>
              <a:t>通过多态的方式覆写不同粒度的定制业务要求</a:t>
            </a:r>
          </a:p>
        </p:txBody>
      </p:sp>
    </p:spTree>
    <p:extLst>
      <p:ext uri="{BB962C8B-B14F-4D97-AF65-F5344CB8AC3E}">
        <p14:creationId xmlns:p14="http://schemas.microsoft.com/office/powerpoint/2010/main" val="3297639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BED49993-2651-4519-80AA-9A8A861508F6}" type="datetime1">
              <a:rPr lang="zh-CN" altLang="en-US" smtClean="0"/>
              <a:pPr>
                <a:defRPr/>
              </a:pPr>
              <a:t>2012-3-31</a:t>
            </a:fld>
            <a:endParaRPr lang="en-US" sz="3200" b="1">
              <a:solidFill>
                <a:srgbClr val="336699"/>
              </a:solidFill>
              <a:latin typeface="Arial" pitchFamily="34" charset="0"/>
              <a:ea typeface="微软雅黑" pitchFamily="34" charset="-122"/>
            </a:endParaRPr>
          </a:p>
        </p:txBody>
      </p:sp>
      <p:sp>
        <p:nvSpPr>
          <p:cNvPr id="4" name="Rectangle 2"/>
          <p:cNvSpPr>
            <a:spLocks noChangeArrowheads="1"/>
          </p:cNvSpPr>
          <p:nvPr/>
        </p:nvSpPr>
        <p:spPr bwMode="auto">
          <a:xfrm>
            <a:off x="304800" y="260648"/>
            <a:ext cx="8515350" cy="504825"/>
          </a:xfrm>
          <a:prstGeom prst="rect">
            <a:avLst/>
          </a:prstGeom>
          <a:solidFill>
            <a:srgbClr val="FFC000"/>
          </a:solidFill>
          <a:ln w="9525">
            <a:noFill/>
            <a:miter lim="800000"/>
            <a:headEnd/>
            <a:tailEnd/>
          </a:ln>
          <a:effectLst/>
        </p:spPr>
        <p:txBody>
          <a:bodyPr anchor="ctr"/>
          <a:lstStyle/>
          <a:p>
            <a:r>
              <a:rPr lang="en-US" altLang="zh-CN" sz="2800" smtClean="0"/>
              <a:t>2. </a:t>
            </a:r>
            <a:r>
              <a:rPr lang="zh-CN" altLang="en-US" sz="2800" smtClean="0"/>
              <a:t>产</a:t>
            </a:r>
            <a:r>
              <a:rPr lang="zh-CN" altLang="en-US" sz="2800"/>
              <a:t>品在外包项目中开</a:t>
            </a:r>
            <a:r>
              <a:rPr lang="zh-CN" altLang="en-US" sz="2800" smtClean="0"/>
              <a:t>发模式</a:t>
            </a:r>
            <a:endParaRPr lang="en-US" altLang="zh-CN" sz="2800"/>
          </a:p>
        </p:txBody>
      </p:sp>
      <p:sp>
        <p:nvSpPr>
          <p:cNvPr id="5" name="TextBox 4"/>
          <p:cNvSpPr txBox="1"/>
          <p:nvPr/>
        </p:nvSpPr>
        <p:spPr>
          <a:xfrm>
            <a:off x="674043" y="980728"/>
            <a:ext cx="7776864" cy="4662815"/>
          </a:xfrm>
          <a:prstGeom prst="rect">
            <a:avLst/>
          </a:prstGeom>
          <a:noFill/>
        </p:spPr>
        <p:txBody>
          <a:bodyPr wrap="square" rtlCol="0">
            <a:spAutoFit/>
          </a:bodyPr>
          <a:lstStyle/>
          <a:p>
            <a:pPr marL="457200" indent="-457200">
              <a:lnSpc>
                <a:spcPct val="150000"/>
              </a:lnSpc>
              <a:buFont typeface="Arial" pitchFamily="34" charset="0"/>
              <a:buChar char="•"/>
            </a:pPr>
            <a:r>
              <a:rPr lang="en-US" altLang="zh-CN" sz="1800"/>
              <a:t>1</a:t>
            </a:r>
            <a:r>
              <a:rPr lang="en-US" altLang="zh-CN" sz="1800" smtClean="0"/>
              <a:t>. </a:t>
            </a:r>
            <a:r>
              <a:rPr lang="zh-CN" altLang="en-US" sz="1800" smtClean="0"/>
              <a:t>分</a:t>
            </a:r>
            <a:r>
              <a:rPr lang="zh-CN" altLang="en-US" sz="1800"/>
              <a:t>析需求，识别出产品定制化功能模</a:t>
            </a:r>
            <a:r>
              <a:rPr lang="zh-CN" altLang="en-US" sz="1800" smtClean="0"/>
              <a:t>块。</a:t>
            </a:r>
            <a:endParaRPr lang="en-US" altLang="zh-CN" sz="1800" smtClean="0"/>
          </a:p>
          <a:p>
            <a:pPr marL="457200" indent="-457200">
              <a:lnSpc>
                <a:spcPct val="150000"/>
              </a:lnSpc>
              <a:buFont typeface="Arial" pitchFamily="34" charset="0"/>
              <a:buChar char="•"/>
            </a:pPr>
            <a:r>
              <a:rPr lang="en-US" altLang="zh-CN" sz="1800" smtClean="0"/>
              <a:t>2. BSA</a:t>
            </a:r>
            <a:r>
              <a:rPr lang="zh-CN" altLang="en-US" sz="1800" smtClean="0"/>
              <a:t>，外</a:t>
            </a:r>
            <a:r>
              <a:rPr lang="zh-CN" altLang="en-US" sz="1800"/>
              <a:t>包</a:t>
            </a:r>
            <a:r>
              <a:rPr lang="en-US" altLang="zh-CN" sz="1800"/>
              <a:t>PM</a:t>
            </a:r>
            <a:r>
              <a:rPr lang="zh-CN" altLang="en-US" sz="1800"/>
              <a:t>，产品研发团队人员 讨论确定产品二次开</a:t>
            </a:r>
            <a:r>
              <a:rPr lang="zh-CN" altLang="en-US" sz="1800" smtClean="0"/>
              <a:t>发详细方案，识</a:t>
            </a:r>
            <a:r>
              <a:rPr lang="zh-CN" altLang="en-US" sz="1800"/>
              <a:t>别出以下内容：</a:t>
            </a:r>
          </a:p>
          <a:p>
            <a:pPr marL="457200" indent="-457200">
              <a:lnSpc>
                <a:spcPct val="150000"/>
              </a:lnSpc>
              <a:buFont typeface="Arial" pitchFamily="34" charset="0"/>
              <a:buChar char="•"/>
            </a:pPr>
            <a:r>
              <a:rPr lang="zh-CN" altLang="en-US" sz="1800"/>
              <a:t> </a:t>
            </a:r>
            <a:r>
              <a:rPr lang="zh-CN" altLang="en-US" sz="1200"/>
              <a:t> </a:t>
            </a:r>
            <a:r>
              <a:rPr lang="en-US" altLang="zh-CN" sz="1200"/>
              <a:t>1</a:t>
            </a:r>
            <a:r>
              <a:rPr lang="zh-CN" altLang="en-US" sz="1200"/>
              <a:t>）新增功能</a:t>
            </a:r>
          </a:p>
          <a:p>
            <a:pPr marL="457200" indent="-457200">
              <a:lnSpc>
                <a:spcPct val="150000"/>
              </a:lnSpc>
              <a:buFont typeface="Arial" pitchFamily="34" charset="0"/>
              <a:buChar char="•"/>
            </a:pPr>
            <a:r>
              <a:rPr lang="zh-CN" altLang="en-US" sz="1200"/>
              <a:t>    （</a:t>
            </a:r>
            <a:r>
              <a:rPr lang="en-US" altLang="zh-CN" sz="1200"/>
              <a:t>1</a:t>
            </a:r>
            <a:r>
              <a:rPr lang="zh-CN" altLang="en-US" sz="1200" smtClean="0"/>
              <a:t>）系</a:t>
            </a:r>
            <a:r>
              <a:rPr lang="zh-CN" altLang="en-US" sz="1200"/>
              <a:t>统架构尽量与产品架构保持一</a:t>
            </a:r>
            <a:r>
              <a:rPr lang="zh-CN" altLang="en-US" sz="1200" smtClean="0"/>
              <a:t>致。</a:t>
            </a:r>
            <a:endParaRPr lang="zh-CN" altLang="en-US" sz="1200"/>
          </a:p>
          <a:p>
            <a:pPr marL="457200" indent="-457200">
              <a:lnSpc>
                <a:spcPct val="150000"/>
              </a:lnSpc>
              <a:buFont typeface="Arial" pitchFamily="34" charset="0"/>
              <a:buChar char="•"/>
            </a:pPr>
            <a:r>
              <a:rPr lang="zh-CN" altLang="en-US" sz="1200"/>
              <a:t>  </a:t>
            </a:r>
            <a:r>
              <a:rPr lang="en-US" altLang="zh-CN" sz="1200"/>
              <a:t>2</a:t>
            </a:r>
            <a:r>
              <a:rPr lang="zh-CN" altLang="en-US" sz="1200"/>
              <a:t>）变更功能</a:t>
            </a:r>
          </a:p>
          <a:p>
            <a:pPr marL="457200" indent="-457200">
              <a:lnSpc>
                <a:spcPct val="150000"/>
              </a:lnSpc>
              <a:buFont typeface="Arial" pitchFamily="34" charset="0"/>
              <a:buChar char="•"/>
            </a:pPr>
            <a:r>
              <a:rPr lang="zh-CN" altLang="en-US" sz="1200"/>
              <a:t>    （</a:t>
            </a:r>
            <a:r>
              <a:rPr lang="en-US" altLang="zh-CN" sz="1200"/>
              <a:t>1</a:t>
            </a:r>
            <a:r>
              <a:rPr lang="zh-CN" altLang="en-US" sz="1200" smtClean="0"/>
              <a:t>）</a:t>
            </a:r>
            <a:r>
              <a:rPr lang="en-US" altLang="zh-CN" sz="1200"/>
              <a:t> UI</a:t>
            </a:r>
            <a:r>
              <a:rPr lang="zh-CN" altLang="en-US" sz="1200"/>
              <a:t>端的变更点列</a:t>
            </a:r>
            <a:r>
              <a:rPr lang="zh-CN" altLang="en-US" sz="1200" smtClean="0"/>
              <a:t>表</a:t>
            </a:r>
            <a:r>
              <a:rPr lang="en-US" altLang="zh-CN" sz="1200" smtClean="0"/>
              <a:t>;</a:t>
            </a:r>
            <a:endParaRPr lang="zh-CN" altLang="en-US" sz="1200"/>
          </a:p>
          <a:p>
            <a:pPr marL="457200" indent="-457200">
              <a:lnSpc>
                <a:spcPct val="150000"/>
              </a:lnSpc>
              <a:buFont typeface="Arial" pitchFamily="34" charset="0"/>
              <a:buChar char="•"/>
            </a:pPr>
            <a:r>
              <a:rPr lang="zh-CN" altLang="en-US" sz="1200"/>
              <a:t>    （</a:t>
            </a:r>
            <a:r>
              <a:rPr lang="en-US" altLang="zh-CN" sz="1200"/>
              <a:t>2</a:t>
            </a:r>
            <a:r>
              <a:rPr lang="zh-CN" altLang="en-US" sz="1200" smtClean="0"/>
              <a:t>）</a:t>
            </a:r>
            <a:r>
              <a:rPr lang="zh-CN" altLang="en-US" sz="1200"/>
              <a:t>数据模</a:t>
            </a:r>
            <a:r>
              <a:rPr lang="zh-CN" altLang="en-US" sz="1200" smtClean="0"/>
              <a:t>型变更点</a:t>
            </a:r>
            <a:r>
              <a:rPr lang="zh-CN" altLang="en-US" sz="1200"/>
              <a:t>列表</a:t>
            </a:r>
            <a:r>
              <a:rPr lang="zh-CN" altLang="en-US" sz="1200" smtClean="0"/>
              <a:t>；</a:t>
            </a:r>
            <a:endParaRPr lang="zh-CN" altLang="en-US" sz="1200"/>
          </a:p>
          <a:p>
            <a:pPr marL="457200" indent="-457200">
              <a:lnSpc>
                <a:spcPct val="150000"/>
              </a:lnSpc>
              <a:buFont typeface="Arial" pitchFamily="34" charset="0"/>
              <a:buChar char="•"/>
            </a:pPr>
            <a:r>
              <a:rPr lang="zh-CN" altLang="en-US" sz="1200"/>
              <a:t>    （</a:t>
            </a:r>
            <a:r>
              <a:rPr lang="en-US" altLang="zh-CN" sz="1200"/>
              <a:t>3</a:t>
            </a:r>
            <a:r>
              <a:rPr lang="zh-CN" altLang="en-US" sz="1200"/>
              <a:t>）服务端</a:t>
            </a:r>
            <a:r>
              <a:rPr lang="zh-CN" altLang="en-US" sz="1200" smtClean="0"/>
              <a:t>的</a:t>
            </a:r>
            <a:r>
              <a:rPr lang="en-US" altLang="zh-CN" sz="1200" smtClean="0"/>
              <a:t>App Service</a:t>
            </a:r>
            <a:r>
              <a:rPr lang="zh-CN" altLang="en-US" sz="1200" smtClean="0"/>
              <a:t>层级的变更点列表；</a:t>
            </a:r>
            <a:endParaRPr lang="zh-CN" altLang="en-US" sz="1200"/>
          </a:p>
          <a:p>
            <a:pPr marL="457200" indent="-457200">
              <a:lnSpc>
                <a:spcPct val="150000"/>
              </a:lnSpc>
              <a:buFont typeface="Arial" pitchFamily="34" charset="0"/>
              <a:buChar char="•"/>
            </a:pPr>
            <a:r>
              <a:rPr lang="zh-CN" altLang="en-US" sz="1200"/>
              <a:t>    （</a:t>
            </a:r>
            <a:r>
              <a:rPr lang="en-US" altLang="zh-CN" sz="1200"/>
              <a:t>4</a:t>
            </a:r>
            <a:r>
              <a:rPr lang="zh-CN" altLang="en-US" sz="1200" smtClean="0"/>
              <a:t>）</a:t>
            </a:r>
            <a:r>
              <a:rPr lang="zh-CN" altLang="en-US" sz="1200"/>
              <a:t>服务端的</a:t>
            </a:r>
            <a:r>
              <a:rPr lang="en-US" altLang="zh-CN" sz="1200" smtClean="0"/>
              <a:t>Biz  Processer</a:t>
            </a:r>
            <a:r>
              <a:rPr lang="zh-CN" altLang="en-US" sz="1200" smtClean="0"/>
              <a:t>层级的变更点列表；</a:t>
            </a:r>
            <a:endParaRPr lang="zh-CN" altLang="en-US" sz="1200"/>
          </a:p>
          <a:p>
            <a:pPr marL="457200" indent="-457200">
              <a:lnSpc>
                <a:spcPct val="150000"/>
              </a:lnSpc>
              <a:buFont typeface="Arial" pitchFamily="34" charset="0"/>
              <a:buChar char="•"/>
            </a:pPr>
            <a:r>
              <a:rPr lang="zh-CN" altLang="en-US" sz="1200"/>
              <a:t>    （</a:t>
            </a:r>
            <a:r>
              <a:rPr lang="en-US" altLang="zh-CN" sz="1200"/>
              <a:t>5</a:t>
            </a:r>
            <a:r>
              <a:rPr lang="zh-CN" altLang="en-US" sz="1200"/>
              <a:t>）在</a:t>
            </a:r>
            <a:r>
              <a:rPr lang="en-US" altLang="zh-CN" sz="1200"/>
              <a:t>Step3,4</a:t>
            </a:r>
            <a:r>
              <a:rPr lang="zh-CN" altLang="en-US" sz="1200"/>
              <a:t>的基础上，列出具体的实施方案：是</a:t>
            </a:r>
            <a:r>
              <a:rPr lang="en-US" altLang="zh-CN" sz="1200"/>
              <a:t>Override Service</a:t>
            </a:r>
            <a:r>
              <a:rPr lang="zh-CN" altLang="en-US" sz="1200"/>
              <a:t>层对应的应用接口实现，还是仅仅</a:t>
            </a:r>
            <a:r>
              <a:rPr lang="en-US" altLang="zh-CN" sz="1200"/>
              <a:t>Override Biz</a:t>
            </a:r>
            <a:r>
              <a:rPr lang="zh-CN" altLang="en-US" sz="1200"/>
              <a:t>层的一些业务行为，以及</a:t>
            </a:r>
            <a:r>
              <a:rPr lang="en-US" altLang="zh-CN" sz="1200"/>
              <a:t>Override</a:t>
            </a:r>
            <a:r>
              <a:rPr lang="zh-CN" altLang="en-US" sz="1200"/>
              <a:t>的具体方式</a:t>
            </a:r>
            <a:r>
              <a:rPr lang="en-US" altLang="zh-CN" sz="1200"/>
              <a:t>——</a:t>
            </a:r>
            <a:r>
              <a:rPr lang="zh-CN" altLang="en-US" sz="1200"/>
              <a:t>全部重写还是调用</a:t>
            </a:r>
            <a:r>
              <a:rPr lang="en-US" altLang="zh-CN" sz="1200"/>
              <a:t>base.Method</a:t>
            </a:r>
            <a:r>
              <a:rPr lang="zh-CN" altLang="en-US" sz="1200"/>
              <a:t>后，再添加新的业务代码。</a:t>
            </a:r>
            <a:endParaRPr lang="en-US" altLang="zh-CN" sz="1200" smtClean="0"/>
          </a:p>
          <a:p>
            <a:pPr marL="457200" indent="-457200">
              <a:lnSpc>
                <a:spcPct val="150000"/>
              </a:lnSpc>
              <a:buFont typeface="Arial" pitchFamily="34" charset="0"/>
              <a:buChar char="•"/>
            </a:pPr>
            <a:r>
              <a:rPr lang="en-US" altLang="zh-CN" sz="1800" smtClean="0"/>
              <a:t>3. Coding</a:t>
            </a:r>
            <a:r>
              <a:rPr lang="en-US" altLang="zh-CN" sz="1800" smtClean="0">
                <a:sym typeface="Wingdings" pitchFamily="2" charset="2"/>
              </a:rPr>
              <a:t></a:t>
            </a:r>
            <a:r>
              <a:rPr lang="zh-CN" altLang="en-US" sz="1800" smtClean="0"/>
              <a:t>测试，重点关注上述</a:t>
            </a:r>
            <a:r>
              <a:rPr lang="en-US" altLang="zh-CN" sz="1800" smtClean="0"/>
              <a:t>4</a:t>
            </a:r>
            <a:r>
              <a:rPr lang="zh-CN" altLang="en-US" sz="1800" smtClean="0"/>
              <a:t>个列表点的业务模块</a:t>
            </a:r>
            <a:endParaRPr lang="en-US" altLang="zh-CN" sz="1800" smtClean="0"/>
          </a:p>
        </p:txBody>
      </p:sp>
    </p:spTree>
    <p:extLst>
      <p:ext uri="{BB962C8B-B14F-4D97-AF65-F5344CB8AC3E}">
        <p14:creationId xmlns:p14="http://schemas.microsoft.com/office/powerpoint/2010/main" val="3232942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04800" y="260648"/>
            <a:ext cx="8515350" cy="504825"/>
          </a:xfrm>
          <a:prstGeom prst="rect">
            <a:avLst/>
          </a:prstGeom>
          <a:solidFill>
            <a:srgbClr val="FFC000"/>
          </a:solidFill>
          <a:ln w="9525">
            <a:noFill/>
            <a:miter lim="800000"/>
            <a:headEnd/>
            <a:tailEnd/>
          </a:ln>
          <a:effectLst/>
        </p:spPr>
        <p:txBody>
          <a:bodyPr anchor="ctr"/>
          <a:lstStyle/>
          <a:p>
            <a:r>
              <a:rPr lang="en-US" altLang="zh-CN" sz="2800"/>
              <a:t>3</a:t>
            </a:r>
            <a:r>
              <a:rPr lang="en-US" altLang="zh-CN" sz="2800" smtClean="0"/>
              <a:t>. </a:t>
            </a:r>
            <a:r>
              <a:rPr lang="zh-CN" altLang="en-US" sz="2800" smtClean="0"/>
              <a:t>产品开发实施方案</a:t>
            </a:r>
            <a:endParaRPr lang="en-US" altLang="zh-CN" sz="2800"/>
          </a:p>
        </p:txBody>
      </p:sp>
      <p:sp>
        <p:nvSpPr>
          <p:cNvPr id="5" name="TextBox 4"/>
          <p:cNvSpPr txBox="1"/>
          <p:nvPr/>
        </p:nvSpPr>
        <p:spPr>
          <a:xfrm>
            <a:off x="317603" y="762980"/>
            <a:ext cx="8515350" cy="5909310"/>
          </a:xfrm>
          <a:prstGeom prst="rect">
            <a:avLst/>
          </a:prstGeom>
          <a:noFill/>
        </p:spPr>
        <p:txBody>
          <a:bodyPr wrap="square" rtlCol="0">
            <a:spAutoFit/>
          </a:bodyPr>
          <a:lstStyle/>
          <a:p>
            <a:pPr marL="285750" indent="-285750">
              <a:lnSpc>
                <a:spcPct val="150000"/>
              </a:lnSpc>
              <a:buFont typeface="Wingdings" pitchFamily="2" charset="2"/>
              <a:buChar char="l"/>
            </a:pPr>
            <a:r>
              <a:rPr lang="zh-CN" altLang="en-US" sz="1400" smtClean="0">
                <a:latin typeface="微软雅黑" pitchFamily="34" charset="-122"/>
              </a:rPr>
              <a:t>需求阶段：</a:t>
            </a:r>
            <a:endParaRPr lang="en-US" altLang="zh-CN" sz="1400" smtClean="0">
              <a:latin typeface="微软雅黑" pitchFamily="34" charset="-122"/>
            </a:endParaRPr>
          </a:p>
          <a:p>
            <a:pPr marL="342900" indent="-342900">
              <a:lnSpc>
                <a:spcPct val="150000"/>
              </a:lnSpc>
              <a:buFont typeface="+mj-lt"/>
              <a:buAutoNum type="arabicPeriod"/>
            </a:pPr>
            <a:r>
              <a:rPr lang="zh-CN" altLang="en-US" sz="1400" smtClean="0"/>
              <a:t>功</a:t>
            </a:r>
            <a:r>
              <a:rPr lang="zh-CN" altLang="en-US" sz="1400"/>
              <a:t>能清单整理</a:t>
            </a:r>
            <a:r>
              <a:rPr lang="zh-CN" altLang="en-US" sz="1400" smtClean="0"/>
              <a:t>：整</a:t>
            </a:r>
            <a:r>
              <a:rPr lang="zh-CN" altLang="en-US" sz="1400"/>
              <a:t>理新蛋</a:t>
            </a:r>
            <a:r>
              <a:rPr lang="en-US" altLang="zh-CN" sz="1400"/>
              <a:t>IPP</a:t>
            </a:r>
            <a:r>
              <a:rPr lang="zh-CN" altLang="en-US" sz="1400"/>
              <a:t>系统中所有现存的</a:t>
            </a:r>
            <a:r>
              <a:rPr lang="en-US" altLang="zh-CN" sz="1400"/>
              <a:t>Function List</a:t>
            </a:r>
            <a:r>
              <a:rPr lang="zh-CN" altLang="en-US" sz="1400"/>
              <a:t>文</a:t>
            </a:r>
            <a:r>
              <a:rPr lang="zh-CN" altLang="en-US" sz="1400" smtClean="0"/>
              <a:t>档</a:t>
            </a:r>
            <a:endParaRPr lang="en-US" altLang="zh-CN" sz="1400" smtClean="0"/>
          </a:p>
          <a:p>
            <a:pPr marL="342900" indent="-342900">
              <a:lnSpc>
                <a:spcPct val="150000"/>
              </a:lnSpc>
              <a:buFont typeface="+mj-lt"/>
              <a:buAutoNum type="arabicPeriod"/>
            </a:pPr>
            <a:r>
              <a:rPr lang="zh-CN" altLang="en-US" sz="1400"/>
              <a:t>差异化收集和分析：收集外包项目存在的需求差异点或新增的</a:t>
            </a:r>
            <a:r>
              <a:rPr lang="en-US" altLang="zh-CN" sz="1400" smtClean="0"/>
              <a:t>Function</a:t>
            </a:r>
            <a:r>
              <a:rPr lang="zh-CN" altLang="en-US" sz="1400"/>
              <a:t>，整理</a:t>
            </a:r>
            <a:r>
              <a:rPr lang="en-US" altLang="zh-CN" sz="1400"/>
              <a:t>Function List</a:t>
            </a:r>
            <a:r>
              <a:rPr lang="zh-CN" altLang="en-US" sz="1400"/>
              <a:t>，识别出中蛋以及所有外包项目</a:t>
            </a:r>
            <a:r>
              <a:rPr lang="zh-CN" altLang="en-US" sz="1400" smtClean="0"/>
              <a:t>中</a:t>
            </a:r>
            <a:r>
              <a:rPr lang="en-US" altLang="zh-CN" sz="1400" smtClean="0"/>
              <a:t>Function</a:t>
            </a:r>
            <a:r>
              <a:rPr lang="zh-CN" altLang="en-US" sz="1400" smtClean="0"/>
              <a:t>特征</a:t>
            </a:r>
            <a:r>
              <a:rPr lang="en-US" altLang="zh-CN" sz="1400" smtClean="0"/>
              <a:t>——</a:t>
            </a:r>
            <a:r>
              <a:rPr lang="zh-CN" altLang="en-US" sz="1400" smtClean="0"/>
              <a:t>稳定的，特有的，差异化较大的，有缺陷的，废弃的。</a:t>
            </a:r>
            <a:endParaRPr lang="en-US" altLang="zh-CN" sz="1400" smtClean="0"/>
          </a:p>
          <a:p>
            <a:pPr marL="285750" indent="-285750">
              <a:lnSpc>
                <a:spcPct val="150000"/>
              </a:lnSpc>
              <a:buFont typeface="Wingdings" pitchFamily="2" charset="2"/>
              <a:buChar char="l"/>
            </a:pPr>
            <a:r>
              <a:rPr lang="zh-CN" altLang="en-US" sz="1400"/>
              <a:t>设</a:t>
            </a:r>
            <a:r>
              <a:rPr lang="zh-CN" altLang="en-US" sz="1400" smtClean="0"/>
              <a:t>计阶段：</a:t>
            </a:r>
            <a:endParaRPr lang="en-US" altLang="zh-CN" sz="1400" smtClean="0"/>
          </a:p>
          <a:p>
            <a:pPr marL="342900" indent="-342900">
              <a:lnSpc>
                <a:spcPct val="150000"/>
              </a:lnSpc>
              <a:buFont typeface="+mj-lt"/>
              <a:buAutoNum type="arabicPeriod"/>
            </a:pPr>
            <a:r>
              <a:rPr lang="zh-CN" altLang="en-US" sz="1400"/>
              <a:t>业</a:t>
            </a:r>
            <a:r>
              <a:rPr lang="zh-CN" altLang="en-US" sz="1400" smtClean="0"/>
              <a:t>务模型分析和</a:t>
            </a:r>
            <a:r>
              <a:rPr lang="en-US" altLang="zh-CN" sz="1400" smtClean="0"/>
              <a:t>Review</a:t>
            </a:r>
            <a:r>
              <a:rPr lang="zh-CN" altLang="en-US" sz="1400" smtClean="0"/>
              <a:t>，包括以下内容</a:t>
            </a:r>
            <a:endParaRPr lang="en-US" altLang="zh-CN" sz="1400" smtClean="0"/>
          </a:p>
          <a:p>
            <a:pPr marL="800100" lvl="1" indent="-342900">
              <a:lnSpc>
                <a:spcPct val="150000"/>
              </a:lnSpc>
              <a:buFont typeface="Arial" pitchFamily="34" charset="0"/>
              <a:buChar char="•"/>
            </a:pPr>
            <a:r>
              <a:rPr lang="zh-CN" altLang="en-US" sz="1400"/>
              <a:t>业</a:t>
            </a:r>
            <a:r>
              <a:rPr lang="zh-CN" altLang="en-US" sz="1400" smtClean="0"/>
              <a:t>务数据模型</a:t>
            </a:r>
            <a:endParaRPr lang="en-US" altLang="zh-CN" sz="1400" smtClean="0"/>
          </a:p>
          <a:p>
            <a:pPr marL="800100" lvl="1" indent="-342900">
              <a:lnSpc>
                <a:spcPct val="150000"/>
              </a:lnSpc>
              <a:buFont typeface="Arial" pitchFamily="34" charset="0"/>
              <a:buChar char="•"/>
            </a:pPr>
            <a:r>
              <a:rPr lang="zh-CN" altLang="en-US" sz="1400"/>
              <a:t>业</a:t>
            </a:r>
            <a:r>
              <a:rPr lang="zh-CN" altLang="en-US" sz="1400" smtClean="0"/>
              <a:t>务行为分析</a:t>
            </a:r>
            <a:endParaRPr lang="en-US" altLang="zh-CN" sz="1400" smtClean="0"/>
          </a:p>
          <a:p>
            <a:pPr marL="800100" lvl="1" indent="-342900">
              <a:lnSpc>
                <a:spcPct val="150000"/>
              </a:lnSpc>
              <a:buFont typeface="Arial" pitchFamily="34" charset="0"/>
              <a:buChar char="•"/>
            </a:pPr>
            <a:r>
              <a:rPr lang="en-US" altLang="zh-CN" sz="1400" smtClean="0"/>
              <a:t>Domain</a:t>
            </a:r>
            <a:r>
              <a:rPr lang="zh-CN" altLang="en-US" sz="1400" smtClean="0"/>
              <a:t>间业务调用接口分析（保证</a:t>
            </a:r>
            <a:r>
              <a:rPr lang="en-US" altLang="zh-CN" sz="1400" smtClean="0"/>
              <a:t>Domain</a:t>
            </a:r>
            <a:r>
              <a:rPr lang="zh-CN" altLang="en-US" sz="1400" smtClean="0"/>
              <a:t>业务逻辑私有化和数据访问私有化，业务内聚性）</a:t>
            </a:r>
            <a:endParaRPr lang="en-US" altLang="zh-CN" sz="1400" smtClean="0"/>
          </a:p>
          <a:p>
            <a:pPr marL="342900" indent="-342900">
              <a:lnSpc>
                <a:spcPct val="150000"/>
              </a:lnSpc>
              <a:buFont typeface="+mj-lt"/>
              <a:buAutoNum type="arabicPeriod"/>
            </a:pPr>
            <a:r>
              <a:rPr lang="zh-CN" altLang="en-US" sz="1400"/>
              <a:t>系</a:t>
            </a:r>
            <a:r>
              <a:rPr lang="zh-CN" altLang="en-US" sz="1400" smtClean="0"/>
              <a:t>统架构设计</a:t>
            </a:r>
            <a:endParaRPr lang="en-US" altLang="zh-CN" sz="1400" smtClean="0"/>
          </a:p>
          <a:p>
            <a:pPr marL="342900" indent="-342900">
              <a:lnSpc>
                <a:spcPct val="150000"/>
              </a:lnSpc>
              <a:buFont typeface="+mj-lt"/>
              <a:buAutoNum type="arabicPeriod"/>
            </a:pPr>
            <a:r>
              <a:rPr lang="zh-CN" altLang="en-US" sz="1400" smtClean="0"/>
              <a:t>系统建模：建立业务数据模型，建立</a:t>
            </a:r>
            <a:r>
              <a:rPr lang="en-US" altLang="zh-CN" sz="1400" smtClean="0"/>
              <a:t>BizInteract</a:t>
            </a:r>
            <a:r>
              <a:rPr lang="zh-CN" altLang="en-US" sz="1400" smtClean="0"/>
              <a:t>（业务接口库），建立核心业务行为模型</a:t>
            </a:r>
            <a:endParaRPr lang="en-US" altLang="zh-CN" sz="1400" smtClean="0"/>
          </a:p>
          <a:p>
            <a:pPr marL="285750" indent="-285750">
              <a:lnSpc>
                <a:spcPct val="150000"/>
              </a:lnSpc>
              <a:buFont typeface="Wingdings" pitchFamily="2" charset="2"/>
              <a:buChar char="l"/>
            </a:pPr>
            <a:r>
              <a:rPr lang="zh-CN" altLang="en-US" sz="1400" smtClean="0"/>
              <a:t>开发测试阶段</a:t>
            </a:r>
            <a:endParaRPr lang="en-US" altLang="zh-CN" sz="1400" smtClean="0"/>
          </a:p>
          <a:p>
            <a:pPr marL="342900" indent="-342900">
              <a:lnSpc>
                <a:spcPct val="150000"/>
              </a:lnSpc>
              <a:buFont typeface="+mj-lt"/>
              <a:buAutoNum type="arabicPeriod"/>
            </a:pPr>
            <a:r>
              <a:rPr lang="en-US" altLang="zh-CN" sz="1400" smtClean="0"/>
              <a:t>UI Mock-Up </a:t>
            </a:r>
            <a:r>
              <a:rPr lang="zh-CN" altLang="en-US" sz="1400" smtClean="0"/>
              <a:t>制作 </a:t>
            </a:r>
            <a:r>
              <a:rPr lang="en-US" altLang="zh-CN" sz="1400" smtClean="0">
                <a:sym typeface="Wingdings" pitchFamily="2" charset="2"/>
              </a:rPr>
              <a:t> Review</a:t>
            </a:r>
            <a:r>
              <a:rPr lang="zh-CN" altLang="en-US" sz="1400" smtClean="0">
                <a:sym typeface="Wingdings" pitchFamily="2" charset="2"/>
              </a:rPr>
              <a:t>，定义出</a:t>
            </a:r>
            <a:r>
              <a:rPr lang="en-US" altLang="zh-CN" sz="1400" smtClean="0">
                <a:sym typeface="Wingdings" pitchFamily="2" charset="2"/>
              </a:rPr>
              <a:t>RESTful Servicer</a:t>
            </a:r>
            <a:r>
              <a:rPr lang="zh-CN" altLang="en-US" sz="1400" smtClean="0">
                <a:sym typeface="Wingdings" pitchFamily="2" charset="2"/>
              </a:rPr>
              <a:t>接口</a:t>
            </a:r>
            <a:endParaRPr lang="en-US" altLang="zh-CN" sz="1400" smtClean="0">
              <a:sym typeface="Wingdings" pitchFamily="2" charset="2"/>
            </a:endParaRPr>
          </a:p>
          <a:p>
            <a:pPr marL="342900" indent="-342900">
              <a:lnSpc>
                <a:spcPct val="150000"/>
              </a:lnSpc>
              <a:buFont typeface="+mj-lt"/>
              <a:buAutoNum type="arabicPeriod"/>
            </a:pPr>
            <a:r>
              <a:rPr lang="en-US" altLang="zh-CN" sz="1400" smtClean="0">
                <a:sym typeface="Wingdings" pitchFamily="2" charset="2"/>
              </a:rPr>
              <a:t>Coding——</a:t>
            </a:r>
            <a:r>
              <a:rPr lang="zh-CN" altLang="en-US" sz="1400" smtClean="0">
                <a:sym typeface="Wingdings" pitchFamily="2" charset="2"/>
              </a:rPr>
              <a:t>业务实现；数据持久层实现。</a:t>
            </a:r>
            <a:endParaRPr lang="en-US" altLang="zh-CN" sz="1400" smtClean="0">
              <a:sym typeface="Wingdings" pitchFamily="2" charset="2"/>
            </a:endParaRPr>
          </a:p>
          <a:p>
            <a:pPr marL="342900" indent="-342900">
              <a:lnSpc>
                <a:spcPct val="150000"/>
              </a:lnSpc>
              <a:buFont typeface="+mj-lt"/>
              <a:buAutoNum type="arabicPeriod"/>
            </a:pPr>
            <a:r>
              <a:rPr lang="zh-CN" altLang="en-US" sz="1400" smtClean="0">
                <a:sym typeface="Wingdings" pitchFamily="2" charset="2"/>
              </a:rPr>
              <a:t>功能测试，集</a:t>
            </a:r>
            <a:r>
              <a:rPr lang="zh-CN" altLang="en-US" sz="1400">
                <a:sym typeface="Wingdings" pitchFamily="2" charset="2"/>
              </a:rPr>
              <a:t>成</a:t>
            </a:r>
            <a:r>
              <a:rPr lang="zh-CN" altLang="en-US" sz="1400" smtClean="0">
                <a:sym typeface="Wingdings" pitchFamily="2" charset="2"/>
              </a:rPr>
              <a:t>测试，流程联测</a:t>
            </a:r>
            <a:endParaRPr lang="en-US" altLang="zh-CN" sz="1400" smtClean="0">
              <a:sym typeface="Wingdings" pitchFamily="2" charset="2"/>
            </a:endParaRPr>
          </a:p>
          <a:p>
            <a:pPr marL="342900" indent="-342900">
              <a:lnSpc>
                <a:spcPct val="150000"/>
              </a:lnSpc>
              <a:buFont typeface="+mj-lt"/>
              <a:buAutoNum type="arabicPeriod"/>
            </a:pPr>
            <a:r>
              <a:rPr lang="zh-CN" altLang="en-US" sz="1400" smtClean="0">
                <a:sym typeface="Wingdings" pitchFamily="2" charset="2"/>
              </a:rPr>
              <a:t>提供部署说明书，</a:t>
            </a:r>
            <a:r>
              <a:rPr lang="en-US" altLang="zh-CN" sz="1400" smtClean="0">
                <a:sym typeface="Wingdings" pitchFamily="2" charset="2"/>
              </a:rPr>
              <a:t>PRE</a:t>
            </a:r>
            <a:r>
              <a:rPr lang="zh-CN" altLang="en-US" sz="1400" smtClean="0">
                <a:sym typeface="Wingdings" pitchFamily="2" charset="2"/>
              </a:rPr>
              <a:t>部署  </a:t>
            </a:r>
            <a:r>
              <a:rPr lang="en-US" altLang="zh-CN" sz="1400" smtClean="0">
                <a:sym typeface="Wingdings" pitchFamily="2" charset="2"/>
              </a:rPr>
              <a:t>[6</a:t>
            </a:r>
            <a:r>
              <a:rPr lang="zh-CN" altLang="en-US" sz="1400" smtClean="0">
                <a:sym typeface="Wingdings" pitchFamily="2" charset="2"/>
              </a:rPr>
              <a:t>月</a:t>
            </a:r>
            <a:r>
              <a:rPr lang="en-US" altLang="zh-CN" sz="1400" smtClean="0">
                <a:sym typeface="Wingdings" pitchFamily="2" charset="2"/>
              </a:rPr>
              <a:t>30</a:t>
            </a:r>
            <a:r>
              <a:rPr lang="zh-CN" altLang="en-US" sz="1400" smtClean="0">
                <a:sym typeface="Wingdings" pitchFamily="2" charset="2"/>
              </a:rPr>
              <a:t>日</a:t>
            </a:r>
            <a:r>
              <a:rPr lang="en-US" altLang="zh-CN" sz="1400" smtClean="0">
                <a:sym typeface="Wingdings" pitchFamily="2" charset="2"/>
              </a:rPr>
              <a:t>]</a:t>
            </a:r>
          </a:p>
          <a:p>
            <a:pPr marL="285750" indent="-285750">
              <a:lnSpc>
                <a:spcPct val="150000"/>
              </a:lnSpc>
              <a:buFont typeface="Wingdings" pitchFamily="2" charset="2"/>
              <a:buChar char="l"/>
            </a:pPr>
            <a:r>
              <a:rPr lang="zh-CN" altLang="en-US" sz="1400" smtClean="0">
                <a:sym typeface="Wingdings" pitchFamily="2" charset="2"/>
              </a:rPr>
              <a:t>中蛋实施：</a:t>
            </a:r>
            <a:endParaRPr lang="en-US" altLang="zh-CN" sz="1400" smtClean="0">
              <a:sym typeface="Wingdings" pitchFamily="2" charset="2"/>
            </a:endParaRPr>
          </a:p>
          <a:p>
            <a:pPr marL="342900" indent="-342900">
              <a:lnSpc>
                <a:spcPct val="150000"/>
              </a:lnSpc>
              <a:buFont typeface="+mj-lt"/>
              <a:buAutoNum type="arabicPeriod"/>
            </a:pPr>
            <a:r>
              <a:rPr lang="zh-CN" altLang="en-US" sz="1400">
                <a:solidFill>
                  <a:srgbClr val="7030A0"/>
                </a:solidFill>
                <a:sym typeface="Wingdings" pitchFamily="2" charset="2"/>
              </a:rPr>
              <a:t>中</a:t>
            </a:r>
            <a:r>
              <a:rPr lang="zh-CN" altLang="en-US" sz="1400" smtClean="0">
                <a:solidFill>
                  <a:srgbClr val="7030A0"/>
                </a:solidFill>
                <a:sym typeface="Wingdings" pitchFamily="2" charset="2"/>
              </a:rPr>
              <a:t>蛋实施：在产品的基础上，拉一个完整分支，实现中蛋特有的业务，以及上线实施。</a:t>
            </a:r>
            <a:endParaRPr lang="zh-CN" altLang="en-US" sz="1400">
              <a:solidFill>
                <a:srgbClr val="7030A0"/>
              </a:solidFill>
            </a:endParaRPr>
          </a:p>
        </p:txBody>
      </p:sp>
    </p:spTree>
    <p:extLst>
      <p:ext uri="{BB962C8B-B14F-4D97-AF65-F5344CB8AC3E}">
        <p14:creationId xmlns:p14="http://schemas.microsoft.com/office/powerpoint/2010/main" val="1945375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bwMode="auto">
          <a:xfrm>
            <a:off x="1461742" y="1988840"/>
            <a:ext cx="5904656" cy="2016224"/>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b"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336699"/>
                </a:solidFill>
                <a:effectLst/>
                <a:latin typeface="Arial" pitchFamily="34" charset="0"/>
                <a:ea typeface="微软雅黑" pitchFamily="34" charset="-122"/>
              </a:rPr>
              <a:t>EC-Central</a:t>
            </a:r>
            <a:endParaRPr kumimoji="0" lang="zh-CN" altLang="en-US" sz="1600" b="1" i="0" u="none" strike="noStrike" cap="none" normalizeH="0" baseline="0" smtClean="0">
              <a:ln>
                <a:noFill/>
              </a:ln>
              <a:solidFill>
                <a:srgbClr val="336699"/>
              </a:solidFill>
              <a:effectLst/>
              <a:latin typeface="Arial" pitchFamily="34" charset="0"/>
              <a:ea typeface="微软雅黑" pitchFamily="34" charset="-122"/>
            </a:endParaRPr>
          </a:p>
        </p:txBody>
      </p:sp>
      <p:sp>
        <p:nvSpPr>
          <p:cNvPr id="3" name="Date Placeholder 2"/>
          <p:cNvSpPr>
            <a:spLocks noGrp="1"/>
          </p:cNvSpPr>
          <p:nvPr>
            <p:ph type="dt" sz="half" idx="10"/>
          </p:nvPr>
        </p:nvSpPr>
        <p:spPr/>
        <p:txBody>
          <a:bodyPr/>
          <a:lstStyle/>
          <a:p>
            <a:pPr>
              <a:defRPr/>
            </a:pPr>
            <a:fld id="{BED49993-2651-4519-80AA-9A8A861508F6}" type="datetime1">
              <a:rPr lang="zh-CN" altLang="en-US" smtClean="0"/>
              <a:pPr>
                <a:defRPr/>
              </a:pPr>
              <a:t>2012-3-31</a:t>
            </a:fld>
            <a:endParaRPr lang="en-US" sz="3200" b="1">
              <a:solidFill>
                <a:srgbClr val="336699"/>
              </a:solidFill>
              <a:latin typeface="Arial" pitchFamily="34" charset="0"/>
              <a:ea typeface="微软雅黑" pitchFamily="34" charset="-122"/>
            </a:endParaRPr>
          </a:p>
        </p:txBody>
      </p:sp>
      <p:sp>
        <p:nvSpPr>
          <p:cNvPr id="4" name="Rectangle 2"/>
          <p:cNvSpPr>
            <a:spLocks noChangeArrowheads="1"/>
          </p:cNvSpPr>
          <p:nvPr/>
        </p:nvSpPr>
        <p:spPr bwMode="auto">
          <a:xfrm>
            <a:off x="304800" y="260648"/>
            <a:ext cx="8515350" cy="504825"/>
          </a:xfrm>
          <a:prstGeom prst="rect">
            <a:avLst/>
          </a:prstGeom>
          <a:solidFill>
            <a:srgbClr val="FFC000"/>
          </a:solidFill>
          <a:ln w="9525">
            <a:noFill/>
            <a:miter lim="800000"/>
            <a:headEnd/>
            <a:tailEnd/>
          </a:ln>
          <a:effectLst/>
        </p:spPr>
        <p:txBody>
          <a:bodyPr anchor="ctr"/>
          <a:lstStyle/>
          <a:p>
            <a:r>
              <a:rPr lang="en-US" altLang="zh-CN" sz="2800" smtClean="0"/>
              <a:t>4. </a:t>
            </a:r>
            <a:r>
              <a:rPr lang="zh-CN" altLang="en-US" sz="2800"/>
              <a:t>产品</a:t>
            </a:r>
            <a:r>
              <a:rPr lang="zh-CN" altLang="en-US" sz="2800" smtClean="0"/>
              <a:t>业务结构</a:t>
            </a:r>
            <a:endParaRPr lang="en-US" altLang="zh-CN" sz="2800"/>
          </a:p>
        </p:txBody>
      </p:sp>
      <p:sp>
        <p:nvSpPr>
          <p:cNvPr id="6" name="Rectangle 5"/>
          <p:cNvSpPr/>
          <p:nvPr/>
        </p:nvSpPr>
        <p:spPr bwMode="auto">
          <a:xfrm>
            <a:off x="2094567" y="2220281"/>
            <a:ext cx="1152128" cy="36004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9900"/>
                </a:solidFill>
                <a:effectLst/>
                <a:latin typeface="Arial" pitchFamily="34" charset="0"/>
                <a:ea typeface="微软雅黑" pitchFamily="34" charset="-122"/>
              </a:rPr>
              <a:t>Customer</a:t>
            </a:r>
            <a:endParaRPr kumimoji="0" lang="zh-CN" altLang="en-US" sz="1600" b="1" i="0" u="none" strike="noStrike" cap="none" normalizeH="0" baseline="0" smtClean="0">
              <a:ln>
                <a:noFill/>
              </a:ln>
              <a:solidFill>
                <a:srgbClr val="FF9900"/>
              </a:solidFill>
              <a:effectLst/>
              <a:latin typeface="Arial" pitchFamily="34" charset="0"/>
              <a:ea typeface="微软雅黑" pitchFamily="34" charset="-122"/>
            </a:endParaRPr>
          </a:p>
        </p:txBody>
      </p:sp>
      <p:sp>
        <p:nvSpPr>
          <p:cNvPr id="10" name="Rectangle 9"/>
          <p:cNvSpPr/>
          <p:nvPr/>
        </p:nvSpPr>
        <p:spPr bwMode="auto">
          <a:xfrm>
            <a:off x="3392044" y="2220281"/>
            <a:ext cx="1152128" cy="36004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9900"/>
                </a:solidFill>
                <a:effectLst/>
                <a:latin typeface="Arial" pitchFamily="34" charset="0"/>
                <a:ea typeface="微软雅黑" pitchFamily="34" charset="-122"/>
              </a:rPr>
              <a:t>IM</a:t>
            </a:r>
            <a:endParaRPr kumimoji="0" lang="zh-CN" altLang="en-US" sz="1600" b="1" i="0" u="none" strike="noStrike" cap="none" normalizeH="0" baseline="0" smtClean="0">
              <a:ln>
                <a:noFill/>
              </a:ln>
              <a:solidFill>
                <a:srgbClr val="FF9900"/>
              </a:solidFill>
              <a:effectLst/>
              <a:latin typeface="Arial" pitchFamily="34" charset="0"/>
              <a:ea typeface="微软雅黑" pitchFamily="34" charset="-122"/>
            </a:endParaRPr>
          </a:p>
        </p:txBody>
      </p:sp>
      <p:sp>
        <p:nvSpPr>
          <p:cNvPr id="11" name="Rectangle 10"/>
          <p:cNvSpPr/>
          <p:nvPr/>
        </p:nvSpPr>
        <p:spPr bwMode="auto">
          <a:xfrm>
            <a:off x="4702102" y="2207009"/>
            <a:ext cx="1051732" cy="36004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9900"/>
                </a:solidFill>
                <a:effectLst/>
                <a:latin typeface="Arial" pitchFamily="34" charset="0"/>
                <a:ea typeface="微软雅黑" pitchFamily="34" charset="-122"/>
              </a:rPr>
              <a:t>PO</a:t>
            </a:r>
            <a:endParaRPr kumimoji="0" lang="zh-CN" altLang="en-US" sz="1600" b="1" i="0" u="none" strike="noStrike" cap="none" normalizeH="0" baseline="0" smtClean="0">
              <a:ln>
                <a:noFill/>
              </a:ln>
              <a:solidFill>
                <a:srgbClr val="FF9900"/>
              </a:solidFill>
              <a:effectLst/>
              <a:latin typeface="Arial" pitchFamily="34" charset="0"/>
              <a:ea typeface="微软雅黑" pitchFamily="34" charset="-122"/>
            </a:endParaRPr>
          </a:p>
        </p:txBody>
      </p:sp>
      <p:sp>
        <p:nvSpPr>
          <p:cNvPr id="12" name="Rectangle 11"/>
          <p:cNvSpPr/>
          <p:nvPr/>
        </p:nvSpPr>
        <p:spPr bwMode="auto">
          <a:xfrm>
            <a:off x="3392044" y="2697296"/>
            <a:ext cx="1152128" cy="36004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9900"/>
                </a:solidFill>
                <a:effectLst/>
                <a:latin typeface="Arial" pitchFamily="34" charset="0"/>
                <a:ea typeface="微软雅黑" pitchFamily="34" charset="-122"/>
              </a:rPr>
              <a:t>Inventory</a:t>
            </a:r>
            <a:endParaRPr kumimoji="0" lang="zh-CN" altLang="en-US" sz="1600" b="1" i="0" u="none" strike="noStrike" cap="none" normalizeH="0" baseline="0" smtClean="0">
              <a:ln>
                <a:noFill/>
              </a:ln>
              <a:solidFill>
                <a:srgbClr val="FF9900"/>
              </a:solidFill>
              <a:effectLst/>
              <a:latin typeface="Arial" pitchFamily="34" charset="0"/>
              <a:ea typeface="微软雅黑" pitchFamily="34" charset="-122"/>
            </a:endParaRPr>
          </a:p>
        </p:txBody>
      </p:sp>
      <p:sp>
        <p:nvSpPr>
          <p:cNvPr id="13" name="Rectangle 12"/>
          <p:cNvSpPr/>
          <p:nvPr/>
        </p:nvSpPr>
        <p:spPr bwMode="auto">
          <a:xfrm>
            <a:off x="5840315" y="2207009"/>
            <a:ext cx="936104" cy="36004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9900"/>
                </a:solidFill>
                <a:effectLst/>
                <a:latin typeface="Arial" pitchFamily="34" charset="0"/>
                <a:ea typeface="微软雅黑" pitchFamily="34" charset="-122"/>
              </a:rPr>
              <a:t>SO</a:t>
            </a:r>
            <a:endParaRPr kumimoji="0" lang="zh-CN" altLang="en-US" sz="1600" b="1" i="0" u="none" strike="noStrike" cap="none" normalizeH="0" baseline="0" smtClean="0">
              <a:ln>
                <a:noFill/>
              </a:ln>
              <a:solidFill>
                <a:srgbClr val="FF9900"/>
              </a:solidFill>
              <a:effectLst/>
              <a:latin typeface="Arial" pitchFamily="34" charset="0"/>
              <a:ea typeface="微软雅黑" pitchFamily="34" charset="-122"/>
            </a:endParaRPr>
          </a:p>
        </p:txBody>
      </p:sp>
      <p:sp>
        <p:nvSpPr>
          <p:cNvPr id="14" name="Rectangle 13"/>
          <p:cNvSpPr/>
          <p:nvPr/>
        </p:nvSpPr>
        <p:spPr bwMode="auto">
          <a:xfrm>
            <a:off x="5840315" y="2697296"/>
            <a:ext cx="936104" cy="36004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9900"/>
                </a:solidFill>
                <a:effectLst/>
                <a:latin typeface="Arial" pitchFamily="34" charset="0"/>
                <a:ea typeface="微软雅黑" pitchFamily="34" charset="-122"/>
              </a:rPr>
              <a:t>RMA</a:t>
            </a:r>
            <a:endParaRPr kumimoji="0" lang="zh-CN" altLang="en-US" sz="1600" b="1" i="0" u="none" strike="noStrike" cap="none" normalizeH="0" baseline="0" smtClean="0">
              <a:ln>
                <a:noFill/>
              </a:ln>
              <a:solidFill>
                <a:srgbClr val="FF9900"/>
              </a:solidFill>
              <a:effectLst/>
              <a:latin typeface="Arial" pitchFamily="34" charset="0"/>
              <a:ea typeface="微软雅黑" pitchFamily="34" charset="-122"/>
            </a:endParaRPr>
          </a:p>
        </p:txBody>
      </p:sp>
      <p:sp>
        <p:nvSpPr>
          <p:cNvPr id="15" name="Rectangle 14"/>
          <p:cNvSpPr/>
          <p:nvPr/>
        </p:nvSpPr>
        <p:spPr bwMode="auto">
          <a:xfrm>
            <a:off x="4702102" y="2697296"/>
            <a:ext cx="1051732" cy="36004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9900"/>
                </a:solidFill>
                <a:effectLst/>
                <a:latin typeface="Arial" pitchFamily="34" charset="0"/>
                <a:ea typeface="微软雅黑" pitchFamily="34" charset="-122"/>
              </a:rPr>
              <a:t>Invoice</a:t>
            </a:r>
            <a:endParaRPr kumimoji="0" lang="zh-CN" altLang="en-US" sz="1600" b="1" i="0" u="none" strike="noStrike" cap="none" normalizeH="0" baseline="0" smtClean="0">
              <a:ln>
                <a:noFill/>
              </a:ln>
              <a:solidFill>
                <a:srgbClr val="FF9900"/>
              </a:solidFill>
              <a:effectLst/>
              <a:latin typeface="Arial" pitchFamily="34" charset="0"/>
              <a:ea typeface="微软雅黑" pitchFamily="34" charset="-122"/>
            </a:endParaRPr>
          </a:p>
        </p:txBody>
      </p:sp>
      <p:sp>
        <p:nvSpPr>
          <p:cNvPr id="16" name="Rectangle 15"/>
          <p:cNvSpPr/>
          <p:nvPr/>
        </p:nvSpPr>
        <p:spPr bwMode="auto">
          <a:xfrm>
            <a:off x="2094567" y="2699441"/>
            <a:ext cx="1152128" cy="36004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9900"/>
                </a:solidFill>
                <a:effectLst/>
                <a:latin typeface="Arial" pitchFamily="34" charset="0"/>
                <a:ea typeface="微软雅黑" pitchFamily="34" charset="-122"/>
              </a:rPr>
              <a:t>MKT</a:t>
            </a:r>
            <a:endParaRPr kumimoji="0" lang="zh-CN" altLang="en-US" sz="1600" b="1" i="0" u="none" strike="noStrike" cap="none" normalizeH="0" baseline="0" smtClean="0">
              <a:ln>
                <a:noFill/>
              </a:ln>
              <a:solidFill>
                <a:srgbClr val="FF9900"/>
              </a:solidFill>
              <a:effectLst/>
              <a:latin typeface="Arial" pitchFamily="34" charset="0"/>
              <a:ea typeface="微软雅黑" pitchFamily="34" charset="-122"/>
            </a:endParaRPr>
          </a:p>
        </p:txBody>
      </p:sp>
      <p:sp>
        <p:nvSpPr>
          <p:cNvPr id="17" name="Rectangle 16"/>
          <p:cNvSpPr/>
          <p:nvPr/>
        </p:nvSpPr>
        <p:spPr bwMode="auto">
          <a:xfrm>
            <a:off x="3680076" y="3212976"/>
            <a:ext cx="1152128" cy="36004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9900"/>
                </a:solidFill>
                <a:effectLst/>
                <a:latin typeface="Arial" pitchFamily="34" charset="0"/>
                <a:ea typeface="微软雅黑" pitchFamily="34" charset="-122"/>
              </a:rPr>
              <a:t>Common</a:t>
            </a:r>
            <a:endParaRPr kumimoji="0" lang="zh-CN" altLang="en-US" sz="1600" b="1" i="0" u="none" strike="noStrike" cap="none" normalizeH="0" baseline="0" smtClean="0">
              <a:ln>
                <a:noFill/>
              </a:ln>
              <a:solidFill>
                <a:srgbClr val="FF9900"/>
              </a:solidFill>
              <a:effectLst/>
              <a:latin typeface="Arial" pitchFamily="34" charset="0"/>
              <a:ea typeface="微软雅黑" pitchFamily="34" charset="-122"/>
            </a:endParaRPr>
          </a:p>
        </p:txBody>
      </p:sp>
      <p:sp>
        <p:nvSpPr>
          <p:cNvPr id="21" name="Rounded Rectangle 20"/>
          <p:cNvSpPr/>
          <p:nvPr/>
        </p:nvSpPr>
        <p:spPr bwMode="auto">
          <a:xfrm>
            <a:off x="2322603" y="4653136"/>
            <a:ext cx="4479743" cy="936104"/>
          </a:xfrm>
          <a:prstGeom prst="round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rgbClr val="336699"/>
                </a:solidFill>
                <a:effectLst/>
                <a:latin typeface="Arial" pitchFamily="34" charset="0"/>
                <a:ea typeface="微软雅黑" pitchFamily="34" charset="-122"/>
              </a:rPr>
              <a:t>WMS</a:t>
            </a:r>
          </a:p>
        </p:txBody>
      </p:sp>
      <p:sp>
        <p:nvSpPr>
          <p:cNvPr id="22" name="Rounded Rectangle 21"/>
          <p:cNvSpPr/>
          <p:nvPr/>
        </p:nvSpPr>
        <p:spPr bwMode="auto">
          <a:xfrm>
            <a:off x="2267744" y="908720"/>
            <a:ext cx="4176464" cy="720080"/>
          </a:xfrm>
          <a:prstGeom prst="roundRect">
            <a:avLst/>
          </a:prstGeom>
          <a:solidFill>
            <a:schemeClr val="accent3">
              <a:lumMod val="9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336699"/>
                </a:solidFill>
                <a:effectLst/>
                <a:latin typeface="Arial" pitchFamily="34" charset="0"/>
                <a:ea typeface="微软雅黑" pitchFamily="34" charset="-122"/>
              </a:rPr>
              <a:t>Website</a:t>
            </a:r>
            <a:endParaRPr kumimoji="0" lang="zh-CN" altLang="en-US" sz="2400" b="1" i="0" u="none" strike="noStrike" cap="none" normalizeH="0" baseline="0" smtClean="0">
              <a:ln>
                <a:noFill/>
              </a:ln>
              <a:solidFill>
                <a:srgbClr val="336699"/>
              </a:solidFill>
              <a:effectLst/>
              <a:latin typeface="Arial" pitchFamily="34" charset="0"/>
              <a:ea typeface="微软雅黑" pitchFamily="34" charset="-122"/>
            </a:endParaRPr>
          </a:p>
        </p:txBody>
      </p:sp>
      <p:sp>
        <p:nvSpPr>
          <p:cNvPr id="23" name="Rounded Rectangle 22"/>
          <p:cNvSpPr/>
          <p:nvPr/>
        </p:nvSpPr>
        <p:spPr bwMode="auto">
          <a:xfrm>
            <a:off x="5227968" y="3356992"/>
            <a:ext cx="1936320" cy="432048"/>
          </a:xfrm>
          <a:prstGeom prst="round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336699"/>
                </a:solidFill>
                <a:effectLst/>
                <a:latin typeface="Arial" pitchFamily="34" charset="0"/>
                <a:ea typeface="微软雅黑" pitchFamily="34" charset="-122"/>
              </a:rPr>
              <a:t>简单出库</a:t>
            </a:r>
            <a:r>
              <a:rPr kumimoji="0" lang="en-US" altLang="zh-CN" sz="1600" b="1" i="0" u="none" strike="noStrike" cap="none" normalizeH="0" baseline="0" smtClean="0">
                <a:ln>
                  <a:noFill/>
                </a:ln>
                <a:solidFill>
                  <a:srgbClr val="336699"/>
                </a:solidFill>
                <a:effectLst/>
                <a:latin typeface="Arial" pitchFamily="34" charset="0"/>
                <a:ea typeface="微软雅黑" pitchFamily="34" charset="-122"/>
              </a:rPr>
              <a:t>/</a:t>
            </a:r>
            <a:r>
              <a:rPr kumimoji="0" lang="zh-CN" altLang="en-US" sz="1600" b="1" i="0" u="none" strike="noStrike" cap="none" normalizeH="0" baseline="0" smtClean="0">
                <a:ln>
                  <a:noFill/>
                </a:ln>
                <a:solidFill>
                  <a:srgbClr val="336699"/>
                </a:solidFill>
                <a:effectLst/>
                <a:latin typeface="Arial" pitchFamily="34" charset="0"/>
                <a:ea typeface="微软雅黑" pitchFamily="34" charset="-122"/>
              </a:rPr>
              <a:t>入库功能</a:t>
            </a:r>
          </a:p>
        </p:txBody>
      </p:sp>
      <p:cxnSp>
        <p:nvCxnSpPr>
          <p:cNvPr id="25" name="Curved Connector 24"/>
          <p:cNvCxnSpPr>
            <a:stCxn id="13" idx="3"/>
          </p:cNvCxnSpPr>
          <p:nvPr/>
        </p:nvCxnSpPr>
        <p:spPr bwMode="auto">
          <a:xfrm>
            <a:off x="6776419" y="2387029"/>
            <a:ext cx="387869" cy="1005967"/>
          </a:xfrm>
          <a:prstGeom prst="curvedConnector2">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Curved Connector 26"/>
          <p:cNvCxnSpPr>
            <a:endCxn id="23" idx="0"/>
          </p:cNvCxnSpPr>
          <p:nvPr/>
        </p:nvCxnSpPr>
        <p:spPr bwMode="auto">
          <a:xfrm>
            <a:off x="5227968" y="2580321"/>
            <a:ext cx="968160" cy="776671"/>
          </a:xfrm>
          <a:prstGeom prst="curvedConnector2">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Curved Connector 28"/>
          <p:cNvCxnSpPr/>
          <p:nvPr/>
        </p:nvCxnSpPr>
        <p:spPr bwMode="auto">
          <a:xfrm rot="16200000" flipH="1">
            <a:off x="6724631" y="3111269"/>
            <a:ext cx="297511" cy="193934"/>
          </a:xfrm>
          <a:prstGeom prst="curved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6873386" y="1213301"/>
            <a:ext cx="2094566" cy="830997"/>
          </a:xfrm>
          <a:prstGeom prst="rect">
            <a:avLst/>
          </a:prstGeom>
          <a:noFill/>
        </p:spPr>
        <p:txBody>
          <a:bodyPr wrap="square" rtlCol="0">
            <a:spAutoFit/>
          </a:bodyPr>
          <a:lstStyle/>
          <a:p>
            <a:r>
              <a:rPr lang="zh-CN" altLang="en-US" sz="1600" smtClean="0"/>
              <a:t>各</a:t>
            </a:r>
            <a:r>
              <a:rPr lang="en-US" altLang="zh-CN" sz="1600" smtClean="0"/>
              <a:t>Domain</a:t>
            </a:r>
            <a:r>
              <a:rPr lang="zh-CN" altLang="en-US" sz="1600" smtClean="0"/>
              <a:t>：</a:t>
            </a:r>
            <a:endParaRPr lang="en-US" altLang="zh-CN" sz="1600" smtClean="0"/>
          </a:p>
          <a:p>
            <a:pPr marL="285750" indent="-285750">
              <a:buFont typeface="Arial" pitchFamily="34" charset="0"/>
              <a:buChar char="•"/>
            </a:pPr>
            <a:r>
              <a:rPr lang="zh-CN" altLang="en-US" sz="1600" smtClean="0"/>
              <a:t>业</a:t>
            </a:r>
            <a:r>
              <a:rPr lang="zh-CN" altLang="en-US" sz="1600"/>
              <a:t>务逻辑私</a:t>
            </a:r>
            <a:r>
              <a:rPr lang="zh-CN" altLang="en-US" sz="1600" smtClean="0"/>
              <a:t>有</a:t>
            </a:r>
            <a:endParaRPr lang="en-US" altLang="zh-CN" sz="1600" smtClean="0"/>
          </a:p>
          <a:p>
            <a:pPr marL="285750" indent="-285750">
              <a:buFont typeface="Arial" pitchFamily="34" charset="0"/>
              <a:buChar char="•"/>
            </a:pPr>
            <a:r>
              <a:rPr lang="zh-CN" altLang="en-US" sz="1600" smtClean="0"/>
              <a:t>数</a:t>
            </a:r>
            <a:r>
              <a:rPr lang="zh-CN" altLang="en-US" sz="1600"/>
              <a:t>据访问私</a:t>
            </a:r>
            <a:r>
              <a:rPr lang="zh-CN" altLang="en-US" sz="1600" smtClean="0"/>
              <a:t>有</a:t>
            </a:r>
            <a:endParaRPr lang="zh-CN" altLang="en-US" sz="1600"/>
          </a:p>
        </p:txBody>
      </p:sp>
    </p:spTree>
    <p:extLst>
      <p:ext uri="{BB962C8B-B14F-4D97-AF65-F5344CB8AC3E}">
        <p14:creationId xmlns:p14="http://schemas.microsoft.com/office/powerpoint/2010/main" val="3946388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新蛋中国">
  <a:themeElements>
    <a:clrScheme name="">
      <a:dk1>
        <a:srgbClr val="000000"/>
      </a:dk1>
      <a:lt1>
        <a:srgbClr val="CFE8CC"/>
      </a:lt1>
      <a:dk2>
        <a:srgbClr val="1F497D"/>
      </a:dk2>
      <a:lt2>
        <a:srgbClr val="EEECE1"/>
      </a:lt2>
      <a:accent1>
        <a:srgbClr val="4F81BD"/>
      </a:accent1>
      <a:accent2>
        <a:srgbClr val="C0504D"/>
      </a:accent2>
      <a:accent3>
        <a:srgbClr val="E4F2E2"/>
      </a:accent3>
      <a:accent4>
        <a:srgbClr val="000000"/>
      </a:accent4>
      <a:accent5>
        <a:srgbClr val="B2C1DB"/>
      </a:accent5>
      <a:accent6>
        <a:srgbClr val="AE4845"/>
      </a:accent6>
      <a:hlink>
        <a:srgbClr val="0000FF"/>
      </a:hlink>
      <a:folHlink>
        <a:srgbClr val="800080"/>
      </a:folHlink>
    </a:clrScheme>
    <a:fontScheme name="Process">
      <a:majorFont>
        <a:latin typeface="Calibri"/>
        <a:ea typeface="MS PGothic"/>
        <a:cs typeface=""/>
      </a:majorFont>
      <a:minorFont>
        <a:latin typeface="Calibri"/>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336699"/>
            </a:solidFill>
            <a:effectLst/>
            <a:latin typeface="Arial" pitchFamily="34" charset="0"/>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336699"/>
            </a:solidFill>
            <a:effectLst/>
            <a:latin typeface="Arial" pitchFamily="34" charset="0"/>
            <a:ea typeface="微软雅黑" pitchFamily="34" charset="-122"/>
          </a:defRPr>
        </a:defPPr>
      </a:lstStyle>
    </a:lnDef>
  </a:objectDefaults>
  <a:extraClrSchemeLst/>
</a:theme>
</file>

<file path=ppt/theme/theme2.xml><?xml version="1.0" encoding="utf-8"?>
<a:theme xmlns:a="http://schemas.openxmlformats.org/drawingml/2006/main" name="模板">
  <a:themeElements>
    <a:clrScheme name="Newegg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Newegg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ewegg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ewegg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ewegg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ewegg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ewegg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ewegg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ewegg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CFE8CC"/>
      </a:lt1>
      <a:dk2>
        <a:srgbClr val="1F497D"/>
      </a:dk2>
      <a:lt2>
        <a:srgbClr val="EEECE1"/>
      </a:lt2>
      <a:accent1>
        <a:srgbClr val="4F81BD"/>
      </a:accent1>
      <a:accent2>
        <a:srgbClr val="C0504D"/>
      </a:accent2>
      <a:accent3>
        <a:srgbClr val="E4F2E2"/>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新蛋中国</Template>
  <TotalTime>1058</TotalTime>
  <Pages>0</Pages>
  <Words>1424</Words>
  <Characters>0</Characters>
  <Application>Microsoft Office PowerPoint</Application>
  <DocSecurity>0</DocSecurity>
  <PresentationFormat>On-screen Show (4:3)</PresentationFormat>
  <Lines>0</Lines>
  <Paragraphs>142</Paragraphs>
  <Slides>14</Slides>
  <Notes>1</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新蛋中国</vt:lpstr>
      <vt:lpstr>模板</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FAQ</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主题</dc:title>
  <dc:creator>Johnson.J.Zhu (bsa.sh04.NeweggCN) 42314</dc:creator>
  <cp:lastModifiedBy>Jin.J.Qin (mis.cd01.Newegg) 44740</cp:lastModifiedBy>
  <cp:revision>177</cp:revision>
  <cp:lastPrinted>1899-12-30T00:00:00Z</cp:lastPrinted>
  <dcterms:created xsi:type="dcterms:W3CDTF">2011-08-29T14:17:09Z</dcterms:created>
  <dcterms:modified xsi:type="dcterms:W3CDTF">2012-03-31T03:27:15Z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2052-6.6.0.2699</vt:lpwstr>
  </property>
</Properties>
</file>