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sldIdLst>
    <p:sldId id="316" r:id="rId2"/>
    <p:sldId id="258" r:id="rId3"/>
    <p:sldId id="294" r:id="rId4"/>
    <p:sldId id="280" r:id="rId5"/>
    <p:sldId id="318" r:id="rId6"/>
    <p:sldId id="331" r:id="rId7"/>
    <p:sldId id="366" r:id="rId8"/>
    <p:sldId id="368" r:id="rId9"/>
    <p:sldId id="359" r:id="rId10"/>
    <p:sldId id="367" r:id="rId11"/>
    <p:sldId id="31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rn du" initials="id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39" autoAdjust="0"/>
  </p:normalViewPr>
  <p:slideViewPr>
    <p:cSldViewPr>
      <p:cViewPr>
        <p:scale>
          <a:sx n="63" d="100"/>
          <a:sy n="63" d="100"/>
        </p:scale>
        <p:origin x="-2304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D7A0-2159-4AB8-9426-BC2C464BE5FF}" type="datetimeFigureOut">
              <a:rPr lang="zh-CN" altLang="en-US" smtClean="0"/>
              <a:pPr/>
              <a:t>14/10/23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BFD2C-495E-4B93-B528-EBCCE1034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6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3E45-3A0B-4A1D-8782-0EB3D731F2A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跨境通代建交易平台是个多商户的云平台。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05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6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3E45-3A0B-4A1D-8782-0EB3D731F2A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3E45-3A0B-4A1D-8782-0EB3D731F2A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3E45-3A0B-4A1D-8782-0EB3D731F2A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8F77-5B0A-4FAA-BF8A-021CE456C429}" type="datetimeFigureOut">
              <a:rPr lang="zh-CN" altLang="en-US" smtClean="0"/>
              <a:pPr/>
              <a:t>14/10/23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28A3-49C8-4961-A0EA-FD7176CB96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908" y="121589"/>
            <a:ext cx="6357918" cy="428625"/>
          </a:xfrm>
        </p:spPr>
        <p:txBody>
          <a:bodyPr>
            <a:noAutofit/>
          </a:bodyPr>
          <a:lstStyle>
            <a:lvl1pPr>
              <a:buNone/>
              <a:defRPr sz="2400" b="1" baseline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21709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DCD3-0689-44A9-87EF-DCB4448210F1}" type="datetimeFigureOut">
              <a:rPr lang="zh-CN" altLang="en-US" smtClean="0"/>
              <a:pPr/>
              <a:t>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4702-C3CC-4DC5-8EA1-6A3F6AE906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ataex.kuajingtong.com:9090/wmshub-web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png"/><Relationship Id="rId5" Type="http://schemas.openxmlformats.org/officeDocument/2006/relationships/image" Target="../media/image3.w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ajingtong.com" TargetMode="External"/><Relationship Id="rId4" Type="http://schemas.openxmlformats.org/officeDocument/2006/relationships/hyperlink" Target="http://www.new-tao.com.cn/" TargetMode="External"/><Relationship Id="rId5" Type="http://schemas.openxmlformats.org/officeDocument/2006/relationships/hyperlink" Target="http://www.bhkjt.com/" TargetMode="External"/><Relationship Id="rId6" Type="http://schemas.openxmlformats.org/officeDocument/2006/relationships/hyperlink" Target="http://hmall.kuajingtong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ex.kuajingtong.com/kjt-operation-web" TargetMode="External"/><Relationship Id="rId4" Type="http://schemas.openxmlformats.org/officeDocument/2006/relationships/hyperlink" Target="http://dataex.kuajingtong.com/dataex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14348" y="1857364"/>
            <a:ext cx="78581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跨境通业务支撑平台规划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和实施状况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450057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7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42908" y="121589"/>
            <a:ext cx="8389532" cy="428625"/>
          </a:xfrm>
        </p:spPr>
        <p:txBody>
          <a:bodyPr/>
          <a:lstStyle/>
          <a:p>
            <a:r>
              <a:rPr lang="zh-CN" altLang="en-US" dirty="0" smtClean="0"/>
              <a:t>平台实施现状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46320"/>
              </p:ext>
            </p:extLst>
          </p:nvPr>
        </p:nvGraphicFramePr>
        <p:xfrm>
          <a:off x="683568" y="908720"/>
          <a:ext cx="7992888" cy="316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6624736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现状描述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全新建设的平台，根据业务需求持续开发新功能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已完成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账册信息、商户信息、商品信息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入库单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个人物品申报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调拨单生成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回执获取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出库单（订单）收单、出库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库存跟踪处理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待完成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商检库存及报表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入库及运营管理闭环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海关新出库流程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多账册权限体系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5546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URL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  <a:hlinkClick r:id="rId3"/>
                        </a:rPr>
                        <a:t>http://dataex.kuajingtong.com:9090/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  <a:hlinkClick r:id="rId3"/>
                        </a:rPr>
                        <a:t>wmshub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  <a:hlinkClick r:id="rId3"/>
                        </a:rPr>
                        <a:t>-web/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552" y="5486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5.WMS</a:t>
            </a:r>
            <a:r>
              <a:rPr kumimoji="1" lang="zh-CN" altLang="en-US" dirty="0" smtClean="0"/>
              <a:t>账册中间件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39552" y="41490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.WMS</a:t>
            </a:r>
            <a:r>
              <a:rPr kumimoji="1" lang="zh-CN" altLang="en-US" dirty="0" smtClean="0"/>
              <a:t>打印系统</a:t>
            </a:r>
            <a:endParaRPr kumimoji="1"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0065"/>
              </p:ext>
            </p:extLst>
          </p:nvPr>
        </p:nvGraphicFramePr>
        <p:xfrm>
          <a:off x="683568" y="4509120"/>
          <a:ext cx="799288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552728"/>
              </a:tblGrid>
              <a:tr h="404175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现状描述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全新建设的系统，根据业务需求持续开发新功能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6986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已完成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配货单生成、打印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物流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电子面单分配（邮政）、物流面单打印（邮政、顺丰）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配货完成反馈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41759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待完成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圆通、顺丰等电子面单接口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新增物流公司的面单格式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5398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URL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N/A 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Win32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应用）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4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36" y="1437903"/>
            <a:ext cx="6408712" cy="396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42"/>
          <p:cNvSpPr/>
          <p:nvPr/>
        </p:nvSpPr>
        <p:spPr>
          <a:xfrm>
            <a:off x="1403648" y="692696"/>
            <a:ext cx="54006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en-US" altLang="zh-CN" sz="36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53279" y="5495259"/>
            <a:ext cx="15744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zh-CN" alt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谢谢！</a:t>
            </a:r>
            <a:endParaRPr lang="zh-CN" alt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324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8232" y="548680"/>
            <a:ext cx="24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</a:rPr>
              <a:t>目    录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28800" y="2346249"/>
            <a:ext cx="5410200" cy="665162"/>
            <a:chOff x="1152" y="1275"/>
            <a:chExt cx="3408" cy="41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701" y="1323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跨境通业务支撑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平台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规划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828800" y="3123878"/>
            <a:ext cx="5410200" cy="665162"/>
            <a:chOff x="1152" y="1851"/>
            <a:chExt cx="3408" cy="41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7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701" y="1899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2"/>
                  </a:solidFill>
                </a:rPr>
                <a:t>跨境通业务支撑平台</a:t>
              </a:r>
              <a:r>
                <a:rPr lang="en-US" altLang="en-US" sz="2400" dirty="0" smtClean="0">
                  <a:solidFill>
                    <a:schemeClr val="tx2"/>
                  </a:solidFill>
                </a:rPr>
                <a:t>实施现状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7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占位符 8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跨境电子商务生态圈</a:t>
            </a:r>
            <a:endParaRPr lang="zh-CN" altLang="en-US" dirty="0"/>
          </a:p>
        </p:txBody>
      </p:sp>
      <p:pic>
        <p:nvPicPr>
          <p:cNvPr id="68" name="Picture 2" descr="C:\Users\sunyongxue\AppData\Local\Microsoft\Windows\Temporary Internet Files\Content.IE5\4737UZDN\MC9002954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64" y="4520153"/>
            <a:ext cx="726124" cy="83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D:\projects\KuaJingTong\credit-car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74" y="476672"/>
            <a:ext cx="668030" cy="6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17018"/>
            <a:ext cx="6348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763688" y="1844824"/>
            <a:ext cx="70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客户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707732" y="5312241"/>
            <a:ext cx="1248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sz="1200" dirty="0" smtClean="0"/>
              <a:t>商户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代运营</a:t>
            </a:r>
            <a:endParaRPr lang="en-US" altLang="zh-CN" sz="12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990866" y="108820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支付机构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3342317" y="6071862"/>
            <a:ext cx="81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监管部门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海关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6516216" y="189308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跨境</a:t>
            </a:r>
            <a:r>
              <a:rPr lang="zh-CN" altLang="en-US" sz="1200" dirty="0" smtClean="0"/>
              <a:t>通</a:t>
            </a:r>
            <a:endParaRPr lang="en-US" altLang="zh-CN" sz="1200" dirty="0" smtClean="0"/>
          </a:p>
        </p:txBody>
      </p:sp>
      <p:pic>
        <p:nvPicPr>
          <p:cNvPr id="92" name="Picture 6" descr="D:\projects\KuaJingTong\police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301208"/>
            <a:ext cx="790996" cy="79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07800" y="1268760"/>
            <a:ext cx="61696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4" name="Group 53"/>
          <p:cNvGrpSpPr>
            <a:grpSpLocks/>
          </p:cNvGrpSpPr>
          <p:nvPr/>
        </p:nvGrpSpPr>
        <p:grpSpPr bwMode="auto">
          <a:xfrm>
            <a:off x="3131840" y="2636912"/>
            <a:ext cx="2679458" cy="1808994"/>
            <a:chOff x="2265" y="1819"/>
            <a:chExt cx="1948" cy="1194"/>
          </a:xfrm>
        </p:grpSpPr>
        <p:grpSp>
          <p:nvGrpSpPr>
            <p:cNvPr id="95" name="Oval 10"/>
            <p:cNvGrpSpPr>
              <a:grpSpLocks/>
            </p:cNvGrpSpPr>
            <p:nvPr/>
          </p:nvGrpSpPr>
          <p:grpSpPr bwMode="auto">
            <a:xfrm>
              <a:off x="2265" y="1819"/>
              <a:ext cx="1948" cy="1194"/>
              <a:chOff x="3109443" y="2799652"/>
              <a:chExt cx="2853878" cy="1579524"/>
            </a:xfrm>
          </p:grpSpPr>
          <p:pic>
            <p:nvPicPr>
              <p:cNvPr id="97" name="Oval 10"/>
              <p:cNvPicPr>
                <a:picLocks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109443" y="2799652"/>
                <a:ext cx="2853878" cy="1579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Text Box 56"/>
              <p:cNvSpPr txBox="1">
                <a:spLocks noChangeArrowheads="1"/>
              </p:cNvSpPr>
              <p:nvPr/>
            </p:nvSpPr>
            <p:spPr bwMode="auto">
              <a:xfrm>
                <a:off x="3473309" y="3100338"/>
                <a:ext cx="1899134" cy="9957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3163" tIns="51581" rIns="103163" bIns="51581" anchor="ctr"/>
              <a:lstStyle/>
              <a:p>
                <a:pPr defTabSz="1031875"/>
                <a:endParaRPr lang="zh-CN" altLang="zh-CN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6" name="Text Box 57"/>
            <p:cNvSpPr txBox="1">
              <a:spLocks noChangeArrowheads="1"/>
            </p:cNvSpPr>
            <p:nvPr/>
          </p:nvSpPr>
          <p:spPr bwMode="auto">
            <a:xfrm>
              <a:off x="2536" y="2160"/>
              <a:ext cx="1379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跨境通电子商务生态体系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2" name="右箭头 101"/>
          <p:cNvSpPr/>
          <p:nvPr/>
        </p:nvSpPr>
        <p:spPr>
          <a:xfrm rot="2106508">
            <a:off x="2385488" y="2108392"/>
            <a:ext cx="1440160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购买商品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05" name="左箭头 104"/>
          <p:cNvSpPr/>
          <p:nvPr/>
        </p:nvSpPr>
        <p:spPr>
          <a:xfrm rot="2081240">
            <a:off x="5575071" y="4088435"/>
            <a:ext cx="1440160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销售</a:t>
            </a:r>
            <a:r>
              <a:rPr lang="en-US" altLang="zh-CN" sz="1200" dirty="0" smtClean="0">
                <a:latin typeface="+mj-ea"/>
                <a:ea typeface="+mj-ea"/>
              </a:rPr>
              <a:t>/</a:t>
            </a:r>
            <a:r>
              <a:rPr lang="zh-CN" altLang="en-US" sz="1200" dirty="0" smtClean="0">
                <a:latin typeface="+mj-ea"/>
                <a:ea typeface="+mj-ea"/>
              </a:rPr>
              <a:t>供应商品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07" name="左箭头 106"/>
          <p:cNvSpPr/>
          <p:nvPr/>
        </p:nvSpPr>
        <p:spPr>
          <a:xfrm rot="19361805">
            <a:off x="5109299" y="2091209"/>
            <a:ext cx="1671200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导购、销售、代运营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08" name="右箭头 107"/>
          <p:cNvSpPr/>
          <p:nvPr/>
        </p:nvSpPr>
        <p:spPr>
          <a:xfrm rot="6852592">
            <a:off x="3275991" y="4581389"/>
            <a:ext cx="911640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备案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10" name="左箭头 109"/>
          <p:cNvSpPr/>
          <p:nvPr/>
        </p:nvSpPr>
        <p:spPr>
          <a:xfrm rot="6675808">
            <a:off x="3780717" y="4697911"/>
            <a:ext cx="855176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清关</a:t>
            </a:r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1026" name="Picture 2" descr="D:\projects\KuaJingTong\PPT图片\logistic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33433" y="4664927"/>
            <a:ext cx="958819" cy="713407"/>
          </a:xfrm>
          <a:prstGeom prst="rect">
            <a:avLst/>
          </a:prstGeom>
          <a:noFill/>
        </p:spPr>
      </p:pic>
      <p:sp>
        <p:nvSpPr>
          <p:cNvPr id="111" name="TextBox 110"/>
          <p:cNvSpPr txBox="1"/>
          <p:nvPr/>
        </p:nvSpPr>
        <p:spPr>
          <a:xfrm>
            <a:off x="1333433" y="53850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物流</a:t>
            </a:r>
            <a:endParaRPr lang="zh-CN" altLang="en-US" sz="1200" dirty="0"/>
          </a:p>
        </p:txBody>
      </p:sp>
      <p:sp>
        <p:nvSpPr>
          <p:cNvPr id="112" name="右箭头 111"/>
          <p:cNvSpPr/>
          <p:nvPr/>
        </p:nvSpPr>
        <p:spPr>
          <a:xfrm rot="19578387">
            <a:off x="1859082" y="3936950"/>
            <a:ext cx="1440160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进境申报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13" name="右箭头 112"/>
          <p:cNvSpPr/>
          <p:nvPr/>
        </p:nvSpPr>
        <p:spPr>
          <a:xfrm rot="5400000">
            <a:off x="3376406" y="1801964"/>
            <a:ext cx="1239060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支付服务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15" name="右箭头 114"/>
          <p:cNvSpPr/>
          <p:nvPr/>
        </p:nvSpPr>
        <p:spPr>
          <a:xfrm rot="5400000">
            <a:off x="3844242" y="1813048"/>
            <a:ext cx="1232587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税费清缴</a:t>
            </a:r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1027" name="Picture 3" descr="D:\projects\KuaJingTong\PPT图片\bank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15923" y="5336749"/>
            <a:ext cx="720080" cy="720080"/>
          </a:xfrm>
          <a:prstGeom prst="rect">
            <a:avLst/>
          </a:prstGeom>
          <a:noFill/>
        </p:spPr>
      </p:pic>
      <p:sp>
        <p:nvSpPr>
          <p:cNvPr id="130" name="TextBox 129"/>
          <p:cNvSpPr txBox="1"/>
          <p:nvPr/>
        </p:nvSpPr>
        <p:spPr>
          <a:xfrm>
            <a:off x="4871907" y="598482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国库</a:t>
            </a:r>
            <a:endParaRPr lang="en-US" altLang="zh-CN" sz="1200" dirty="0" smtClean="0"/>
          </a:p>
        </p:txBody>
      </p:sp>
      <p:sp>
        <p:nvSpPr>
          <p:cNvPr id="135" name="右箭头 134"/>
          <p:cNvSpPr/>
          <p:nvPr/>
        </p:nvSpPr>
        <p:spPr>
          <a:xfrm rot="3920754">
            <a:off x="4682117" y="4676570"/>
            <a:ext cx="965552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税费征缴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36" name="右箭头 135"/>
          <p:cNvSpPr/>
          <p:nvPr/>
        </p:nvSpPr>
        <p:spPr>
          <a:xfrm rot="19578387">
            <a:off x="2123364" y="4296991"/>
            <a:ext cx="1440160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商品配送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44" name="右弧形箭头 143"/>
          <p:cNvSpPr/>
          <p:nvPr/>
        </p:nvSpPr>
        <p:spPr>
          <a:xfrm>
            <a:off x="7452320" y="1844824"/>
            <a:ext cx="1008112" cy="4248472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资金流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右弧形箭头 148"/>
          <p:cNvSpPr/>
          <p:nvPr/>
        </p:nvSpPr>
        <p:spPr>
          <a:xfrm rot="10800000">
            <a:off x="658302" y="1628800"/>
            <a:ext cx="1008112" cy="4248472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右箭头 149"/>
          <p:cNvSpPr/>
          <p:nvPr/>
        </p:nvSpPr>
        <p:spPr>
          <a:xfrm rot="5400000">
            <a:off x="4319853" y="1813046"/>
            <a:ext cx="1232587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商户清结算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42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538" y="5662006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图例</a:t>
            </a:r>
          </a:p>
        </p:txBody>
      </p:sp>
      <p:sp>
        <p:nvSpPr>
          <p:cNvPr id="25" name="矩形 24"/>
          <p:cNvSpPr/>
          <p:nvPr/>
        </p:nvSpPr>
        <p:spPr>
          <a:xfrm>
            <a:off x="68473" y="6503922"/>
            <a:ext cx="43204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7483" y="6467918"/>
            <a:ext cx="94817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外部平台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45180" y="6513848"/>
            <a:ext cx="432048" cy="28803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77228" y="6477844"/>
            <a:ext cx="94817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同类平台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跨境通业务支撑</a:t>
            </a:r>
            <a:r>
              <a:rPr lang="zh-CN" altLang="en-US" dirty="0" smtClean="0"/>
              <a:t>平台顶层拓扑结构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668343" y="1422705"/>
            <a:ext cx="1656184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跨境通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导购平台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3636309" y="1420585"/>
            <a:ext cx="1656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跨境通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代建交易平台</a:t>
            </a:r>
            <a:endParaRPr lang="en-US" altLang="zh-CN" sz="1400" dirty="0" smtClean="0"/>
          </a:p>
        </p:txBody>
      </p:sp>
      <p:sp>
        <p:nvSpPr>
          <p:cNvPr id="60" name="矩形 59"/>
          <p:cNvSpPr/>
          <p:nvPr/>
        </p:nvSpPr>
        <p:spPr>
          <a:xfrm>
            <a:off x="611973" y="1432313"/>
            <a:ext cx="720080" cy="14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商家</a:t>
            </a:r>
            <a:r>
              <a:rPr lang="zh-CN" altLang="en-US" sz="1400" dirty="0"/>
              <a:t>自有</a:t>
            </a:r>
            <a:r>
              <a:rPr lang="zh-CN" altLang="en-US" sz="1400" dirty="0" smtClean="0"/>
              <a:t>交易平台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2787857" y="3789040"/>
            <a:ext cx="72000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快递</a:t>
            </a:r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1995849" y="3789040"/>
            <a:ext cx="720000" cy="14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清关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平台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602344" y="4365101"/>
            <a:ext cx="575984" cy="890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东方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支付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1260125" y="4365103"/>
            <a:ext cx="575984" cy="890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第三方支付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539965" y="4293096"/>
            <a:ext cx="1368152" cy="10081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580025" y="3789040"/>
            <a:ext cx="72000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SMS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Email</a:t>
            </a:r>
            <a:endParaRPr lang="en-US" altLang="zh-CN" sz="1400" dirty="0" smtClean="0"/>
          </a:p>
        </p:txBody>
      </p:sp>
      <p:sp>
        <p:nvSpPr>
          <p:cNvPr id="113" name="矩形 112"/>
          <p:cNvSpPr/>
          <p:nvPr/>
        </p:nvSpPr>
        <p:spPr>
          <a:xfrm>
            <a:off x="5347687" y="3789040"/>
            <a:ext cx="14005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WMS</a:t>
            </a:r>
            <a:r>
              <a:rPr lang="zh-CN" altLang="en-US" sz="1400" dirty="0" smtClean="0"/>
              <a:t>账册对接系统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WMSHub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cxnSp>
        <p:nvCxnSpPr>
          <p:cNvPr id="4" name="直线箭头连接符 3"/>
          <p:cNvCxnSpPr>
            <a:stCxn id="2" idx="1"/>
            <a:endCxn id="60" idx="3"/>
          </p:cNvCxnSpPr>
          <p:nvPr/>
        </p:nvCxnSpPr>
        <p:spPr>
          <a:xfrm flipH="1">
            <a:off x="1332053" y="2142705"/>
            <a:ext cx="336290" cy="9608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" idx="3"/>
            <a:endCxn id="59" idx="1"/>
          </p:cNvCxnSpPr>
          <p:nvPr/>
        </p:nvCxnSpPr>
        <p:spPr>
          <a:xfrm flipV="1">
            <a:off x="3324527" y="2140585"/>
            <a:ext cx="311782" cy="212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484181" y="2852204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4500221" y="2852204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>
            <a:off x="972013" y="2852936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>
            <a:off x="2373759" y="3428923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3126691" y="3428923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6084581" y="3428923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3973278" y="3425458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4338" y="610925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3348" y="6073254"/>
            <a:ext cx="9423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内部平台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1" y="3175089"/>
            <a:ext cx="7632848" cy="28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3076158" y="3156881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数据交换平台</a:t>
            </a:r>
            <a:endParaRPr kumimoji="1" lang="zh-CN" altLang="en-US" sz="1400" dirty="0"/>
          </a:p>
        </p:txBody>
      </p:sp>
      <p:cxnSp>
        <p:nvCxnSpPr>
          <p:cNvPr id="71" name="直线箭头连接符 70"/>
          <p:cNvCxnSpPr/>
          <p:nvPr/>
        </p:nvCxnSpPr>
        <p:spPr>
          <a:xfrm>
            <a:off x="1332053" y="3426190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780325" y="1553982"/>
            <a:ext cx="28803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40365" y="1553982"/>
            <a:ext cx="28803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500405" y="1553982"/>
            <a:ext cx="28803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60445" y="1553982"/>
            <a:ext cx="28803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19672" y="6094054"/>
            <a:ext cx="43204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A/B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51720" y="6058050"/>
            <a:ext cx="94817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虚拟平台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9965" y="378904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跨境通收银台</a:t>
            </a:r>
            <a:endParaRPr lang="zh-CN" altLang="en-US" sz="1400" dirty="0"/>
          </a:p>
        </p:txBody>
      </p:sp>
      <p:cxnSp>
        <p:nvCxnSpPr>
          <p:cNvPr id="45" name="直线箭头连接符 70"/>
          <p:cNvCxnSpPr/>
          <p:nvPr/>
        </p:nvCxnSpPr>
        <p:spPr>
          <a:xfrm>
            <a:off x="972013" y="4170346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70"/>
          <p:cNvCxnSpPr/>
          <p:nvPr/>
        </p:nvCxnSpPr>
        <p:spPr>
          <a:xfrm>
            <a:off x="1609452" y="4159713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584912" y="1412776"/>
            <a:ext cx="1939416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跨境通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运营管理平台</a:t>
            </a:r>
            <a:endParaRPr lang="zh-CN" altLang="en-US" sz="1400" dirty="0"/>
          </a:p>
        </p:txBody>
      </p:sp>
      <p:cxnSp>
        <p:nvCxnSpPr>
          <p:cNvPr id="65" name="直线箭头连接符 50"/>
          <p:cNvCxnSpPr/>
          <p:nvPr/>
        </p:nvCxnSpPr>
        <p:spPr>
          <a:xfrm>
            <a:off x="6588637" y="2852936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64271" y="4581128"/>
            <a:ext cx="70451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r>
              <a:rPr lang="zh-CN" altLang="en-US" sz="1400" dirty="0" smtClean="0"/>
              <a:t>号店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WMS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6071923" y="4581128"/>
            <a:ext cx="70451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r>
              <a:rPr lang="zh-CN" altLang="en-US" sz="1400" dirty="0" smtClean="0"/>
              <a:t>商户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WMS</a:t>
            </a:r>
            <a:endParaRPr lang="zh-CN" altLang="en-US" sz="1400" dirty="0"/>
          </a:p>
        </p:txBody>
      </p:sp>
      <p:cxnSp>
        <p:nvCxnSpPr>
          <p:cNvPr id="52" name="直线箭头连接符 51"/>
          <p:cNvCxnSpPr/>
          <p:nvPr/>
        </p:nvCxnSpPr>
        <p:spPr>
          <a:xfrm>
            <a:off x="5596089" y="4221088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192263" y="4437112"/>
            <a:ext cx="1656184" cy="7920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直线箭头连接符 60"/>
          <p:cNvCxnSpPr/>
          <p:nvPr/>
        </p:nvCxnSpPr>
        <p:spPr>
          <a:xfrm>
            <a:off x="6416399" y="4221088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372033" y="3785575"/>
            <a:ext cx="720000" cy="1443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5+2</a:t>
            </a:r>
          </a:p>
          <a:p>
            <a:pPr algn="ctr"/>
            <a:r>
              <a:rPr lang="zh-CN" altLang="en-US" sz="1400" dirty="0" smtClean="0"/>
              <a:t>海关特殊区域信息化管理</a:t>
            </a:r>
            <a:r>
              <a:rPr lang="zh-CN" altLang="en-US" sz="1400" dirty="0" smtClean="0"/>
              <a:t>系统</a:t>
            </a:r>
            <a:endParaRPr lang="en-US" altLang="zh-CN" sz="1400" dirty="0" smtClean="0"/>
          </a:p>
        </p:txBody>
      </p:sp>
      <p:cxnSp>
        <p:nvCxnSpPr>
          <p:cNvPr id="72" name="直线箭头连接符 71"/>
          <p:cNvCxnSpPr/>
          <p:nvPr/>
        </p:nvCxnSpPr>
        <p:spPr>
          <a:xfrm flipH="1">
            <a:off x="5076904" y="4005064"/>
            <a:ext cx="261847" cy="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812773" y="2276872"/>
            <a:ext cx="1007699" cy="2014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大数据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平台</a:t>
            </a:r>
            <a:endParaRPr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6965694" y="3789040"/>
            <a:ext cx="5760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WMS</a:t>
            </a:r>
            <a:r>
              <a:rPr lang="zh-CN" altLang="en-US" sz="1400" dirty="0" smtClean="0"/>
              <a:t>打印系统</a:t>
            </a:r>
            <a:endParaRPr lang="en-US" altLang="zh-CN" sz="1400" dirty="0" smtClean="0"/>
          </a:p>
        </p:txBody>
      </p:sp>
      <p:cxnSp>
        <p:nvCxnSpPr>
          <p:cNvPr id="74" name="直线箭头连接符 73"/>
          <p:cNvCxnSpPr/>
          <p:nvPr/>
        </p:nvCxnSpPr>
        <p:spPr>
          <a:xfrm>
            <a:off x="7236709" y="3428923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507450" y="538320"/>
            <a:ext cx="1403777" cy="6131039"/>
            <a:chOff x="312895" y="692696"/>
            <a:chExt cx="1450793" cy="5688632"/>
          </a:xfrm>
        </p:grpSpPr>
        <p:sp>
          <p:nvSpPr>
            <p:cNvPr id="6" name="圆角矩形 5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95536" y="772914"/>
              <a:ext cx="12961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导购平台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文本占位符 5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顶层流程图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004274" y="538320"/>
            <a:ext cx="1403777" cy="6131039"/>
            <a:chOff x="312895" y="692696"/>
            <a:chExt cx="1450793" cy="5688632"/>
          </a:xfrm>
        </p:grpSpPr>
        <p:sp>
          <p:nvSpPr>
            <p:cNvPr id="20" name="圆角矩形 19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5536" y="772914"/>
              <a:ext cx="12961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交易平台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01098" y="538320"/>
            <a:ext cx="1403777" cy="6131039"/>
            <a:chOff x="312895" y="692696"/>
            <a:chExt cx="1450793" cy="5688632"/>
          </a:xfrm>
        </p:grpSpPr>
        <p:sp>
          <p:nvSpPr>
            <p:cNvPr id="24" name="圆角矩形 23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支付平台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97922" y="538320"/>
            <a:ext cx="1403777" cy="6131039"/>
            <a:chOff x="312895" y="692696"/>
            <a:chExt cx="1450793" cy="5688632"/>
          </a:xfrm>
        </p:grpSpPr>
        <p:sp>
          <p:nvSpPr>
            <p:cNvPr id="30" name="圆角矩形 29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清关平台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494747" y="538320"/>
            <a:ext cx="1403777" cy="6131039"/>
            <a:chOff x="312895" y="692696"/>
            <a:chExt cx="1450793" cy="5688632"/>
          </a:xfrm>
        </p:grpSpPr>
        <p:sp>
          <p:nvSpPr>
            <p:cNvPr id="34" name="圆角矩形 33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5536" y="772914"/>
              <a:ext cx="12961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物流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6"/>
          <p:cNvGrpSpPr/>
          <p:nvPr/>
        </p:nvGrpSpPr>
        <p:grpSpPr>
          <a:xfrm>
            <a:off x="6090212" y="1317776"/>
            <a:ext cx="1224136" cy="360040"/>
            <a:chOff x="899592" y="1965667"/>
            <a:chExt cx="1224136" cy="360040"/>
          </a:xfrm>
        </p:grpSpPr>
        <p:sp>
          <p:nvSpPr>
            <p:cNvPr id="44" name="圆角矩形 43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商户备案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6"/>
          <p:cNvGrpSpPr/>
          <p:nvPr/>
        </p:nvGrpSpPr>
        <p:grpSpPr>
          <a:xfrm>
            <a:off x="4578044" y="1330409"/>
            <a:ext cx="1224136" cy="360040"/>
            <a:chOff x="899592" y="1965667"/>
            <a:chExt cx="1224136" cy="360040"/>
          </a:xfrm>
        </p:grpSpPr>
        <p:sp>
          <p:nvSpPr>
            <p:cNvPr id="47" name="圆角矩形 46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商户开户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6"/>
          <p:cNvGrpSpPr/>
          <p:nvPr/>
        </p:nvGrpSpPr>
        <p:grpSpPr>
          <a:xfrm>
            <a:off x="3077751" y="1762457"/>
            <a:ext cx="1224136" cy="360040"/>
            <a:chOff x="899592" y="1965667"/>
            <a:chExt cx="1224136" cy="360040"/>
          </a:xfrm>
        </p:grpSpPr>
        <p:sp>
          <p:nvSpPr>
            <p:cNvPr id="51" name="圆角矩形 50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商户建站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6" name="形状 55"/>
          <p:cNvCxnSpPr>
            <a:stCxn id="118" idx="3"/>
            <a:endCxn id="45" idx="0"/>
          </p:cNvCxnSpPr>
          <p:nvPr/>
        </p:nvCxnSpPr>
        <p:spPr>
          <a:xfrm>
            <a:off x="977644" y="1170021"/>
            <a:ext cx="5721671" cy="1796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形状 69"/>
          <p:cNvCxnSpPr>
            <a:stCxn id="44" idx="2"/>
            <a:endCxn id="51" idx="3"/>
          </p:cNvCxnSpPr>
          <p:nvPr/>
        </p:nvCxnSpPr>
        <p:spPr>
          <a:xfrm rot="5400000">
            <a:off x="5369754" y="609950"/>
            <a:ext cx="264661" cy="24003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形状 91"/>
          <p:cNvCxnSpPr>
            <a:stCxn id="118" idx="3"/>
            <a:endCxn id="48" idx="0"/>
          </p:cNvCxnSpPr>
          <p:nvPr/>
        </p:nvCxnSpPr>
        <p:spPr>
          <a:xfrm>
            <a:off x="977644" y="1170021"/>
            <a:ext cx="4209503" cy="19228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形状 101"/>
          <p:cNvCxnSpPr>
            <a:stCxn id="47" idx="2"/>
            <a:endCxn id="51" idx="3"/>
          </p:cNvCxnSpPr>
          <p:nvPr/>
        </p:nvCxnSpPr>
        <p:spPr>
          <a:xfrm rot="5400000">
            <a:off x="4619986" y="1372351"/>
            <a:ext cx="252028" cy="8882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组合 46"/>
          <p:cNvGrpSpPr/>
          <p:nvPr/>
        </p:nvGrpSpPr>
        <p:grpSpPr>
          <a:xfrm>
            <a:off x="6090970" y="2554545"/>
            <a:ext cx="1224136" cy="360040"/>
            <a:chOff x="899592" y="1965667"/>
            <a:chExt cx="1224136" cy="360040"/>
          </a:xfrm>
        </p:grpSpPr>
        <p:sp>
          <p:nvSpPr>
            <p:cNvPr id="106" name="圆角矩形 105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商品备案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8" name="组合 46"/>
          <p:cNvGrpSpPr/>
          <p:nvPr/>
        </p:nvGrpSpPr>
        <p:grpSpPr>
          <a:xfrm>
            <a:off x="3065876" y="2554545"/>
            <a:ext cx="1224136" cy="360040"/>
            <a:chOff x="899592" y="1965667"/>
            <a:chExt cx="1224136" cy="360040"/>
          </a:xfrm>
        </p:grpSpPr>
        <p:sp>
          <p:nvSpPr>
            <p:cNvPr id="109" name="圆角矩形 108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商品上架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46"/>
          <p:cNvGrpSpPr/>
          <p:nvPr/>
        </p:nvGrpSpPr>
        <p:grpSpPr>
          <a:xfrm>
            <a:off x="1601966" y="2554545"/>
            <a:ext cx="1224136" cy="360040"/>
            <a:chOff x="899592" y="1965667"/>
            <a:chExt cx="1224136" cy="360040"/>
          </a:xfrm>
        </p:grpSpPr>
        <p:sp>
          <p:nvSpPr>
            <p:cNvPr id="116" name="圆角矩形 115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商品上架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8" name="Picture 2" descr="C:\Users\sunyongxue\AppData\Local\Microsoft\Windows\Temporary Internet Files\Content.IE5\4737UZDN\MC9002954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54345"/>
            <a:ext cx="726124" cy="83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形状 123"/>
          <p:cNvCxnSpPr>
            <a:stCxn id="118" idx="2"/>
            <a:endCxn id="107" idx="0"/>
          </p:cNvCxnSpPr>
          <p:nvPr/>
        </p:nvCxnSpPr>
        <p:spPr>
          <a:xfrm rot="16200000" flipH="1">
            <a:off x="3156954" y="-956676"/>
            <a:ext cx="1000747" cy="6085491"/>
          </a:xfrm>
          <a:prstGeom prst="bentConnector3">
            <a:avLst>
              <a:gd name="adj1" fmla="val 654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6" idx="1"/>
            <a:endCxn id="109" idx="3"/>
          </p:cNvCxnSpPr>
          <p:nvPr/>
        </p:nvCxnSpPr>
        <p:spPr>
          <a:xfrm flipH="1">
            <a:off x="4290012" y="2734565"/>
            <a:ext cx="1800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9" idx="1"/>
            <a:endCxn id="116" idx="3"/>
          </p:cNvCxnSpPr>
          <p:nvPr/>
        </p:nvCxnSpPr>
        <p:spPr>
          <a:xfrm flipH="1">
            <a:off x="2826102" y="2734565"/>
            <a:ext cx="239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572" y="3022218"/>
            <a:ext cx="61696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2" name="组合 46"/>
          <p:cNvGrpSpPr/>
          <p:nvPr/>
        </p:nvGrpSpPr>
        <p:grpSpPr>
          <a:xfrm>
            <a:off x="1601208" y="3130609"/>
            <a:ext cx="1224136" cy="360040"/>
            <a:chOff x="899592" y="1965667"/>
            <a:chExt cx="1224136" cy="360040"/>
          </a:xfrm>
        </p:grpSpPr>
        <p:sp>
          <p:nvSpPr>
            <p:cNvPr id="143" name="圆角矩形 142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浏览商品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5" name="组合 46"/>
          <p:cNvGrpSpPr/>
          <p:nvPr/>
        </p:nvGrpSpPr>
        <p:grpSpPr>
          <a:xfrm>
            <a:off x="3090384" y="3130609"/>
            <a:ext cx="1224136" cy="360040"/>
            <a:chOff x="899592" y="1965667"/>
            <a:chExt cx="1224136" cy="360040"/>
          </a:xfrm>
        </p:grpSpPr>
        <p:sp>
          <p:nvSpPr>
            <p:cNvPr id="146" name="圆角矩形 145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购物车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下单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9" name="组合 46"/>
          <p:cNvGrpSpPr/>
          <p:nvPr/>
        </p:nvGrpSpPr>
        <p:grpSpPr>
          <a:xfrm>
            <a:off x="4602552" y="3130609"/>
            <a:ext cx="1224136" cy="360040"/>
            <a:chOff x="899592" y="1965667"/>
            <a:chExt cx="1224136" cy="360040"/>
          </a:xfrm>
        </p:grpSpPr>
        <p:sp>
          <p:nvSpPr>
            <p:cNvPr id="150" name="圆角矩形 149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订单支付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52" name="直接箭头连接符 151"/>
          <p:cNvCxnSpPr>
            <a:stCxn id="140" idx="3"/>
            <a:endCxn id="143" idx="1"/>
          </p:cNvCxnSpPr>
          <p:nvPr/>
        </p:nvCxnSpPr>
        <p:spPr>
          <a:xfrm>
            <a:off x="946537" y="3307970"/>
            <a:ext cx="654671" cy="2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43" idx="3"/>
            <a:endCxn id="146" idx="1"/>
          </p:cNvCxnSpPr>
          <p:nvPr/>
        </p:nvCxnSpPr>
        <p:spPr>
          <a:xfrm>
            <a:off x="2825344" y="3310629"/>
            <a:ext cx="265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46" idx="3"/>
            <a:endCxn id="150" idx="1"/>
          </p:cNvCxnSpPr>
          <p:nvPr/>
        </p:nvCxnSpPr>
        <p:spPr>
          <a:xfrm>
            <a:off x="4314520" y="331062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组合 46"/>
          <p:cNvGrpSpPr/>
          <p:nvPr/>
        </p:nvGrpSpPr>
        <p:grpSpPr>
          <a:xfrm>
            <a:off x="6090212" y="3778681"/>
            <a:ext cx="1224136" cy="360040"/>
            <a:chOff x="899592" y="1965667"/>
            <a:chExt cx="1224136" cy="360040"/>
          </a:xfrm>
        </p:grpSpPr>
        <p:sp>
          <p:nvSpPr>
            <p:cNvPr id="166" name="圆角矩形 165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清关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68" name="直接箭头连接符 167"/>
          <p:cNvCxnSpPr/>
          <p:nvPr/>
        </p:nvCxnSpPr>
        <p:spPr>
          <a:xfrm>
            <a:off x="4283968" y="3959080"/>
            <a:ext cx="18062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组合 46"/>
          <p:cNvGrpSpPr/>
          <p:nvPr/>
        </p:nvGrpSpPr>
        <p:grpSpPr>
          <a:xfrm>
            <a:off x="4578044" y="4426753"/>
            <a:ext cx="1224136" cy="360040"/>
            <a:chOff x="899592" y="1965667"/>
            <a:chExt cx="1224136" cy="360040"/>
          </a:xfrm>
        </p:grpSpPr>
        <p:sp>
          <p:nvSpPr>
            <p:cNvPr id="173" name="圆角矩形 172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税费清缴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5" name="形状 174"/>
          <p:cNvCxnSpPr>
            <a:stCxn id="166" idx="2"/>
            <a:endCxn id="174" idx="0"/>
          </p:cNvCxnSpPr>
          <p:nvPr/>
        </p:nvCxnSpPr>
        <p:spPr>
          <a:xfrm rot="5400000">
            <a:off x="5784749" y="3541120"/>
            <a:ext cx="319931" cy="15151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组合 46"/>
          <p:cNvGrpSpPr/>
          <p:nvPr/>
        </p:nvGrpSpPr>
        <p:grpSpPr>
          <a:xfrm>
            <a:off x="7602380" y="4426753"/>
            <a:ext cx="1224136" cy="360040"/>
            <a:chOff x="899592" y="1965667"/>
            <a:chExt cx="1224136" cy="360040"/>
          </a:xfrm>
        </p:grpSpPr>
        <p:sp>
          <p:nvSpPr>
            <p:cNvPr id="179" name="圆角矩形 178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进境申报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81" name="形状 174"/>
          <p:cNvCxnSpPr>
            <a:stCxn id="166" idx="3"/>
            <a:endCxn id="180" idx="0"/>
          </p:cNvCxnSpPr>
          <p:nvPr/>
        </p:nvCxnSpPr>
        <p:spPr>
          <a:xfrm>
            <a:off x="7314348" y="3958701"/>
            <a:ext cx="897135" cy="4999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0" name="组合 46"/>
          <p:cNvGrpSpPr/>
          <p:nvPr/>
        </p:nvGrpSpPr>
        <p:grpSpPr>
          <a:xfrm>
            <a:off x="6090212" y="4930809"/>
            <a:ext cx="1224136" cy="360040"/>
            <a:chOff x="899592" y="1965667"/>
            <a:chExt cx="1224136" cy="360040"/>
          </a:xfrm>
        </p:grpSpPr>
        <p:sp>
          <p:nvSpPr>
            <p:cNvPr id="191" name="圆角矩形 190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通关放行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94" name="形状 174"/>
          <p:cNvCxnSpPr>
            <a:stCxn id="173" idx="2"/>
            <a:endCxn id="191" idx="1"/>
          </p:cNvCxnSpPr>
          <p:nvPr/>
        </p:nvCxnSpPr>
        <p:spPr>
          <a:xfrm rot="16200000" flipH="1">
            <a:off x="5478144" y="4498761"/>
            <a:ext cx="324036" cy="900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形状 174"/>
          <p:cNvCxnSpPr>
            <a:stCxn id="179" idx="1"/>
            <a:endCxn id="191" idx="0"/>
          </p:cNvCxnSpPr>
          <p:nvPr/>
        </p:nvCxnSpPr>
        <p:spPr>
          <a:xfrm rot="10800000" flipV="1">
            <a:off x="6702280" y="4606773"/>
            <a:ext cx="900100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组合 46"/>
          <p:cNvGrpSpPr/>
          <p:nvPr/>
        </p:nvGrpSpPr>
        <p:grpSpPr>
          <a:xfrm>
            <a:off x="7602380" y="5434865"/>
            <a:ext cx="1224136" cy="360040"/>
            <a:chOff x="899592" y="1965667"/>
            <a:chExt cx="1224136" cy="360040"/>
          </a:xfrm>
        </p:grpSpPr>
        <p:sp>
          <p:nvSpPr>
            <p:cNvPr id="201" name="圆角矩形 200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递送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3" name="形状 174"/>
          <p:cNvCxnSpPr>
            <a:stCxn id="191" idx="3"/>
            <a:endCxn id="202" idx="0"/>
          </p:cNvCxnSpPr>
          <p:nvPr/>
        </p:nvCxnSpPr>
        <p:spPr>
          <a:xfrm>
            <a:off x="7314348" y="5110829"/>
            <a:ext cx="897135" cy="3559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形状 174"/>
          <p:cNvCxnSpPr>
            <a:stCxn id="201" idx="2"/>
            <a:endCxn id="140" idx="2"/>
          </p:cNvCxnSpPr>
          <p:nvPr/>
        </p:nvCxnSpPr>
        <p:spPr>
          <a:xfrm rot="5400000" flipH="1">
            <a:off x="3325660" y="906118"/>
            <a:ext cx="2201183" cy="7576393"/>
          </a:xfrm>
          <a:prstGeom prst="bentConnector3">
            <a:avLst>
              <a:gd name="adj1" fmla="val -103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组合 46"/>
          <p:cNvGrpSpPr/>
          <p:nvPr/>
        </p:nvGrpSpPr>
        <p:grpSpPr>
          <a:xfrm>
            <a:off x="3059832" y="3778681"/>
            <a:ext cx="1224136" cy="1512168"/>
            <a:chOff x="899592" y="1965667"/>
            <a:chExt cx="1224136" cy="360040"/>
          </a:xfrm>
        </p:grpSpPr>
        <p:sp>
          <p:nvSpPr>
            <p:cNvPr id="211" name="圆角矩形 210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订单处理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22" name="形状 174"/>
          <p:cNvCxnSpPr>
            <a:stCxn id="211" idx="2"/>
            <a:endCxn id="201" idx="1"/>
          </p:cNvCxnSpPr>
          <p:nvPr/>
        </p:nvCxnSpPr>
        <p:spPr>
          <a:xfrm rot="16200000" flipH="1">
            <a:off x="5475122" y="3487627"/>
            <a:ext cx="324036" cy="39304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形状 174"/>
          <p:cNvCxnSpPr>
            <a:stCxn id="150" idx="2"/>
            <a:endCxn id="211" idx="0"/>
          </p:cNvCxnSpPr>
          <p:nvPr/>
        </p:nvCxnSpPr>
        <p:spPr>
          <a:xfrm rot="5400000">
            <a:off x="4299244" y="2863305"/>
            <a:ext cx="288032" cy="15427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形状 123"/>
          <p:cNvCxnSpPr>
            <a:stCxn id="118" idx="1"/>
            <a:endCxn id="212" idx="1"/>
          </p:cNvCxnSpPr>
          <p:nvPr/>
        </p:nvCxnSpPr>
        <p:spPr>
          <a:xfrm rot="10800000" flipH="1" flipV="1">
            <a:off x="251519" y="1170021"/>
            <a:ext cx="2859991" cy="3324334"/>
          </a:xfrm>
          <a:prstGeom prst="bentConnector3">
            <a:avLst>
              <a:gd name="adj1" fmla="val -38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3" name="组合 46"/>
          <p:cNvGrpSpPr/>
          <p:nvPr/>
        </p:nvGrpSpPr>
        <p:grpSpPr>
          <a:xfrm>
            <a:off x="3084340" y="6153429"/>
            <a:ext cx="1224136" cy="360040"/>
            <a:chOff x="899592" y="1965667"/>
            <a:chExt cx="1224136" cy="360040"/>
          </a:xfrm>
        </p:grpSpPr>
        <p:sp>
          <p:nvSpPr>
            <p:cNvPr id="244" name="圆角矩形 243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客户服务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46" name="形状 123"/>
          <p:cNvCxnSpPr>
            <a:stCxn id="118" idx="1"/>
            <a:endCxn id="245" idx="1"/>
          </p:cNvCxnSpPr>
          <p:nvPr/>
        </p:nvCxnSpPr>
        <p:spPr>
          <a:xfrm rot="10800000" flipH="1" flipV="1">
            <a:off x="251519" y="1170020"/>
            <a:ext cx="2884499" cy="5153807"/>
          </a:xfrm>
          <a:prstGeom prst="bentConnector3">
            <a:avLst>
              <a:gd name="adj1" fmla="val -38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1560" y="3573016"/>
            <a:ext cx="70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客户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67544" y="1556792"/>
            <a:ext cx="1248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sz="1200" dirty="0" smtClean="0"/>
              <a:t>商户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代运营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49813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平台技术框架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7538" y="2774821"/>
            <a:ext cx="7146224" cy="1832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17538" y="5180741"/>
            <a:ext cx="7154862" cy="404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操作系统：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017538" y="4683656"/>
            <a:ext cx="398651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数据库： </a:t>
            </a:r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1019125" y="1713461"/>
            <a:ext cx="3515612" cy="4981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用户界面：</a:t>
            </a:r>
            <a:r>
              <a:rPr lang="en-US" altLang="zh-CN" dirty="0"/>
              <a:t>HTMLs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48150" y="1709524"/>
            <a:ext cx="3515612" cy="4981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应用通信：</a:t>
            </a:r>
            <a:r>
              <a:rPr lang="en-US" altLang="zh-CN" dirty="0" smtClean="0"/>
              <a:t>HTTP+XML/JSON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1960513" y="779141"/>
            <a:ext cx="1935162" cy="6261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浏览器</a:t>
            </a:r>
          </a:p>
        </p:txBody>
      </p:sp>
      <p:sp>
        <p:nvSpPr>
          <p:cNvPr id="36" name="椭圆 35"/>
          <p:cNvSpPr/>
          <p:nvPr/>
        </p:nvSpPr>
        <p:spPr>
          <a:xfrm>
            <a:off x="5337125" y="747391"/>
            <a:ext cx="1935163" cy="6261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外部</a:t>
            </a:r>
            <a:r>
              <a:rPr lang="zh-CN" altLang="en-US" dirty="0" smtClean="0"/>
              <a:t>系统、移动客户端</a:t>
            </a:r>
            <a:endParaRPr lang="zh-CN" altLang="en-US" dirty="0"/>
          </a:p>
        </p:txBody>
      </p:sp>
      <p:sp>
        <p:nvSpPr>
          <p:cNvPr id="37" name="上下箭头 36"/>
          <p:cNvSpPr/>
          <p:nvPr/>
        </p:nvSpPr>
        <p:spPr>
          <a:xfrm>
            <a:off x="2806650" y="1413243"/>
            <a:ext cx="203200" cy="2905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上下箭头 38"/>
          <p:cNvSpPr/>
          <p:nvPr/>
        </p:nvSpPr>
        <p:spPr>
          <a:xfrm>
            <a:off x="6221363" y="1405306"/>
            <a:ext cx="203200" cy="2905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17538" y="2257891"/>
            <a:ext cx="7154862" cy="4599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Nginx+Php</a:t>
            </a:r>
            <a:endParaRPr lang="zh-CN" altLang="en-US" dirty="0"/>
          </a:p>
        </p:txBody>
      </p:sp>
      <p:sp>
        <p:nvSpPr>
          <p:cNvPr id="59" name="TextBox 46"/>
          <p:cNvSpPr txBox="1">
            <a:spLocks noChangeArrowheads="1"/>
          </p:cNvSpPr>
          <p:nvPr/>
        </p:nvSpPr>
        <p:spPr bwMode="auto">
          <a:xfrm>
            <a:off x="1641615" y="3601068"/>
            <a:ext cx="4265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</a:rPr>
              <a:t>应用容器： </a:t>
            </a:r>
            <a:r>
              <a:rPr lang="en-US" altLang="zh-CN" dirty="0">
                <a:solidFill>
                  <a:schemeClr val="bg1"/>
                </a:solidFill>
              </a:rPr>
              <a:t>Apache </a:t>
            </a:r>
            <a:r>
              <a:rPr lang="en-US" altLang="zh-CN" dirty="0" smtClean="0">
                <a:solidFill>
                  <a:schemeClr val="bg1"/>
                </a:solidFill>
              </a:rPr>
              <a:t>Tomcat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4901" y="4308434"/>
            <a:ext cx="4557121" cy="248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JDBC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106704" y="2852152"/>
            <a:ext cx="2569173" cy="3237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访问控制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890624" y="2856066"/>
            <a:ext cx="2569173" cy="3237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对象序列化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94472" y="4024490"/>
            <a:ext cx="4557549" cy="2839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(ORM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6705" y="3179866"/>
            <a:ext cx="5353092" cy="36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服务控制器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96677" y="2864028"/>
            <a:ext cx="905795" cy="170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Spring</a:t>
            </a:r>
          </a:p>
          <a:p>
            <a:pPr algn="ctr"/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组装和切面编程框架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82150" y="4024490"/>
            <a:ext cx="777647" cy="5441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Lucene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搜索引擎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37564" y="2864028"/>
            <a:ext cx="643073" cy="17006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流程图: 预定义过程 71"/>
          <p:cNvSpPr/>
          <p:nvPr/>
        </p:nvSpPr>
        <p:spPr>
          <a:xfrm>
            <a:off x="1106704" y="3601068"/>
            <a:ext cx="1124431" cy="369332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业务组件</a:t>
            </a:r>
          </a:p>
        </p:txBody>
      </p:sp>
      <p:sp>
        <p:nvSpPr>
          <p:cNvPr id="73" name="流程图: 预定义过程 72"/>
          <p:cNvSpPr/>
          <p:nvPr/>
        </p:nvSpPr>
        <p:spPr>
          <a:xfrm>
            <a:off x="5321209" y="3601068"/>
            <a:ext cx="1124431" cy="369332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业务组件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6000" y="580526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LAMP</a:t>
            </a:r>
            <a:r>
              <a:rPr lang="zh-CN" altLang="en-US" dirty="0" smtClean="0"/>
              <a:t>为基础，结合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语言和中间件在性能、成熟度、团队技术积累方面的优势，形成开放、灵活、成熟、健壮的技术框架体系。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111681" y="4676886"/>
            <a:ext cx="30600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/>
              <a:t>消息队列：</a:t>
            </a:r>
            <a:r>
              <a:rPr lang="en-US" altLang="zh-CN" sz="1600" dirty="0" smtClean="0"/>
              <a:t>Apache </a:t>
            </a:r>
            <a:r>
              <a:rPr lang="en-US" altLang="zh-CN" sz="1600" dirty="0" err="1" smtClean="0"/>
              <a:t>ActiveMQ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81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8232" y="548680"/>
            <a:ext cx="24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</a:rPr>
              <a:t>目    录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28800" y="2346249"/>
            <a:ext cx="5410200" cy="665162"/>
            <a:chOff x="1152" y="1275"/>
            <a:chExt cx="3408" cy="41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701" y="1323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tx2"/>
                  </a:solidFill>
                </a:rPr>
                <a:t>跨境通业务支撑平台规划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828800" y="3123878"/>
            <a:ext cx="5410200" cy="665162"/>
            <a:chOff x="1152" y="1851"/>
            <a:chExt cx="3408" cy="41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7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701" y="1899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跨境通业务支撑平台</a:t>
              </a:r>
              <a:r>
                <a:rPr lang="en-US" altLang="en-US" sz="2400" dirty="0" smtClean="0">
                  <a:solidFill>
                    <a:srgbClr val="FF0000"/>
                  </a:solidFill>
                </a:rPr>
                <a:t>实施现状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32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42908" y="121589"/>
            <a:ext cx="8389532" cy="428625"/>
          </a:xfrm>
        </p:spPr>
        <p:txBody>
          <a:bodyPr/>
          <a:lstStyle/>
          <a:p>
            <a:r>
              <a:rPr lang="zh-CN" altLang="en-US" dirty="0" smtClean="0"/>
              <a:t>平台实施现状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29246"/>
              </p:ext>
            </p:extLst>
          </p:nvPr>
        </p:nvGraphicFramePr>
        <p:xfrm>
          <a:off x="683568" y="970046"/>
          <a:ext cx="7992888" cy="2530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552728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现状描述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二次开发的平台，根据业务需求调整、开发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已完成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新用户界面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单点登录、订单查询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优惠券发放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商城价格同步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待完成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第三方商城集成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营销活动与商城集成联动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5299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URL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  <a:hlinkClick r:id="rId3"/>
                        </a:rPr>
                        <a:t>http://www.kuajingtong.com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552" y="5363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en-US" altLang="en-US" dirty="0" smtClean="0"/>
              <a:t>导购平台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39552" y="37355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代建商城平台</a:t>
            </a:r>
            <a:endParaRPr kumimoji="1"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69475"/>
              </p:ext>
            </p:extLst>
          </p:nvPr>
        </p:nvGraphicFramePr>
        <p:xfrm>
          <a:off x="683568" y="4149080"/>
          <a:ext cx="7992888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552728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现状描述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基于开源系统根据各商户需求定制独立的系统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已完成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新海淘</a:t>
                      </a:r>
                      <a:r>
                        <a:rPr lang="en-US" altLang="en-US" sz="1600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en-US" sz="1600" dirty="0" err="1" smtClean="0">
                          <a:latin typeface="+mn-ea"/>
                          <a:ea typeface="+mn-ea"/>
                        </a:rPr>
                        <a:t>阿布才、现代Hmall</a:t>
                      </a:r>
                      <a:endParaRPr lang="en-US" altLang="en-US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en-US" sz="1600" dirty="0" smtClean="0">
                          <a:latin typeface="+mn-ea"/>
                          <a:ea typeface="+mn-ea"/>
                        </a:rPr>
                        <a:t>与数据交换、导购的集成…</a:t>
                      </a:r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待完成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err="1" smtClean="0">
                          <a:latin typeface="+mn-ea"/>
                          <a:ea typeface="+mn-ea"/>
                        </a:rPr>
                        <a:t>皇家空港</a:t>
                      </a:r>
                      <a:r>
                        <a:rPr lang="en-US" altLang="en-US" sz="1600" dirty="0" err="1" smtClean="0">
                          <a:latin typeface="+mn-ea"/>
                          <a:ea typeface="+mn-ea"/>
                        </a:rPr>
                        <a:t>、YuYouGo</a:t>
                      </a:r>
                      <a:r>
                        <a:rPr lang="en-US" altLang="en-US" sz="1600" dirty="0" err="1" smtClean="0">
                          <a:latin typeface="+mn-ea"/>
                          <a:ea typeface="+mn-ea"/>
                        </a:rPr>
                        <a:t>（进行中</a:t>
                      </a:r>
                      <a:r>
                        <a:rPr lang="en-US" altLang="en-US" sz="1600" dirty="0" smtClean="0">
                          <a:latin typeface="+mn-ea"/>
                          <a:ea typeface="+mn-ea"/>
                        </a:rPr>
                        <a:t>)…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营销活动支撑功能改善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开放商城平台建设！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0144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URL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新海淘</a:t>
                      </a:r>
                      <a:r>
                        <a:rPr lang="en-US" altLang="en-US" sz="1600" dirty="0" smtClean="0">
                          <a:latin typeface="+mn-ea"/>
                          <a:ea typeface="+mn-ea"/>
                        </a:rPr>
                        <a:t>---</a:t>
                      </a:r>
                      <a:r>
                        <a:rPr lang="en-US" altLang="en-US" sz="1600" dirty="0" smtClean="0">
                          <a:latin typeface="+mn-ea"/>
                          <a:ea typeface="+mn-ea"/>
                          <a:hlinkClick r:id="rId4"/>
                        </a:rPr>
                        <a:t>http://www.new-tao.com.cn/</a:t>
                      </a:r>
                      <a:r>
                        <a:rPr lang="en-US" altLang="en-US" sz="1600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阿布才</a:t>
                      </a:r>
                      <a:r>
                        <a:rPr lang="en-US" altLang="en-US" sz="1600" dirty="0" smtClean="0">
                          <a:latin typeface="+mn-ea"/>
                          <a:ea typeface="+mn-ea"/>
                        </a:rPr>
                        <a:t>---</a:t>
                      </a:r>
                      <a:r>
                        <a:rPr lang="en-US" altLang="en-US" sz="1600" dirty="0" smtClean="0">
                          <a:latin typeface="+mn-ea"/>
                          <a:ea typeface="+mn-ea"/>
                          <a:hlinkClick r:id="rId5"/>
                        </a:rPr>
                        <a:t>http://www.bhkjt.com/</a:t>
                      </a:r>
                      <a:r>
                        <a:rPr lang="en-US" altLang="en-US" sz="1600" dirty="0" smtClean="0">
                          <a:latin typeface="+mn-ea"/>
                          <a:ea typeface="+mn-ea"/>
                        </a:rPr>
                        <a:t>、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现代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Hmall</a:t>
                      </a:r>
                      <a:r>
                        <a:rPr lang="en-US" altLang="en-US" sz="1600" dirty="0" smtClean="0">
                          <a:latin typeface="+mn-ea"/>
                          <a:ea typeface="+mn-ea"/>
                        </a:rPr>
                        <a:t>---</a:t>
                      </a:r>
                      <a:r>
                        <a:rPr lang="en-US" altLang="en-US" sz="1600" dirty="0" smtClean="0">
                          <a:latin typeface="+mn-ea"/>
                          <a:ea typeface="+mn-ea"/>
                          <a:hlinkClick r:id="rId6"/>
                        </a:rPr>
                        <a:t>http://hmall.kuajingtong.com/</a:t>
                      </a:r>
                      <a:endParaRPr lang="en-US" altLang="en-US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30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42908" y="121589"/>
            <a:ext cx="8389532" cy="428625"/>
          </a:xfrm>
        </p:spPr>
        <p:txBody>
          <a:bodyPr/>
          <a:lstStyle/>
          <a:p>
            <a:r>
              <a:rPr lang="zh-CN" altLang="en-US" dirty="0" smtClean="0"/>
              <a:t>平台实施现状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35425"/>
              </p:ext>
            </p:extLst>
          </p:nvPr>
        </p:nvGraphicFramePr>
        <p:xfrm>
          <a:off x="683568" y="980728"/>
          <a:ext cx="7992888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6624736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现状描述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全新建设的平台，根据业务需求持续开发新功能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已完成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商户备案、商品备案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订单查询、展现、物流跟踪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商检平台对接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待完成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订单协同处理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客服模块（投诉、咨询、知识库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…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）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清关平台对接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2312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URL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  <a:hlinkClick r:id="rId3"/>
                        </a:rPr>
                        <a:t>http://dataex.kuajingtong.com/kjt-operation-web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552" y="5486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运营管理平台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39552" y="364502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数据交换平台</a:t>
            </a:r>
            <a:endParaRPr kumimoji="1"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66442"/>
              </p:ext>
            </p:extLst>
          </p:nvPr>
        </p:nvGraphicFramePr>
        <p:xfrm>
          <a:off x="683568" y="4087336"/>
          <a:ext cx="7992888" cy="251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6624736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现状描述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全新建设的平台，根据业务需求持续开发新功能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已完成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代建商城订单汇聚、订单查询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亚马逊订单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清关平台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号店订单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-&gt;WMS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账册中间件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待完成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WMS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账册中间件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&lt;-&gt;WMS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打印系统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（进行中）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第三方商户平台接入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EDI 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AS2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协议适配（待决策）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URL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  <a:hlinkClick r:id="rId4"/>
                        </a:rPr>
                        <a:t>http://dataex.kuajingtong.com/dataex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aseline="0" dirty="0" smtClean="0">
                          <a:latin typeface="+mn-ea"/>
                          <a:ea typeface="+mn-ea"/>
                        </a:rPr>
                        <a:t>都是接口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1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30703</TotalTime>
  <Words>643</Words>
  <Application>Microsoft Macintosh PowerPoint</Application>
  <PresentationFormat>全屏显示(4:3)</PresentationFormat>
  <Paragraphs>218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sunyongxue</dc:creator>
  <cp:lastModifiedBy>yongxue sun</cp:lastModifiedBy>
  <cp:revision>706</cp:revision>
  <dcterms:created xsi:type="dcterms:W3CDTF">2014-01-27T06:56:45Z</dcterms:created>
  <dcterms:modified xsi:type="dcterms:W3CDTF">2014-10-23T04:03:25Z</dcterms:modified>
</cp:coreProperties>
</file>