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7"/>
  </p:notesMasterIdLst>
  <p:sldIdLst>
    <p:sldId id="316" r:id="rId2"/>
    <p:sldId id="258" r:id="rId3"/>
    <p:sldId id="314" r:id="rId4"/>
    <p:sldId id="319" r:id="rId5"/>
    <p:sldId id="346" r:id="rId6"/>
    <p:sldId id="294" r:id="rId7"/>
    <p:sldId id="259" r:id="rId8"/>
    <p:sldId id="362" r:id="rId9"/>
    <p:sldId id="363" r:id="rId10"/>
    <p:sldId id="280" r:id="rId11"/>
    <p:sldId id="365" r:id="rId12"/>
    <p:sldId id="347" r:id="rId13"/>
    <p:sldId id="305" r:id="rId14"/>
    <p:sldId id="318" r:id="rId15"/>
    <p:sldId id="351" r:id="rId16"/>
    <p:sldId id="352" r:id="rId17"/>
    <p:sldId id="353" r:id="rId18"/>
    <p:sldId id="354" r:id="rId19"/>
    <p:sldId id="355" r:id="rId20"/>
    <p:sldId id="356" r:id="rId21"/>
    <p:sldId id="364" r:id="rId22"/>
    <p:sldId id="358" r:id="rId23"/>
    <p:sldId id="257" r:id="rId24"/>
    <p:sldId id="335" r:id="rId25"/>
    <p:sldId id="348" r:id="rId26"/>
    <p:sldId id="330" r:id="rId27"/>
    <p:sldId id="331" r:id="rId28"/>
    <p:sldId id="332" r:id="rId29"/>
    <p:sldId id="333" r:id="rId30"/>
    <p:sldId id="336" r:id="rId31"/>
    <p:sldId id="349" r:id="rId32"/>
    <p:sldId id="334" r:id="rId33"/>
    <p:sldId id="359" r:id="rId34"/>
    <p:sldId id="361" r:id="rId35"/>
    <p:sldId id="31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rn du" initials="id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9" autoAdjust="0"/>
  </p:normalViewPr>
  <p:slideViewPr>
    <p:cSldViewPr>
      <p:cViewPr>
        <p:scale>
          <a:sx n="150" d="100"/>
          <a:sy n="150" d="100"/>
        </p:scale>
        <p:origin x="-968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D7A0-2159-4AB8-9426-BC2C464BE5FF}" type="datetimeFigureOut">
              <a:rPr lang="zh-CN" altLang="en-US" smtClean="0"/>
              <a:pPr/>
              <a:t>15/1/30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BFD2C-495E-4B93-B528-EBCCE1034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6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3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跨境通代建交易平台是个多商户的云平台。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05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跨境通代建交易平台是个多商户的云平台。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05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3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加图例说明、导购和代建站分开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38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税费：由购买者支付，同时采用多退少补机制［退：退还给购买者，补：从商户上补扣差额］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68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CD90E-7774-444F-B6FC-59439F291D1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68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实名认证等业务能否提前到注册开通业务中；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0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订单清关是否可以省去（海关清关在出库的时候可以）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77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33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68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导购和交易平台使用独立的客户体系！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品牌全局统一管理（代建站平台管理自身的品牌，同步给导购平台；导购平台也可以新增品牌，但不同步给代建站平台）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用户中心区分商户做订单展示！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不支持非跨境通商品！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zh-CN" altLang="en-US" dirty="0" smtClean="0"/>
              <a:t>技术问题：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zh-CN" altLang="en-US" dirty="0" smtClean="0"/>
              <a:t>如果每个商户使用独立的域名，客户认证要走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的话，如何解决多个证书的问题？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33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33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要考虑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的影响。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73E45-3A0B-4A1D-8782-0EB3D731F2A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18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73E45-3A0B-4A1D-8782-0EB3D731F2A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18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要考虑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的影响。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73E45-3A0B-4A1D-8782-0EB3D731F2A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184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73E45-3A0B-4A1D-8782-0EB3D731F2A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18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跨境通代建交易平台是个云平台，这里估计要口头说明一下。</a:t>
            </a:r>
            <a:endParaRPr lang="en-US" altLang="zh-CN" dirty="0" smtClean="0"/>
          </a:p>
          <a:p>
            <a:r>
              <a:rPr lang="en-US" altLang="zh-CN" dirty="0" smtClean="0"/>
              <a:t>SYX</a:t>
            </a:r>
            <a:r>
              <a:rPr lang="zh-CN" altLang="en-US" dirty="0" smtClean="0"/>
              <a:t>：云平台的含义？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05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33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73E45-3A0B-4A1D-8782-0EB3D731F2A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1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73E45-3A0B-4A1D-8782-0EB3D731F2A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18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73E45-3A0B-4A1D-8782-0EB3D731F2A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1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33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33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注：参与方应该企业或个人主体，不是平台。</a:t>
            </a:r>
            <a:endParaRPr lang="en-US" altLang="zh-CN" dirty="0" smtClean="0"/>
          </a:p>
          <a:p>
            <a:r>
              <a:rPr lang="en-US" altLang="zh-CN" dirty="0" err="1" smtClean="0"/>
              <a:t>huo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FD2C-495E-4B93-B528-EBCCE10340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33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CD90E-7774-444F-B6FC-59439F291D1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CD90E-7774-444F-B6FC-59439F291D1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8F77-5B0A-4FAA-BF8A-021CE456C429}" type="datetimeFigureOut">
              <a:rPr lang="zh-CN" altLang="en-US" smtClean="0"/>
              <a:pPr/>
              <a:t>15/1/30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28A3-49C8-4961-A0EA-FD7176CB96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908" y="121589"/>
            <a:ext cx="6357918" cy="428625"/>
          </a:xfrm>
        </p:spPr>
        <p:txBody>
          <a:bodyPr>
            <a:noAutofit/>
          </a:bodyPr>
          <a:lstStyle>
            <a:lvl1pPr>
              <a:buNone/>
              <a:defRPr sz="2400" b="1" baseline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2170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8F77-5B0A-4FAA-BF8A-021CE456C429}" type="datetimeFigureOut">
              <a:rPr lang="zh-CN" altLang="en-US" smtClean="0"/>
              <a:pPr/>
              <a:t>15/1/30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28A3-49C8-4961-A0EA-FD7176CB96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908" y="121589"/>
            <a:ext cx="6357918" cy="428625"/>
          </a:xfrm>
        </p:spPr>
        <p:txBody>
          <a:bodyPr>
            <a:noAutofit/>
          </a:bodyPr>
          <a:lstStyle>
            <a:lvl1pPr>
              <a:buNone/>
              <a:defRPr sz="2400" b="1" baseline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21709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D07A-825E-491A-B125-CD933CA62125}" type="datetimeFigureOut">
              <a:rPr lang="zh-CN" altLang="en-US" smtClean="0"/>
              <a:pPr/>
              <a:t>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6862-1EE5-40BC-8C36-0C87F449DD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DCD3-0689-44A9-87EF-DCB4448210F1}" type="datetimeFigureOut">
              <a:rPr lang="zh-CN" altLang="en-US" smtClean="0"/>
              <a:pPr/>
              <a:t>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4702-C3CC-4DC5-8EA1-6A3F6AE906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png"/><Relationship Id="rId5" Type="http://schemas.openxmlformats.org/officeDocument/2006/relationships/image" Target="../media/image3.wm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8.png"/><Relationship Id="rId9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1.w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5.png"/><Relationship Id="rId5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png"/><Relationship Id="rId5" Type="http://schemas.openxmlformats.org/officeDocument/2006/relationships/image" Target="../media/image3.wm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714348" y="1857364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跨境通业务支撑平台规划方案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385762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上海跨境通国际贸易有限公司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号百信息服务有限公司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450057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71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538" y="5662006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图例</a:t>
            </a:r>
          </a:p>
        </p:txBody>
      </p:sp>
      <p:sp>
        <p:nvSpPr>
          <p:cNvPr id="25" name="矩形 24"/>
          <p:cNvSpPr/>
          <p:nvPr/>
        </p:nvSpPr>
        <p:spPr>
          <a:xfrm>
            <a:off x="68473" y="6503922"/>
            <a:ext cx="43204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7483" y="6467918"/>
            <a:ext cx="94817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外部平台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45180" y="6513848"/>
            <a:ext cx="432048" cy="28803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77228" y="6477844"/>
            <a:ext cx="94817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同类平台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平台顶层拓扑结构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4338" y="610925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3348" y="6073254"/>
            <a:ext cx="9423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内部平台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19672" y="6094054"/>
            <a:ext cx="43204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A/B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51720" y="6058050"/>
            <a:ext cx="94817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虚拟平台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668343" y="1422705"/>
            <a:ext cx="1656184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跨境通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导购平台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3636309" y="1420585"/>
            <a:ext cx="1656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跨境通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代建交易平台</a:t>
            </a:r>
            <a:endParaRPr lang="en-US" altLang="zh-CN" sz="1400" dirty="0" smtClean="0"/>
          </a:p>
        </p:txBody>
      </p:sp>
      <p:sp>
        <p:nvSpPr>
          <p:cNvPr id="75" name="矩形 74"/>
          <p:cNvSpPr/>
          <p:nvPr/>
        </p:nvSpPr>
        <p:spPr>
          <a:xfrm>
            <a:off x="611973" y="1432313"/>
            <a:ext cx="720080" cy="144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商家</a:t>
            </a:r>
            <a:r>
              <a:rPr lang="zh-CN" altLang="en-US" sz="1400" dirty="0"/>
              <a:t>自有</a:t>
            </a:r>
            <a:r>
              <a:rPr lang="zh-CN" altLang="en-US" sz="1400" dirty="0" smtClean="0"/>
              <a:t>交易平台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2787857" y="3789040"/>
            <a:ext cx="72000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快递</a:t>
            </a:r>
            <a:r>
              <a:rPr lang="en-US" altLang="zh-CN" sz="1400" dirty="0" smtClean="0"/>
              <a:t>100</a:t>
            </a:r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1995849" y="3789040"/>
            <a:ext cx="720000" cy="144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清关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平台</a:t>
            </a:r>
            <a:endParaRPr lang="zh-CN" altLang="en-US" sz="1400" dirty="0"/>
          </a:p>
        </p:txBody>
      </p:sp>
      <p:sp>
        <p:nvSpPr>
          <p:cNvPr id="78" name="矩形 77"/>
          <p:cNvSpPr/>
          <p:nvPr/>
        </p:nvSpPr>
        <p:spPr>
          <a:xfrm>
            <a:off x="602344" y="4365101"/>
            <a:ext cx="575984" cy="890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东方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支付</a:t>
            </a:r>
            <a:endParaRPr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1260125" y="4365103"/>
            <a:ext cx="575984" cy="890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第三方支付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539965" y="4293096"/>
            <a:ext cx="1368152" cy="10081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80025" y="3789040"/>
            <a:ext cx="72000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SMS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Email</a:t>
            </a:r>
          </a:p>
        </p:txBody>
      </p:sp>
      <p:sp>
        <p:nvSpPr>
          <p:cNvPr id="82" name="矩形 81"/>
          <p:cNvSpPr/>
          <p:nvPr/>
        </p:nvSpPr>
        <p:spPr>
          <a:xfrm>
            <a:off x="5347687" y="3789040"/>
            <a:ext cx="140053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WMS</a:t>
            </a:r>
            <a:r>
              <a:rPr lang="zh-CN" altLang="en-US" sz="1400" dirty="0" smtClean="0"/>
              <a:t>账册对接系统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WMSHub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cxnSp>
        <p:nvCxnSpPr>
          <p:cNvPr id="83" name="直线箭头连接符 82"/>
          <p:cNvCxnSpPr>
            <a:stCxn id="73" idx="1"/>
            <a:endCxn id="75" idx="3"/>
          </p:cNvCxnSpPr>
          <p:nvPr/>
        </p:nvCxnSpPr>
        <p:spPr>
          <a:xfrm flipH="1">
            <a:off x="1332053" y="2142705"/>
            <a:ext cx="336290" cy="9608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73" idx="3"/>
            <a:endCxn id="74" idx="1"/>
          </p:cNvCxnSpPr>
          <p:nvPr/>
        </p:nvCxnSpPr>
        <p:spPr>
          <a:xfrm flipV="1">
            <a:off x="3324527" y="2140585"/>
            <a:ext cx="311782" cy="212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/>
          <p:nvPr/>
        </p:nvCxnSpPr>
        <p:spPr>
          <a:xfrm>
            <a:off x="2484181" y="2852204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/>
          <p:nvPr/>
        </p:nvCxnSpPr>
        <p:spPr>
          <a:xfrm>
            <a:off x="4500221" y="2852204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>
            <a:off x="972013" y="2852936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/>
          <p:nvPr/>
        </p:nvCxnSpPr>
        <p:spPr>
          <a:xfrm>
            <a:off x="2373759" y="3428923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/>
          <p:nvPr/>
        </p:nvCxnSpPr>
        <p:spPr>
          <a:xfrm>
            <a:off x="3126691" y="3428923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/>
          <p:nvPr/>
        </p:nvCxnSpPr>
        <p:spPr>
          <a:xfrm>
            <a:off x="6084581" y="3428923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/>
          <p:nvPr/>
        </p:nvCxnSpPr>
        <p:spPr>
          <a:xfrm>
            <a:off x="3973278" y="3425458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1" y="3175089"/>
            <a:ext cx="7632848" cy="28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文本框 92"/>
          <p:cNvSpPr txBox="1"/>
          <p:nvPr/>
        </p:nvSpPr>
        <p:spPr>
          <a:xfrm>
            <a:off x="3076158" y="3156881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数据交换平台</a:t>
            </a:r>
            <a:endParaRPr kumimoji="1" lang="zh-CN" altLang="en-US" sz="1400" dirty="0"/>
          </a:p>
        </p:txBody>
      </p:sp>
      <p:cxnSp>
        <p:nvCxnSpPr>
          <p:cNvPr id="94" name="直线箭头连接符 93"/>
          <p:cNvCxnSpPr/>
          <p:nvPr/>
        </p:nvCxnSpPr>
        <p:spPr>
          <a:xfrm>
            <a:off x="1332053" y="3426190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3780325" y="1553982"/>
            <a:ext cx="28803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140365" y="1553982"/>
            <a:ext cx="28803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00405" y="1553982"/>
            <a:ext cx="28803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860445" y="1553982"/>
            <a:ext cx="28803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39965" y="378904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跨境通收银台</a:t>
            </a:r>
            <a:endParaRPr lang="zh-CN" altLang="en-US" sz="1400" dirty="0"/>
          </a:p>
        </p:txBody>
      </p:sp>
      <p:cxnSp>
        <p:nvCxnSpPr>
          <p:cNvPr id="102" name="直线箭头连接符 70"/>
          <p:cNvCxnSpPr/>
          <p:nvPr/>
        </p:nvCxnSpPr>
        <p:spPr>
          <a:xfrm>
            <a:off x="972013" y="4170346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70"/>
          <p:cNvCxnSpPr/>
          <p:nvPr/>
        </p:nvCxnSpPr>
        <p:spPr>
          <a:xfrm>
            <a:off x="1609452" y="4159713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5584912" y="1412776"/>
            <a:ext cx="1939416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跨境通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运营管理平台</a:t>
            </a:r>
            <a:endParaRPr lang="zh-CN" altLang="en-US" sz="1400" dirty="0"/>
          </a:p>
        </p:txBody>
      </p:sp>
      <p:cxnSp>
        <p:nvCxnSpPr>
          <p:cNvPr id="105" name="直线箭头连接符 50"/>
          <p:cNvCxnSpPr/>
          <p:nvPr/>
        </p:nvCxnSpPr>
        <p:spPr>
          <a:xfrm>
            <a:off x="6588637" y="2852936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5264271" y="4581128"/>
            <a:ext cx="70451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r>
              <a:rPr lang="zh-CN" altLang="en-US" sz="1400" dirty="0" smtClean="0"/>
              <a:t>号店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WMS</a:t>
            </a:r>
            <a:endParaRPr lang="zh-CN" altLang="en-US" sz="1400" dirty="0"/>
          </a:p>
        </p:txBody>
      </p:sp>
      <p:sp>
        <p:nvSpPr>
          <p:cNvPr id="107" name="矩形 106"/>
          <p:cNvSpPr/>
          <p:nvPr/>
        </p:nvSpPr>
        <p:spPr>
          <a:xfrm>
            <a:off x="6071923" y="4581128"/>
            <a:ext cx="70451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r>
              <a:rPr lang="zh-CN" altLang="en-US" sz="1400" dirty="0" smtClean="0"/>
              <a:t>商户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WMS</a:t>
            </a:r>
            <a:endParaRPr lang="zh-CN" altLang="en-US" sz="1400" dirty="0"/>
          </a:p>
        </p:txBody>
      </p:sp>
      <p:cxnSp>
        <p:nvCxnSpPr>
          <p:cNvPr id="108" name="直线箭头连接符 107"/>
          <p:cNvCxnSpPr/>
          <p:nvPr/>
        </p:nvCxnSpPr>
        <p:spPr>
          <a:xfrm>
            <a:off x="5596089" y="4221088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5192263" y="4437112"/>
            <a:ext cx="1656184" cy="7920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0" name="直线箭头连接符 109"/>
          <p:cNvCxnSpPr/>
          <p:nvPr/>
        </p:nvCxnSpPr>
        <p:spPr>
          <a:xfrm>
            <a:off x="6416399" y="4221088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4372033" y="3785575"/>
            <a:ext cx="720000" cy="1443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5+2</a:t>
            </a:r>
          </a:p>
          <a:p>
            <a:pPr algn="ctr"/>
            <a:r>
              <a:rPr lang="zh-CN" altLang="en-US" sz="1400" dirty="0" smtClean="0"/>
              <a:t>海关特殊区域信息化管理系统</a:t>
            </a:r>
            <a:endParaRPr lang="en-US" altLang="zh-CN" sz="1400" dirty="0" smtClean="0"/>
          </a:p>
        </p:txBody>
      </p:sp>
      <p:cxnSp>
        <p:nvCxnSpPr>
          <p:cNvPr id="112" name="直线箭头连接符 111"/>
          <p:cNvCxnSpPr/>
          <p:nvPr/>
        </p:nvCxnSpPr>
        <p:spPr>
          <a:xfrm flipH="1">
            <a:off x="5076904" y="4005064"/>
            <a:ext cx="261847" cy="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7812773" y="2276872"/>
            <a:ext cx="1007699" cy="2014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大数据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平台</a:t>
            </a:r>
            <a:endParaRPr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6965694" y="3789040"/>
            <a:ext cx="5760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WMS</a:t>
            </a:r>
            <a:r>
              <a:rPr lang="zh-CN" altLang="en-US" sz="1400" dirty="0" smtClean="0"/>
              <a:t>打印系统</a:t>
            </a:r>
            <a:endParaRPr lang="en-US" altLang="zh-CN" sz="1400" dirty="0" smtClean="0"/>
          </a:p>
        </p:txBody>
      </p:sp>
      <p:cxnSp>
        <p:nvCxnSpPr>
          <p:cNvPr id="116" name="直线箭头连接符 115"/>
          <p:cNvCxnSpPr/>
          <p:nvPr/>
        </p:nvCxnSpPr>
        <p:spPr>
          <a:xfrm>
            <a:off x="7236709" y="3428923"/>
            <a:ext cx="0" cy="36004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0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平台接入模式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9807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模式一：代建商城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323528" y="242088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模式二</a:t>
            </a:r>
            <a:r>
              <a:rPr kumimoji="1" lang="zh-CN" altLang="zh-CN" dirty="0"/>
              <a:t>：</a:t>
            </a:r>
            <a:r>
              <a:rPr kumimoji="1" lang="zh-CN" altLang="en-US" dirty="0" smtClean="0"/>
              <a:t>自建商城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清关。例子：亚马逊</a:t>
            </a:r>
            <a:endParaRPr kumimoji="1"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555776" y="98072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导购</a:t>
            </a:r>
            <a:endParaRPr lang="zh-CN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3676776" y="980728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代建商城</a:t>
            </a:r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5004048" y="980728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数据交换</a:t>
            </a:r>
            <a:endParaRPr lang="zh-CN" altLang="en-US" sz="1400" dirty="0"/>
          </a:p>
        </p:txBody>
      </p:sp>
      <p:sp>
        <p:nvSpPr>
          <p:cNvPr id="78" name="矩形 77"/>
          <p:cNvSpPr/>
          <p:nvPr/>
        </p:nvSpPr>
        <p:spPr>
          <a:xfrm>
            <a:off x="6300192" y="980728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 smtClean="0"/>
              <a:t>运营管理</a:t>
            </a:r>
            <a:endParaRPr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3059832" y="1772816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东方支付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4355976" y="1772816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清关平台</a:t>
            </a:r>
            <a:endParaRPr lang="zh-CN" altLang="en-US" sz="1400" dirty="0"/>
          </a:p>
        </p:txBody>
      </p:sp>
      <p:cxnSp>
        <p:nvCxnSpPr>
          <p:cNvPr id="81" name="直线箭头连接符 80"/>
          <p:cNvCxnSpPr>
            <a:stCxn id="74" idx="3"/>
            <a:endCxn id="76" idx="1"/>
          </p:cNvCxnSpPr>
          <p:nvPr/>
        </p:nvCxnSpPr>
        <p:spPr>
          <a:xfrm>
            <a:off x="3347864" y="1160748"/>
            <a:ext cx="328912" cy="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77" idx="1"/>
            <a:endCxn id="76" idx="3"/>
          </p:cNvCxnSpPr>
          <p:nvPr/>
        </p:nvCxnSpPr>
        <p:spPr>
          <a:xfrm flipH="1">
            <a:off x="4612880" y="1160748"/>
            <a:ext cx="391168" cy="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78" idx="1"/>
            <a:endCxn id="77" idx="3"/>
          </p:cNvCxnSpPr>
          <p:nvPr/>
        </p:nvCxnSpPr>
        <p:spPr>
          <a:xfrm flipH="1">
            <a:off x="5940152" y="1160748"/>
            <a:ext cx="360040" cy="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76" idx="2"/>
            <a:endCxn id="79" idx="0"/>
          </p:cNvCxnSpPr>
          <p:nvPr/>
        </p:nvCxnSpPr>
        <p:spPr>
          <a:xfrm flipH="1">
            <a:off x="3527884" y="1340768"/>
            <a:ext cx="616944" cy="432048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76" idx="2"/>
            <a:endCxn id="80" idx="0"/>
          </p:cNvCxnSpPr>
          <p:nvPr/>
        </p:nvCxnSpPr>
        <p:spPr>
          <a:xfrm>
            <a:off x="4144828" y="1340768"/>
            <a:ext cx="679200" cy="432048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604768" y="2996952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自建商城</a:t>
            </a:r>
            <a:endParaRPr lang="zh-CN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4932040" y="2996952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数据交换</a:t>
            </a:r>
            <a:endParaRPr lang="zh-CN" altLang="en-US" sz="1400" dirty="0"/>
          </a:p>
        </p:txBody>
      </p:sp>
      <p:sp>
        <p:nvSpPr>
          <p:cNvPr id="90" name="矩形 89"/>
          <p:cNvSpPr/>
          <p:nvPr/>
        </p:nvSpPr>
        <p:spPr>
          <a:xfrm>
            <a:off x="6228184" y="2996952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 smtClean="0"/>
              <a:t>运营管理</a:t>
            </a:r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>
          <a:xfrm>
            <a:off x="2987824" y="3789040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东方支付</a:t>
            </a:r>
            <a:endParaRPr lang="zh-CN" altLang="en-US" sz="1400" dirty="0"/>
          </a:p>
        </p:txBody>
      </p:sp>
      <p:sp>
        <p:nvSpPr>
          <p:cNvPr id="92" name="矩形 91"/>
          <p:cNvSpPr/>
          <p:nvPr/>
        </p:nvSpPr>
        <p:spPr>
          <a:xfrm>
            <a:off x="4283968" y="3789040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清关平台</a:t>
            </a:r>
            <a:endParaRPr lang="zh-CN" altLang="en-US" sz="1400" dirty="0"/>
          </a:p>
        </p:txBody>
      </p:sp>
      <p:cxnSp>
        <p:nvCxnSpPr>
          <p:cNvPr id="94" name="直线箭头连接符 93"/>
          <p:cNvCxnSpPr>
            <a:stCxn id="89" idx="1"/>
            <a:endCxn id="88" idx="3"/>
          </p:cNvCxnSpPr>
          <p:nvPr/>
        </p:nvCxnSpPr>
        <p:spPr>
          <a:xfrm flipH="1">
            <a:off x="4540872" y="3176972"/>
            <a:ext cx="391168" cy="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0" idx="1"/>
            <a:endCxn id="89" idx="3"/>
          </p:cNvCxnSpPr>
          <p:nvPr/>
        </p:nvCxnSpPr>
        <p:spPr>
          <a:xfrm flipH="1">
            <a:off x="5868144" y="3176972"/>
            <a:ext cx="360040" cy="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88" idx="2"/>
            <a:endCxn id="91" idx="0"/>
          </p:cNvCxnSpPr>
          <p:nvPr/>
        </p:nvCxnSpPr>
        <p:spPr>
          <a:xfrm flipH="1">
            <a:off x="3455876" y="3356992"/>
            <a:ext cx="616944" cy="432048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stCxn id="89" idx="2"/>
            <a:endCxn id="92" idx="0"/>
          </p:cNvCxnSpPr>
          <p:nvPr/>
        </p:nvCxnSpPr>
        <p:spPr>
          <a:xfrm flipH="1">
            <a:off x="4752020" y="3356992"/>
            <a:ext cx="648072" cy="432048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40152" y="32849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323528" y="443711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模式三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自建商城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仓库。例子：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号店</a:t>
            </a:r>
            <a:endParaRPr kumimoji="1"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604768" y="5013176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自建商城</a:t>
            </a:r>
            <a:endParaRPr lang="zh-CN" altLang="en-US" sz="1400" dirty="0"/>
          </a:p>
        </p:txBody>
      </p:sp>
      <p:sp>
        <p:nvSpPr>
          <p:cNvPr id="103" name="矩形 102"/>
          <p:cNvSpPr/>
          <p:nvPr/>
        </p:nvSpPr>
        <p:spPr>
          <a:xfrm>
            <a:off x="4932040" y="5013176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数据交换</a:t>
            </a:r>
            <a:endParaRPr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6228184" y="5013176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 smtClean="0"/>
              <a:t>运营管理</a:t>
            </a:r>
            <a:endParaRPr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2987824" y="580526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东方支付</a:t>
            </a:r>
            <a:endParaRPr lang="zh-CN" altLang="en-US" sz="1400" dirty="0"/>
          </a:p>
        </p:txBody>
      </p:sp>
      <p:sp>
        <p:nvSpPr>
          <p:cNvPr id="106" name="矩形 105"/>
          <p:cNvSpPr/>
          <p:nvPr/>
        </p:nvSpPr>
        <p:spPr>
          <a:xfrm>
            <a:off x="4283968" y="580526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清关平台</a:t>
            </a:r>
            <a:endParaRPr lang="zh-CN" altLang="en-US" sz="1400" dirty="0"/>
          </a:p>
        </p:txBody>
      </p:sp>
      <p:cxnSp>
        <p:nvCxnSpPr>
          <p:cNvPr id="107" name="直线箭头连接符 106"/>
          <p:cNvCxnSpPr>
            <a:stCxn id="103" idx="1"/>
            <a:endCxn id="102" idx="3"/>
          </p:cNvCxnSpPr>
          <p:nvPr/>
        </p:nvCxnSpPr>
        <p:spPr>
          <a:xfrm flipH="1">
            <a:off x="4540872" y="5193196"/>
            <a:ext cx="391168" cy="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04" idx="1"/>
            <a:endCxn id="103" idx="3"/>
          </p:cNvCxnSpPr>
          <p:nvPr/>
        </p:nvCxnSpPr>
        <p:spPr>
          <a:xfrm flipH="1">
            <a:off x="5868144" y="5193196"/>
            <a:ext cx="360040" cy="0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102" idx="2"/>
            <a:endCxn id="105" idx="0"/>
          </p:cNvCxnSpPr>
          <p:nvPr/>
        </p:nvCxnSpPr>
        <p:spPr>
          <a:xfrm flipH="1">
            <a:off x="3455876" y="5373216"/>
            <a:ext cx="616944" cy="432048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stCxn id="102" idx="2"/>
            <a:endCxn id="106" idx="0"/>
          </p:cNvCxnSpPr>
          <p:nvPr/>
        </p:nvCxnSpPr>
        <p:spPr>
          <a:xfrm>
            <a:off x="4072820" y="5373216"/>
            <a:ext cx="679200" cy="432048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5940152" y="53012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5580112" y="5805264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WMS</a:t>
            </a:r>
            <a:r>
              <a:rPr lang="zh-CN" altLang="en-US" sz="1400" dirty="0" smtClean="0"/>
              <a:t>账册</a:t>
            </a:r>
            <a:endParaRPr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7020272" y="580526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5+2</a:t>
            </a:r>
            <a:endParaRPr lang="zh-CN" altLang="en-US" sz="1400" dirty="0"/>
          </a:p>
        </p:txBody>
      </p:sp>
      <p:cxnSp>
        <p:nvCxnSpPr>
          <p:cNvPr id="115" name="直线箭头连接符 114"/>
          <p:cNvCxnSpPr>
            <a:stCxn id="103" idx="2"/>
            <a:endCxn id="112" idx="0"/>
          </p:cNvCxnSpPr>
          <p:nvPr/>
        </p:nvCxnSpPr>
        <p:spPr>
          <a:xfrm>
            <a:off x="5400092" y="5373216"/>
            <a:ext cx="648072" cy="432048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>
            <a:stCxn id="112" idx="3"/>
            <a:endCxn id="114" idx="1"/>
          </p:cNvCxnSpPr>
          <p:nvPr/>
        </p:nvCxnSpPr>
        <p:spPr>
          <a:xfrm>
            <a:off x="6516216" y="5985284"/>
            <a:ext cx="504056" cy="0"/>
          </a:xfrm>
          <a:prstGeom prst="straightConnector1">
            <a:avLst/>
          </a:prstGeom>
          <a:ln w="38100" cmpd="sng">
            <a:solidFill>
              <a:srgbClr val="4F81BD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4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8232" y="548680"/>
            <a:ext cx="24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2"/>
                </a:solidFill>
              </a:rPr>
              <a:t>目    录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322222"/>
            <a:ext cx="5410200" cy="665162"/>
            <a:chOff x="1152" y="1275"/>
            <a:chExt cx="3408" cy="41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9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701" y="1323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平台建设背景和目标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828800" y="2099851"/>
            <a:ext cx="5410200" cy="665162"/>
            <a:chOff x="1152" y="1851"/>
            <a:chExt cx="3408" cy="419"/>
          </a:xfrm>
        </p:grpSpPr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7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701" y="1899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平台顶层架构设计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1828800" y="3655109"/>
            <a:ext cx="5410200" cy="665162"/>
            <a:chOff x="1152" y="2413"/>
            <a:chExt cx="3408" cy="419"/>
          </a:xfrm>
        </p:grpSpPr>
        <p:grpSp>
          <p:nvGrpSpPr>
            <p:cNvPr id="20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25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75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701" y="2461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tx2"/>
                  </a:solidFill>
                </a:rPr>
                <a:t>平台架构和技术框架</a:t>
              </a:r>
              <a:endParaRPr lang="en-US" altLang="zh-CN" sz="24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828800" y="2877480"/>
            <a:ext cx="5410200" cy="665162"/>
            <a:chOff x="1152" y="2413"/>
            <a:chExt cx="3408" cy="419"/>
          </a:xfrm>
        </p:grpSpPr>
        <p:grpSp>
          <p:nvGrpSpPr>
            <p:cNvPr id="28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3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1701" y="2461"/>
              <a:ext cx="28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平台流程和功能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1828800" y="4432738"/>
            <a:ext cx="5410200" cy="665162"/>
            <a:chOff x="1152" y="2413"/>
            <a:chExt cx="3408" cy="419"/>
          </a:xfrm>
        </p:grpSpPr>
        <p:grpSp>
          <p:nvGrpSpPr>
            <p:cNvPr id="36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41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1701" y="2461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tx2"/>
                  </a:solidFill>
                </a:rPr>
                <a:t>阶段性实施目标和计划</a:t>
              </a:r>
              <a:endParaRPr lang="en-US" altLang="zh-CN" sz="24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71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812833" y="2492896"/>
            <a:ext cx="1189831" cy="57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j-ea"/>
                <a:ea typeface="+mj-ea"/>
              </a:rPr>
              <a:t>购物</a:t>
            </a:r>
          </a:p>
        </p:txBody>
      </p:sp>
      <p:cxnSp>
        <p:nvCxnSpPr>
          <p:cNvPr id="9" name="直接箭头连接符 8"/>
          <p:cNvCxnSpPr>
            <a:stCxn id="1026" idx="3"/>
            <a:endCxn id="7" idx="2"/>
          </p:cNvCxnSpPr>
          <p:nvPr/>
        </p:nvCxnSpPr>
        <p:spPr>
          <a:xfrm>
            <a:off x="912597" y="2026476"/>
            <a:ext cx="900236" cy="752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191215" y="3284984"/>
            <a:ext cx="1189831" cy="57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商品上架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812833" y="3284984"/>
            <a:ext cx="1189831" cy="57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订单处理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334931" y="2000262"/>
            <a:ext cx="1189831" cy="57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商户备案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334931" y="2784188"/>
            <a:ext cx="1189831" cy="57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商品备案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52120" y="4800412"/>
            <a:ext cx="1189831" cy="57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订单清关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812833" y="5088444"/>
            <a:ext cx="1189831" cy="57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商户</a:t>
            </a:r>
            <a:endParaRPr lang="en-US" altLang="zh-CN" sz="1000" dirty="0" smtClean="0">
              <a:latin typeface="+mj-ea"/>
              <a:ea typeface="+mj-ea"/>
            </a:endParaRPr>
          </a:p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清结算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812833" y="4365104"/>
            <a:ext cx="1189831" cy="57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税费</a:t>
            </a:r>
            <a:r>
              <a:rPr lang="zh-CN" altLang="en-US" sz="1000" dirty="0">
                <a:latin typeface="+mj-ea"/>
                <a:ea typeface="+mj-ea"/>
              </a:rPr>
              <a:t>清缴</a:t>
            </a:r>
          </a:p>
        </p:txBody>
      </p:sp>
      <p:cxnSp>
        <p:nvCxnSpPr>
          <p:cNvPr id="24" name="直接箭头连接符 23"/>
          <p:cNvCxnSpPr>
            <a:stCxn id="18" idx="6"/>
            <a:endCxn id="1030" idx="1"/>
          </p:cNvCxnSpPr>
          <p:nvPr/>
        </p:nvCxnSpPr>
        <p:spPr>
          <a:xfrm>
            <a:off x="7524762" y="2286664"/>
            <a:ext cx="555358" cy="165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6"/>
            <a:endCxn id="1030" idx="1"/>
          </p:cNvCxnSpPr>
          <p:nvPr/>
        </p:nvCxnSpPr>
        <p:spPr>
          <a:xfrm>
            <a:off x="7524762" y="3070590"/>
            <a:ext cx="555358" cy="868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6"/>
            <a:endCxn id="1030" idx="1"/>
          </p:cNvCxnSpPr>
          <p:nvPr/>
        </p:nvCxnSpPr>
        <p:spPr>
          <a:xfrm flipV="1">
            <a:off x="6841951" y="3938897"/>
            <a:ext cx="1238169" cy="1147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sunyongxue\AppData\Local\Microsoft\Windows\Temporary Internet Files\Content.IE5\4737UZDN\MC9002954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012" y="3741177"/>
            <a:ext cx="726124" cy="83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接箭头连接符 24"/>
          <p:cNvCxnSpPr>
            <a:stCxn id="2" idx="1"/>
            <a:endCxn id="15" idx="5"/>
          </p:cNvCxnSpPr>
          <p:nvPr/>
        </p:nvCxnSpPr>
        <p:spPr>
          <a:xfrm flipH="1" flipV="1">
            <a:off x="4206799" y="3773903"/>
            <a:ext cx="863213" cy="38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1"/>
            <a:endCxn id="16" idx="5"/>
          </p:cNvCxnSpPr>
          <p:nvPr/>
        </p:nvCxnSpPr>
        <p:spPr>
          <a:xfrm flipH="1" flipV="1">
            <a:off x="2828417" y="3773903"/>
            <a:ext cx="2241595" cy="38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projects\KuaJingTong\credit-car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72719"/>
            <a:ext cx="668030" cy="6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200" y="1495817"/>
            <a:ext cx="6348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椭圆 53"/>
          <p:cNvSpPr/>
          <p:nvPr/>
        </p:nvSpPr>
        <p:spPr>
          <a:xfrm>
            <a:off x="1812833" y="1216384"/>
            <a:ext cx="1189831" cy="57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商品导购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334931" y="1272020"/>
            <a:ext cx="1189831" cy="57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客户服务</a:t>
            </a:r>
            <a:endParaRPr lang="zh-CN" altLang="en-US" sz="1200" dirty="0"/>
          </a:p>
        </p:txBody>
      </p:sp>
      <p:cxnSp>
        <p:nvCxnSpPr>
          <p:cNvPr id="63" name="直接箭头连接符 62"/>
          <p:cNvCxnSpPr>
            <a:stCxn id="1026" idx="3"/>
            <a:endCxn id="54" idx="2"/>
          </p:cNvCxnSpPr>
          <p:nvPr/>
        </p:nvCxnSpPr>
        <p:spPr>
          <a:xfrm flipV="1">
            <a:off x="912597" y="1502786"/>
            <a:ext cx="900236" cy="523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2" idx="1"/>
            <a:endCxn id="66" idx="1"/>
          </p:cNvCxnSpPr>
          <p:nvPr/>
        </p:nvCxnSpPr>
        <p:spPr>
          <a:xfrm flipH="1" flipV="1">
            <a:off x="3365462" y="1300269"/>
            <a:ext cx="1652738" cy="519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3191215" y="2492896"/>
            <a:ext cx="1189831" cy="57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商户建站</a:t>
            </a:r>
            <a:endParaRPr lang="zh-CN" altLang="en-US" sz="1000" dirty="0">
              <a:latin typeface="+mj-ea"/>
              <a:ea typeface="+mj-ea"/>
            </a:endParaRPr>
          </a:p>
        </p:txBody>
      </p:sp>
      <p:cxnSp>
        <p:nvCxnSpPr>
          <p:cNvPr id="81" name="直接箭头连接符 80"/>
          <p:cNvCxnSpPr>
            <a:stCxn id="52" idx="1"/>
            <a:endCxn id="80" idx="6"/>
          </p:cNvCxnSpPr>
          <p:nvPr/>
        </p:nvCxnSpPr>
        <p:spPr>
          <a:xfrm flipH="1">
            <a:off x="4381046" y="1819853"/>
            <a:ext cx="637154" cy="95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0" idx="6"/>
            <a:endCxn id="18" idx="2"/>
          </p:cNvCxnSpPr>
          <p:nvPr/>
        </p:nvCxnSpPr>
        <p:spPr>
          <a:xfrm flipV="1">
            <a:off x="4381046" y="2286664"/>
            <a:ext cx="1953885" cy="49263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6" idx="4"/>
            <a:endCxn id="23" idx="0"/>
          </p:cNvCxnSpPr>
          <p:nvPr/>
        </p:nvCxnSpPr>
        <p:spPr>
          <a:xfrm>
            <a:off x="2407749" y="3857788"/>
            <a:ext cx="0" cy="5073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15" idx="6"/>
            <a:endCxn id="19" idx="2"/>
          </p:cNvCxnSpPr>
          <p:nvPr/>
        </p:nvCxnSpPr>
        <p:spPr>
          <a:xfrm flipV="1">
            <a:off x="4381046" y="3070590"/>
            <a:ext cx="1953885" cy="50079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027" idx="3"/>
            <a:endCxn id="22" idx="2"/>
          </p:cNvCxnSpPr>
          <p:nvPr/>
        </p:nvCxnSpPr>
        <p:spPr>
          <a:xfrm>
            <a:off x="1063566" y="5073905"/>
            <a:ext cx="749267" cy="300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027" idx="3"/>
            <a:endCxn id="23" idx="2"/>
          </p:cNvCxnSpPr>
          <p:nvPr/>
        </p:nvCxnSpPr>
        <p:spPr>
          <a:xfrm flipV="1">
            <a:off x="1063566" y="4651506"/>
            <a:ext cx="749267" cy="422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9512" y="2316788"/>
            <a:ext cx="70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客户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788024" y="4520153"/>
            <a:ext cx="1248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zh-CN" altLang="en-US" sz="1200" dirty="0" smtClean="0"/>
              <a:t>商户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代运营</a:t>
            </a:r>
            <a:endParaRPr lang="en-US" altLang="zh-CN" sz="12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323528" y="538424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支付机构</a:t>
            </a:r>
            <a:endParaRPr lang="zh-CN" alt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8080120" y="4335487"/>
            <a:ext cx="81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监管部门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海关</a:t>
            </a:r>
            <a:endParaRPr lang="zh-CN" alt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895982" y="2143889"/>
            <a:ext cx="849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跨境</a:t>
            </a:r>
            <a:r>
              <a:rPr lang="zh-CN" altLang="en-US" sz="1200" dirty="0" smtClean="0"/>
              <a:t>通</a:t>
            </a:r>
            <a:endParaRPr lang="en-US" altLang="zh-CN" sz="1200" dirty="0" smtClean="0"/>
          </a:p>
        </p:txBody>
      </p:sp>
      <p:sp>
        <p:nvSpPr>
          <p:cNvPr id="102" name="圆角矩形 101"/>
          <p:cNvSpPr/>
          <p:nvPr/>
        </p:nvSpPr>
        <p:spPr>
          <a:xfrm>
            <a:off x="1248015" y="2108020"/>
            <a:ext cx="3373130" cy="204106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1380785" y="2131222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跨境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通代建站平台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 descr="D:\projects\KuaJingTong\police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20" y="3543399"/>
            <a:ext cx="790996" cy="79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本占位符 4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平台顶层用例图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632" y="1740724"/>
            <a:ext cx="61696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7" name="直接箭头连接符 46"/>
          <p:cNvCxnSpPr>
            <a:stCxn id="19" idx="0"/>
            <a:endCxn id="18" idx="4"/>
          </p:cNvCxnSpPr>
          <p:nvPr/>
        </p:nvCxnSpPr>
        <p:spPr>
          <a:xfrm flipV="1">
            <a:off x="6929847" y="2573066"/>
            <a:ext cx="0" cy="21112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191215" y="1216384"/>
            <a:ext cx="1189831" cy="57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商品维护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248015" y="811876"/>
            <a:ext cx="3373130" cy="122413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308777" y="856344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跨境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通导购平台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5" name="直接箭头连接符 74"/>
          <p:cNvCxnSpPr>
            <a:stCxn id="52" idx="3"/>
            <a:endCxn id="55" idx="2"/>
          </p:cNvCxnSpPr>
          <p:nvPr/>
        </p:nvCxnSpPr>
        <p:spPr>
          <a:xfrm flipV="1">
            <a:off x="5653020" y="1558422"/>
            <a:ext cx="681911" cy="261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" idx="0"/>
            <a:endCxn id="55" idx="2"/>
          </p:cNvCxnSpPr>
          <p:nvPr/>
        </p:nvCxnSpPr>
        <p:spPr>
          <a:xfrm flipV="1">
            <a:off x="5433074" y="1558422"/>
            <a:ext cx="901857" cy="2182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5625" y="6639743"/>
            <a:ext cx="4200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20802" y="6423719"/>
            <a:ext cx="105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参与方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用例：使用</a:t>
            </a:r>
            <a:endParaRPr lang="zh-CN" altLang="en-US" sz="1200" dirty="0"/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1475656" y="6597352"/>
            <a:ext cx="420044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932841" y="6396335"/>
            <a:ext cx="105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用例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用例：依赖</a:t>
            </a:r>
            <a:endParaRPr lang="zh-CN" alt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0" y="6161711"/>
            <a:ext cx="8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/>
              <a:t>图例说明</a:t>
            </a:r>
            <a:endParaRPr lang="zh-CN" altLang="en-US" sz="1400" b="1" dirty="0"/>
          </a:p>
        </p:txBody>
      </p:sp>
      <p:sp>
        <p:nvSpPr>
          <p:cNvPr id="85" name="圆角矩形 84"/>
          <p:cNvSpPr/>
          <p:nvPr/>
        </p:nvSpPr>
        <p:spPr>
          <a:xfrm>
            <a:off x="6084169" y="836712"/>
            <a:ext cx="1679047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084168" y="919753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跨境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通运营管理平台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" name="Picture 3" descr="D:\projects\KuaJingTong\PPT图片\bank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3789040"/>
            <a:ext cx="720080" cy="720080"/>
          </a:xfrm>
          <a:prstGeom prst="rect">
            <a:avLst/>
          </a:prstGeom>
          <a:noFill/>
        </p:spPr>
      </p:pic>
      <p:sp>
        <p:nvSpPr>
          <p:cNvPr id="175" name="TextBox 174"/>
          <p:cNvSpPr txBox="1"/>
          <p:nvPr/>
        </p:nvSpPr>
        <p:spPr>
          <a:xfrm>
            <a:off x="179512" y="443711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国库</a:t>
            </a:r>
            <a:endParaRPr lang="en-US" altLang="zh-CN" sz="1200" dirty="0" smtClean="0"/>
          </a:p>
        </p:txBody>
      </p:sp>
      <p:cxnSp>
        <p:nvCxnSpPr>
          <p:cNvPr id="176" name="直接箭头连接符 175"/>
          <p:cNvCxnSpPr>
            <a:stCxn id="23" idx="2"/>
            <a:endCxn id="174" idx="3"/>
          </p:cNvCxnSpPr>
          <p:nvPr/>
        </p:nvCxnSpPr>
        <p:spPr>
          <a:xfrm flipH="1" flipV="1">
            <a:off x="1115616" y="4149080"/>
            <a:ext cx="697217" cy="502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" name="Picture 2" descr="D:\projects\KuaJingTong\PPT图片\logistic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25349" y="5373216"/>
            <a:ext cx="958819" cy="713407"/>
          </a:xfrm>
          <a:prstGeom prst="rect">
            <a:avLst/>
          </a:prstGeom>
          <a:noFill/>
        </p:spPr>
      </p:pic>
      <p:sp>
        <p:nvSpPr>
          <p:cNvPr id="207" name="TextBox 206"/>
          <p:cNvSpPr txBox="1"/>
          <p:nvPr/>
        </p:nvSpPr>
        <p:spPr>
          <a:xfrm>
            <a:off x="5125349" y="609329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物流</a:t>
            </a:r>
            <a:endParaRPr lang="zh-CN" altLang="en-US" sz="1200" dirty="0"/>
          </a:p>
        </p:txBody>
      </p:sp>
      <p:sp>
        <p:nvSpPr>
          <p:cNvPr id="209" name="椭圆 208"/>
          <p:cNvSpPr/>
          <p:nvPr/>
        </p:nvSpPr>
        <p:spPr>
          <a:xfrm>
            <a:off x="6622529" y="5448484"/>
            <a:ext cx="1189831" cy="57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进境申报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3454177" y="5016436"/>
            <a:ext cx="1189831" cy="57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商品递送</a:t>
            </a:r>
            <a:endParaRPr lang="zh-CN" altLang="en-US" sz="1000" dirty="0">
              <a:latin typeface="+mj-ea"/>
              <a:ea typeface="+mj-ea"/>
            </a:endParaRPr>
          </a:p>
        </p:txBody>
      </p:sp>
      <p:cxnSp>
        <p:nvCxnSpPr>
          <p:cNvPr id="211" name="直接箭头连接符 210"/>
          <p:cNvCxnSpPr>
            <a:stCxn id="206" idx="1"/>
            <a:endCxn id="210" idx="5"/>
          </p:cNvCxnSpPr>
          <p:nvPr/>
        </p:nvCxnSpPr>
        <p:spPr>
          <a:xfrm flipH="1" flipV="1">
            <a:off x="4469761" y="5505355"/>
            <a:ext cx="655588" cy="224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206" idx="3"/>
            <a:endCxn id="209" idx="2"/>
          </p:cNvCxnSpPr>
          <p:nvPr/>
        </p:nvCxnSpPr>
        <p:spPr>
          <a:xfrm>
            <a:off x="6084168" y="5729920"/>
            <a:ext cx="538361" cy="4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>
            <a:stCxn id="209" idx="0"/>
            <a:endCxn id="20" idx="6"/>
          </p:cNvCxnSpPr>
          <p:nvPr/>
        </p:nvCxnSpPr>
        <p:spPr>
          <a:xfrm flipH="1" flipV="1">
            <a:off x="6841951" y="5086814"/>
            <a:ext cx="375494" cy="36167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209" idx="0"/>
            <a:endCxn id="1030" idx="1"/>
          </p:cNvCxnSpPr>
          <p:nvPr/>
        </p:nvCxnSpPr>
        <p:spPr>
          <a:xfrm flipV="1">
            <a:off x="7217445" y="3938897"/>
            <a:ext cx="862675" cy="1509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16" idx="4"/>
            <a:endCxn id="20" idx="2"/>
          </p:cNvCxnSpPr>
          <p:nvPr/>
        </p:nvCxnSpPr>
        <p:spPr>
          <a:xfrm>
            <a:off x="2407749" y="3857788"/>
            <a:ext cx="3244371" cy="122902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16" idx="4"/>
            <a:endCxn id="210" idx="1"/>
          </p:cNvCxnSpPr>
          <p:nvPr/>
        </p:nvCxnSpPr>
        <p:spPr>
          <a:xfrm>
            <a:off x="2407749" y="3857788"/>
            <a:ext cx="1220675" cy="124253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stCxn id="52" idx="3"/>
            <a:endCxn id="18" idx="2"/>
          </p:cNvCxnSpPr>
          <p:nvPr/>
        </p:nvCxnSpPr>
        <p:spPr>
          <a:xfrm>
            <a:off x="5653020" y="1819853"/>
            <a:ext cx="681911" cy="46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>
            <a:stCxn id="52" idx="3"/>
            <a:endCxn id="19" idx="2"/>
          </p:cNvCxnSpPr>
          <p:nvPr/>
        </p:nvCxnSpPr>
        <p:spPr>
          <a:xfrm>
            <a:off x="5653020" y="1819853"/>
            <a:ext cx="681911" cy="1250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" idx="0"/>
            <a:endCxn id="18" idx="2"/>
          </p:cNvCxnSpPr>
          <p:nvPr/>
        </p:nvCxnSpPr>
        <p:spPr>
          <a:xfrm flipV="1">
            <a:off x="5433074" y="2286664"/>
            <a:ext cx="901857" cy="1454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" idx="0"/>
            <a:endCxn id="19" idx="2"/>
          </p:cNvCxnSpPr>
          <p:nvPr/>
        </p:nvCxnSpPr>
        <p:spPr>
          <a:xfrm flipV="1">
            <a:off x="5433074" y="3070590"/>
            <a:ext cx="901857" cy="67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6334931" y="3501008"/>
            <a:ext cx="1189831" cy="57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订单协同</a:t>
            </a:r>
            <a:endParaRPr lang="en-US" altLang="zh-CN" sz="1000" dirty="0" smtClean="0">
              <a:latin typeface="+mj-ea"/>
              <a:ea typeface="+mj-ea"/>
            </a:endParaRPr>
          </a:p>
          <a:p>
            <a:pPr algn="ctr"/>
            <a:r>
              <a:rPr lang="zh-CN" altLang="en-US" sz="1000" dirty="0" smtClean="0">
                <a:latin typeface="+mj-ea"/>
              </a:rPr>
              <a:t>处理</a:t>
            </a:r>
            <a:endParaRPr lang="zh-CN" altLang="en-US" sz="1000" dirty="0">
              <a:latin typeface="+mj-ea"/>
              <a:ea typeface="+mj-ea"/>
            </a:endParaRPr>
          </a:p>
        </p:txBody>
      </p:sp>
      <p:cxnSp>
        <p:nvCxnSpPr>
          <p:cNvPr id="95" name="直接箭头连接符 94"/>
          <p:cNvCxnSpPr>
            <a:stCxn id="52" idx="3"/>
            <a:endCxn id="93" idx="2"/>
          </p:cNvCxnSpPr>
          <p:nvPr/>
        </p:nvCxnSpPr>
        <p:spPr>
          <a:xfrm>
            <a:off x="5653020" y="1819853"/>
            <a:ext cx="681911" cy="1967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2" idx="0"/>
            <a:endCxn id="93" idx="2"/>
          </p:cNvCxnSpPr>
          <p:nvPr/>
        </p:nvCxnSpPr>
        <p:spPr>
          <a:xfrm>
            <a:off x="5433074" y="3741177"/>
            <a:ext cx="901857" cy="4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74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507450" y="538320"/>
            <a:ext cx="1403777" cy="6131039"/>
            <a:chOff x="312895" y="692696"/>
            <a:chExt cx="1450793" cy="5688632"/>
          </a:xfrm>
        </p:grpSpPr>
        <p:sp>
          <p:nvSpPr>
            <p:cNvPr id="6" name="圆角矩形 5"/>
            <p:cNvSpPr/>
            <p:nvPr/>
          </p:nvSpPr>
          <p:spPr>
            <a:xfrm>
              <a:off x="312895" y="692696"/>
              <a:ext cx="1450793" cy="56886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95536" y="772914"/>
              <a:ext cx="12961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导购平台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" name="文本占位符 5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平台顶层流程图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004274" y="538320"/>
            <a:ext cx="1403777" cy="6131039"/>
            <a:chOff x="312895" y="692696"/>
            <a:chExt cx="1450793" cy="5688632"/>
          </a:xfrm>
        </p:grpSpPr>
        <p:sp>
          <p:nvSpPr>
            <p:cNvPr id="20" name="圆角矩形 19"/>
            <p:cNvSpPr/>
            <p:nvPr/>
          </p:nvSpPr>
          <p:spPr>
            <a:xfrm>
              <a:off x="312895" y="692696"/>
              <a:ext cx="1450793" cy="56886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95536" y="772914"/>
              <a:ext cx="12961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交易平台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01098" y="538320"/>
            <a:ext cx="1403777" cy="6131039"/>
            <a:chOff x="312895" y="692696"/>
            <a:chExt cx="1450793" cy="5688632"/>
          </a:xfrm>
        </p:grpSpPr>
        <p:sp>
          <p:nvSpPr>
            <p:cNvPr id="24" name="圆角矩形 23"/>
            <p:cNvSpPr/>
            <p:nvPr/>
          </p:nvSpPr>
          <p:spPr>
            <a:xfrm>
              <a:off x="312895" y="692696"/>
              <a:ext cx="1450793" cy="56886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5536" y="772914"/>
              <a:ext cx="1296144" cy="27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支付平台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97922" y="538320"/>
            <a:ext cx="1403777" cy="6131039"/>
            <a:chOff x="312895" y="692696"/>
            <a:chExt cx="1450793" cy="5688632"/>
          </a:xfrm>
        </p:grpSpPr>
        <p:sp>
          <p:nvSpPr>
            <p:cNvPr id="30" name="圆角矩形 29"/>
            <p:cNvSpPr/>
            <p:nvPr/>
          </p:nvSpPr>
          <p:spPr>
            <a:xfrm>
              <a:off x="312895" y="692696"/>
              <a:ext cx="1450793" cy="56886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5536" y="772914"/>
              <a:ext cx="1296144" cy="27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清关平台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494747" y="538320"/>
            <a:ext cx="1403777" cy="6131039"/>
            <a:chOff x="312895" y="692696"/>
            <a:chExt cx="1450793" cy="5688632"/>
          </a:xfrm>
        </p:grpSpPr>
        <p:sp>
          <p:nvSpPr>
            <p:cNvPr id="34" name="圆角矩形 33"/>
            <p:cNvSpPr/>
            <p:nvPr/>
          </p:nvSpPr>
          <p:spPr>
            <a:xfrm>
              <a:off x="312895" y="692696"/>
              <a:ext cx="1450793" cy="56886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95536" y="772914"/>
              <a:ext cx="12961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物流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6"/>
          <p:cNvGrpSpPr/>
          <p:nvPr/>
        </p:nvGrpSpPr>
        <p:grpSpPr>
          <a:xfrm>
            <a:off x="6090212" y="1317776"/>
            <a:ext cx="1224136" cy="360040"/>
            <a:chOff x="899592" y="1965667"/>
            <a:chExt cx="1224136" cy="360040"/>
          </a:xfrm>
        </p:grpSpPr>
        <p:sp>
          <p:nvSpPr>
            <p:cNvPr id="44" name="圆角矩形 43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商户备案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6"/>
          <p:cNvGrpSpPr/>
          <p:nvPr/>
        </p:nvGrpSpPr>
        <p:grpSpPr>
          <a:xfrm>
            <a:off x="4578044" y="1330409"/>
            <a:ext cx="1224136" cy="360040"/>
            <a:chOff x="899592" y="1965667"/>
            <a:chExt cx="1224136" cy="360040"/>
          </a:xfrm>
        </p:grpSpPr>
        <p:sp>
          <p:nvSpPr>
            <p:cNvPr id="47" name="圆角矩形 46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商户开户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46"/>
          <p:cNvGrpSpPr/>
          <p:nvPr/>
        </p:nvGrpSpPr>
        <p:grpSpPr>
          <a:xfrm>
            <a:off x="3077751" y="1762457"/>
            <a:ext cx="1224136" cy="360040"/>
            <a:chOff x="899592" y="1965667"/>
            <a:chExt cx="1224136" cy="360040"/>
          </a:xfrm>
        </p:grpSpPr>
        <p:sp>
          <p:nvSpPr>
            <p:cNvPr id="51" name="圆角矩形 50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商户建站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6" name="形状 55"/>
          <p:cNvCxnSpPr>
            <a:stCxn id="118" idx="3"/>
            <a:endCxn id="45" idx="0"/>
          </p:cNvCxnSpPr>
          <p:nvPr/>
        </p:nvCxnSpPr>
        <p:spPr>
          <a:xfrm>
            <a:off x="977644" y="1170021"/>
            <a:ext cx="5721671" cy="1796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形状 69"/>
          <p:cNvCxnSpPr>
            <a:stCxn id="44" idx="2"/>
            <a:endCxn id="51" idx="3"/>
          </p:cNvCxnSpPr>
          <p:nvPr/>
        </p:nvCxnSpPr>
        <p:spPr>
          <a:xfrm rot="5400000">
            <a:off x="5369754" y="609950"/>
            <a:ext cx="264661" cy="24003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形状 91"/>
          <p:cNvCxnSpPr>
            <a:stCxn id="118" idx="3"/>
            <a:endCxn id="48" idx="0"/>
          </p:cNvCxnSpPr>
          <p:nvPr/>
        </p:nvCxnSpPr>
        <p:spPr>
          <a:xfrm>
            <a:off x="977644" y="1170021"/>
            <a:ext cx="4209503" cy="19228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形状 101"/>
          <p:cNvCxnSpPr>
            <a:stCxn id="47" idx="2"/>
            <a:endCxn id="51" idx="3"/>
          </p:cNvCxnSpPr>
          <p:nvPr/>
        </p:nvCxnSpPr>
        <p:spPr>
          <a:xfrm rot="5400000">
            <a:off x="4619986" y="1372351"/>
            <a:ext cx="252028" cy="8882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组合 46"/>
          <p:cNvGrpSpPr/>
          <p:nvPr/>
        </p:nvGrpSpPr>
        <p:grpSpPr>
          <a:xfrm>
            <a:off x="6090970" y="2554545"/>
            <a:ext cx="1224136" cy="360040"/>
            <a:chOff x="899592" y="1965667"/>
            <a:chExt cx="1224136" cy="360040"/>
          </a:xfrm>
        </p:grpSpPr>
        <p:sp>
          <p:nvSpPr>
            <p:cNvPr id="106" name="圆角矩形 105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商品备案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8" name="组合 46"/>
          <p:cNvGrpSpPr/>
          <p:nvPr/>
        </p:nvGrpSpPr>
        <p:grpSpPr>
          <a:xfrm>
            <a:off x="3065876" y="2554545"/>
            <a:ext cx="1224136" cy="360040"/>
            <a:chOff x="899592" y="1965667"/>
            <a:chExt cx="1224136" cy="360040"/>
          </a:xfrm>
        </p:grpSpPr>
        <p:sp>
          <p:nvSpPr>
            <p:cNvPr id="109" name="圆角矩形 108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商品上架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46"/>
          <p:cNvGrpSpPr/>
          <p:nvPr/>
        </p:nvGrpSpPr>
        <p:grpSpPr>
          <a:xfrm>
            <a:off x="1601966" y="2554545"/>
            <a:ext cx="1224136" cy="360040"/>
            <a:chOff x="899592" y="1965667"/>
            <a:chExt cx="1224136" cy="360040"/>
          </a:xfrm>
        </p:grpSpPr>
        <p:sp>
          <p:nvSpPr>
            <p:cNvPr id="116" name="圆角矩形 115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商品上架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8" name="Picture 2" descr="C:\Users\sunyongxue\AppData\Local\Microsoft\Windows\Temporary Internet Files\Content.IE5\4737UZDN\MC9002954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54345"/>
            <a:ext cx="726124" cy="83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形状 123"/>
          <p:cNvCxnSpPr>
            <a:stCxn id="118" idx="2"/>
            <a:endCxn id="107" idx="0"/>
          </p:cNvCxnSpPr>
          <p:nvPr/>
        </p:nvCxnSpPr>
        <p:spPr>
          <a:xfrm rot="16200000" flipH="1">
            <a:off x="3156954" y="-956676"/>
            <a:ext cx="1000747" cy="6085491"/>
          </a:xfrm>
          <a:prstGeom prst="bentConnector3">
            <a:avLst>
              <a:gd name="adj1" fmla="val 654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6" idx="1"/>
            <a:endCxn id="109" idx="3"/>
          </p:cNvCxnSpPr>
          <p:nvPr/>
        </p:nvCxnSpPr>
        <p:spPr>
          <a:xfrm flipH="1">
            <a:off x="4290012" y="2734565"/>
            <a:ext cx="1800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09" idx="1"/>
            <a:endCxn id="116" idx="3"/>
          </p:cNvCxnSpPr>
          <p:nvPr/>
        </p:nvCxnSpPr>
        <p:spPr>
          <a:xfrm flipH="1">
            <a:off x="2826102" y="2734565"/>
            <a:ext cx="239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572" y="3022218"/>
            <a:ext cx="61696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2" name="组合 46"/>
          <p:cNvGrpSpPr/>
          <p:nvPr/>
        </p:nvGrpSpPr>
        <p:grpSpPr>
          <a:xfrm>
            <a:off x="1601208" y="3130609"/>
            <a:ext cx="1224136" cy="360040"/>
            <a:chOff x="899592" y="1965667"/>
            <a:chExt cx="1224136" cy="360040"/>
          </a:xfrm>
        </p:grpSpPr>
        <p:sp>
          <p:nvSpPr>
            <p:cNvPr id="143" name="圆角矩形 142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浏览商品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5" name="组合 46"/>
          <p:cNvGrpSpPr/>
          <p:nvPr/>
        </p:nvGrpSpPr>
        <p:grpSpPr>
          <a:xfrm>
            <a:off x="3090384" y="3130609"/>
            <a:ext cx="1224136" cy="360040"/>
            <a:chOff x="899592" y="1965667"/>
            <a:chExt cx="1224136" cy="360040"/>
          </a:xfrm>
        </p:grpSpPr>
        <p:sp>
          <p:nvSpPr>
            <p:cNvPr id="146" name="圆角矩形 145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购物车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下单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9" name="组合 46"/>
          <p:cNvGrpSpPr/>
          <p:nvPr/>
        </p:nvGrpSpPr>
        <p:grpSpPr>
          <a:xfrm>
            <a:off x="4602552" y="3130609"/>
            <a:ext cx="1224136" cy="360040"/>
            <a:chOff x="899592" y="1965667"/>
            <a:chExt cx="1224136" cy="360040"/>
          </a:xfrm>
        </p:grpSpPr>
        <p:sp>
          <p:nvSpPr>
            <p:cNvPr id="150" name="圆角矩形 149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订单支付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52" name="直接箭头连接符 151"/>
          <p:cNvCxnSpPr>
            <a:stCxn id="140" idx="3"/>
            <a:endCxn id="143" idx="1"/>
          </p:cNvCxnSpPr>
          <p:nvPr/>
        </p:nvCxnSpPr>
        <p:spPr>
          <a:xfrm>
            <a:off x="946537" y="3307970"/>
            <a:ext cx="654671" cy="2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43" idx="3"/>
            <a:endCxn id="146" idx="1"/>
          </p:cNvCxnSpPr>
          <p:nvPr/>
        </p:nvCxnSpPr>
        <p:spPr>
          <a:xfrm>
            <a:off x="2825344" y="3310629"/>
            <a:ext cx="265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46" idx="3"/>
            <a:endCxn id="150" idx="1"/>
          </p:cNvCxnSpPr>
          <p:nvPr/>
        </p:nvCxnSpPr>
        <p:spPr>
          <a:xfrm>
            <a:off x="4314520" y="331062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组合 46"/>
          <p:cNvGrpSpPr/>
          <p:nvPr/>
        </p:nvGrpSpPr>
        <p:grpSpPr>
          <a:xfrm>
            <a:off x="6090212" y="3778681"/>
            <a:ext cx="1224136" cy="360040"/>
            <a:chOff x="899592" y="1965667"/>
            <a:chExt cx="1224136" cy="360040"/>
          </a:xfrm>
        </p:grpSpPr>
        <p:sp>
          <p:nvSpPr>
            <p:cNvPr id="166" name="圆角矩形 165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清关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68" name="直接箭头连接符 167"/>
          <p:cNvCxnSpPr/>
          <p:nvPr/>
        </p:nvCxnSpPr>
        <p:spPr>
          <a:xfrm>
            <a:off x="4283968" y="3959080"/>
            <a:ext cx="18062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组合 46"/>
          <p:cNvGrpSpPr/>
          <p:nvPr/>
        </p:nvGrpSpPr>
        <p:grpSpPr>
          <a:xfrm>
            <a:off x="4578044" y="4426753"/>
            <a:ext cx="1224136" cy="360040"/>
            <a:chOff x="899592" y="1965667"/>
            <a:chExt cx="1224136" cy="360040"/>
          </a:xfrm>
        </p:grpSpPr>
        <p:sp>
          <p:nvSpPr>
            <p:cNvPr id="173" name="圆角矩形 172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税费清缴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5" name="形状 174"/>
          <p:cNvCxnSpPr>
            <a:stCxn id="166" idx="2"/>
            <a:endCxn id="174" idx="0"/>
          </p:cNvCxnSpPr>
          <p:nvPr/>
        </p:nvCxnSpPr>
        <p:spPr>
          <a:xfrm rot="5400000">
            <a:off x="5784749" y="3541120"/>
            <a:ext cx="319931" cy="15151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组合 46"/>
          <p:cNvGrpSpPr/>
          <p:nvPr/>
        </p:nvGrpSpPr>
        <p:grpSpPr>
          <a:xfrm>
            <a:off x="7602380" y="4426753"/>
            <a:ext cx="1224136" cy="360040"/>
            <a:chOff x="899592" y="1965667"/>
            <a:chExt cx="1224136" cy="360040"/>
          </a:xfrm>
        </p:grpSpPr>
        <p:sp>
          <p:nvSpPr>
            <p:cNvPr id="179" name="圆角矩形 178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进境申报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81" name="形状 174"/>
          <p:cNvCxnSpPr>
            <a:stCxn id="166" idx="3"/>
            <a:endCxn id="180" idx="0"/>
          </p:cNvCxnSpPr>
          <p:nvPr/>
        </p:nvCxnSpPr>
        <p:spPr>
          <a:xfrm>
            <a:off x="7314348" y="3958701"/>
            <a:ext cx="897135" cy="49995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0" name="组合 46"/>
          <p:cNvGrpSpPr/>
          <p:nvPr/>
        </p:nvGrpSpPr>
        <p:grpSpPr>
          <a:xfrm>
            <a:off x="6090212" y="4930809"/>
            <a:ext cx="1224136" cy="360040"/>
            <a:chOff x="899592" y="1965667"/>
            <a:chExt cx="1224136" cy="360040"/>
          </a:xfrm>
        </p:grpSpPr>
        <p:sp>
          <p:nvSpPr>
            <p:cNvPr id="191" name="圆角矩形 190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通关放行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94" name="形状 174"/>
          <p:cNvCxnSpPr>
            <a:stCxn id="173" idx="2"/>
            <a:endCxn id="191" idx="1"/>
          </p:cNvCxnSpPr>
          <p:nvPr/>
        </p:nvCxnSpPr>
        <p:spPr>
          <a:xfrm rot="16200000" flipH="1">
            <a:off x="5478144" y="4498761"/>
            <a:ext cx="324036" cy="900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形状 174"/>
          <p:cNvCxnSpPr>
            <a:stCxn id="179" idx="1"/>
            <a:endCxn id="191" idx="0"/>
          </p:cNvCxnSpPr>
          <p:nvPr/>
        </p:nvCxnSpPr>
        <p:spPr>
          <a:xfrm rot="10800000" flipV="1">
            <a:off x="6702280" y="4606773"/>
            <a:ext cx="900100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组合 46"/>
          <p:cNvGrpSpPr/>
          <p:nvPr/>
        </p:nvGrpSpPr>
        <p:grpSpPr>
          <a:xfrm>
            <a:off x="7602380" y="5434865"/>
            <a:ext cx="1224136" cy="360040"/>
            <a:chOff x="899592" y="1965667"/>
            <a:chExt cx="1224136" cy="360040"/>
          </a:xfrm>
        </p:grpSpPr>
        <p:sp>
          <p:nvSpPr>
            <p:cNvPr id="201" name="圆角矩形 200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递送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03" name="形状 174"/>
          <p:cNvCxnSpPr>
            <a:stCxn id="191" idx="3"/>
            <a:endCxn id="202" idx="0"/>
          </p:cNvCxnSpPr>
          <p:nvPr/>
        </p:nvCxnSpPr>
        <p:spPr>
          <a:xfrm>
            <a:off x="7314348" y="5110829"/>
            <a:ext cx="897135" cy="3559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形状 174"/>
          <p:cNvCxnSpPr>
            <a:stCxn id="201" idx="2"/>
            <a:endCxn id="140" idx="2"/>
          </p:cNvCxnSpPr>
          <p:nvPr/>
        </p:nvCxnSpPr>
        <p:spPr>
          <a:xfrm rot="5400000" flipH="1">
            <a:off x="3325660" y="906118"/>
            <a:ext cx="2201183" cy="7576393"/>
          </a:xfrm>
          <a:prstGeom prst="bentConnector3">
            <a:avLst>
              <a:gd name="adj1" fmla="val -103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" name="组合 46"/>
          <p:cNvGrpSpPr/>
          <p:nvPr/>
        </p:nvGrpSpPr>
        <p:grpSpPr>
          <a:xfrm>
            <a:off x="3059832" y="3778681"/>
            <a:ext cx="1224136" cy="1512168"/>
            <a:chOff x="899592" y="1965667"/>
            <a:chExt cx="1224136" cy="360040"/>
          </a:xfrm>
        </p:grpSpPr>
        <p:sp>
          <p:nvSpPr>
            <p:cNvPr id="211" name="圆角矩形 210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订单处理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22" name="形状 174"/>
          <p:cNvCxnSpPr>
            <a:stCxn id="211" idx="2"/>
            <a:endCxn id="201" idx="1"/>
          </p:cNvCxnSpPr>
          <p:nvPr/>
        </p:nvCxnSpPr>
        <p:spPr>
          <a:xfrm rot="16200000" flipH="1">
            <a:off x="5475122" y="3487627"/>
            <a:ext cx="324036" cy="39304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形状 174"/>
          <p:cNvCxnSpPr>
            <a:stCxn id="150" idx="2"/>
            <a:endCxn id="211" idx="0"/>
          </p:cNvCxnSpPr>
          <p:nvPr/>
        </p:nvCxnSpPr>
        <p:spPr>
          <a:xfrm rot="5400000">
            <a:off x="4299244" y="2863305"/>
            <a:ext cx="288032" cy="15427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形状 123"/>
          <p:cNvCxnSpPr>
            <a:stCxn id="118" idx="1"/>
            <a:endCxn id="212" idx="1"/>
          </p:cNvCxnSpPr>
          <p:nvPr/>
        </p:nvCxnSpPr>
        <p:spPr>
          <a:xfrm rot="10800000" flipH="1" flipV="1">
            <a:off x="251519" y="1170021"/>
            <a:ext cx="2859991" cy="3324334"/>
          </a:xfrm>
          <a:prstGeom prst="bentConnector3">
            <a:avLst>
              <a:gd name="adj1" fmla="val -38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3" name="组合 46"/>
          <p:cNvGrpSpPr/>
          <p:nvPr/>
        </p:nvGrpSpPr>
        <p:grpSpPr>
          <a:xfrm>
            <a:off x="3084340" y="6153429"/>
            <a:ext cx="1224136" cy="360040"/>
            <a:chOff x="899592" y="1965667"/>
            <a:chExt cx="1224136" cy="360040"/>
          </a:xfrm>
        </p:grpSpPr>
        <p:sp>
          <p:nvSpPr>
            <p:cNvPr id="244" name="圆角矩形 243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客户服务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46" name="形状 123"/>
          <p:cNvCxnSpPr>
            <a:stCxn id="118" idx="1"/>
            <a:endCxn id="245" idx="1"/>
          </p:cNvCxnSpPr>
          <p:nvPr/>
        </p:nvCxnSpPr>
        <p:spPr>
          <a:xfrm rot="10800000" flipH="1" flipV="1">
            <a:off x="251519" y="1170020"/>
            <a:ext cx="2884499" cy="5153807"/>
          </a:xfrm>
          <a:prstGeom prst="bentConnector3">
            <a:avLst>
              <a:gd name="adj1" fmla="val -38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1560" y="3573016"/>
            <a:ext cx="70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客户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67544" y="1556792"/>
            <a:ext cx="1248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zh-CN" altLang="en-US" sz="1200" dirty="0" smtClean="0"/>
              <a:t>商户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代运营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49813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3"/>
          <p:cNvGrpSpPr/>
          <p:nvPr/>
        </p:nvGrpSpPr>
        <p:grpSpPr>
          <a:xfrm>
            <a:off x="1509564" y="692697"/>
            <a:ext cx="1766293" cy="5832647"/>
            <a:chOff x="312895" y="692696"/>
            <a:chExt cx="1450793" cy="5688632"/>
          </a:xfrm>
        </p:grpSpPr>
        <p:sp>
          <p:nvSpPr>
            <p:cNvPr id="195" name="圆角矩形 194"/>
            <p:cNvSpPr/>
            <p:nvPr/>
          </p:nvSpPr>
          <p:spPr>
            <a:xfrm>
              <a:off x="312895" y="692696"/>
              <a:ext cx="1450793" cy="56886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6" name="直接连接符 195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325123" y="778583"/>
              <a:ext cx="1427297" cy="27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跨境通运营管理平台</a:t>
              </a:r>
            </a:p>
          </p:txBody>
        </p:sp>
      </p:grpSp>
      <p:grpSp>
        <p:nvGrpSpPr>
          <p:cNvPr id="3" name="组合 18"/>
          <p:cNvGrpSpPr/>
          <p:nvPr/>
        </p:nvGrpSpPr>
        <p:grpSpPr>
          <a:xfrm>
            <a:off x="3325956" y="692697"/>
            <a:ext cx="1750100" cy="5832647"/>
            <a:chOff x="312895" y="692696"/>
            <a:chExt cx="1567497" cy="5688632"/>
          </a:xfrm>
        </p:grpSpPr>
        <p:sp>
          <p:nvSpPr>
            <p:cNvPr id="201" name="圆角矩形 200"/>
            <p:cNvSpPr/>
            <p:nvPr/>
          </p:nvSpPr>
          <p:spPr>
            <a:xfrm>
              <a:off x="312895" y="692696"/>
              <a:ext cx="1567497" cy="56886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95536" y="772914"/>
              <a:ext cx="1296144" cy="27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数据交换平台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5120127" y="682337"/>
            <a:ext cx="1828138" cy="5843007"/>
            <a:chOff x="312895" y="692696"/>
            <a:chExt cx="1450793" cy="5688632"/>
          </a:xfrm>
        </p:grpSpPr>
        <p:sp>
          <p:nvSpPr>
            <p:cNvPr id="205" name="圆角矩形 204"/>
            <p:cNvSpPr/>
            <p:nvPr/>
          </p:nvSpPr>
          <p:spPr>
            <a:xfrm>
              <a:off x="312895" y="692696"/>
              <a:ext cx="1450793" cy="56886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6" name="直接连接符 205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395536" y="772914"/>
              <a:ext cx="1296144" cy="27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清关平台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6"/>
          <p:cNvGrpSpPr/>
          <p:nvPr/>
        </p:nvGrpSpPr>
        <p:grpSpPr>
          <a:xfrm>
            <a:off x="1830363" y="1337717"/>
            <a:ext cx="1080120" cy="288032"/>
            <a:chOff x="-2058780" y="1904018"/>
            <a:chExt cx="1080120" cy="288032"/>
          </a:xfrm>
        </p:grpSpPr>
        <p:sp>
          <p:nvSpPr>
            <p:cNvPr id="220" name="圆角矩形 219"/>
            <p:cNvSpPr/>
            <p:nvPr/>
          </p:nvSpPr>
          <p:spPr>
            <a:xfrm>
              <a:off x="-2058780" y="1904018"/>
              <a:ext cx="1080120" cy="2880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-1996297" y="1923068"/>
              <a:ext cx="970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开通商户账户</a:t>
              </a:r>
              <a:endParaRPr lang="en-US" altLang="zh-CN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8" name="Picture 2" descr="C:\Users\sunyongxue\AppData\Local\Microsoft\Windows\Temporary Internet Files\Content.IE5\4737UZDN\MC9002954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3889"/>
            <a:ext cx="726124" cy="83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0" name="直接箭头连接符 239"/>
          <p:cNvCxnSpPr>
            <a:stCxn id="88" idx="2"/>
            <a:endCxn id="94" idx="0"/>
          </p:cNvCxnSpPr>
          <p:nvPr/>
        </p:nvCxnSpPr>
        <p:spPr>
          <a:xfrm>
            <a:off x="2375756" y="4653136"/>
            <a:ext cx="4729" cy="178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56" idx="3"/>
            <a:endCxn id="53" idx="1"/>
          </p:cNvCxnSpPr>
          <p:nvPr/>
        </p:nvCxnSpPr>
        <p:spPr>
          <a:xfrm flipV="1">
            <a:off x="2925341" y="3491483"/>
            <a:ext cx="729605" cy="4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>
            <a:stCxn id="309" idx="2"/>
            <a:endCxn id="332" idx="0"/>
          </p:cNvCxnSpPr>
          <p:nvPr/>
        </p:nvCxnSpPr>
        <p:spPr>
          <a:xfrm>
            <a:off x="2375756" y="2561853"/>
            <a:ext cx="2096" cy="177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>
            <a:stCxn id="332" idx="2"/>
            <a:endCxn id="56" idx="0"/>
          </p:cNvCxnSpPr>
          <p:nvPr/>
        </p:nvCxnSpPr>
        <p:spPr>
          <a:xfrm>
            <a:off x="2377852" y="3171825"/>
            <a:ext cx="2666" cy="175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53" idx="3"/>
            <a:endCxn id="50" idx="1"/>
          </p:cNvCxnSpPr>
          <p:nvPr/>
        </p:nvCxnSpPr>
        <p:spPr>
          <a:xfrm>
            <a:off x="4735066" y="3491483"/>
            <a:ext cx="7444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69" idx="1"/>
            <a:endCxn id="74" idx="3"/>
          </p:cNvCxnSpPr>
          <p:nvPr/>
        </p:nvCxnSpPr>
        <p:spPr>
          <a:xfrm flipH="1">
            <a:off x="2809900" y="3971156"/>
            <a:ext cx="845046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形状 174"/>
          <p:cNvCxnSpPr>
            <a:stCxn id="50" idx="2"/>
            <a:endCxn id="69" idx="3"/>
          </p:cNvCxnSpPr>
          <p:nvPr/>
        </p:nvCxnSpPr>
        <p:spPr>
          <a:xfrm rot="5400000">
            <a:off x="5209500" y="3161066"/>
            <a:ext cx="335657" cy="12845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形状 174"/>
          <p:cNvCxnSpPr>
            <a:stCxn id="74" idx="1"/>
            <a:endCxn id="299" idx="1"/>
          </p:cNvCxnSpPr>
          <p:nvPr/>
        </p:nvCxnSpPr>
        <p:spPr>
          <a:xfrm rot="10800000">
            <a:off x="1835696" y="1947689"/>
            <a:ext cx="110108" cy="2032992"/>
          </a:xfrm>
          <a:prstGeom prst="bentConnector3">
            <a:avLst>
              <a:gd name="adj1" fmla="val 3076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形状 123"/>
          <p:cNvCxnSpPr>
            <a:stCxn id="238" idx="3"/>
            <a:endCxn id="299" idx="1"/>
          </p:cNvCxnSpPr>
          <p:nvPr/>
        </p:nvCxnSpPr>
        <p:spPr>
          <a:xfrm flipV="1">
            <a:off x="977644" y="1947689"/>
            <a:ext cx="858052" cy="491876"/>
          </a:xfrm>
          <a:prstGeom prst="bentConnector3">
            <a:avLst>
              <a:gd name="adj1" fmla="val 14478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合 46"/>
          <p:cNvGrpSpPr/>
          <p:nvPr/>
        </p:nvGrpSpPr>
        <p:grpSpPr>
          <a:xfrm>
            <a:off x="1835696" y="1803673"/>
            <a:ext cx="1080120" cy="288032"/>
            <a:chOff x="-2058780" y="1904018"/>
            <a:chExt cx="1080120" cy="288032"/>
          </a:xfrm>
        </p:grpSpPr>
        <p:sp>
          <p:nvSpPr>
            <p:cNvPr id="299" name="圆角矩形 298"/>
            <p:cNvSpPr/>
            <p:nvPr/>
          </p:nvSpPr>
          <p:spPr>
            <a:xfrm>
              <a:off x="-2058780" y="1904018"/>
              <a:ext cx="1080120" cy="2880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-1996297" y="1923068"/>
              <a:ext cx="970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填写商户资料</a:t>
              </a:r>
              <a:endParaRPr lang="en-US" altLang="zh-CN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05" name="直接箭头连接符 304"/>
          <p:cNvCxnSpPr>
            <a:stCxn id="220" idx="2"/>
            <a:endCxn id="299" idx="0"/>
          </p:cNvCxnSpPr>
          <p:nvPr/>
        </p:nvCxnSpPr>
        <p:spPr>
          <a:xfrm>
            <a:off x="2370423" y="1625749"/>
            <a:ext cx="5333" cy="177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组合 46"/>
          <p:cNvGrpSpPr/>
          <p:nvPr/>
        </p:nvGrpSpPr>
        <p:grpSpPr>
          <a:xfrm>
            <a:off x="1835696" y="2273821"/>
            <a:ext cx="1080120" cy="288032"/>
            <a:chOff x="-2058780" y="1904018"/>
            <a:chExt cx="1080120" cy="288032"/>
          </a:xfrm>
        </p:grpSpPr>
        <p:sp>
          <p:nvSpPr>
            <p:cNvPr id="309" name="圆角矩形 308"/>
            <p:cNvSpPr/>
            <p:nvPr/>
          </p:nvSpPr>
          <p:spPr>
            <a:xfrm>
              <a:off x="-2058780" y="1904018"/>
              <a:ext cx="1080120" cy="2880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-1996297" y="1923068"/>
              <a:ext cx="970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审核商户资料</a:t>
              </a:r>
              <a:endParaRPr lang="en-US" altLang="zh-CN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11" name="直接箭头连接符 310"/>
          <p:cNvCxnSpPr>
            <a:stCxn id="299" idx="2"/>
            <a:endCxn id="309" idx="0"/>
          </p:cNvCxnSpPr>
          <p:nvPr/>
        </p:nvCxnSpPr>
        <p:spPr>
          <a:xfrm>
            <a:off x="2375756" y="2091705"/>
            <a:ext cx="0" cy="182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4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793"/>
            <a:ext cx="6348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333"/>
          <p:cNvGrpSpPr/>
          <p:nvPr/>
        </p:nvGrpSpPr>
        <p:grpSpPr>
          <a:xfrm>
            <a:off x="1945804" y="2739777"/>
            <a:ext cx="864096" cy="432048"/>
            <a:chOff x="1907704" y="3068960"/>
            <a:chExt cx="864096" cy="432048"/>
          </a:xfrm>
        </p:grpSpPr>
        <p:sp>
          <p:nvSpPr>
            <p:cNvPr id="332" name="菱形 331"/>
            <p:cNvSpPr/>
            <p:nvPr/>
          </p:nvSpPr>
          <p:spPr>
            <a:xfrm>
              <a:off x="1907704" y="3068960"/>
              <a:ext cx="864096" cy="432048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985045" y="3164210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审核通过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?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46"/>
          <p:cNvGrpSpPr/>
          <p:nvPr/>
        </p:nvGrpSpPr>
        <p:grpSpPr>
          <a:xfrm>
            <a:off x="5479529" y="3347467"/>
            <a:ext cx="1080120" cy="288032"/>
            <a:chOff x="-2058780" y="1904018"/>
            <a:chExt cx="1080120" cy="288032"/>
          </a:xfrm>
        </p:grpSpPr>
        <p:sp>
          <p:nvSpPr>
            <p:cNvPr id="50" name="圆角矩形 49"/>
            <p:cNvSpPr/>
            <p:nvPr/>
          </p:nvSpPr>
          <p:spPr>
            <a:xfrm>
              <a:off x="-2058780" y="1904018"/>
              <a:ext cx="1080120" cy="2880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1996297" y="1923068"/>
              <a:ext cx="970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审核商户信息</a:t>
              </a:r>
              <a:endParaRPr lang="en-US" altLang="zh-CN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46"/>
          <p:cNvGrpSpPr/>
          <p:nvPr/>
        </p:nvGrpSpPr>
        <p:grpSpPr>
          <a:xfrm>
            <a:off x="3654946" y="3347467"/>
            <a:ext cx="1080120" cy="288032"/>
            <a:chOff x="-2058780" y="1904018"/>
            <a:chExt cx="1080120" cy="288032"/>
          </a:xfrm>
        </p:grpSpPr>
        <p:sp>
          <p:nvSpPr>
            <p:cNvPr id="53" name="圆角矩形 52"/>
            <p:cNvSpPr/>
            <p:nvPr/>
          </p:nvSpPr>
          <p:spPr>
            <a:xfrm>
              <a:off x="-2058780" y="1904018"/>
              <a:ext cx="1080120" cy="2880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-1995156" y="1924209"/>
              <a:ext cx="970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转发备案申请</a:t>
              </a:r>
              <a:endParaRPr lang="en-US" altLang="zh-CN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46"/>
          <p:cNvGrpSpPr/>
          <p:nvPr/>
        </p:nvGrpSpPr>
        <p:grpSpPr>
          <a:xfrm>
            <a:off x="1835695" y="3347466"/>
            <a:ext cx="1089646" cy="297558"/>
            <a:chOff x="-2058780" y="1904018"/>
            <a:chExt cx="1080120" cy="288032"/>
          </a:xfrm>
        </p:grpSpPr>
        <p:sp>
          <p:nvSpPr>
            <p:cNvPr id="56" name="圆角矩形 55"/>
            <p:cNvSpPr/>
            <p:nvPr/>
          </p:nvSpPr>
          <p:spPr>
            <a:xfrm>
              <a:off x="-2058780" y="1904018"/>
              <a:ext cx="1080120" cy="2880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-1995156" y="1924209"/>
              <a:ext cx="970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提交备案申请</a:t>
              </a:r>
              <a:endParaRPr lang="en-US" altLang="zh-CN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46"/>
          <p:cNvGrpSpPr/>
          <p:nvPr/>
        </p:nvGrpSpPr>
        <p:grpSpPr>
          <a:xfrm>
            <a:off x="3654946" y="3827140"/>
            <a:ext cx="1080120" cy="288032"/>
            <a:chOff x="-2058780" y="1904018"/>
            <a:chExt cx="1080120" cy="288032"/>
          </a:xfrm>
        </p:grpSpPr>
        <p:sp>
          <p:nvSpPr>
            <p:cNvPr id="69" name="圆角矩形 68"/>
            <p:cNvSpPr/>
            <p:nvPr/>
          </p:nvSpPr>
          <p:spPr>
            <a:xfrm>
              <a:off x="-2058780" y="1904018"/>
              <a:ext cx="1080120" cy="2880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1995156" y="1924209"/>
              <a:ext cx="970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转发备案结果</a:t>
              </a:r>
              <a:endParaRPr lang="en-US" altLang="zh-CN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72"/>
          <p:cNvGrpSpPr/>
          <p:nvPr/>
        </p:nvGrpSpPr>
        <p:grpSpPr>
          <a:xfrm>
            <a:off x="1945804" y="3764657"/>
            <a:ext cx="864096" cy="432048"/>
            <a:chOff x="1907704" y="3068960"/>
            <a:chExt cx="864096" cy="432048"/>
          </a:xfrm>
        </p:grpSpPr>
        <p:sp>
          <p:nvSpPr>
            <p:cNvPr id="74" name="菱形 73"/>
            <p:cNvSpPr/>
            <p:nvPr/>
          </p:nvSpPr>
          <p:spPr>
            <a:xfrm>
              <a:off x="1907704" y="3068960"/>
              <a:ext cx="864096" cy="432048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985045" y="3164210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备案成功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?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80" name="形状 174"/>
          <p:cNvCxnSpPr>
            <a:stCxn id="332" idx="1"/>
            <a:endCxn id="299" idx="1"/>
          </p:cNvCxnSpPr>
          <p:nvPr/>
        </p:nvCxnSpPr>
        <p:spPr>
          <a:xfrm rot="10800000">
            <a:off x="1835696" y="1947689"/>
            <a:ext cx="110108" cy="1008112"/>
          </a:xfrm>
          <a:prstGeom prst="bentConnector3">
            <a:avLst>
              <a:gd name="adj1" fmla="val 3076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19672" y="2708920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否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19672" y="3717032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否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87377" y="3140968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是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73660" y="4158605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是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46"/>
          <p:cNvGrpSpPr/>
          <p:nvPr/>
        </p:nvGrpSpPr>
        <p:grpSpPr>
          <a:xfrm>
            <a:off x="1831503" y="4365104"/>
            <a:ext cx="1089646" cy="288032"/>
            <a:chOff x="-2062973" y="1904018"/>
            <a:chExt cx="1089646" cy="288032"/>
          </a:xfrm>
        </p:grpSpPr>
        <p:sp>
          <p:nvSpPr>
            <p:cNvPr id="88" name="圆角矩形 87"/>
            <p:cNvSpPr/>
            <p:nvPr/>
          </p:nvSpPr>
          <p:spPr>
            <a:xfrm>
              <a:off x="-2058780" y="1904018"/>
              <a:ext cx="1080120" cy="2880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062973" y="1923068"/>
              <a:ext cx="10896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获取备案商户号</a:t>
              </a:r>
              <a:endParaRPr lang="en-US" altLang="zh-CN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0" name="直接箭头连接符 89"/>
          <p:cNvCxnSpPr>
            <a:stCxn id="74" idx="2"/>
            <a:endCxn id="88" idx="0"/>
          </p:cNvCxnSpPr>
          <p:nvPr/>
        </p:nvCxnSpPr>
        <p:spPr>
          <a:xfrm flipH="1">
            <a:off x="2375756" y="4196705"/>
            <a:ext cx="2096" cy="168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46"/>
          <p:cNvGrpSpPr/>
          <p:nvPr/>
        </p:nvGrpSpPr>
        <p:grpSpPr>
          <a:xfrm>
            <a:off x="1691680" y="4831828"/>
            <a:ext cx="1393745" cy="1405484"/>
            <a:chOff x="-2171783" y="1904018"/>
            <a:chExt cx="1092770" cy="288032"/>
          </a:xfrm>
        </p:grpSpPr>
        <p:sp>
          <p:nvSpPr>
            <p:cNvPr id="94" name="圆角矩形 93"/>
            <p:cNvSpPr/>
            <p:nvPr/>
          </p:nvSpPr>
          <p:spPr>
            <a:xfrm>
              <a:off x="-2171783" y="1904018"/>
              <a:ext cx="1080119" cy="288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-2168658" y="2008018"/>
              <a:ext cx="1089645" cy="131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i="1" dirty="0" smtClean="0">
                  <a:latin typeface="微软雅黑" pitchFamily="34" charset="-122"/>
                  <a:ea typeface="微软雅黑" pitchFamily="34" charset="-122"/>
                </a:rPr>
                <a:t>提交支付通道商户审批表；东方支付配置支付通道商户信息；反馈配置结果等。</a:t>
              </a:r>
              <a:endParaRPr lang="en-US" altLang="zh-CN" sz="1000" i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8" name="直接箭头连接符 97"/>
          <p:cNvCxnSpPr>
            <a:stCxn id="314" idx="3"/>
            <a:endCxn id="220" idx="1"/>
          </p:cNvCxnSpPr>
          <p:nvPr/>
        </p:nvCxnSpPr>
        <p:spPr>
          <a:xfrm flipV="1">
            <a:off x="886340" y="1481733"/>
            <a:ext cx="944023" cy="20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形状 174"/>
          <p:cNvCxnSpPr>
            <a:stCxn id="314" idx="3"/>
            <a:endCxn id="309" idx="1"/>
          </p:cNvCxnSpPr>
          <p:nvPr/>
        </p:nvCxnSpPr>
        <p:spPr>
          <a:xfrm>
            <a:off x="886340" y="1483829"/>
            <a:ext cx="949356" cy="934008"/>
          </a:xfrm>
          <a:prstGeom prst="bentConnector3">
            <a:avLst>
              <a:gd name="adj1" fmla="val 4398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形状 174"/>
          <p:cNvCxnSpPr>
            <a:stCxn id="314" idx="3"/>
            <a:endCxn id="94" idx="1"/>
          </p:cNvCxnSpPr>
          <p:nvPr/>
        </p:nvCxnSpPr>
        <p:spPr>
          <a:xfrm>
            <a:off x="886340" y="1483829"/>
            <a:ext cx="805340" cy="405074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形状 174"/>
          <p:cNvCxnSpPr>
            <a:stCxn id="238" idx="3"/>
            <a:endCxn id="94" idx="1"/>
          </p:cNvCxnSpPr>
          <p:nvPr/>
        </p:nvCxnSpPr>
        <p:spPr>
          <a:xfrm>
            <a:off x="977644" y="2439565"/>
            <a:ext cx="714036" cy="3095005"/>
          </a:xfrm>
          <a:prstGeom prst="bentConnector3">
            <a:avLst>
              <a:gd name="adj1" fmla="val 1724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65697" y="49316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申请支付通道开通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（线下流程）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3322708" y="1143794"/>
            <a:ext cx="1753348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6" descr="D:\projects\KuaJingTong\police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097535"/>
            <a:ext cx="790996" cy="79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直接箭头连接符 150"/>
          <p:cNvCxnSpPr>
            <a:stCxn id="150" idx="1"/>
            <a:endCxn id="50" idx="3"/>
          </p:cNvCxnSpPr>
          <p:nvPr/>
        </p:nvCxnSpPr>
        <p:spPr>
          <a:xfrm flipH="1" flipV="1">
            <a:off x="6559649" y="3491483"/>
            <a:ext cx="676647" cy="15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文本占位符 52"/>
          <p:cNvSpPr txBox="1">
            <a:spLocks/>
          </p:cNvSpPr>
          <p:nvPr/>
        </p:nvSpPr>
        <p:spPr>
          <a:xfrm>
            <a:off x="142908" y="121589"/>
            <a:ext cx="6357918" cy="4286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商户备案基本流程图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3"/>
          <p:cNvGrpSpPr/>
          <p:nvPr/>
        </p:nvGrpSpPr>
        <p:grpSpPr>
          <a:xfrm>
            <a:off x="568636" y="677838"/>
            <a:ext cx="1800199" cy="4911402"/>
            <a:chOff x="411219" y="688261"/>
            <a:chExt cx="1436046" cy="4841303"/>
          </a:xfrm>
        </p:grpSpPr>
        <p:sp>
          <p:nvSpPr>
            <p:cNvPr id="6" name="圆角矩形 5"/>
            <p:cNvSpPr/>
            <p:nvPr/>
          </p:nvSpPr>
          <p:spPr>
            <a:xfrm>
              <a:off x="481020" y="692696"/>
              <a:ext cx="1282667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481020" y="1124744"/>
              <a:ext cx="1282668" cy="404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11219" y="688261"/>
              <a:ext cx="1436046" cy="455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交易平台</a:t>
              </a:r>
              <a:endParaRPr lang="en-US" altLang="zh-CN" sz="12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KJT/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自有）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" name="文本占位符 52"/>
          <p:cNvSpPr>
            <a:spLocks noGrp="1"/>
          </p:cNvSpPr>
          <p:nvPr>
            <p:ph type="body" sz="quarter" idx="13"/>
          </p:nvPr>
        </p:nvSpPr>
        <p:spPr>
          <a:xfrm>
            <a:off x="107283" y="62214"/>
            <a:ext cx="6357918" cy="4286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商品备案基本流程图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2334074" y="682337"/>
            <a:ext cx="1634428" cy="4906903"/>
            <a:chOff x="312895" y="692696"/>
            <a:chExt cx="1450793" cy="4836868"/>
          </a:xfrm>
        </p:grpSpPr>
        <p:sp>
          <p:nvSpPr>
            <p:cNvPr id="20" name="圆角矩形 19"/>
            <p:cNvSpPr/>
            <p:nvPr/>
          </p:nvSpPr>
          <p:spPr>
            <a:xfrm>
              <a:off x="312895" y="692696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95536" y="772914"/>
              <a:ext cx="1296144" cy="27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数据交换平台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4020319" y="682337"/>
            <a:ext cx="1584176" cy="4906903"/>
            <a:chOff x="295591" y="692696"/>
            <a:chExt cx="1357605" cy="4836868"/>
          </a:xfrm>
        </p:grpSpPr>
        <p:sp>
          <p:nvSpPr>
            <p:cNvPr id="24" name="圆角矩形 23"/>
            <p:cNvSpPr/>
            <p:nvPr/>
          </p:nvSpPr>
          <p:spPr>
            <a:xfrm>
              <a:off x="312896" y="692696"/>
              <a:ext cx="1295896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23529" y="1124744"/>
              <a:ext cx="1285263" cy="404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95591" y="802055"/>
              <a:ext cx="1357605" cy="27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跨境通运营管理平台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28"/>
          <p:cNvGrpSpPr/>
          <p:nvPr/>
        </p:nvGrpSpPr>
        <p:grpSpPr>
          <a:xfrm>
            <a:off x="5624686" y="682337"/>
            <a:ext cx="1403777" cy="4906903"/>
            <a:chOff x="312895" y="692696"/>
            <a:chExt cx="1450793" cy="4836868"/>
          </a:xfrm>
        </p:grpSpPr>
        <p:sp>
          <p:nvSpPr>
            <p:cNvPr id="30" name="圆角矩形 29"/>
            <p:cNvSpPr/>
            <p:nvPr/>
          </p:nvSpPr>
          <p:spPr>
            <a:xfrm>
              <a:off x="312895" y="692696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5536" y="772914"/>
              <a:ext cx="1296144" cy="27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清关平台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32"/>
          <p:cNvGrpSpPr/>
          <p:nvPr/>
        </p:nvGrpSpPr>
        <p:grpSpPr>
          <a:xfrm>
            <a:off x="7097761" y="682337"/>
            <a:ext cx="1403777" cy="4906903"/>
            <a:chOff x="312895" y="692696"/>
            <a:chExt cx="1450793" cy="4836868"/>
          </a:xfrm>
        </p:grpSpPr>
        <p:sp>
          <p:nvSpPr>
            <p:cNvPr id="34" name="圆角矩形 33"/>
            <p:cNvSpPr/>
            <p:nvPr/>
          </p:nvSpPr>
          <p:spPr>
            <a:xfrm>
              <a:off x="312895" y="692696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95536" y="772914"/>
              <a:ext cx="1296144" cy="27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导购平台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46"/>
          <p:cNvGrpSpPr/>
          <p:nvPr/>
        </p:nvGrpSpPr>
        <p:grpSpPr>
          <a:xfrm>
            <a:off x="2503834" y="1798840"/>
            <a:ext cx="1284269" cy="360040"/>
            <a:chOff x="899592" y="1965667"/>
            <a:chExt cx="1224136" cy="360040"/>
          </a:xfrm>
        </p:grpSpPr>
        <p:sp>
          <p:nvSpPr>
            <p:cNvPr id="44" name="圆角矩形 43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接收备案商品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46"/>
          <p:cNvGrpSpPr/>
          <p:nvPr/>
        </p:nvGrpSpPr>
        <p:grpSpPr>
          <a:xfrm>
            <a:off x="893050" y="1268760"/>
            <a:ext cx="1135958" cy="360040"/>
            <a:chOff x="-2058780" y="1832010"/>
            <a:chExt cx="1224136" cy="360040"/>
          </a:xfrm>
        </p:grpSpPr>
        <p:sp>
          <p:nvSpPr>
            <p:cNvPr id="47" name="圆角矩形 46"/>
            <p:cNvSpPr/>
            <p:nvPr/>
          </p:nvSpPr>
          <p:spPr>
            <a:xfrm>
              <a:off x="-2058780" y="1832010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-1986772" y="1879510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添加商品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46"/>
          <p:cNvGrpSpPr/>
          <p:nvPr/>
        </p:nvGrpSpPr>
        <p:grpSpPr>
          <a:xfrm>
            <a:off x="881175" y="1798082"/>
            <a:ext cx="1149854" cy="360040"/>
            <a:chOff x="899592" y="1965667"/>
            <a:chExt cx="1224136" cy="360040"/>
          </a:xfrm>
        </p:grpSpPr>
        <p:sp>
          <p:nvSpPr>
            <p:cNvPr id="51" name="圆角矩形 50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提交备案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46"/>
          <p:cNvGrpSpPr/>
          <p:nvPr/>
        </p:nvGrpSpPr>
        <p:grpSpPr>
          <a:xfrm>
            <a:off x="878901" y="2442288"/>
            <a:ext cx="1141769" cy="333258"/>
            <a:chOff x="899592" y="1965667"/>
            <a:chExt cx="1224136" cy="360040"/>
          </a:xfrm>
        </p:grpSpPr>
        <p:sp>
          <p:nvSpPr>
            <p:cNvPr id="106" name="圆角矩形 105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修改商品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46"/>
          <p:cNvGrpSpPr/>
          <p:nvPr/>
        </p:nvGrpSpPr>
        <p:grpSpPr>
          <a:xfrm>
            <a:off x="5722807" y="3429000"/>
            <a:ext cx="1224136" cy="360040"/>
            <a:chOff x="899592" y="1965667"/>
            <a:chExt cx="1224136" cy="360040"/>
          </a:xfrm>
        </p:grpSpPr>
        <p:sp>
          <p:nvSpPr>
            <p:cNvPr id="109" name="圆角矩形 108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商品预归类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35" name="直接箭头连接符 134"/>
          <p:cNvCxnSpPr>
            <a:stCxn id="126" idx="1"/>
            <a:endCxn id="143" idx="3"/>
          </p:cNvCxnSpPr>
          <p:nvPr/>
        </p:nvCxnSpPr>
        <p:spPr>
          <a:xfrm flipH="1">
            <a:off x="3752478" y="2608361"/>
            <a:ext cx="592062" cy="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47" idx="2"/>
            <a:endCxn id="51" idx="0"/>
          </p:cNvCxnSpPr>
          <p:nvPr/>
        </p:nvCxnSpPr>
        <p:spPr>
          <a:xfrm flipH="1">
            <a:off x="1456102" y="1628800"/>
            <a:ext cx="4927" cy="16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46"/>
          <p:cNvGrpSpPr/>
          <p:nvPr/>
        </p:nvGrpSpPr>
        <p:grpSpPr>
          <a:xfrm>
            <a:off x="2527584" y="2430413"/>
            <a:ext cx="1224894" cy="360040"/>
            <a:chOff x="899592" y="1965667"/>
            <a:chExt cx="1224136" cy="360040"/>
          </a:xfrm>
        </p:grpSpPr>
        <p:sp>
          <p:nvSpPr>
            <p:cNvPr id="143" name="圆角矩形 142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接收审核结果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46"/>
          <p:cNvGrpSpPr/>
          <p:nvPr/>
        </p:nvGrpSpPr>
        <p:grpSpPr>
          <a:xfrm>
            <a:off x="2527584" y="3055243"/>
            <a:ext cx="1224136" cy="360040"/>
            <a:chOff x="899592" y="1965667"/>
            <a:chExt cx="1224136" cy="360040"/>
          </a:xfrm>
        </p:grpSpPr>
        <p:sp>
          <p:nvSpPr>
            <p:cNvPr id="146" name="圆角矩形 145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接收备案商品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46"/>
          <p:cNvGrpSpPr/>
          <p:nvPr/>
        </p:nvGrpSpPr>
        <p:grpSpPr>
          <a:xfrm>
            <a:off x="4204084" y="3055243"/>
            <a:ext cx="1224136" cy="360040"/>
            <a:chOff x="899592" y="1965667"/>
            <a:chExt cx="1224136" cy="360040"/>
          </a:xfrm>
        </p:grpSpPr>
        <p:sp>
          <p:nvSpPr>
            <p:cNvPr id="150" name="圆角矩形 149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提交备案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56" name="直接箭头连接符 155"/>
          <p:cNvCxnSpPr>
            <a:stCxn id="51" idx="3"/>
            <a:endCxn id="44" idx="1"/>
          </p:cNvCxnSpPr>
          <p:nvPr/>
        </p:nvCxnSpPr>
        <p:spPr>
          <a:xfrm>
            <a:off x="2031029" y="1978102"/>
            <a:ext cx="472805" cy="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06" idx="0"/>
            <a:endCxn id="51" idx="2"/>
          </p:cNvCxnSpPr>
          <p:nvPr/>
        </p:nvCxnSpPr>
        <p:spPr>
          <a:xfrm flipV="1">
            <a:off x="1449786" y="2158122"/>
            <a:ext cx="6316" cy="28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组合 46"/>
          <p:cNvGrpSpPr/>
          <p:nvPr/>
        </p:nvGrpSpPr>
        <p:grpSpPr>
          <a:xfrm>
            <a:off x="4205600" y="1798082"/>
            <a:ext cx="1224136" cy="360040"/>
            <a:chOff x="899592" y="1965667"/>
            <a:chExt cx="1224136" cy="360040"/>
          </a:xfrm>
        </p:grpSpPr>
        <p:sp>
          <p:nvSpPr>
            <p:cNvPr id="166" name="圆角矩形 165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审核商品信息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68" name="直接箭头连接符 167"/>
          <p:cNvCxnSpPr>
            <a:stCxn id="150" idx="1"/>
            <a:endCxn id="146" idx="3"/>
          </p:cNvCxnSpPr>
          <p:nvPr/>
        </p:nvCxnSpPr>
        <p:spPr>
          <a:xfrm flipH="1">
            <a:off x="3751720" y="3235263"/>
            <a:ext cx="4523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组合 46"/>
          <p:cNvGrpSpPr/>
          <p:nvPr/>
        </p:nvGrpSpPr>
        <p:grpSpPr>
          <a:xfrm>
            <a:off x="5724128" y="4209213"/>
            <a:ext cx="1224136" cy="360040"/>
            <a:chOff x="899592" y="1965667"/>
            <a:chExt cx="1224136" cy="360040"/>
          </a:xfrm>
        </p:grpSpPr>
        <p:sp>
          <p:nvSpPr>
            <p:cNvPr id="173" name="圆角矩形 172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商品信息审核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5" name="形状 174"/>
          <p:cNvCxnSpPr>
            <a:stCxn id="44" idx="3"/>
            <a:endCxn id="166" idx="1"/>
          </p:cNvCxnSpPr>
          <p:nvPr/>
        </p:nvCxnSpPr>
        <p:spPr>
          <a:xfrm flipV="1">
            <a:off x="3788103" y="1978102"/>
            <a:ext cx="417497" cy="7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组合 46"/>
          <p:cNvGrpSpPr/>
          <p:nvPr/>
        </p:nvGrpSpPr>
        <p:grpSpPr>
          <a:xfrm>
            <a:off x="871017" y="4928535"/>
            <a:ext cx="1169336" cy="360040"/>
            <a:chOff x="899592" y="1965667"/>
            <a:chExt cx="1224136" cy="360040"/>
          </a:xfrm>
        </p:grpSpPr>
        <p:sp>
          <p:nvSpPr>
            <p:cNvPr id="179" name="圆角矩形 178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上架商品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81" name="形状 174"/>
          <p:cNvCxnSpPr>
            <a:stCxn id="166" idx="2"/>
            <a:endCxn id="126" idx="0"/>
          </p:cNvCxnSpPr>
          <p:nvPr/>
        </p:nvCxnSpPr>
        <p:spPr>
          <a:xfrm rot="16200000" flipH="1">
            <a:off x="4715727" y="2260062"/>
            <a:ext cx="205664" cy="17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形状 174"/>
          <p:cNvCxnSpPr>
            <a:stCxn id="126" idx="2"/>
            <a:endCxn id="150" idx="0"/>
          </p:cNvCxnSpPr>
          <p:nvPr/>
        </p:nvCxnSpPr>
        <p:spPr>
          <a:xfrm rot="5400000">
            <a:off x="4716649" y="2952440"/>
            <a:ext cx="202307" cy="32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形状 174"/>
          <p:cNvCxnSpPr>
            <a:stCxn id="146" idx="2"/>
            <a:endCxn id="109" idx="1"/>
          </p:cNvCxnSpPr>
          <p:nvPr/>
        </p:nvCxnSpPr>
        <p:spPr>
          <a:xfrm rot="16200000" flipH="1">
            <a:off x="4334361" y="2220573"/>
            <a:ext cx="193737" cy="25831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组合 46"/>
          <p:cNvGrpSpPr/>
          <p:nvPr/>
        </p:nvGrpSpPr>
        <p:grpSpPr>
          <a:xfrm>
            <a:off x="7175600" y="4941168"/>
            <a:ext cx="1224136" cy="360040"/>
            <a:chOff x="899592" y="1965667"/>
            <a:chExt cx="1224136" cy="360040"/>
          </a:xfrm>
        </p:grpSpPr>
        <p:sp>
          <p:nvSpPr>
            <p:cNvPr id="201" name="圆角矩形 200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同步上架商品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03" name="形状 174"/>
          <p:cNvCxnSpPr>
            <a:stCxn id="109" idx="2"/>
            <a:endCxn id="173" idx="0"/>
          </p:cNvCxnSpPr>
          <p:nvPr/>
        </p:nvCxnSpPr>
        <p:spPr>
          <a:xfrm rot="16200000" flipH="1">
            <a:off x="6125449" y="3998465"/>
            <a:ext cx="420173" cy="13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组合 46"/>
          <p:cNvGrpSpPr/>
          <p:nvPr/>
        </p:nvGrpSpPr>
        <p:grpSpPr>
          <a:xfrm>
            <a:off x="2527584" y="4208455"/>
            <a:ext cx="1224136" cy="370399"/>
            <a:chOff x="899592" y="1965667"/>
            <a:chExt cx="1224136" cy="360040"/>
          </a:xfrm>
        </p:grpSpPr>
        <p:sp>
          <p:nvSpPr>
            <p:cNvPr id="211" name="圆角矩形 210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接收备案结果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22" name="形状 174"/>
          <p:cNvCxnSpPr>
            <a:stCxn id="173" idx="1"/>
            <a:endCxn id="211" idx="3"/>
          </p:cNvCxnSpPr>
          <p:nvPr/>
        </p:nvCxnSpPr>
        <p:spPr>
          <a:xfrm rot="10800000" flipV="1">
            <a:off x="3751720" y="4389233"/>
            <a:ext cx="1972408" cy="44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形状 174"/>
          <p:cNvCxnSpPr>
            <a:stCxn id="143" idx="1"/>
            <a:endCxn id="106" idx="3"/>
          </p:cNvCxnSpPr>
          <p:nvPr/>
        </p:nvCxnSpPr>
        <p:spPr>
          <a:xfrm rot="10800000">
            <a:off x="2020670" y="2608917"/>
            <a:ext cx="506914" cy="15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组合 46"/>
          <p:cNvGrpSpPr/>
          <p:nvPr/>
        </p:nvGrpSpPr>
        <p:grpSpPr>
          <a:xfrm>
            <a:off x="2539459" y="4929293"/>
            <a:ext cx="1224136" cy="360040"/>
            <a:chOff x="899592" y="1965667"/>
            <a:chExt cx="1224136" cy="360040"/>
          </a:xfrm>
        </p:grpSpPr>
        <p:sp>
          <p:nvSpPr>
            <p:cNvPr id="244" name="圆角矩形 243"/>
            <p:cNvSpPr/>
            <p:nvPr/>
          </p:nvSpPr>
          <p:spPr>
            <a:xfrm>
              <a:off x="899592" y="1965667"/>
              <a:ext cx="12241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951271" y="1997566"/>
              <a:ext cx="1114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接收上架商品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6" name="菱形 125"/>
          <p:cNvSpPr/>
          <p:nvPr/>
        </p:nvSpPr>
        <p:spPr>
          <a:xfrm>
            <a:off x="4344540" y="2363786"/>
            <a:ext cx="949822" cy="48915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074418" y="2372122"/>
            <a:ext cx="3615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否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1" name="形状 174"/>
          <p:cNvCxnSpPr>
            <a:stCxn id="119" idx="0"/>
            <a:endCxn id="106" idx="2"/>
          </p:cNvCxnSpPr>
          <p:nvPr/>
        </p:nvCxnSpPr>
        <p:spPr>
          <a:xfrm rot="16200000" flipV="1">
            <a:off x="770365" y="3454968"/>
            <a:ext cx="1360901" cy="20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211" idx="1"/>
            <a:endCxn id="119" idx="3"/>
          </p:cNvCxnSpPr>
          <p:nvPr/>
        </p:nvCxnSpPr>
        <p:spPr>
          <a:xfrm flipH="1" flipV="1">
            <a:off x="1926755" y="4381022"/>
            <a:ext cx="600829" cy="12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形状 174"/>
          <p:cNvCxnSpPr>
            <a:stCxn id="244" idx="3"/>
            <a:endCxn id="202" idx="1"/>
          </p:cNvCxnSpPr>
          <p:nvPr/>
        </p:nvCxnSpPr>
        <p:spPr>
          <a:xfrm>
            <a:off x="3763595" y="5109313"/>
            <a:ext cx="3463684" cy="22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形状 174"/>
          <p:cNvCxnSpPr>
            <a:stCxn id="119" idx="2"/>
            <a:endCxn id="179" idx="0"/>
          </p:cNvCxnSpPr>
          <p:nvPr/>
        </p:nvCxnSpPr>
        <p:spPr>
          <a:xfrm rot="16200000" flipH="1">
            <a:off x="1302295" y="4775145"/>
            <a:ext cx="302938" cy="38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79" idx="3"/>
            <a:endCxn id="244" idx="1"/>
          </p:cNvCxnSpPr>
          <p:nvPr/>
        </p:nvCxnSpPr>
        <p:spPr>
          <a:xfrm>
            <a:off x="2040353" y="5108555"/>
            <a:ext cx="499106" cy="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397498" y="2482230"/>
            <a:ext cx="805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审核通过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18881" y="2843411"/>
            <a:ext cx="3615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是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菱形 118"/>
          <p:cNvSpPr/>
          <p:nvPr/>
        </p:nvSpPr>
        <p:spPr>
          <a:xfrm>
            <a:off x="976933" y="4136447"/>
            <a:ext cx="949822" cy="48915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29891" y="4254891"/>
            <a:ext cx="805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备案成功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437556" y="3664074"/>
            <a:ext cx="3615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否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460423" y="4665094"/>
            <a:ext cx="3615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是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9" name="Picture 2" descr="C:\Users\sunyongxue\AppData\Local\Microsoft\Windows\Temporary Internet Files\Content.IE5\4737UZDN\MC9002954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20305"/>
            <a:ext cx="58089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88454" y="2886844"/>
            <a:ext cx="467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商户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1" name="形状 174"/>
          <p:cNvCxnSpPr>
            <a:stCxn id="129" idx="3"/>
            <a:endCxn id="47" idx="1"/>
          </p:cNvCxnSpPr>
          <p:nvPr/>
        </p:nvCxnSpPr>
        <p:spPr>
          <a:xfrm flipV="1">
            <a:off x="616395" y="1448780"/>
            <a:ext cx="276655" cy="11595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形状 174"/>
          <p:cNvCxnSpPr>
            <a:stCxn id="129" idx="3"/>
            <a:endCxn id="51" idx="1"/>
          </p:cNvCxnSpPr>
          <p:nvPr/>
        </p:nvCxnSpPr>
        <p:spPr>
          <a:xfrm flipV="1">
            <a:off x="616395" y="1978102"/>
            <a:ext cx="264780" cy="63023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形状 174"/>
          <p:cNvCxnSpPr>
            <a:stCxn id="129" idx="3"/>
            <a:endCxn id="106" idx="1"/>
          </p:cNvCxnSpPr>
          <p:nvPr/>
        </p:nvCxnSpPr>
        <p:spPr>
          <a:xfrm>
            <a:off x="616395" y="2608337"/>
            <a:ext cx="262506" cy="5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形状 174"/>
          <p:cNvCxnSpPr>
            <a:stCxn id="129" idx="3"/>
            <a:endCxn id="179" idx="1"/>
          </p:cNvCxnSpPr>
          <p:nvPr/>
        </p:nvCxnSpPr>
        <p:spPr>
          <a:xfrm>
            <a:off x="616395" y="2608337"/>
            <a:ext cx="254622" cy="25002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5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1738908"/>
            <a:ext cx="459468" cy="4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TextBox 157"/>
          <p:cNvSpPr txBox="1"/>
          <p:nvPr/>
        </p:nvSpPr>
        <p:spPr>
          <a:xfrm>
            <a:off x="8564017" y="2204864"/>
            <a:ext cx="579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跨境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通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运营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9" name="形状 174"/>
          <p:cNvCxnSpPr>
            <a:stCxn id="155" idx="1"/>
            <a:endCxn id="166" idx="3"/>
          </p:cNvCxnSpPr>
          <p:nvPr/>
        </p:nvCxnSpPr>
        <p:spPr>
          <a:xfrm rot="10800000" flipV="1">
            <a:off x="5429736" y="1973438"/>
            <a:ext cx="3183426" cy="46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形状 174"/>
          <p:cNvCxnSpPr>
            <a:stCxn id="155" idx="1"/>
            <a:endCxn id="150" idx="3"/>
          </p:cNvCxnSpPr>
          <p:nvPr/>
        </p:nvCxnSpPr>
        <p:spPr>
          <a:xfrm rot="10800000" flipV="1">
            <a:off x="5428220" y="1973437"/>
            <a:ext cx="3184942" cy="1261825"/>
          </a:xfrm>
          <a:prstGeom prst="bentConnector3">
            <a:avLst>
              <a:gd name="adj1" fmla="val 6935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2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160" y="3369880"/>
            <a:ext cx="459468" cy="4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TextBox 175"/>
          <p:cNvSpPr txBox="1"/>
          <p:nvPr/>
        </p:nvSpPr>
        <p:spPr>
          <a:xfrm>
            <a:off x="8464624" y="3778686"/>
            <a:ext cx="755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物流公司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7" name="形状 174"/>
          <p:cNvCxnSpPr>
            <a:stCxn id="172" idx="1"/>
            <a:endCxn id="109" idx="3"/>
          </p:cNvCxnSpPr>
          <p:nvPr/>
        </p:nvCxnSpPr>
        <p:spPr>
          <a:xfrm rot="10800000" flipV="1">
            <a:off x="6946944" y="3604410"/>
            <a:ext cx="1663217" cy="46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Picture 6" descr="D:\projects\KuaJingTong\police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524" y="4134222"/>
            <a:ext cx="503851" cy="50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5" name="形状 174"/>
          <p:cNvCxnSpPr>
            <a:stCxn id="184" idx="1"/>
            <a:endCxn id="173" idx="3"/>
          </p:cNvCxnSpPr>
          <p:nvPr/>
        </p:nvCxnSpPr>
        <p:spPr>
          <a:xfrm rot="10800000" flipV="1">
            <a:off x="6948264" y="4386147"/>
            <a:ext cx="1644260" cy="308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8599116" y="461503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海关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13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3"/>
          <p:cNvGrpSpPr/>
          <p:nvPr/>
        </p:nvGrpSpPr>
        <p:grpSpPr>
          <a:xfrm>
            <a:off x="568636" y="677838"/>
            <a:ext cx="1800199" cy="4911402"/>
            <a:chOff x="411219" y="688261"/>
            <a:chExt cx="1436046" cy="4841303"/>
          </a:xfrm>
        </p:grpSpPr>
        <p:sp>
          <p:nvSpPr>
            <p:cNvPr id="4" name="圆角矩形 3"/>
            <p:cNvSpPr/>
            <p:nvPr/>
          </p:nvSpPr>
          <p:spPr>
            <a:xfrm>
              <a:off x="481020" y="692696"/>
              <a:ext cx="1282667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81020" y="1124744"/>
              <a:ext cx="1282668" cy="404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1219" y="688261"/>
              <a:ext cx="1436046" cy="455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交易平台</a:t>
              </a:r>
              <a:endParaRPr lang="en-US" altLang="zh-CN" sz="12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KJT/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自有）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文本占位符 52"/>
          <p:cNvSpPr>
            <a:spLocks noGrp="1"/>
          </p:cNvSpPr>
          <p:nvPr>
            <p:ph type="body" sz="quarter" idx="13"/>
          </p:nvPr>
        </p:nvSpPr>
        <p:spPr>
          <a:xfrm>
            <a:off x="107283" y="62214"/>
            <a:ext cx="6357918" cy="4286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用户下单流程图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2334074" y="682337"/>
            <a:ext cx="1634428" cy="4906903"/>
            <a:chOff x="312895" y="692696"/>
            <a:chExt cx="1450793" cy="4836868"/>
          </a:xfrm>
        </p:grpSpPr>
        <p:sp>
          <p:nvSpPr>
            <p:cNvPr id="10" name="圆角矩形 9"/>
            <p:cNvSpPr/>
            <p:nvPr/>
          </p:nvSpPr>
          <p:spPr>
            <a:xfrm>
              <a:off x="312895" y="692696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5536" y="772914"/>
              <a:ext cx="1296144" cy="27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数据交换平台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22"/>
          <p:cNvGrpSpPr/>
          <p:nvPr/>
        </p:nvGrpSpPr>
        <p:grpSpPr>
          <a:xfrm>
            <a:off x="4020319" y="682337"/>
            <a:ext cx="1584176" cy="4906903"/>
            <a:chOff x="295591" y="692696"/>
            <a:chExt cx="1357605" cy="4836868"/>
          </a:xfrm>
        </p:grpSpPr>
        <p:sp>
          <p:nvSpPr>
            <p:cNvPr id="14" name="圆角矩形 13"/>
            <p:cNvSpPr/>
            <p:nvPr/>
          </p:nvSpPr>
          <p:spPr>
            <a:xfrm>
              <a:off x="312896" y="692696"/>
              <a:ext cx="1295896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23529" y="1124744"/>
              <a:ext cx="1285263" cy="404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5591" y="783276"/>
              <a:ext cx="1357605" cy="28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KJT</a:t>
              </a:r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收银台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28"/>
          <p:cNvGrpSpPr/>
          <p:nvPr/>
        </p:nvGrpSpPr>
        <p:grpSpPr>
          <a:xfrm>
            <a:off x="5624686" y="682337"/>
            <a:ext cx="1403777" cy="4906903"/>
            <a:chOff x="312895" y="692696"/>
            <a:chExt cx="1450793" cy="4836868"/>
          </a:xfrm>
        </p:grpSpPr>
        <p:sp>
          <p:nvSpPr>
            <p:cNvPr id="18" name="圆角矩形 17"/>
            <p:cNvSpPr/>
            <p:nvPr/>
          </p:nvSpPr>
          <p:spPr>
            <a:xfrm>
              <a:off x="312895" y="692696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5536" y="772914"/>
              <a:ext cx="1296144" cy="28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KJT</a:t>
              </a:r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导购平台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32"/>
          <p:cNvGrpSpPr/>
          <p:nvPr/>
        </p:nvGrpSpPr>
        <p:grpSpPr>
          <a:xfrm>
            <a:off x="7097761" y="682337"/>
            <a:ext cx="1403777" cy="4906903"/>
            <a:chOff x="312895" y="692696"/>
            <a:chExt cx="1450793" cy="4836868"/>
          </a:xfrm>
        </p:grpSpPr>
        <p:sp>
          <p:nvSpPr>
            <p:cNvPr id="22" name="圆角矩形 21"/>
            <p:cNvSpPr/>
            <p:nvPr/>
          </p:nvSpPr>
          <p:spPr>
            <a:xfrm>
              <a:off x="312895" y="692696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95536" y="772914"/>
              <a:ext cx="1296144" cy="28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清关平台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46"/>
          <p:cNvGrpSpPr/>
          <p:nvPr/>
        </p:nvGrpSpPr>
        <p:grpSpPr>
          <a:xfrm>
            <a:off x="899592" y="1206277"/>
            <a:ext cx="1086662" cy="230832"/>
            <a:chOff x="-2058780" y="1812161"/>
            <a:chExt cx="1224136" cy="308318"/>
          </a:xfrm>
        </p:grpSpPr>
        <p:sp>
          <p:nvSpPr>
            <p:cNvPr id="109" name="圆角矩形 108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-1875084" y="1812161"/>
              <a:ext cx="866213" cy="30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用户登录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11" name="直接箭头连接符 110"/>
          <p:cNvCxnSpPr>
            <a:stCxn id="109" idx="2"/>
            <a:endCxn id="116" idx="0"/>
          </p:cNvCxnSpPr>
          <p:nvPr/>
        </p:nvCxnSpPr>
        <p:spPr>
          <a:xfrm>
            <a:off x="1442923" y="1423300"/>
            <a:ext cx="0" cy="128209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组合 46"/>
          <p:cNvGrpSpPr/>
          <p:nvPr/>
        </p:nvGrpSpPr>
        <p:grpSpPr>
          <a:xfrm>
            <a:off x="2555776" y="2046040"/>
            <a:ext cx="1170341" cy="230832"/>
            <a:chOff x="-2103774" y="1819290"/>
            <a:chExt cx="1318402" cy="308319"/>
          </a:xfrm>
        </p:grpSpPr>
        <p:sp>
          <p:nvSpPr>
            <p:cNvPr id="113" name="圆角矩形 112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-2103774" y="1819290"/>
              <a:ext cx="1318402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用户身份验证</a:t>
              </a:r>
              <a:r>
                <a:rPr lang="en-US" altLang="zh-CN" sz="9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授权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46"/>
          <p:cNvGrpSpPr/>
          <p:nvPr/>
        </p:nvGrpSpPr>
        <p:grpSpPr>
          <a:xfrm>
            <a:off x="899592" y="1547267"/>
            <a:ext cx="1086662" cy="230832"/>
            <a:chOff x="-2058780" y="1826350"/>
            <a:chExt cx="1224136" cy="308320"/>
          </a:xfrm>
        </p:grpSpPr>
        <p:sp>
          <p:nvSpPr>
            <p:cNvPr id="116" name="圆角矩形 115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-1971655" y="1826350"/>
              <a:ext cx="1043801" cy="30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下单提交结算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8" name="菱形 117"/>
          <p:cNvSpPr/>
          <p:nvPr/>
        </p:nvSpPr>
        <p:spPr>
          <a:xfrm>
            <a:off x="799009" y="1873399"/>
            <a:ext cx="1296144" cy="56115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19225" y="19697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用户是否已绑定跨境通用户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46"/>
          <p:cNvGrpSpPr/>
          <p:nvPr/>
        </p:nvGrpSpPr>
        <p:grpSpPr>
          <a:xfrm>
            <a:off x="5749348" y="2046040"/>
            <a:ext cx="1170341" cy="230832"/>
            <a:chOff x="-2103774" y="1819290"/>
            <a:chExt cx="1318402" cy="308319"/>
          </a:xfrm>
        </p:grpSpPr>
        <p:sp>
          <p:nvSpPr>
            <p:cNvPr id="121" name="圆角矩形 120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-2103774" y="1819290"/>
              <a:ext cx="1318402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 smtClean="0">
                  <a:latin typeface="微软雅黑" pitchFamily="34" charset="-122"/>
                  <a:ea typeface="微软雅黑" pitchFamily="34" charset="-122"/>
                </a:rPr>
                <a:t>KJT</a:t>
              </a:r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用户信息管理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46"/>
          <p:cNvGrpSpPr/>
          <p:nvPr/>
        </p:nvGrpSpPr>
        <p:grpSpPr>
          <a:xfrm>
            <a:off x="899592" y="2564904"/>
            <a:ext cx="1086662" cy="230832"/>
            <a:chOff x="-2058780" y="1826338"/>
            <a:chExt cx="1224136" cy="308318"/>
          </a:xfrm>
        </p:grpSpPr>
        <p:sp>
          <p:nvSpPr>
            <p:cNvPr id="124" name="圆角矩形 123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-1879807" y="1826338"/>
              <a:ext cx="866213" cy="30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生成订单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46"/>
          <p:cNvGrpSpPr/>
          <p:nvPr/>
        </p:nvGrpSpPr>
        <p:grpSpPr>
          <a:xfrm>
            <a:off x="899592" y="2915419"/>
            <a:ext cx="1086662" cy="230832"/>
            <a:chOff x="-2058780" y="1813616"/>
            <a:chExt cx="1224136" cy="308318"/>
          </a:xfrm>
        </p:grpSpPr>
        <p:sp>
          <p:nvSpPr>
            <p:cNvPr id="127" name="圆角矩形 126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-1896544" y="1813616"/>
              <a:ext cx="866213" cy="30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提交支付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46"/>
          <p:cNvGrpSpPr/>
          <p:nvPr/>
        </p:nvGrpSpPr>
        <p:grpSpPr>
          <a:xfrm>
            <a:off x="2584351" y="2910136"/>
            <a:ext cx="1155111" cy="230832"/>
            <a:chOff x="-2086249" y="1819288"/>
            <a:chExt cx="1301245" cy="308319"/>
          </a:xfrm>
        </p:grpSpPr>
        <p:sp>
          <p:nvSpPr>
            <p:cNvPr id="130" name="圆角矩形 129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2086249" y="1819288"/>
              <a:ext cx="1301245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用户实名信息检索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46"/>
          <p:cNvGrpSpPr/>
          <p:nvPr/>
        </p:nvGrpSpPr>
        <p:grpSpPr>
          <a:xfrm>
            <a:off x="5711248" y="2900611"/>
            <a:ext cx="1342932" cy="230832"/>
            <a:chOff x="-2157424" y="1819290"/>
            <a:chExt cx="1512828" cy="308319"/>
          </a:xfrm>
        </p:grpSpPr>
        <p:sp>
          <p:nvSpPr>
            <p:cNvPr id="133" name="圆角矩形 132"/>
            <p:cNvSpPr/>
            <p:nvPr/>
          </p:nvSpPr>
          <p:spPr>
            <a:xfrm>
              <a:off x="-2058779" y="1832009"/>
              <a:ext cx="1305597" cy="29559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-2157424" y="1819290"/>
              <a:ext cx="1512828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 smtClean="0">
                  <a:latin typeface="微软雅黑" pitchFamily="34" charset="-122"/>
                  <a:ea typeface="微软雅黑" pitchFamily="34" charset="-122"/>
                </a:rPr>
                <a:t>KJT</a:t>
              </a:r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用户实名信息检索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5" name="菱形 134"/>
          <p:cNvSpPr/>
          <p:nvPr/>
        </p:nvSpPr>
        <p:spPr>
          <a:xfrm>
            <a:off x="818059" y="4194521"/>
            <a:ext cx="1296144" cy="34513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028750" y="4252812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用户是否实名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46"/>
          <p:cNvGrpSpPr/>
          <p:nvPr/>
        </p:nvGrpSpPr>
        <p:grpSpPr>
          <a:xfrm>
            <a:off x="2584351" y="4261148"/>
            <a:ext cx="1155111" cy="230832"/>
            <a:chOff x="-2086249" y="1819288"/>
            <a:chExt cx="1301245" cy="308319"/>
          </a:xfrm>
        </p:grpSpPr>
        <p:sp>
          <p:nvSpPr>
            <p:cNvPr id="138" name="圆角矩形 137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-2086249" y="1819288"/>
              <a:ext cx="1301245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用户实名认证服务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4" name="组合 46"/>
          <p:cNvGrpSpPr/>
          <p:nvPr/>
        </p:nvGrpSpPr>
        <p:grpSpPr>
          <a:xfrm>
            <a:off x="4266127" y="4261148"/>
            <a:ext cx="1155111" cy="230832"/>
            <a:chOff x="-2086249" y="1819288"/>
            <a:chExt cx="1301245" cy="308319"/>
          </a:xfrm>
        </p:grpSpPr>
        <p:sp>
          <p:nvSpPr>
            <p:cNvPr id="141" name="圆角矩形 140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-2086249" y="1819288"/>
              <a:ext cx="1301245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用户实名认证服务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5" name="组合 46"/>
          <p:cNvGrpSpPr/>
          <p:nvPr/>
        </p:nvGrpSpPr>
        <p:grpSpPr>
          <a:xfrm>
            <a:off x="5705078" y="3285645"/>
            <a:ext cx="1342932" cy="359384"/>
            <a:chOff x="-2157424" y="1832009"/>
            <a:chExt cx="1512828" cy="295599"/>
          </a:xfrm>
        </p:grpSpPr>
        <p:sp>
          <p:nvSpPr>
            <p:cNvPr id="144" name="圆角矩形 143"/>
            <p:cNvSpPr/>
            <p:nvPr/>
          </p:nvSpPr>
          <p:spPr>
            <a:xfrm>
              <a:off x="-2058779" y="1832009"/>
              <a:ext cx="1305597" cy="29559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-2157424" y="1897630"/>
              <a:ext cx="1512828" cy="189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 smtClean="0">
                  <a:latin typeface="微软雅黑" pitchFamily="34" charset="-122"/>
                  <a:ea typeface="微软雅黑" pitchFamily="34" charset="-122"/>
                </a:rPr>
                <a:t>KJT</a:t>
              </a:r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用户实名信息更新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7" name="组合 46"/>
          <p:cNvGrpSpPr/>
          <p:nvPr/>
        </p:nvGrpSpPr>
        <p:grpSpPr>
          <a:xfrm>
            <a:off x="7140742" y="3812333"/>
            <a:ext cx="1342932" cy="369332"/>
            <a:chOff x="-2157424" y="1819290"/>
            <a:chExt cx="1512828" cy="493311"/>
          </a:xfrm>
        </p:grpSpPr>
        <p:sp>
          <p:nvSpPr>
            <p:cNvPr id="151" name="圆角矩形 150"/>
            <p:cNvSpPr/>
            <p:nvPr/>
          </p:nvSpPr>
          <p:spPr>
            <a:xfrm>
              <a:off x="-2058779" y="1857452"/>
              <a:ext cx="1305597" cy="39890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-2157424" y="1819290"/>
              <a:ext cx="1512828" cy="493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接收用户实名信息</a:t>
              </a:r>
              <a:endParaRPr lang="en-US" altLang="zh-CN" sz="9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（五要素）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8" name="组合 46"/>
          <p:cNvGrpSpPr/>
          <p:nvPr/>
        </p:nvGrpSpPr>
        <p:grpSpPr>
          <a:xfrm>
            <a:off x="2621242" y="4731246"/>
            <a:ext cx="1086662" cy="230832"/>
            <a:chOff x="-2058780" y="1819288"/>
            <a:chExt cx="1224136" cy="308319"/>
          </a:xfrm>
        </p:grpSpPr>
        <p:sp>
          <p:nvSpPr>
            <p:cNvPr id="154" name="圆角矩形 153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-1878445" y="1819288"/>
              <a:ext cx="866213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生成订单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9" name="组合 46"/>
          <p:cNvGrpSpPr/>
          <p:nvPr/>
        </p:nvGrpSpPr>
        <p:grpSpPr>
          <a:xfrm>
            <a:off x="2618259" y="5107286"/>
            <a:ext cx="1086662" cy="230832"/>
            <a:chOff x="-2058780" y="1820674"/>
            <a:chExt cx="1224136" cy="308318"/>
          </a:xfrm>
        </p:grpSpPr>
        <p:sp>
          <p:nvSpPr>
            <p:cNvPr id="157" name="圆角矩形 156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-1966932" y="1820674"/>
              <a:ext cx="1057891" cy="30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订单支付服务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0" name="组合 46"/>
          <p:cNvGrpSpPr/>
          <p:nvPr/>
        </p:nvGrpSpPr>
        <p:grpSpPr>
          <a:xfrm>
            <a:off x="4296476" y="5110336"/>
            <a:ext cx="1086662" cy="230832"/>
            <a:chOff x="-2058780" y="1819288"/>
            <a:chExt cx="1224136" cy="308319"/>
          </a:xfrm>
        </p:grpSpPr>
        <p:sp>
          <p:nvSpPr>
            <p:cNvPr id="160" name="圆角矩形 159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-2007205" y="1819288"/>
              <a:ext cx="1117549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收银台支付服务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66" name="直接箭头连接符 165"/>
          <p:cNvCxnSpPr>
            <a:stCxn id="116" idx="2"/>
            <a:endCxn id="118" idx="0"/>
          </p:cNvCxnSpPr>
          <p:nvPr/>
        </p:nvCxnSpPr>
        <p:spPr>
          <a:xfrm>
            <a:off x="1442923" y="1753675"/>
            <a:ext cx="4158" cy="119724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18" idx="3"/>
            <a:endCxn id="113" idx="1"/>
          </p:cNvCxnSpPr>
          <p:nvPr/>
        </p:nvCxnSpPr>
        <p:spPr>
          <a:xfrm>
            <a:off x="2095153" y="2153978"/>
            <a:ext cx="500565" cy="2668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18" idx="2"/>
            <a:endCxn id="124" idx="0"/>
          </p:cNvCxnSpPr>
          <p:nvPr/>
        </p:nvCxnSpPr>
        <p:spPr>
          <a:xfrm flipH="1">
            <a:off x="1442923" y="2434557"/>
            <a:ext cx="4158" cy="134589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24" idx="2"/>
            <a:endCxn id="127" idx="0"/>
          </p:cNvCxnSpPr>
          <p:nvPr/>
        </p:nvCxnSpPr>
        <p:spPr>
          <a:xfrm>
            <a:off x="1442923" y="2771312"/>
            <a:ext cx="0" cy="157874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127" idx="3"/>
            <a:endCxn id="131" idx="1"/>
          </p:cNvCxnSpPr>
          <p:nvPr/>
        </p:nvCxnSpPr>
        <p:spPr>
          <a:xfrm flipV="1">
            <a:off x="1986254" y="3025552"/>
            <a:ext cx="598097" cy="4719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13" idx="3"/>
            <a:endCxn id="121" idx="1"/>
          </p:cNvCxnSpPr>
          <p:nvPr/>
        </p:nvCxnSpPr>
        <p:spPr>
          <a:xfrm>
            <a:off x="3682379" y="2156646"/>
            <a:ext cx="2106911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21" idx="1"/>
            <a:endCxn id="113" idx="3"/>
          </p:cNvCxnSpPr>
          <p:nvPr/>
        </p:nvCxnSpPr>
        <p:spPr>
          <a:xfrm flipH="1">
            <a:off x="3682379" y="2156646"/>
            <a:ext cx="2106911" cy="0"/>
          </a:xfrm>
          <a:prstGeom prst="straightConnector1">
            <a:avLst/>
          </a:prstGeom>
          <a:ln w="15875">
            <a:solidFill>
              <a:srgbClr val="4F81BD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33" idx="1"/>
            <a:endCxn id="130" idx="3"/>
          </p:cNvCxnSpPr>
          <p:nvPr/>
        </p:nvCxnSpPr>
        <p:spPr>
          <a:xfrm flipH="1" flipV="1">
            <a:off x="3695397" y="3020744"/>
            <a:ext cx="2103418" cy="44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130" idx="3"/>
            <a:endCxn id="133" idx="1"/>
          </p:cNvCxnSpPr>
          <p:nvPr/>
        </p:nvCxnSpPr>
        <p:spPr>
          <a:xfrm>
            <a:off x="3695397" y="3020744"/>
            <a:ext cx="2103418" cy="44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013620" y="1945407"/>
            <a:ext cx="216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否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422698" y="2387030"/>
            <a:ext cx="216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1" name="形状 174"/>
          <p:cNvCxnSpPr>
            <a:stCxn id="130" idx="2"/>
            <a:endCxn id="135" idx="0"/>
          </p:cNvCxnSpPr>
          <p:nvPr/>
        </p:nvCxnSpPr>
        <p:spPr>
          <a:xfrm rot="5400000">
            <a:off x="1772752" y="2815207"/>
            <a:ext cx="1072694" cy="1685935"/>
          </a:xfrm>
          <a:prstGeom prst="bentConnector3">
            <a:avLst>
              <a:gd name="adj1" fmla="val 17146"/>
            </a:avLst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形状 174"/>
          <p:cNvCxnSpPr>
            <a:endCxn id="151" idx="1"/>
          </p:cNvCxnSpPr>
          <p:nvPr/>
        </p:nvCxnSpPr>
        <p:spPr>
          <a:xfrm>
            <a:off x="5796136" y="3563491"/>
            <a:ext cx="1432173" cy="426739"/>
          </a:xfrm>
          <a:prstGeom prst="bentConnector3">
            <a:avLst>
              <a:gd name="adj1" fmla="val -140211"/>
            </a:avLst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38" idx="3"/>
            <a:endCxn id="141" idx="1"/>
          </p:cNvCxnSpPr>
          <p:nvPr/>
        </p:nvCxnSpPr>
        <p:spPr>
          <a:xfrm>
            <a:off x="3695397" y="4371756"/>
            <a:ext cx="59511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stCxn id="141" idx="1"/>
            <a:endCxn id="138" idx="3"/>
          </p:cNvCxnSpPr>
          <p:nvPr/>
        </p:nvCxnSpPr>
        <p:spPr>
          <a:xfrm flipH="1">
            <a:off x="3695397" y="4371756"/>
            <a:ext cx="59511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135" idx="3"/>
            <a:endCxn id="138" idx="1"/>
          </p:cNvCxnSpPr>
          <p:nvPr/>
        </p:nvCxnSpPr>
        <p:spPr>
          <a:xfrm>
            <a:off x="2114203" y="4367088"/>
            <a:ext cx="494532" cy="4668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139" idx="0"/>
            <a:endCxn id="226" idx="2"/>
          </p:cNvCxnSpPr>
          <p:nvPr/>
        </p:nvCxnSpPr>
        <p:spPr>
          <a:xfrm flipV="1">
            <a:off x="3161907" y="3991351"/>
            <a:ext cx="5937" cy="269797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矩形 225"/>
          <p:cNvSpPr/>
          <p:nvPr/>
        </p:nvSpPr>
        <p:spPr>
          <a:xfrm>
            <a:off x="2843808" y="3945632"/>
            <a:ext cx="64807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1" name="形状 174"/>
          <p:cNvCxnSpPr/>
          <p:nvPr/>
        </p:nvCxnSpPr>
        <p:spPr>
          <a:xfrm flipV="1">
            <a:off x="3347864" y="3429000"/>
            <a:ext cx="2448272" cy="504056"/>
          </a:xfrm>
          <a:prstGeom prst="bentConnector3">
            <a:avLst>
              <a:gd name="adj1" fmla="val -187"/>
            </a:avLst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形状 174"/>
          <p:cNvCxnSpPr>
            <a:endCxn id="131" idx="1"/>
          </p:cNvCxnSpPr>
          <p:nvPr/>
        </p:nvCxnSpPr>
        <p:spPr>
          <a:xfrm rot="16200000" flipV="1">
            <a:off x="2368340" y="3241563"/>
            <a:ext cx="907504" cy="475481"/>
          </a:xfrm>
          <a:prstGeom prst="bentConnector4">
            <a:avLst>
              <a:gd name="adj1" fmla="val 55186"/>
              <a:gd name="adj2" fmla="val 194431"/>
            </a:avLst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154" idx="2"/>
            <a:endCxn id="157" idx="0"/>
          </p:cNvCxnSpPr>
          <p:nvPr/>
        </p:nvCxnSpPr>
        <p:spPr>
          <a:xfrm flipH="1">
            <a:off x="3161590" y="4942937"/>
            <a:ext cx="2982" cy="172836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stCxn id="157" idx="3"/>
            <a:endCxn id="160" idx="1"/>
          </p:cNvCxnSpPr>
          <p:nvPr/>
        </p:nvCxnSpPr>
        <p:spPr>
          <a:xfrm>
            <a:off x="3704921" y="5216856"/>
            <a:ext cx="591555" cy="4088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724128" y="400506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用户实名信息更新后，通过数据交换平台同步传输至清关平台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0" name="形状 174"/>
          <p:cNvCxnSpPr>
            <a:stCxn id="135" idx="2"/>
            <a:endCxn id="154" idx="1"/>
          </p:cNvCxnSpPr>
          <p:nvPr/>
        </p:nvCxnSpPr>
        <p:spPr>
          <a:xfrm rot="16200000" flipH="1">
            <a:off x="1892587" y="4113198"/>
            <a:ext cx="302199" cy="1155111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2013620" y="4167039"/>
            <a:ext cx="216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否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422698" y="4527079"/>
            <a:ext cx="216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113931" y="4052689"/>
            <a:ext cx="653405" cy="23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认证成功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3"/>
          <p:cNvGrpSpPr/>
          <p:nvPr/>
        </p:nvGrpSpPr>
        <p:grpSpPr>
          <a:xfrm>
            <a:off x="2445668" y="677838"/>
            <a:ext cx="1483404" cy="4911402"/>
            <a:chOff x="481020" y="688261"/>
            <a:chExt cx="1282668" cy="4841303"/>
          </a:xfrm>
        </p:grpSpPr>
        <p:sp>
          <p:nvSpPr>
            <p:cNvPr id="4" name="圆角矩形 3"/>
            <p:cNvSpPr/>
            <p:nvPr/>
          </p:nvSpPr>
          <p:spPr>
            <a:xfrm>
              <a:off x="481020" y="692696"/>
              <a:ext cx="1282667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81020" y="1124744"/>
              <a:ext cx="1282668" cy="404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60438" y="688261"/>
              <a:ext cx="915878" cy="455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交易平台</a:t>
              </a:r>
              <a:endParaRPr lang="en-US" altLang="zh-CN" sz="12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KJT/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自有）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文本占位符 52"/>
          <p:cNvSpPr>
            <a:spLocks noGrp="1"/>
          </p:cNvSpPr>
          <p:nvPr>
            <p:ph type="body" sz="quarter" idx="13"/>
          </p:nvPr>
        </p:nvSpPr>
        <p:spPr>
          <a:xfrm>
            <a:off x="107283" y="62214"/>
            <a:ext cx="6357918" cy="4286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订单处理流程图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07976" y="692696"/>
            <a:ext cx="1493118" cy="4906903"/>
            <a:chOff x="247032" y="692696"/>
            <a:chExt cx="1474876" cy="4836868"/>
          </a:xfrm>
        </p:grpSpPr>
        <p:sp>
          <p:nvSpPr>
            <p:cNvPr id="10" name="圆角矩形 9"/>
            <p:cNvSpPr/>
            <p:nvPr/>
          </p:nvSpPr>
          <p:spPr>
            <a:xfrm>
              <a:off x="247032" y="692696"/>
              <a:ext cx="1450796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57666" y="1124744"/>
              <a:ext cx="1440162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1672" y="772914"/>
              <a:ext cx="1470236" cy="28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KJT</a:t>
              </a:r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运营管理平台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22"/>
          <p:cNvGrpSpPr/>
          <p:nvPr/>
        </p:nvGrpSpPr>
        <p:grpSpPr>
          <a:xfrm>
            <a:off x="3982218" y="682337"/>
            <a:ext cx="1631801" cy="4906903"/>
            <a:chOff x="295591" y="692696"/>
            <a:chExt cx="1357605" cy="4836868"/>
          </a:xfrm>
        </p:grpSpPr>
        <p:sp>
          <p:nvSpPr>
            <p:cNvPr id="14" name="圆角矩形 13"/>
            <p:cNvSpPr/>
            <p:nvPr/>
          </p:nvSpPr>
          <p:spPr>
            <a:xfrm>
              <a:off x="312896" y="692696"/>
              <a:ext cx="1295896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15605" y="1124744"/>
              <a:ext cx="1285263" cy="404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5591" y="783276"/>
              <a:ext cx="1357605" cy="28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数据交换平台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28"/>
          <p:cNvGrpSpPr/>
          <p:nvPr/>
        </p:nvGrpSpPr>
        <p:grpSpPr>
          <a:xfrm>
            <a:off x="5624686" y="682337"/>
            <a:ext cx="1403777" cy="4906903"/>
            <a:chOff x="312895" y="692696"/>
            <a:chExt cx="1450793" cy="4836868"/>
          </a:xfrm>
        </p:grpSpPr>
        <p:sp>
          <p:nvSpPr>
            <p:cNvPr id="18" name="圆角矩形 17"/>
            <p:cNvSpPr/>
            <p:nvPr/>
          </p:nvSpPr>
          <p:spPr>
            <a:xfrm>
              <a:off x="312895" y="692696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5536" y="772914"/>
              <a:ext cx="1296144" cy="28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清关平台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32"/>
          <p:cNvGrpSpPr/>
          <p:nvPr/>
        </p:nvGrpSpPr>
        <p:grpSpPr>
          <a:xfrm>
            <a:off x="7097761" y="682337"/>
            <a:ext cx="1403777" cy="4906903"/>
            <a:chOff x="312895" y="692696"/>
            <a:chExt cx="1450793" cy="4836868"/>
          </a:xfrm>
        </p:grpSpPr>
        <p:sp>
          <p:nvSpPr>
            <p:cNvPr id="22" name="圆角矩形 21"/>
            <p:cNvSpPr/>
            <p:nvPr/>
          </p:nvSpPr>
          <p:spPr>
            <a:xfrm>
              <a:off x="312895" y="692696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46"/>
          <p:cNvGrpSpPr/>
          <p:nvPr/>
        </p:nvGrpSpPr>
        <p:grpSpPr>
          <a:xfrm>
            <a:off x="2640800" y="1872258"/>
            <a:ext cx="1086662" cy="230832"/>
            <a:chOff x="-2058780" y="1830481"/>
            <a:chExt cx="1224136" cy="308318"/>
          </a:xfrm>
        </p:grpSpPr>
        <p:sp>
          <p:nvSpPr>
            <p:cNvPr id="26" name="圆角矩形 25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1939465" y="1830481"/>
              <a:ext cx="980210" cy="30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指定物流公司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8" name="直接箭头连接符 27"/>
          <p:cNvCxnSpPr>
            <a:stCxn id="104" idx="2"/>
            <a:endCxn id="26" idx="0"/>
          </p:cNvCxnSpPr>
          <p:nvPr/>
        </p:nvCxnSpPr>
        <p:spPr>
          <a:xfrm flipH="1">
            <a:off x="3184131" y="1718538"/>
            <a:ext cx="2729" cy="154865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组合 46"/>
          <p:cNvGrpSpPr/>
          <p:nvPr/>
        </p:nvGrpSpPr>
        <p:grpSpPr>
          <a:xfrm>
            <a:off x="1018084" y="4151040"/>
            <a:ext cx="1224136" cy="230832"/>
            <a:chOff x="-2135964" y="1819290"/>
            <a:chExt cx="1379003" cy="308319"/>
          </a:xfrm>
        </p:grpSpPr>
        <p:sp>
          <p:nvSpPr>
            <p:cNvPr id="30" name="圆角矩形 29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2135964" y="1819290"/>
              <a:ext cx="1379003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未审批通过订单提醒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46"/>
          <p:cNvGrpSpPr/>
          <p:nvPr/>
        </p:nvGrpSpPr>
        <p:grpSpPr>
          <a:xfrm>
            <a:off x="2640800" y="2632738"/>
            <a:ext cx="1086662" cy="230832"/>
            <a:chOff x="-2058780" y="1826352"/>
            <a:chExt cx="1224136" cy="308320"/>
          </a:xfrm>
        </p:grpSpPr>
        <p:sp>
          <p:nvSpPr>
            <p:cNvPr id="33" name="圆角矩形 32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1950195" y="1826352"/>
              <a:ext cx="990940" cy="30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提交订单申报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菱形 34"/>
          <p:cNvSpPr/>
          <p:nvPr/>
        </p:nvSpPr>
        <p:spPr>
          <a:xfrm>
            <a:off x="2694459" y="3517776"/>
            <a:ext cx="989763" cy="40347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61717" y="3599309"/>
            <a:ext cx="760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审批通过？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46"/>
          <p:cNvGrpSpPr/>
          <p:nvPr/>
        </p:nvGrpSpPr>
        <p:grpSpPr>
          <a:xfrm>
            <a:off x="4165172" y="2625105"/>
            <a:ext cx="1170341" cy="230832"/>
            <a:chOff x="-2103774" y="1819290"/>
            <a:chExt cx="1318402" cy="308319"/>
          </a:xfrm>
        </p:grpSpPr>
        <p:sp>
          <p:nvSpPr>
            <p:cNvPr id="38" name="圆角矩形 37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2103774" y="1819290"/>
              <a:ext cx="1318402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接收订单申报申请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5" name="直接箭头连接符 74"/>
          <p:cNvCxnSpPr>
            <a:stCxn id="107" idx="2"/>
            <a:endCxn id="110" idx="0"/>
          </p:cNvCxnSpPr>
          <p:nvPr/>
        </p:nvCxnSpPr>
        <p:spPr>
          <a:xfrm>
            <a:off x="6316926" y="2841036"/>
            <a:ext cx="0" cy="167405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5" idx="3"/>
            <a:endCxn id="161" idx="1"/>
          </p:cNvCxnSpPr>
          <p:nvPr/>
        </p:nvCxnSpPr>
        <p:spPr>
          <a:xfrm flipV="1">
            <a:off x="3684222" y="3719332"/>
            <a:ext cx="520055" cy="181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611513" y="3502918"/>
            <a:ext cx="216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是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41365" y="3911724"/>
            <a:ext cx="216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否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46"/>
          <p:cNvGrpSpPr/>
          <p:nvPr/>
        </p:nvGrpSpPr>
        <p:grpSpPr>
          <a:xfrm>
            <a:off x="2640292" y="1349205"/>
            <a:ext cx="1086662" cy="369333"/>
            <a:chOff x="-2058780" y="1819994"/>
            <a:chExt cx="1224136" cy="303781"/>
          </a:xfrm>
        </p:grpSpPr>
        <p:sp>
          <p:nvSpPr>
            <p:cNvPr id="103" name="圆角矩形 102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014575" y="1819994"/>
              <a:ext cx="1143018" cy="3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订单浏览</a:t>
              </a:r>
              <a:endParaRPr lang="en-US" altLang="zh-CN" sz="9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i="1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已完成支付订单</a:t>
              </a:r>
              <a:endParaRPr lang="zh-CN" altLang="en-US" sz="900" i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7240297" y="673646"/>
            <a:ext cx="114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KJT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仓储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WMS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46"/>
          <p:cNvGrpSpPr/>
          <p:nvPr/>
        </p:nvGrpSpPr>
        <p:grpSpPr>
          <a:xfrm>
            <a:off x="5733653" y="2629347"/>
            <a:ext cx="1170341" cy="230832"/>
            <a:chOff x="-2103774" y="1819290"/>
            <a:chExt cx="1318402" cy="308319"/>
          </a:xfrm>
        </p:grpSpPr>
        <p:sp>
          <p:nvSpPr>
            <p:cNvPr id="107" name="圆角矩形 106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2103774" y="1819290"/>
              <a:ext cx="1318402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接收申报订单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46"/>
          <p:cNvGrpSpPr/>
          <p:nvPr/>
        </p:nvGrpSpPr>
        <p:grpSpPr>
          <a:xfrm>
            <a:off x="5733653" y="2990528"/>
            <a:ext cx="1170341" cy="230832"/>
            <a:chOff x="-2103774" y="1808084"/>
            <a:chExt cx="1318402" cy="308318"/>
          </a:xfrm>
        </p:grpSpPr>
        <p:sp>
          <p:nvSpPr>
            <p:cNvPr id="110" name="圆角矩形 109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-2103774" y="1808084"/>
              <a:ext cx="1318402" cy="30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订单清关审批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46"/>
          <p:cNvGrpSpPr/>
          <p:nvPr/>
        </p:nvGrpSpPr>
        <p:grpSpPr>
          <a:xfrm>
            <a:off x="4164335" y="3003054"/>
            <a:ext cx="1170341" cy="230832"/>
            <a:chOff x="-2103774" y="1819290"/>
            <a:chExt cx="1318402" cy="308319"/>
          </a:xfrm>
        </p:grpSpPr>
        <p:sp>
          <p:nvSpPr>
            <p:cNvPr id="113" name="圆角矩形 112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-2103774" y="1819290"/>
              <a:ext cx="1318402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通知订单申批结果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6"/>
          <p:cNvGrpSpPr/>
          <p:nvPr/>
        </p:nvGrpSpPr>
        <p:grpSpPr>
          <a:xfrm>
            <a:off x="7154763" y="1726509"/>
            <a:ext cx="1315194" cy="507831"/>
            <a:chOff x="-2152702" y="1819290"/>
            <a:chExt cx="1481581" cy="678302"/>
          </a:xfrm>
        </p:grpSpPr>
        <p:sp>
          <p:nvSpPr>
            <p:cNvPr id="116" name="圆角矩形 115"/>
            <p:cNvSpPr/>
            <p:nvPr/>
          </p:nvSpPr>
          <p:spPr>
            <a:xfrm>
              <a:off x="-2058779" y="1832007"/>
              <a:ext cx="1274350" cy="63662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-2152702" y="1819290"/>
              <a:ext cx="1481581" cy="678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货品分拣</a:t>
              </a:r>
              <a:endParaRPr lang="en-US" altLang="zh-CN" sz="9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物流单号分配</a:t>
              </a:r>
              <a:endParaRPr lang="en-US" altLang="zh-CN" sz="9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物流单打印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6"/>
          <p:cNvGrpSpPr/>
          <p:nvPr/>
        </p:nvGrpSpPr>
        <p:grpSpPr>
          <a:xfrm>
            <a:off x="4029844" y="2212107"/>
            <a:ext cx="1449685" cy="230832"/>
            <a:chOff x="-2157423" y="1819290"/>
            <a:chExt cx="1633086" cy="308319"/>
          </a:xfrm>
        </p:grpSpPr>
        <p:sp>
          <p:nvSpPr>
            <p:cNvPr id="119" name="圆角矩形 118"/>
            <p:cNvSpPr/>
            <p:nvPr/>
          </p:nvSpPr>
          <p:spPr>
            <a:xfrm>
              <a:off x="-2058778" y="1832009"/>
              <a:ext cx="1425855" cy="29559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-2157423" y="1819290"/>
              <a:ext cx="1633086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接收</a:t>
              </a:r>
              <a:r>
                <a:rPr lang="en-US" altLang="zh-CN" sz="900" dirty="0" smtClean="0">
                  <a:latin typeface="微软雅黑" pitchFamily="34" charset="-122"/>
                  <a:ea typeface="微软雅黑" pitchFamily="34" charset="-122"/>
                </a:rPr>
                <a:t>WMS</a:t>
              </a:r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处理完毕通知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5" name="直接箭头连接符 124"/>
          <p:cNvCxnSpPr>
            <a:stCxn id="26" idx="3"/>
            <a:endCxn id="116" idx="1"/>
          </p:cNvCxnSpPr>
          <p:nvPr/>
        </p:nvCxnSpPr>
        <p:spPr>
          <a:xfrm flipV="1">
            <a:off x="3727462" y="1974343"/>
            <a:ext cx="3510676" cy="143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形状 174"/>
          <p:cNvCxnSpPr>
            <a:stCxn id="116" idx="2"/>
            <a:endCxn id="119" idx="3"/>
          </p:cNvCxnSpPr>
          <p:nvPr/>
        </p:nvCxnSpPr>
        <p:spPr>
          <a:xfrm rot="5400000">
            <a:off x="6533633" y="1062161"/>
            <a:ext cx="119628" cy="2420618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9" idx="1"/>
            <a:endCxn id="121" idx="3"/>
          </p:cNvCxnSpPr>
          <p:nvPr/>
        </p:nvCxnSpPr>
        <p:spPr>
          <a:xfrm flipH="1">
            <a:off x="3724384" y="2332284"/>
            <a:ext cx="393027" cy="3198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942357" y="1553675"/>
            <a:ext cx="1694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自贸模式订单</a:t>
            </a:r>
          </a:p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通过交换平台将订单信息</a:t>
            </a:r>
          </a:p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及指定物流公司信息传输给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WMS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1" name="直接箭头连接符 140"/>
          <p:cNvCxnSpPr>
            <a:stCxn id="38" idx="3"/>
            <a:endCxn id="107" idx="1"/>
          </p:cNvCxnSpPr>
          <p:nvPr/>
        </p:nvCxnSpPr>
        <p:spPr>
          <a:xfrm>
            <a:off x="5291775" y="2735711"/>
            <a:ext cx="481820" cy="4242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10" idx="1"/>
            <a:endCxn id="113" idx="3"/>
          </p:cNvCxnSpPr>
          <p:nvPr/>
        </p:nvCxnSpPr>
        <p:spPr>
          <a:xfrm flipH="1">
            <a:off x="5290938" y="3109524"/>
            <a:ext cx="482657" cy="4136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组合 46"/>
          <p:cNvGrpSpPr/>
          <p:nvPr/>
        </p:nvGrpSpPr>
        <p:grpSpPr>
          <a:xfrm>
            <a:off x="2651026" y="2998912"/>
            <a:ext cx="1086662" cy="230832"/>
            <a:chOff x="-2058780" y="1813628"/>
            <a:chExt cx="1224136" cy="308320"/>
          </a:xfrm>
        </p:grpSpPr>
        <p:sp>
          <p:nvSpPr>
            <p:cNvPr id="155" name="圆角矩形 154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-1950195" y="1813628"/>
              <a:ext cx="990940" cy="30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更新订单状态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57" name="直接箭头连接符 156"/>
          <p:cNvCxnSpPr>
            <a:stCxn id="113" idx="1"/>
            <a:endCxn id="155" idx="3"/>
          </p:cNvCxnSpPr>
          <p:nvPr/>
        </p:nvCxnSpPr>
        <p:spPr>
          <a:xfrm flipH="1">
            <a:off x="3737688" y="3113660"/>
            <a:ext cx="466589" cy="97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组合 46"/>
          <p:cNvGrpSpPr/>
          <p:nvPr/>
        </p:nvGrpSpPr>
        <p:grpSpPr>
          <a:xfrm>
            <a:off x="4135760" y="3470200"/>
            <a:ext cx="1233661" cy="590873"/>
            <a:chOff x="-2135964" y="1819289"/>
            <a:chExt cx="1389733" cy="350390"/>
          </a:xfrm>
        </p:grpSpPr>
        <p:sp>
          <p:nvSpPr>
            <p:cNvPr id="161" name="圆角矩形 160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-2135964" y="1819289"/>
              <a:ext cx="1389733" cy="35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进入物流处理流程</a:t>
              </a:r>
              <a:r>
                <a:rPr lang="en-US" altLang="zh-CN" sz="900" dirty="0" smtClean="0">
                  <a:latin typeface="微软雅黑" pitchFamily="34" charset="-122"/>
                  <a:ea typeface="微软雅黑" pitchFamily="34" charset="-122"/>
                </a:rPr>
                <a:t>,</a:t>
              </a: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参见相关自贸或直邮</a:t>
              </a: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货品物流处理流程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68" name="直接箭头连接符 167"/>
          <p:cNvCxnSpPr>
            <a:stCxn id="155" idx="2"/>
            <a:endCxn id="35" idx="0"/>
          </p:cNvCxnSpPr>
          <p:nvPr/>
        </p:nvCxnSpPr>
        <p:spPr>
          <a:xfrm flipH="1">
            <a:off x="3189341" y="3214839"/>
            <a:ext cx="5016" cy="302937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6"/>
          <p:cNvGrpSpPr/>
          <p:nvPr/>
        </p:nvGrpSpPr>
        <p:grpSpPr>
          <a:xfrm>
            <a:off x="4164335" y="4151040"/>
            <a:ext cx="1170341" cy="230832"/>
            <a:chOff x="-2103774" y="1819290"/>
            <a:chExt cx="1318402" cy="308319"/>
          </a:xfrm>
        </p:grpSpPr>
        <p:sp>
          <p:nvSpPr>
            <p:cNvPr id="172" name="圆角矩形 171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-2103774" y="1819290"/>
              <a:ext cx="1318402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进入退货处理流程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4" name="形状 174"/>
          <p:cNvCxnSpPr>
            <a:stCxn id="35" idx="2"/>
            <a:endCxn id="172" idx="1"/>
          </p:cNvCxnSpPr>
          <p:nvPr/>
        </p:nvCxnSpPr>
        <p:spPr>
          <a:xfrm rot="16200000" flipH="1">
            <a:off x="3526611" y="3583979"/>
            <a:ext cx="340397" cy="1014936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形状 174"/>
          <p:cNvCxnSpPr>
            <a:stCxn id="35" idx="2"/>
            <a:endCxn id="30" idx="3"/>
          </p:cNvCxnSpPr>
          <p:nvPr/>
        </p:nvCxnSpPr>
        <p:spPr>
          <a:xfrm rot="5400000">
            <a:off x="2511104" y="3583408"/>
            <a:ext cx="340397" cy="1016079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组合 46"/>
          <p:cNvGrpSpPr/>
          <p:nvPr/>
        </p:nvGrpSpPr>
        <p:grpSpPr>
          <a:xfrm>
            <a:off x="2603401" y="4855443"/>
            <a:ext cx="1170341" cy="230832"/>
            <a:chOff x="-2103774" y="1819290"/>
            <a:chExt cx="1318402" cy="308319"/>
          </a:xfrm>
        </p:grpSpPr>
        <p:sp>
          <p:nvSpPr>
            <p:cNvPr id="181" name="圆角矩形 180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-2103774" y="1819290"/>
              <a:ext cx="1318402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订单物流状态跟踪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165172" y="4637135"/>
            <a:ext cx="1170341" cy="646331"/>
            <a:chOff x="-2103774" y="1819288"/>
            <a:chExt cx="1318402" cy="266625"/>
          </a:xfrm>
        </p:grpSpPr>
        <p:sp>
          <p:nvSpPr>
            <p:cNvPr id="184" name="圆角矩形 183"/>
            <p:cNvSpPr/>
            <p:nvPr/>
          </p:nvSpPr>
          <p:spPr>
            <a:xfrm>
              <a:off x="-2058779" y="1832010"/>
              <a:ext cx="1224136" cy="2477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-2103774" y="1819288"/>
              <a:ext cx="1318402" cy="26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订单物流状态查询</a:t>
              </a:r>
              <a:endParaRPr lang="en-US" altLang="zh-CN" sz="9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900" i="1" dirty="0" smtClean="0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调用物流公司</a:t>
              </a:r>
              <a:r>
                <a:rPr lang="en-US" altLang="zh-CN" sz="900" i="1" dirty="0" smtClean="0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900" i="1" dirty="0" smtClean="0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物流单状态查询</a:t>
              </a:r>
              <a:r>
                <a:rPr lang="en-US" altLang="zh-CN" sz="900" i="1" dirty="0" smtClean="0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900" i="1" dirty="0" smtClean="0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接口服务</a:t>
              </a:r>
              <a:endParaRPr lang="zh-CN" altLang="en-US" sz="900" i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89" name="直接箭头连接符 188"/>
          <p:cNvCxnSpPr>
            <a:stCxn id="181" idx="3"/>
            <a:endCxn id="184" idx="1"/>
          </p:cNvCxnSpPr>
          <p:nvPr/>
        </p:nvCxnSpPr>
        <p:spPr>
          <a:xfrm>
            <a:off x="3730004" y="4966049"/>
            <a:ext cx="475110" cy="216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5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0" y="4026024"/>
            <a:ext cx="459468" cy="4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TextBox 195"/>
          <p:cNvSpPr txBox="1"/>
          <p:nvPr/>
        </p:nvSpPr>
        <p:spPr>
          <a:xfrm>
            <a:off x="85725" y="4491980"/>
            <a:ext cx="579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跨境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通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运营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7" name="Picture 2" descr="C:\Users\sunyongxue\AppData\Local\Microsoft\Windows\Temporary Internet Files\Content.IE5\4737UZDN\MC9002954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1" y="1681758"/>
            <a:ext cx="58089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174179" y="2267347"/>
            <a:ext cx="467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商户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0" name="Picture 6" descr="D:\projects\KuaJingTong\police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2852936"/>
            <a:ext cx="503851" cy="50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/>
          <p:cNvSpPr txBox="1"/>
          <p:nvPr/>
        </p:nvSpPr>
        <p:spPr>
          <a:xfrm>
            <a:off x="8539032" y="333375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海关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2" name="形状 174"/>
          <p:cNvCxnSpPr>
            <a:stCxn id="197" idx="3"/>
            <a:endCxn id="103" idx="1"/>
          </p:cNvCxnSpPr>
          <p:nvPr/>
        </p:nvCxnSpPr>
        <p:spPr>
          <a:xfrm flipV="1">
            <a:off x="702120" y="1527964"/>
            <a:ext cx="1938172" cy="441826"/>
          </a:xfrm>
          <a:prstGeom prst="bentConnector3">
            <a:avLst>
              <a:gd name="adj1" fmla="val 2002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形状 174"/>
          <p:cNvCxnSpPr>
            <a:stCxn id="197" idx="3"/>
            <a:endCxn id="26" idx="1"/>
          </p:cNvCxnSpPr>
          <p:nvPr/>
        </p:nvCxnSpPr>
        <p:spPr>
          <a:xfrm>
            <a:off x="702120" y="1969790"/>
            <a:ext cx="1938680" cy="469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形状 174"/>
          <p:cNvCxnSpPr>
            <a:stCxn id="197" idx="3"/>
            <a:endCxn id="33" idx="1"/>
          </p:cNvCxnSpPr>
          <p:nvPr/>
        </p:nvCxnSpPr>
        <p:spPr>
          <a:xfrm>
            <a:off x="702120" y="1969790"/>
            <a:ext cx="1938680" cy="768267"/>
          </a:xfrm>
          <a:prstGeom prst="bentConnector3">
            <a:avLst>
              <a:gd name="adj1" fmla="val 20384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形状 174"/>
          <p:cNvCxnSpPr>
            <a:stCxn id="200" idx="1"/>
            <a:endCxn id="110" idx="3"/>
          </p:cNvCxnSpPr>
          <p:nvPr/>
        </p:nvCxnSpPr>
        <p:spPr>
          <a:xfrm rot="10800000" flipV="1">
            <a:off x="6860256" y="3104862"/>
            <a:ext cx="1672184" cy="46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形状 174"/>
          <p:cNvCxnSpPr>
            <a:stCxn id="195" idx="3"/>
            <a:endCxn id="30" idx="1"/>
          </p:cNvCxnSpPr>
          <p:nvPr/>
        </p:nvCxnSpPr>
        <p:spPr>
          <a:xfrm>
            <a:off x="594338" y="4260554"/>
            <a:ext cx="492263" cy="109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081647" y="232761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将货品分拣结果及</a:t>
            </a:r>
            <a:endParaRPr lang="en-US" altLang="zh-CN" sz="8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物流单号信息</a:t>
            </a:r>
            <a:endParaRPr lang="en-US" altLang="zh-CN" sz="8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反馈给数据交换平台</a:t>
            </a:r>
          </a:p>
        </p:txBody>
      </p:sp>
      <p:grpSp>
        <p:nvGrpSpPr>
          <p:cNvPr id="48" name="组合 46"/>
          <p:cNvGrpSpPr/>
          <p:nvPr/>
        </p:nvGrpSpPr>
        <p:grpSpPr>
          <a:xfrm>
            <a:off x="2627784" y="2226132"/>
            <a:ext cx="1106345" cy="230832"/>
            <a:chOff x="-2069977" y="1820968"/>
            <a:chExt cx="1246311" cy="308321"/>
          </a:xfrm>
        </p:grpSpPr>
        <p:sp>
          <p:nvSpPr>
            <p:cNvPr id="121" name="圆角矩形 120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-2069977" y="1820968"/>
              <a:ext cx="1246311" cy="30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更新订单物流单号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4" name="直接箭头连接符 123"/>
          <p:cNvCxnSpPr>
            <a:stCxn id="121" idx="2"/>
            <a:endCxn id="33" idx="0"/>
          </p:cNvCxnSpPr>
          <p:nvPr/>
        </p:nvCxnSpPr>
        <p:spPr>
          <a:xfrm>
            <a:off x="3181054" y="2436564"/>
            <a:ext cx="3077" cy="20041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33" idx="3"/>
            <a:endCxn id="38" idx="1"/>
          </p:cNvCxnSpPr>
          <p:nvPr/>
        </p:nvCxnSpPr>
        <p:spPr>
          <a:xfrm flipV="1">
            <a:off x="3727462" y="2735711"/>
            <a:ext cx="477652" cy="2346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3"/>
          <p:cNvGrpSpPr/>
          <p:nvPr/>
        </p:nvGrpSpPr>
        <p:grpSpPr>
          <a:xfrm>
            <a:off x="1710730" y="682337"/>
            <a:ext cx="1349102" cy="4906903"/>
            <a:chOff x="481020" y="692696"/>
            <a:chExt cx="1282668" cy="4836868"/>
          </a:xfrm>
        </p:grpSpPr>
        <p:sp>
          <p:nvSpPr>
            <p:cNvPr id="4" name="圆角矩形 3"/>
            <p:cNvSpPr/>
            <p:nvPr/>
          </p:nvSpPr>
          <p:spPr>
            <a:xfrm>
              <a:off x="481020" y="692696"/>
              <a:ext cx="1282667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81020" y="1124744"/>
              <a:ext cx="1282668" cy="404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占位符 52"/>
          <p:cNvSpPr>
            <a:spLocks noGrp="1"/>
          </p:cNvSpPr>
          <p:nvPr>
            <p:ph type="body" sz="quarter" idx="13"/>
          </p:nvPr>
        </p:nvSpPr>
        <p:spPr>
          <a:xfrm>
            <a:off x="107283" y="62214"/>
            <a:ext cx="6357918" cy="4286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自贸货品物流处理流程图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323528" y="692696"/>
            <a:ext cx="1345815" cy="4906903"/>
            <a:chOff x="247032" y="692696"/>
            <a:chExt cx="1450796" cy="4836868"/>
          </a:xfrm>
        </p:grpSpPr>
        <p:sp>
          <p:nvSpPr>
            <p:cNvPr id="10" name="圆角矩形 9"/>
            <p:cNvSpPr/>
            <p:nvPr/>
          </p:nvSpPr>
          <p:spPr>
            <a:xfrm>
              <a:off x="247032" y="692696"/>
              <a:ext cx="1450796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57666" y="1124744"/>
              <a:ext cx="1440162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22"/>
          <p:cNvGrpSpPr/>
          <p:nvPr/>
        </p:nvGrpSpPr>
        <p:grpSpPr>
          <a:xfrm>
            <a:off x="3106400" y="682337"/>
            <a:ext cx="1347422" cy="4906903"/>
            <a:chOff x="312896" y="692696"/>
            <a:chExt cx="1295896" cy="4836868"/>
          </a:xfrm>
        </p:grpSpPr>
        <p:sp>
          <p:nvSpPr>
            <p:cNvPr id="14" name="圆角矩形 13"/>
            <p:cNvSpPr/>
            <p:nvPr/>
          </p:nvSpPr>
          <p:spPr>
            <a:xfrm>
              <a:off x="312896" y="692696"/>
              <a:ext cx="1295896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15605" y="1124744"/>
              <a:ext cx="1285263" cy="404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8"/>
          <p:cNvGrpSpPr/>
          <p:nvPr/>
        </p:nvGrpSpPr>
        <p:grpSpPr>
          <a:xfrm>
            <a:off x="4506347" y="692696"/>
            <a:ext cx="1406947" cy="4906903"/>
            <a:chOff x="301550" y="702907"/>
            <a:chExt cx="1454069" cy="4836868"/>
          </a:xfrm>
        </p:grpSpPr>
        <p:sp>
          <p:nvSpPr>
            <p:cNvPr id="18" name="圆角矩形 17"/>
            <p:cNvSpPr/>
            <p:nvPr/>
          </p:nvSpPr>
          <p:spPr>
            <a:xfrm>
              <a:off x="304826" y="702907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1550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32"/>
          <p:cNvGrpSpPr/>
          <p:nvPr/>
        </p:nvGrpSpPr>
        <p:grpSpPr>
          <a:xfrm>
            <a:off x="5959623" y="682337"/>
            <a:ext cx="1403777" cy="4906903"/>
            <a:chOff x="323963" y="692696"/>
            <a:chExt cx="1450792" cy="4836868"/>
          </a:xfrm>
        </p:grpSpPr>
        <p:sp>
          <p:nvSpPr>
            <p:cNvPr id="22" name="圆角矩形 21"/>
            <p:cNvSpPr/>
            <p:nvPr/>
          </p:nvSpPr>
          <p:spPr>
            <a:xfrm>
              <a:off x="323963" y="692696"/>
              <a:ext cx="1450792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334517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46"/>
          <p:cNvGrpSpPr/>
          <p:nvPr/>
        </p:nvGrpSpPr>
        <p:grpSpPr>
          <a:xfrm>
            <a:off x="1845221" y="2782489"/>
            <a:ext cx="1086662" cy="230832"/>
            <a:chOff x="-2058780" y="1826350"/>
            <a:chExt cx="1224136" cy="308320"/>
          </a:xfrm>
        </p:grpSpPr>
        <p:sp>
          <p:nvSpPr>
            <p:cNvPr id="32" name="圆角矩形 31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950195" y="1826350"/>
              <a:ext cx="990940" cy="30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更新订单状态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078835" y="673646"/>
            <a:ext cx="1148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物流公司</a:t>
            </a:r>
            <a:endParaRPr lang="en-US" altLang="zh-CN" sz="105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（报关公司）</a:t>
            </a:r>
            <a:endParaRPr lang="zh-CN" altLang="en-US" sz="105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" name="组合 46"/>
          <p:cNvGrpSpPr/>
          <p:nvPr/>
        </p:nvGrpSpPr>
        <p:grpSpPr>
          <a:xfrm>
            <a:off x="3194323" y="3573016"/>
            <a:ext cx="1170341" cy="230832"/>
            <a:chOff x="-2103774" y="1819290"/>
            <a:chExt cx="1318402" cy="308319"/>
          </a:xfrm>
        </p:grpSpPr>
        <p:sp>
          <p:nvSpPr>
            <p:cNvPr id="54" name="圆角矩形 53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-2103774" y="1819290"/>
              <a:ext cx="1318402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物流放行通知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46"/>
          <p:cNvGrpSpPr/>
          <p:nvPr/>
        </p:nvGrpSpPr>
        <p:grpSpPr>
          <a:xfrm>
            <a:off x="6017493" y="4293096"/>
            <a:ext cx="1315194" cy="230832"/>
            <a:chOff x="-2152702" y="1819291"/>
            <a:chExt cx="1481581" cy="308319"/>
          </a:xfrm>
        </p:grpSpPr>
        <p:sp>
          <p:nvSpPr>
            <p:cNvPr id="57" name="圆角矩形 56"/>
            <p:cNvSpPr/>
            <p:nvPr/>
          </p:nvSpPr>
          <p:spPr>
            <a:xfrm>
              <a:off x="-2058779" y="1832008"/>
              <a:ext cx="1274350" cy="27582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2152702" y="1819291"/>
              <a:ext cx="1481581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货品运输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32"/>
          <p:cNvGrpSpPr/>
          <p:nvPr/>
        </p:nvGrpSpPr>
        <p:grpSpPr>
          <a:xfrm>
            <a:off x="7414220" y="692696"/>
            <a:ext cx="1404198" cy="4906903"/>
            <a:chOff x="323528" y="692696"/>
            <a:chExt cx="1451227" cy="4836868"/>
          </a:xfrm>
        </p:grpSpPr>
        <p:sp>
          <p:nvSpPr>
            <p:cNvPr id="101" name="圆角矩形 100"/>
            <p:cNvSpPr/>
            <p:nvPr/>
          </p:nvSpPr>
          <p:spPr>
            <a:xfrm>
              <a:off x="323963" y="692696"/>
              <a:ext cx="1450792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>
            <a:xfrm>
              <a:off x="323528" y="1114263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7471370" y="764704"/>
            <a:ext cx="1254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海关</a:t>
            </a:r>
            <a:endParaRPr lang="zh-CN" altLang="en-US" sz="105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2341" y="692696"/>
            <a:ext cx="9633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交易平台</a:t>
            </a:r>
            <a:endParaRPr lang="en-US" altLang="zh-CN" sz="105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KJT/</a:t>
            </a:r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自有）</a:t>
            </a:r>
            <a:endParaRPr lang="zh-CN" altLang="en-US" sz="105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31840" y="764704"/>
            <a:ext cx="1254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清关平台</a:t>
            </a:r>
            <a:endParaRPr lang="zh-CN" altLang="en-US" sz="105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691680" y="764704"/>
            <a:ext cx="1411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数据交换平台</a:t>
            </a:r>
            <a:endParaRPr lang="zh-CN" altLang="en-US" sz="105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72000" y="764704"/>
            <a:ext cx="1254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东方支付</a:t>
            </a:r>
            <a:endParaRPr lang="zh-CN" altLang="en-US" sz="105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0" name="组合 46"/>
          <p:cNvGrpSpPr/>
          <p:nvPr/>
        </p:nvGrpSpPr>
        <p:grpSpPr>
          <a:xfrm>
            <a:off x="395536" y="1538113"/>
            <a:ext cx="1224136" cy="231942"/>
            <a:chOff x="-2135964" y="1832010"/>
            <a:chExt cx="1379003" cy="309801"/>
          </a:xfrm>
        </p:grpSpPr>
        <p:sp>
          <p:nvSpPr>
            <p:cNvPr id="109" name="圆角矩形 108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-2135964" y="1833492"/>
              <a:ext cx="1379003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订单申报成功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46"/>
          <p:cNvGrpSpPr/>
          <p:nvPr/>
        </p:nvGrpSpPr>
        <p:grpSpPr>
          <a:xfrm>
            <a:off x="1835696" y="1538112"/>
            <a:ext cx="1086662" cy="230832"/>
            <a:chOff x="-2058780" y="1830481"/>
            <a:chExt cx="1224136" cy="308318"/>
          </a:xfrm>
        </p:grpSpPr>
        <p:sp>
          <p:nvSpPr>
            <p:cNvPr id="112" name="圆角矩形 111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-1939465" y="1830481"/>
              <a:ext cx="980210" cy="30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通知出区申报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46"/>
          <p:cNvGrpSpPr/>
          <p:nvPr/>
        </p:nvGrpSpPr>
        <p:grpSpPr>
          <a:xfrm>
            <a:off x="6021685" y="1452387"/>
            <a:ext cx="1296144" cy="369332"/>
            <a:chOff x="-2152702" y="1819291"/>
            <a:chExt cx="1481581" cy="493311"/>
          </a:xfrm>
        </p:grpSpPr>
        <p:sp>
          <p:nvSpPr>
            <p:cNvPr id="115" name="圆角矩形 114"/>
            <p:cNvSpPr/>
            <p:nvPr/>
          </p:nvSpPr>
          <p:spPr>
            <a:xfrm>
              <a:off x="-2058779" y="1832007"/>
              <a:ext cx="1274350" cy="46818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2152702" y="1819291"/>
              <a:ext cx="1481581" cy="493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登录清关平台</a:t>
              </a: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发起进境申报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46"/>
          <p:cNvGrpSpPr/>
          <p:nvPr/>
        </p:nvGrpSpPr>
        <p:grpSpPr>
          <a:xfrm>
            <a:off x="3240739" y="1967160"/>
            <a:ext cx="1086662" cy="231903"/>
            <a:chOff x="-2058780" y="1832010"/>
            <a:chExt cx="1224136" cy="309749"/>
          </a:xfrm>
        </p:grpSpPr>
        <p:sp>
          <p:nvSpPr>
            <p:cNvPr id="118" name="圆角矩形 117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-1939465" y="1833441"/>
              <a:ext cx="980210" cy="30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订单进境申报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46"/>
          <p:cNvGrpSpPr/>
          <p:nvPr/>
        </p:nvGrpSpPr>
        <p:grpSpPr>
          <a:xfrm>
            <a:off x="7476703" y="2240516"/>
            <a:ext cx="1296144" cy="369332"/>
            <a:chOff x="-2152702" y="1819291"/>
            <a:chExt cx="1481581" cy="493311"/>
          </a:xfrm>
        </p:grpSpPr>
        <p:sp>
          <p:nvSpPr>
            <p:cNvPr id="122" name="圆角矩形 121"/>
            <p:cNvSpPr/>
            <p:nvPr/>
          </p:nvSpPr>
          <p:spPr>
            <a:xfrm>
              <a:off x="-2058779" y="1832007"/>
              <a:ext cx="1274350" cy="46818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-2152702" y="1819291"/>
              <a:ext cx="1481581" cy="493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单证放行</a:t>
              </a:r>
              <a:endParaRPr lang="en-US" altLang="zh-CN" sz="9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生成缴款通知书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46"/>
          <p:cNvGrpSpPr/>
          <p:nvPr/>
        </p:nvGrpSpPr>
        <p:grpSpPr>
          <a:xfrm>
            <a:off x="4644640" y="2639981"/>
            <a:ext cx="1114852" cy="507831"/>
            <a:chOff x="-2058780" y="1781125"/>
            <a:chExt cx="1274350" cy="678302"/>
          </a:xfrm>
        </p:grpSpPr>
        <p:sp>
          <p:nvSpPr>
            <p:cNvPr id="125" name="圆角矩形 124"/>
            <p:cNvSpPr/>
            <p:nvPr/>
          </p:nvSpPr>
          <p:spPr>
            <a:xfrm>
              <a:off x="-2058780" y="1832007"/>
              <a:ext cx="1274350" cy="56557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-2000272" y="1781125"/>
              <a:ext cx="1163227" cy="678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接收缴款通知书</a:t>
              </a:r>
              <a:endParaRPr lang="en-US" altLang="zh-CN" sz="9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清缴税费</a:t>
              </a:r>
              <a:endParaRPr lang="en-US" altLang="zh-CN" sz="9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获取缴款回执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46"/>
          <p:cNvGrpSpPr/>
          <p:nvPr/>
        </p:nvGrpSpPr>
        <p:grpSpPr>
          <a:xfrm>
            <a:off x="7558236" y="3110128"/>
            <a:ext cx="1114852" cy="318872"/>
            <a:chOff x="-2058780" y="1781125"/>
            <a:chExt cx="1274350" cy="616459"/>
          </a:xfrm>
        </p:grpSpPr>
        <p:sp>
          <p:nvSpPr>
            <p:cNvPr id="128" name="圆角矩形 127"/>
            <p:cNvSpPr/>
            <p:nvPr/>
          </p:nvSpPr>
          <p:spPr>
            <a:xfrm>
              <a:off x="-2058780" y="1832007"/>
              <a:ext cx="1274350" cy="56557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-2000272" y="1781125"/>
              <a:ext cx="1163227" cy="493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接收缴款回执</a:t>
              </a:r>
              <a:endParaRPr lang="en-US" altLang="zh-CN" sz="9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货品放行</a:t>
              </a:r>
            </a:p>
          </p:txBody>
        </p:sp>
      </p:grpSp>
      <p:cxnSp>
        <p:nvCxnSpPr>
          <p:cNvPr id="130" name="直接箭头连接符 129"/>
          <p:cNvCxnSpPr>
            <a:stCxn id="109" idx="3"/>
            <a:endCxn id="112" idx="1"/>
          </p:cNvCxnSpPr>
          <p:nvPr/>
        </p:nvCxnSpPr>
        <p:spPr>
          <a:xfrm>
            <a:off x="1550714" y="1639193"/>
            <a:ext cx="284982" cy="1147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12" idx="3"/>
            <a:endCxn id="115" idx="1"/>
          </p:cNvCxnSpPr>
          <p:nvPr/>
        </p:nvCxnSpPr>
        <p:spPr>
          <a:xfrm flipV="1">
            <a:off x="2922358" y="1637167"/>
            <a:ext cx="3181494" cy="3173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形状 174"/>
          <p:cNvCxnSpPr>
            <a:stCxn id="115" idx="2"/>
            <a:endCxn id="118" idx="3"/>
          </p:cNvCxnSpPr>
          <p:nvPr/>
        </p:nvCxnSpPr>
        <p:spPr>
          <a:xfrm rot="5400000">
            <a:off x="5366430" y="773397"/>
            <a:ext cx="255819" cy="2333876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形状 174"/>
          <p:cNvCxnSpPr>
            <a:stCxn id="118" idx="2"/>
            <a:endCxn id="122" idx="1"/>
          </p:cNvCxnSpPr>
          <p:nvPr/>
        </p:nvCxnSpPr>
        <p:spPr>
          <a:xfrm rot="16200000" flipH="1">
            <a:off x="5543486" y="409912"/>
            <a:ext cx="255968" cy="3774800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形状 174"/>
          <p:cNvCxnSpPr>
            <a:stCxn id="122" idx="2"/>
            <a:endCxn id="125" idx="3"/>
          </p:cNvCxnSpPr>
          <p:nvPr/>
        </p:nvCxnSpPr>
        <p:spPr>
          <a:xfrm rot="5400000">
            <a:off x="6793275" y="1566773"/>
            <a:ext cx="289239" cy="2356803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形状 174"/>
          <p:cNvCxnSpPr>
            <a:stCxn id="125" idx="2"/>
            <a:endCxn id="128" idx="1"/>
          </p:cNvCxnSpPr>
          <p:nvPr/>
        </p:nvCxnSpPr>
        <p:spPr>
          <a:xfrm rot="16200000" flipH="1">
            <a:off x="6289545" y="2014032"/>
            <a:ext cx="181213" cy="2356170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组合 46"/>
          <p:cNvGrpSpPr/>
          <p:nvPr/>
        </p:nvGrpSpPr>
        <p:grpSpPr>
          <a:xfrm>
            <a:off x="443161" y="2782439"/>
            <a:ext cx="1086662" cy="230832"/>
            <a:chOff x="-2058780" y="1826350"/>
            <a:chExt cx="1224136" cy="308320"/>
          </a:xfrm>
        </p:grpSpPr>
        <p:sp>
          <p:nvSpPr>
            <p:cNvPr id="255" name="圆角矩形 254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-1950195" y="1826350"/>
              <a:ext cx="990940" cy="30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订单状态更新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7" name="形状 174"/>
          <p:cNvCxnSpPr>
            <a:stCxn id="118" idx="1"/>
            <a:endCxn id="32" idx="0"/>
          </p:cNvCxnSpPr>
          <p:nvPr/>
        </p:nvCxnSpPr>
        <p:spPr>
          <a:xfrm rot="10800000" flipV="1">
            <a:off x="2388553" y="2068245"/>
            <a:ext cx="852187" cy="718482"/>
          </a:xfrm>
          <a:prstGeom prst="bentConnector2">
            <a:avLst/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形状 174"/>
          <p:cNvCxnSpPr>
            <a:stCxn id="125" idx="1"/>
            <a:endCxn id="32" idx="3"/>
          </p:cNvCxnSpPr>
          <p:nvPr/>
        </p:nvCxnSpPr>
        <p:spPr>
          <a:xfrm rot="10800000">
            <a:off x="2931884" y="2887810"/>
            <a:ext cx="1712757" cy="198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形状 174"/>
          <p:cNvCxnSpPr>
            <a:stCxn id="55" idx="1"/>
            <a:endCxn id="32" idx="2"/>
          </p:cNvCxnSpPr>
          <p:nvPr/>
        </p:nvCxnSpPr>
        <p:spPr>
          <a:xfrm rot="10800000">
            <a:off x="2388553" y="2988892"/>
            <a:ext cx="805771" cy="699540"/>
          </a:xfrm>
          <a:prstGeom prst="bentConnector2">
            <a:avLst/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形状 174"/>
          <p:cNvCxnSpPr>
            <a:stCxn id="54" idx="2"/>
            <a:endCxn id="83" idx="1"/>
          </p:cNvCxnSpPr>
          <p:nvPr/>
        </p:nvCxnSpPr>
        <p:spPr>
          <a:xfrm rot="16200000" flipH="1">
            <a:off x="4833041" y="2729260"/>
            <a:ext cx="238214" cy="2349104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形状 174"/>
          <p:cNvCxnSpPr>
            <a:stCxn id="131" idx="2"/>
            <a:endCxn id="57" idx="3"/>
          </p:cNvCxnSpPr>
          <p:nvPr/>
        </p:nvCxnSpPr>
        <p:spPr>
          <a:xfrm rot="5400000">
            <a:off x="7532627" y="3828304"/>
            <a:ext cx="277042" cy="878087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组合 46"/>
          <p:cNvGrpSpPr/>
          <p:nvPr/>
        </p:nvGrpSpPr>
        <p:grpSpPr>
          <a:xfrm>
            <a:off x="6055593" y="4683269"/>
            <a:ext cx="1233661" cy="507831"/>
            <a:chOff x="-2135964" y="1819289"/>
            <a:chExt cx="1389733" cy="301146"/>
          </a:xfrm>
        </p:grpSpPr>
        <p:sp>
          <p:nvSpPr>
            <p:cNvPr id="279" name="圆角矩形 278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-2135964" y="1819289"/>
              <a:ext cx="1389733" cy="301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用户签收</a:t>
              </a: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至网站确认收货</a:t>
              </a:r>
            </a:p>
            <a:p>
              <a:pPr algn="ctr"/>
              <a:r>
                <a:rPr lang="en-US" altLang="zh-CN" sz="900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或逾期自动完成</a:t>
              </a:r>
              <a:r>
                <a:rPr lang="en-US" altLang="zh-CN" sz="900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81" name="直接箭头连接符 280"/>
          <p:cNvCxnSpPr>
            <a:stCxn id="57" idx="2"/>
            <a:endCxn id="279" idx="0"/>
          </p:cNvCxnSpPr>
          <p:nvPr/>
        </p:nvCxnSpPr>
        <p:spPr>
          <a:xfrm>
            <a:off x="6666486" y="4509118"/>
            <a:ext cx="955" cy="195603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>
            <a:stCxn id="32" idx="1"/>
            <a:endCxn id="255" idx="3"/>
          </p:cNvCxnSpPr>
          <p:nvPr/>
        </p:nvCxnSpPr>
        <p:spPr>
          <a:xfrm flipH="1" flipV="1">
            <a:off x="1529823" y="2887760"/>
            <a:ext cx="315398" cy="5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3131840" y="257862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同步传输缴款通知书</a:t>
            </a:r>
          </a:p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及缴款回执至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KJT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7" name="形状 174"/>
          <p:cNvCxnSpPr>
            <a:stCxn id="128" idx="2"/>
            <a:endCxn id="54" idx="3"/>
          </p:cNvCxnSpPr>
          <p:nvPr/>
        </p:nvCxnSpPr>
        <p:spPr>
          <a:xfrm rot="5400000">
            <a:off x="6090983" y="1658943"/>
            <a:ext cx="254622" cy="3794736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组合 46"/>
          <p:cNvGrpSpPr/>
          <p:nvPr/>
        </p:nvGrpSpPr>
        <p:grpSpPr>
          <a:xfrm>
            <a:off x="7566860" y="3922423"/>
            <a:ext cx="1086662" cy="230832"/>
            <a:chOff x="-2058780" y="1826350"/>
            <a:chExt cx="1224136" cy="308320"/>
          </a:xfrm>
        </p:grpSpPr>
        <p:sp>
          <p:nvSpPr>
            <p:cNvPr id="131" name="圆角矩形 130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-1950195" y="1826350"/>
              <a:ext cx="990940" cy="30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货品查验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4" name="组合 46"/>
          <p:cNvGrpSpPr/>
          <p:nvPr/>
        </p:nvGrpSpPr>
        <p:grpSpPr>
          <a:xfrm>
            <a:off x="6126700" y="3834040"/>
            <a:ext cx="1086662" cy="387050"/>
            <a:chOff x="-2058780" y="1832007"/>
            <a:chExt cx="1224136" cy="617321"/>
          </a:xfrm>
        </p:grpSpPr>
        <p:sp>
          <p:nvSpPr>
            <p:cNvPr id="83" name="圆角矩形 82"/>
            <p:cNvSpPr/>
            <p:nvPr/>
          </p:nvSpPr>
          <p:spPr>
            <a:xfrm>
              <a:off x="-2058780" y="1832007"/>
              <a:ext cx="1224136" cy="6025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1950195" y="1860265"/>
              <a:ext cx="990940" cy="58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生成调拨单</a:t>
              </a:r>
              <a:endParaRPr lang="en-US" altLang="zh-CN" sz="9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生成核放单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86" name="直接箭头连接符 85"/>
          <p:cNvCxnSpPr>
            <a:stCxn id="83" idx="3"/>
            <a:endCxn id="131" idx="1"/>
          </p:cNvCxnSpPr>
          <p:nvPr/>
        </p:nvCxnSpPr>
        <p:spPr>
          <a:xfrm>
            <a:off x="7213362" y="4022919"/>
            <a:ext cx="353498" cy="4825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8232" y="548680"/>
            <a:ext cx="24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2"/>
                </a:solidFill>
              </a:rPr>
              <a:t>目    录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28800" y="1322222"/>
            <a:ext cx="5410200" cy="665162"/>
            <a:chOff x="1152" y="1275"/>
            <a:chExt cx="3408" cy="41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9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701" y="1323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平台建设背景和目标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828800" y="2099851"/>
            <a:ext cx="5410200" cy="665162"/>
            <a:chOff x="1152" y="1851"/>
            <a:chExt cx="3408" cy="419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7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701" y="1899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tx2"/>
                  </a:solidFill>
                </a:rPr>
                <a:t>平台顶层架构设计</a:t>
              </a:r>
              <a:endParaRPr lang="en-US" altLang="zh-CN" sz="24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828800" y="3655109"/>
            <a:ext cx="5410200" cy="665162"/>
            <a:chOff x="1152" y="2413"/>
            <a:chExt cx="3408" cy="419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25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75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701" y="2461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tx2"/>
                  </a:solidFill>
                </a:rPr>
                <a:t>平台架构和技术框架</a:t>
              </a:r>
              <a:endParaRPr lang="en-US" altLang="zh-CN" sz="24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1828800" y="2877480"/>
            <a:ext cx="5410200" cy="665162"/>
            <a:chOff x="1152" y="2413"/>
            <a:chExt cx="3408" cy="419"/>
          </a:xfrm>
        </p:grpSpPr>
        <p:grpSp>
          <p:nvGrpSpPr>
            <p:cNvPr id="29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3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1701" y="2461"/>
              <a:ext cx="28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tx2"/>
                  </a:solidFill>
                </a:rPr>
                <a:t>平台流程和功能</a:t>
              </a:r>
              <a:endParaRPr lang="en-US" altLang="zh-CN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6" name="Group 19"/>
          <p:cNvGrpSpPr>
            <a:grpSpLocks/>
          </p:cNvGrpSpPr>
          <p:nvPr/>
        </p:nvGrpSpPr>
        <p:grpSpPr bwMode="auto">
          <a:xfrm>
            <a:off x="1828800" y="4432738"/>
            <a:ext cx="5410200" cy="665162"/>
            <a:chOff x="1152" y="2413"/>
            <a:chExt cx="3408" cy="419"/>
          </a:xfrm>
        </p:grpSpPr>
        <p:grpSp>
          <p:nvGrpSpPr>
            <p:cNvPr id="37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41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1701" y="2461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tx2"/>
                  </a:solidFill>
                </a:rPr>
                <a:t>阶段性实施目标和计划</a:t>
              </a:r>
              <a:endParaRPr lang="en-US" altLang="zh-CN" sz="24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71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3"/>
          <p:cNvGrpSpPr/>
          <p:nvPr/>
        </p:nvGrpSpPr>
        <p:grpSpPr>
          <a:xfrm>
            <a:off x="1710730" y="682337"/>
            <a:ext cx="1349102" cy="4906903"/>
            <a:chOff x="481020" y="692696"/>
            <a:chExt cx="1282668" cy="4836868"/>
          </a:xfrm>
        </p:grpSpPr>
        <p:sp>
          <p:nvSpPr>
            <p:cNvPr id="4" name="圆角矩形 3"/>
            <p:cNvSpPr/>
            <p:nvPr/>
          </p:nvSpPr>
          <p:spPr>
            <a:xfrm>
              <a:off x="481020" y="692696"/>
              <a:ext cx="1282667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81020" y="1124744"/>
              <a:ext cx="1282668" cy="404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占位符 52"/>
          <p:cNvSpPr>
            <a:spLocks noGrp="1"/>
          </p:cNvSpPr>
          <p:nvPr>
            <p:ph type="body" sz="quarter" idx="13"/>
          </p:nvPr>
        </p:nvSpPr>
        <p:spPr>
          <a:xfrm>
            <a:off x="107283" y="62214"/>
            <a:ext cx="6357918" cy="4286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直邮货品物流处理流程图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323528" y="692696"/>
            <a:ext cx="1345815" cy="4906903"/>
            <a:chOff x="247032" y="692696"/>
            <a:chExt cx="1450796" cy="4836868"/>
          </a:xfrm>
        </p:grpSpPr>
        <p:sp>
          <p:nvSpPr>
            <p:cNvPr id="9" name="圆角矩形 8"/>
            <p:cNvSpPr/>
            <p:nvPr/>
          </p:nvSpPr>
          <p:spPr>
            <a:xfrm>
              <a:off x="247032" y="692696"/>
              <a:ext cx="1450796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57666" y="1124744"/>
              <a:ext cx="1440162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22"/>
          <p:cNvGrpSpPr/>
          <p:nvPr/>
        </p:nvGrpSpPr>
        <p:grpSpPr>
          <a:xfrm>
            <a:off x="3106400" y="682337"/>
            <a:ext cx="1347422" cy="4906903"/>
            <a:chOff x="312896" y="692696"/>
            <a:chExt cx="1295896" cy="4836868"/>
          </a:xfrm>
        </p:grpSpPr>
        <p:sp>
          <p:nvSpPr>
            <p:cNvPr id="12" name="圆角矩形 11"/>
            <p:cNvSpPr/>
            <p:nvPr/>
          </p:nvSpPr>
          <p:spPr>
            <a:xfrm>
              <a:off x="312896" y="692696"/>
              <a:ext cx="1295896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15605" y="1124744"/>
              <a:ext cx="1285263" cy="404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28"/>
          <p:cNvGrpSpPr/>
          <p:nvPr/>
        </p:nvGrpSpPr>
        <p:grpSpPr>
          <a:xfrm>
            <a:off x="4509517" y="692696"/>
            <a:ext cx="1411585" cy="4906903"/>
            <a:chOff x="304826" y="702907"/>
            <a:chExt cx="1458862" cy="4836868"/>
          </a:xfrm>
        </p:grpSpPr>
        <p:sp>
          <p:nvSpPr>
            <p:cNvPr id="15" name="圆角矩形 14"/>
            <p:cNvSpPr/>
            <p:nvPr/>
          </p:nvSpPr>
          <p:spPr>
            <a:xfrm>
              <a:off x="304826" y="702907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32"/>
          <p:cNvGrpSpPr/>
          <p:nvPr/>
        </p:nvGrpSpPr>
        <p:grpSpPr>
          <a:xfrm>
            <a:off x="5959202" y="682337"/>
            <a:ext cx="1404198" cy="4906903"/>
            <a:chOff x="323528" y="692696"/>
            <a:chExt cx="1451227" cy="4836868"/>
          </a:xfrm>
        </p:grpSpPr>
        <p:sp>
          <p:nvSpPr>
            <p:cNvPr id="18" name="圆角矩形 17"/>
            <p:cNvSpPr/>
            <p:nvPr/>
          </p:nvSpPr>
          <p:spPr>
            <a:xfrm>
              <a:off x="323963" y="692696"/>
              <a:ext cx="1450792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46"/>
          <p:cNvGrpSpPr/>
          <p:nvPr/>
        </p:nvGrpSpPr>
        <p:grpSpPr>
          <a:xfrm>
            <a:off x="1845221" y="3282240"/>
            <a:ext cx="1086662" cy="230832"/>
            <a:chOff x="-2058780" y="1826350"/>
            <a:chExt cx="1224136" cy="308320"/>
          </a:xfrm>
        </p:grpSpPr>
        <p:sp>
          <p:nvSpPr>
            <p:cNvPr id="24" name="圆角矩形 23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950195" y="1826350"/>
              <a:ext cx="990940" cy="30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更新订单状态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078835" y="673646"/>
            <a:ext cx="1148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物流公司</a:t>
            </a:r>
            <a:endParaRPr lang="en-US" altLang="zh-CN" sz="105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（报关公司）</a:t>
            </a:r>
            <a:endParaRPr lang="zh-CN" altLang="en-US" sz="105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" name="组合 46"/>
          <p:cNvGrpSpPr/>
          <p:nvPr/>
        </p:nvGrpSpPr>
        <p:grpSpPr>
          <a:xfrm>
            <a:off x="3194323" y="4127533"/>
            <a:ext cx="1170341" cy="230832"/>
            <a:chOff x="-2103774" y="1819290"/>
            <a:chExt cx="1318402" cy="308319"/>
          </a:xfrm>
        </p:grpSpPr>
        <p:sp>
          <p:nvSpPr>
            <p:cNvPr id="28" name="圆角矩形 27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2103774" y="1819290"/>
              <a:ext cx="1318402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物流放行通知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46"/>
          <p:cNvGrpSpPr/>
          <p:nvPr/>
        </p:nvGrpSpPr>
        <p:grpSpPr>
          <a:xfrm>
            <a:off x="6017493" y="4502381"/>
            <a:ext cx="1315194" cy="230832"/>
            <a:chOff x="-2152702" y="1819291"/>
            <a:chExt cx="1481581" cy="308319"/>
          </a:xfrm>
        </p:grpSpPr>
        <p:sp>
          <p:nvSpPr>
            <p:cNvPr id="31" name="圆角矩形 30"/>
            <p:cNvSpPr/>
            <p:nvPr/>
          </p:nvSpPr>
          <p:spPr>
            <a:xfrm>
              <a:off x="-2058779" y="1832008"/>
              <a:ext cx="1274350" cy="27582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152702" y="1819291"/>
              <a:ext cx="1481581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货品运输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32"/>
          <p:cNvGrpSpPr/>
          <p:nvPr/>
        </p:nvGrpSpPr>
        <p:grpSpPr>
          <a:xfrm>
            <a:off x="7414220" y="692696"/>
            <a:ext cx="1404198" cy="4906903"/>
            <a:chOff x="323528" y="692696"/>
            <a:chExt cx="1451227" cy="4836868"/>
          </a:xfrm>
        </p:grpSpPr>
        <p:sp>
          <p:nvSpPr>
            <p:cNvPr id="41" name="圆角矩形 40"/>
            <p:cNvSpPr/>
            <p:nvPr/>
          </p:nvSpPr>
          <p:spPr>
            <a:xfrm>
              <a:off x="323963" y="692696"/>
              <a:ext cx="1450792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471370" y="764704"/>
            <a:ext cx="1254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海关</a:t>
            </a:r>
            <a:endParaRPr lang="zh-CN" altLang="en-US" sz="105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2341" y="692696"/>
            <a:ext cx="9633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交易平台</a:t>
            </a:r>
            <a:endParaRPr lang="en-US" altLang="zh-CN" sz="105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KJT/</a:t>
            </a:r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自有）</a:t>
            </a:r>
            <a:endParaRPr lang="zh-CN" altLang="en-US" sz="105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31840" y="764704"/>
            <a:ext cx="1254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清关平台</a:t>
            </a:r>
            <a:endParaRPr lang="zh-CN" altLang="en-US" sz="105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91680" y="764704"/>
            <a:ext cx="1411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数据交换平台</a:t>
            </a:r>
            <a:endParaRPr lang="zh-CN" altLang="en-US" sz="105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0" y="764704"/>
            <a:ext cx="1254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东方支付</a:t>
            </a:r>
            <a:endParaRPr lang="zh-CN" altLang="en-US" sz="105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2" name="组合 46"/>
          <p:cNvGrpSpPr/>
          <p:nvPr/>
        </p:nvGrpSpPr>
        <p:grpSpPr>
          <a:xfrm>
            <a:off x="395536" y="1538113"/>
            <a:ext cx="1224136" cy="231942"/>
            <a:chOff x="-2135964" y="1832010"/>
            <a:chExt cx="1379003" cy="309801"/>
          </a:xfrm>
        </p:grpSpPr>
        <p:sp>
          <p:nvSpPr>
            <p:cNvPr id="49" name="圆角矩形 48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2135964" y="1833492"/>
              <a:ext cx="1379003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订单申报成功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46"/>
          <p:cNvGrpSpPr/>
          <p:nvPr/>
        </p:nvGrpSpPr>
        <p:grpSpPr>
          <a:xfrm>
            <a:off x="1835696" y="1538112"/>
            <a:ext cx="1086662" cy="230832"/>
            <a:chOff x="-2058780" y="1830481"/>
            <a:chExt cx="1224136" cy="308318"/>
          </a:xfrm>
        </p:grpSpPr>
        <p:sp>
          <p:nvSpPr>
            <p:cNvPr id="52" name="圆角矩形 51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1939465" y="1830481"/>
              <a:ext cx="980210" cy="30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通知物流取货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46"/>
          <p:cNvGrpSpPr/>
          <p:nvPr/>
        </p:nvGrpSpPr>
        <p:grpSpPr>
          <a:xfrm>
            <a:off x="6021685" y="1524893"/>
            <a:ext cx="1296144" cy="237234"/>
            <a:chOff x="-2152702" y="1832007"/>
            <a:chExt cx="1481581" cy="607636"/>
          </a:xfrm>
        </p:grpSpPr>
        <p:sp>
          <p:nvSpPr>
            <p:cNvPr id="55" name="圆角矩形 54"/>
            <p:cNvSpPr/>
            <p:nvPr/>
          </p:nvSpPr>
          <p:spPr>
            <a:xfrm>
              <a:off x="-2058780" y="1832007"/>
              <a:ext cx="1274350" cy="6076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2152702" y="1842225"/>
              <a:ext cx="1481581" cy="387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取货、订舱</a:t>
              </a:r>
            </a:p>
          </p:txBody>
        </p:sp>
      </p:grpSp>
      <p:grpSp>
        <p:nvGrpSpPr>
          <p:cNvPr id="30" name="组合 46"/>
          <p:cNvGrpSpPr/>
          <p:nvPr/>
        </p:nvGrpSpPr>
        <p:grpSpPr>
          <a:xfrm>
            <a:off x="3240739" y="2460997"/>
            <a:ext cx="1086662" cy="231903"/>
            <a:chOff x="-2058780" y="1832010"/>
            <a:chExt cx="1224136" cy="309749"/>
          </a:xfrm>
        </p:grpSpPr>
        <p:sp>
          <p:nvSpPr>
            <p:cNvPr id="58" name="圆角矩形 57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1939465" y="1833441"/>
              <a:ext cx="980210" cy="30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订单进境申报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46"/>
          <p:cNvGrpSpPr/>
          <p:nvPr/>
        </p:nvGrpSpPr>
        <p:grpSpPr>
          <a:xfrm>
            <a:off x="7476703" y="2730744"/>
            <a:ext cx="1296144" cy="333912"/>
            <a:chOff x="-2152702" y="1806569"/>
            <a:chExt cx="1481581" cy="638362"/>
          </a:xfrm>
        </p:grpSpPr>
        <p:sp>
          <p:nvSpPr>
            <p:cNvPr id="61" name="圆角矩形 60"/>
            <p:cNvSpPr/>
            <p:nvPr/>
          </p:nvSpPr>
          <p:spPr>
            <a:xfrm>
              <a:off x="-2058780" y="1832007"/>
              <a:ext cx="1274350" cy="61292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2152702" y="1806569"/>
              <a:ext cx="1481581" cy="493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单证放行</a:t>
              </a:r>
              <a:endParaRPr lang="en-US" altLang="zh-CN" sz="9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生成缴款通知书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46"/>
          <p:cNvGrpSpPr/>
          <p:nvPr/>
        </p:nvGrpSpPr>
        <p:grpSpPr>
          <a:xfrm>
            <a:off x="4644640" y="3139732"/>
            <a:ext cx="1114852" cy="507831"/>
            <a:chOff x="-2058780" y="1781125"/>
            <a:chExt cx="1274350" cy="678302"/>
          </a:xfrm>
        </p:grpSpPr>
        <p:sp>
          <p:nvSpPr>
            <p:cNvPr id="64" name="圆角矩形 63"/>
            <p:cNvSpPr/>
            <p:nvPr/>
          </p:nvSpPr>
          <p:spPr>
            <a:xfrm>
              <a:off x="-2058780" y="1832007"/>
              <a:ext cx="1274350" cy="56557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-2000272" y="1781125"/>
              <a:ext cx="1163227" cy="678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接收缴款通知书</a:t>
              </a:r>
              <a:endParaRPr lang="en-US" altLang="zh-CN" sz="9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清缴税费</a:t>
              </a:r>
              <a:endParaRPr lang="en-US" altLang="zh-CN" sz="9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获取缴款回执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46"/>
          <p:cNvGrpSpPr/>
          <p:nvPr/>
        </p:nvGrpSpPr>
        <p:grpSpPr>
          <a:xfrm>
            <a:off x="7558236" y="3609879"/>
            <a:ext cx="1114852" cy="318872"/>
            <a:chOff x="-2058780" y="1781125"/>
            <a:chExt cx="1274350" cy="616459"/>
          </a:xfrm>
        </p:grpSpPr>
        <p:sp>
          <p:nvSpPr>
            <p:cNvPr id="67" name="圆角矩形 66"/>
            <p:cNvSpPr/>
            <p:nvPr/>
          </p:nvSpPr>
          <p:spPr>
            <a:xfrm>
              <a:off x="-2058780" y="1832007"/>
              <a:ext cx="1274350" cy="56557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-2000272" y="1781125"/>
              <a:ext cx="1163227" cy="493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接收缴款回执</a:t>
              </a:r>
              <a:endParaRPr lang="en-US" altLang="zh-CN" sz="9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货品放行</a:t>
              </a:r>
            </a:p>
          </p:txBody>
        </p:sp>
      </p:grpSp>
      <p:cxnSp>
        <p:nvCxnSpPr>
          <p:cNvPr id="69" name="直接箭头连接符 68"/>
          <p:cNvCxnSpPr>
            <a:stCxn id="49" idx="3"/>
            <a:endCxn id="52" idx="1"/>
          </p:cNvCxnSpPr>
          <p:nvPr/>
        </p:nvCxnSpPr>
        <p:spPr>
          <a:xfrm>
            <a:off x="1550714" y="1639193"/>
            <a:ext cx="284982" cy="1147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2" idx="3"/>
            <a:endCxn id="55" idx="1"/>
          </p:cNvCxnSpPr>
          <p:nvPr/>
        </p:nvCxnSpPr>
        <p:spPr>
          <a:xfrm>
            <a:off x="2922358" y="1640340"/>
            <a:ext cx="3181494" cy="317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形状 174"/>
          <p:cNvCxnSpPr>
            <a:stCxn id="99" idx="2"/>
            <a:endCxn id="58" idx="3"/>
          </p:cNvCxnSpPr>
          <p:nvPr/>
        </p:nvCxnSpPr>
        <p:spPr>
          <a:xfrm rot="5400000">
            <a:off x="6121748" y="569545"/>
            <a:ext cx="198189" cy="3786881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形状 174"/>
          <p:cNvCxnSpPr>
            <a:stCxn id="58" idx="2"/>
            <a:endCxn id="61" idx="1"/>
          </p:cNvCxnSpPr>
          <p:nvPr/>
        </p:nvCxnSpPr>
        <p:spPr>
          <a:xfrm rot="16200000" flipH="1">
            <a:off x="5550875" y="896358"/>
            <a:ext cx="241190" cy="3774800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形状 174"/>
          <p:cNvCxnSpPr>
            <a:stCxn id="61" idx="2"/>
            <a:endCxn id="64" idx="3"/>
          </p:cNvCxnSpPr>
          <p:nvPr/>
        </p:nvCxnSpPr>
        <p:spPr>
          <a:xfrm rot="5400000">
            <a:off x="6775450" y="2048699"/>
            <a:ext cx="324888" cy="2356803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形状 174"/>
          <p:cNvCxnSpPr>
            <a:stCxn id="64" idx="2"/>
            <a:endCxn id="67" idx="1"/>
          </p:cNvCxnSpPr>
          <p:nvPr/>
        </p:nvCxnSpPr>
        <p:spPr>
          <a:xfrm rot="16200000" flipH="1">
            <a:off x="6289545" y="2513783"/>
            <a:ext cx="181213" cy="2356170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46"/>
          <p:cNvGrpSpPr/>
          <p:nvPr/>
        </p:nvGrpSpPr>
        <p:grpSpPr>
          <a:xfrm>
            <a:off x="443161" y="3282190"/>
            <a:ext cx="1086662" cy="230832"/>
            <a:chOff x="-2058780" y="1826350"/>
            <a:chExt cx="1224136" cy="308320"/>
          </a:xfrm>
        </p:grpSpPr>
        <p:sp>
          <p:nvSpPr>
            <p:cNvPr id="76" name="圆角矩形 75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-1950195" y="1826350"/>
              <a:ext cx="990940" cy="30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订单状态更新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8" name="形状 174"/>
          <p:cNvCxnSpPr>
            <a:stCxn id="58" idx="1"/>
            <a:endCxn id="24" idx="0"/>
          </p:cNvCxnSpPr>
          <p:nvPr/>
        </p:nvCxnSpPr>
        <p:spPr>
          <a:xfrm rot="10800000" flipV="1">
            <a:off x="2388553" y="2562080"/>
            <a:ext cx="852187" cy="724398"/>
          </a:xfrm>
          <a:prstGeom prst="bentConnector2">
            <a:avLst/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形状 174"/>
          <p:cNvCxnSpPr>
            <a:stCxn id="64" idx="1"/>
            <a:endCxn id="24" idx="3"/>
          </p:cNvCxnSpPr>
          <p:nvPr/>
        </p:nvCxnSpPr>
        <p:spPr>
          <a:xfrm rot="10800000">
            <a:off x="2931884" y="3387561"/>
            <a:ext cx="1712757" cy="198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形状 174"/>
          <p:cNvCxnSpPr>
            <a:stCxn id="28" idx="1"/>
            <a:endCxn id="24" idx="2"/>
          </p:cNvCxnSpPr>
          <p:nvPr/>
        </p:nvCxnSpPr>
        <p:spPr>
          <a:xfrm rot="10800000">
            <a:off x="2388553" y="3488643"/>
            <a:ext cx="845713" cy="749496"/>
          </a:xfrm>
          <a:prstGeom prst="bentConnector2">
            <a:avLst/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形状 174"/>
          <p:cNvCxnSpPr>
            <a:stCxn id="28" idx="2"/>
            <a:endCxn id="31" idx="1"/>
          </p:cNvCxnSpPr>
          <p:nvPr/>
        </p:nvCxnSpPr>
        <p:spPr>
          <a:xfrm rot="16200000" flipH="1">
            <a:off x="4801267" y="3315551"/>
            <a:ext cx="275931" cy="2323272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形状 174"/>
          <p:cNvCxnSpPr>
            <a:stCxn id="67" idx="2"/>
            <a:endCxn id="28" idx="3"/>
          </p:cNvCxnSpPr>
          <p:nvPr/>
        </p:nvCxnSpPr>
        <p:spPr>
          <a:xfrm rot="5400000">
            <a:off x="6063600" y="2186077"/>
            <a:ext cx="309388" cy="3794736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组合 46"/>
          <p:cNvGrpSpPr/>
          <p:nvPr/>
        </p:nvGrpSpPr>
        <p:grpSpPr>
          <a:xfrm>
            <a:off x="6055593" y="4991626"/>
            <a:ext cx="1233661" cy="507831"/>
            <a:chOff x="-2135964" y="1819289"/>
            <a:chExt cx="1389733" cy="301146"/>
          </a:xfrm>
        </p:grpSpPr>
        <p:sp>
          <p:nvSpPr>
            <p:cNvPr id="86" name="圆角矩形 85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2135964" y="1819289"/>
              <a:ext cx="1389733" cy="301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用户签收</a:t>
              </a:r>
            </a:p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至网站确认收货</a:t>
              </a:r>
            </a:p>
            <a:p>
              <a:pPr algn="ctr"/>
              <a:r>
                <a:rPr lang="en-US" altLang="zh-CN" sz="900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或逾期自动完成</a:t>
              </a:r>
              <a:r>
                <a:rPr lang="en-US" altLang="zh-CN" sz="900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88" name="直接箭头连接符 87"/>
          <p:cNvCxnSpPr>
            <a:stCxn id="31" idx="2"/>
            <a:endCxn id="86" idx="0"/>
          </p:cNvCxnSpPr>
          <p:nvPr/>
        </p:nvCxnSpPr>
        <p:spPr>
          <a:xfrm>
            <a:off x="6666486" y="4718403"/>
            <a:ext cx="955" cy="294677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24" idx="1"/>
            <a:endCxn id="76" idx="3"/>
          </p:cNvCxnSpPr>
          <p:nvPr/>
        </p:nvCxnSpPr>
        <p:spPr>
          <a:xfrm flipH="1" flipV="1">
            <a:off x="1529823" y="3387511"/>
            <a:ext cx="315398" cy="5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31840" y="307837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同步传输缴款通知书</a:t>
            </a:r>
          </a:p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及缴款回执至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KJT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" name="组合 46"/>
          <p:cNvGrpSpPr/>
          <p:nvPr/>
        </p:nvGrpSpPr>
        <p:grpSpPr>
          <a:xfrm>
            <a:off x="7570951" y="2160580"/>
            <a:ext cx="1086662" cy="230832"/>
            <a:chOff x="-2058780" y="1830481"/>
            <a:chExt cx="1224136" cy="308318"/>
          </a:xfrm>
        </p:grpSpPr>
        <p:sp>
          <p:nvSpPr>
            <p:cNvPr id="99" name="圆角矩形 98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39465" y="1830481"/>
              <a:ext cx="980210" cy="30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海关入库</a:t>
              </a:r>
              <a:endParaRPr lang="en-US" altLang="zh-CN" sz="9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46"/>
          <p:cNvGrpSpPr/>
          <p:nvPr/>
        </p:nvGrpSpPr>
        <p:grpSpPr>
          <a:xfrm>
            <a:off x="3248048" y="1844824"/>
            <a:ext cx="1086662" cy="230832"/>
            <a:chOff x="-2058780" y="1819238"/>
            <a:chExt cx="1224136" cy="308318"/>
          </a:xfrm>
        </p:grpSpPr>
        <p:sp>
          <p:nvSpPr>
            <p:cNvPr id="91" name="圆角矩形 90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1939465" y="1819238"/>
              <a:ext cx="980210" cy="30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舱单申报</a:t>
              </a:r>
            </a:p>
          </p:txBody>
        </p:sp>
      </p:grpSp>
      <p:cxnSp>
        <p:nvCxnSpPr>
          <p:cNvPr id="94" name="形状 174"/>
          <p:cNvCxnSpPr>
            <a:stCxn id="55" idx="2"/>
            <a:endCxn id="91" idx="3"/>
          </p:cNvCxnSpPr>
          <p:nvPr/>
        </p:nvCxnSpPr>
        <p:spPr>
          <a:xfrm rot="5400000">
            <a:off x="5401323" y="695515"/>
            <a:ext cx="193342" cy="2326567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形状 174"/>
          <p:cNvCxnSpPr>
            <a:stCxn id="91" idx="2"/>
            <a:endCxn id="99" idx="1"/>
          </p:cNvCxnSpPr>
          <p:nvPr/>
        </p:nvCxnSpPr>
        <p:spPr>
          <a:xfrm rot="16200000" flipH="1">
            <a:off x="5578037" y="269894"/>
            <a:ext cx="206256" cy="3779572"/>
          </a:xfrm>
          <a:prstGeom prst="bentConnector2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3"/>
          <p:cNvGrpSpPr/>
          <p:nvPr/>
        </p:nvGrpSpPr>
        <p:grpSpPr>
          <a:xfrm>
            <a:off x="1206811" y="601638"/>
            <a:ext cx="1862174" cy="5779690"/>
            <a:chOff x="396023" y="688261"/>
            <a:chExt cx="1436046" cy="4841303"/>
          </a:xfrm>
        </p:grpSpPr>
        <p:sp>
          <p:nvSpPr>
            <p:cNvPr id="4" name="圆角矩形 3"/>
            <p:cNvSpPr/>
            <p:nvPr/>
          </p:nvSpPr>
          <p:spPr>
            <a:xfrm>
              <a:off x="481020" y="692696"/>
              <a:ext cx="1282667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81020" y="1124744"/>
              <a:ext cx="1282668" cy="404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96023" y="688261"/>
              <a:ext cx="1436046" cy="455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交易平台</a:t>
              </a:r>
              <a:endParaRPr lang="en-US" altLang="zh-CN" sz="12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KJT/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自有）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文本占位符 52"/>
          <p:cNvSpPr txBox="1">
            <a:spLocks/>
          </p:cNvSpPr>
          <p:nvPr/>
        </p:nvSpPr>
        <p:spPr>
          <a:xfrm>
            <a:off x="107283" y="62214"/>
            <a:ext cx="6357918" cy="428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资金清结算流程图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3038924" y="606137"/>
            <a:ext cx="1686246" cy="5775191"/>
            <a:chOff x="312895" y="692696"/>
            <a:chExt cx="1450793" cy="4836868"/>
          </a:xfrm>
        </p:grpSpPr>
        <p:sp>
          <p:nvSpPr>
            <p:cNvPr id="10" name="圆角矩形 9"/>
            <p:cNvSpPr/>
            <p:nvPr/>
          </p:nvSpPr>
          <p:spPr>
            <a:xfrm>
              <a:off x="312895" y="692696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5536" y="772914"/>
              <a:ext cx="1296144" cy="27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数据交换平台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28"/>
          <p:cNvGrpSpPr/>
          <p:nvPr/>
        </p:nvGrpSpPr>
        <p:grpSpPr>
          <a:xfrm>
            <a:off x="4791844" y="618157"/>
            <a:ext cx="1728192" cy="5763171"/>
            <a:chOff x="-1295986" y="702907"/>
            <a:chExt cx="1450793" cy="4836868"/>
          </a:xfrm>
        </p:grpSpPr>
        <p:sp>
          <p:nvSpPr>
            <p:cNvPr id="18" name="圆角矩形 17"/>
            <p:cNvSpPr/>
            <p:nvPr/>
          </p:nvSpPr>
          <p:spPr>
            <a:xfrm>
              <a:off x="-1295986" y="702907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-1295986" y="1128788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-1221566" y="765465"/>
              <a:ext cx="1296144" cy="24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KJT</a:t>
              </a:r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收银台</a:t>
              </a:r>
              <a:endParaRPr lang="en-US" altLang="zh-CN" sz="13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32"/>
          <p:cNvGrpSpPr/>
          <p:nvPr/>
        </p:nvGrpSpPr>
        <p:grpSpPr>
          <a:xfrm>
            <a:off x="6578326" y="616496"/>
            <a:ext cx="1688951" cy="5764832"/>
            <a:chOff x="-1255584" y="702907"/>
            <a:chExt cx="1450793" cy="4836868"/>
          </a:xfrm>
        </p:grpSpPr>
        <p:sp>
          <p:nvSpPr>
            <p:cNvPr id="22" name="圆角矩形 21"/>
            <p:cNvSpPr/>
            <p:nvPr/>
          </p:nvSpPr>
          <p:spPr>
            <a:xfrm>
              <a:off x="-1255584" y="702907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-1255584" y="1128788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-1255584" y="773887"/>
              <a:ext cx="1296144" cy="28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东方支付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46"/>
          <p:cNvGrpSpPr/>
          <p:nvPr/>
        </p:nvGrpSpPr>
        <p:grpSpPr>
          <a:xfrm>
            <a:off x="1597900" y="1211609"/>
            <a:ext cx="1086662" cy="230832"/>
            <a:chOff x="-2058780" y="1819288"/>
            <a:chExt cx="1224136" cy="308319"/>
          </a:xfrm>
        </p:grpSpPr>
        <p:sp>
          <p:nvSpPr>
            <p:cNvPr id="29" name="圆角矩形 28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878445" y="1819288"/>
              <a:ext cx="866213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下单支付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1" name="直接箭头连接符 40"/>
          <p:cNvCxnSpPr>
            <a:stCxn id="29" idx="3"/>
            <a:endCxn id="112" idx="1"/>
          </p:cNvCxnSpPr>
          <p:nvPr/>
        </p:nvCxnSpPr>
        <p:spPr>
          <a:xfrm flipV="1">
            <a:off x="2684562" y="1316933"/>
            <a:ext cx="633214" cy="5284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形状 174"/>
          <p:cNvCxnSpPr>
            <a:endCxn id="115" idx="1"/>
          </p:cNvCxnSpPr>
          <p:nvPr/>
        </p:nvCxnSpPr>
        <p:spPr>
          <a:xfrm>
            <a:off x="5076056" y="2382788"/>
            <a:ext cx="1872208" cy="167808"/>
          </a:xfrm>
          <a:prstGeom prst="bentConnector3">
            <a:avLst>
              <a:gd name="adj1" fmla="val -34963"/>
            </a:avLst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46"/>
          <p:cNvGrpSpPr/>
          <p:nvPr/>
        </p:nvGrpSpPr>
        <p:grpSpPr>
          <a:xfrm>
            <a:off x="3317776" y="1206327"/>
            <a:ext cx="1086662" cy="230832"/>
            <a:chOff x="-2058779" y="1819290"/>
            <a:chExt cx="1224136" cy="308319"/>
          </a:xfrm>
        </p:grpSpPr>
        <p:sp>
          <p:nvSpPr>
            <p:cNvPr id="112" name="圆角矩形 111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-1964284" y="1819290"/>
              <a:ext cx="1036431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订单支付服务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46"/>
          <p:cNvGrpSpPr/>
          <p:nvPr/>
        </p:nvGrpSpPr>
        <p:grpSpPr>
          <a:xfrm>
            <a:off x="5094734" y="1206277"/>
            <a:ext cx="1086662" cy="230832"/>
            <a:chOff x="-2058779" y="1819290"/>
            <a:chExt cx="1224136" cy="308319"/>
          </a:xfrm>
        </p:grpSpPr>
        <p:sp>
          <p:nvSpPr>
            <p:cNvPr id="119" name="圆角矩形 118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-1964284" y="1819290"/>
              <a:ext cx="1036431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支付服务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46"/>
          <p:cNvGrpSpPr/>
          <p:nvPr/>
        </p:nvGrpSpPr>
        <p:grpSpPr>
          <a:xfrm>
            <a:off x="5094734" y="1513359"/>
            <a:ext cx="1086662" cy="230832"/>
            <a:chOff x="-2058779" y="1822338"/>
            <a:chExt cx="1224136" cy="308319"/>
          </a:xfrm>
        </p:grpSpPr>
        <p:sp>
          <p:nvSpPr>
            <p:cNvPr id="122" name="圆角矩形 121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-1966931" y="1822338"/>
              <a:ext cx="1036431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用户付款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46"/>
          <p:cNvGrpSpPr/>
          <p:nvPr/>
        </p:nvGrpSpPr>
        <p:grpSpPr>
          <a:xfrm>
            <a:off x="5083367" y="1834927"/>
            <a:ext cx="1122344" cy="230832"/>
            <a:chOff x="-2060853" y="1819290"/>
            <a:chExt cx="1264332" cy="308319"/>
          </a:xfrm>
        </p:grpSpPr>
        <p:sp>
          <p:nvSpPr>
            <p:cNvPr id="125" name="圆角矩形 124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-2060853" y="1819290"/>
              <a:ext cx="1264332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订单款项</a:t>
              </a:r>
              <a:r>
                <a:rPr lang="en-US" altLang="zh-CN" sz="900" dirty="0" smtClean="0">
                  <a:latin typeface="微软雅黑" pitchFamily="34" charset="-122"/>
                  <a:ea typeface="微软雅黑" pitchFamily="34" charset="-122"/>
                </a:rPr>
                <a:t>T+1</a:t>
              </a:r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归集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7" name="直接箭头连接符 126"/>
          <p:cNvCxnSpPr>
            <a:stCxn id="112" idx="3"/>
            <a:endCxn id="119" idx="1"/>
          </p:cNvCxnSpPr>
          <p:nvPr/>
        </p:nvCxnSpPr>
        <p:spPr>
          <a:xfrm flipV="1">
            <a:off x="4404438" y="1316883"/>
            <a:ext cx="690296" cy="5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19" idx="2"/>
            <a:endCxn id="122" idx="0"/>
          </p:cNvCxnSpPr>
          <p:nvPr/>
        </p:nvCxnSpPr>
        <p:spPr>
          <a:xfrm>
            <a:off x="5638065" y="1417966"/>
            <a:ext cx="0" cy="102634"/>
          </a:xfrm>
          <a:prstGeom prst="straightConnector1">
            <a:avLst/>
          </a:prstGeom>
          <a:ln w="15875"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2" idx="2"/>
            <a:endCxn id="126" idx="0"/>
          </p:cNvCxnSpPr>
          <p:nvPr/>
        </p:nvCxnSpPr>
        <p:spPr>
          <a:xfrm>
            <a:off x="5638065" y="1722766"/>
            <a:ext cx="6474" cy="112161"/>
          </a:xfrm>
          <a:prstGeom prst="straightConnector1">
            <a:avLst/>
          </a:prstGeom>
          <a:ln w="15875"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90067" y="1278285"/>
            <a:ext cx="36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支付收款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46"/>
          <p:cNvGrpSpPr/>
          <p:nvPr/>
        </p:nvGrpSpPr>
        <p:grpSpPr>
          <a:xfrm>
            <a:off x="5085581" y="2229247"/>
            <a:ext cx="1086662" cy="230832"/>
            <a:chOff x="-2058780" y="1806566"/>
            <a:chExt cx="1224136" cy="308319"/>
          </a:xfrm>
        </p:grpSpPr>
        <p:sp>
          <p:nvSpPr>
            <p:cNvPr id="109" name="圆角矩形 108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-1964285" y="1806566"/>
              <a:ext cx="1036431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生成购汇文件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46"/>
          <p:cNvGrpSpPr/>
          <p:nvPr/>
        </p:nvGrpSpPr>
        <p:grpSpPr>
          <a:xfrm>
            <a:off x="6948264" y="2439988"/>
            <a:ext cx="1086662" cy="230832"/>
            <a:chOff x="-2058780" y="1819294"/>
            <a:chExt cx="1224136" cy="308320"/>
          </a:xfrm>
        </p:grpSpPr>
        <p:sp>
          <p:nvSpPr>
            <p:cNvPr id="115" name="圆角矩形 114"/>
            <p:cNvSpPr/>
            <p:nvPr/>
          </p:nvSpPr>
          <p:spPr>
            <a:xfrm>
              <a:off x="-2058780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1964285" y="1819294"/>
              <a:ext cx="1036431" cy="30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购汇文件核对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46"/>
          <p:cNvGrpSpPr/>
          <p:nvPr/>
        </p:nvGrpSpPr>
        <p:grpSpPr>
          <a:xfrm>
            <a:off x="6910164" y="3022476"/>
            <a:ext cx="1224136" cy="230832"/>
            <a:chOff x="-2102521" y="1537863"/>
            <a:chExt cx="1232740" cy="308317"/>
          </a:xfrm>
        </p:grpSpPr>
        <p:sp>
          <p:nvSpPr>
            <p:cNvPr id="141" name="圆角矩形 140"/>
            <p:cNvSpPr/>
            <p:nvPr/>
          </p:nvSpPr>
          <p:spPr>
            <a:xfrm>
              <a:off x="-2078955" y="1550588"/>
              <a:ext cx="1151622" cy="28141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-2102521" y="1537863"/>
              <a:ext cx="1232740" cy="30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购汇、生成反盘文件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43" name="直接箭头连接符 142"/>
          <p:cNvCxnSpPr/>
          <p:nvPr/>
        </p:nvCxnSpPr>
        <p:spPr>
          <a:xfrm flipH="1">
            <a:off x="7596336" y="2666628"/>
            <a:ext cx="10668" cy="216024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41" idx="2"/>
            <a:endCxn id="205" idx="0"/>
          </p:cNvCxnSpPr>
          <p:nvPr/>
        </p:nvCxnSpPr>
        <p:spPr>
          <a:xfrm>
            <a:off x="7505358" y="3242692"/>
            <a:ext cx="9445" cy="158869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7164288" y="2892177"/>
            <a:ext cx="648072" cy="0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形状 178"/>
          <p:cNvCxnSpPr/>
          <p:nvPr/>
        </p:nvCxnSpPr>
        <p:spPr>
          <a:xfrm>
            <a:off x="6181768" y="2729611"/>
            <a:ext cx="1154507" cy="153041"/>
          </a:xfrm>
          <a:prstGeom prst="bentConnector2">
            <a:avLst/>
          </a:prstGeom>
          <a:ln w="15875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7524328" y="2892177"/>
            <a:ext cx="0" cy="144016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3247248" y="232563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购汇文件通过交换平台</a:t>
            </a:r>
          </a:p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提交给东方支付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46"/>
          <p:cNvGrpSpPr/>
          <p:nvPr/>
        </p:nvGrpSpPr>
        <p:grpSpPr>
          <a:xfrm>
            <a:off x="5093264" y="3199492"/>
            <a:ext cx="1121203" cy="230832"/>
            <a:chOff x="-2060855" y="1806558"/>
            <a:chExt cx="1263047" cy="308317"/>
          </a:xfrm>
        </p:grpSpPr>
        <p:sp>
          <p:nvSpPr>
            <p:cNvPr id="196" name="圆角矩形 195"/>
            <p:cNvSpPr/>
            <p:nvPr/>
          </p:nvSpPr>
          <p:spPr>
            <a:xfrm>
              <a:off x="-2058780" y="1832003"/>
              <a:ext cx="1224136" cy="2571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-2060855" y="1806558"/>
              <a:ext cx="1263047" cy="30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导入购汇反盘文件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98" name="形状 197"/>
          <p:cNvCxnSpPr>
            <a:stCxn id="141" idx="1"/>
            <a:endCxn id="196" idx="1"/>
          </p:cNvCxnSpPr>
          <p:nvPr/>
        </p:nvCxnSpPr>
        <p:spPr>
          <a:xfrm rot="10800000" flipV="1">
            <a:off x="5095106" y="3137347"/>
            <a:ext cx="1838460" cy="177469"/>
          </a:xfrm>
          <a:prstGeom prst="bentConnector3">
            <a:avLst>
              <a:gd name="adj1" fmla="val 136267"/>
            </a:avLst>
          </a:prstGeom>
          <a:ln w="15875"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055640" y="307429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购汇反盘文件通过交换平台</a:t>
            </a:r>
          </a:p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反馈给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KJT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5095106" y="2628528"/>
            <a:ext cx="1086662" cy="2021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28" name="组合 46"/>
          <p:cNvGrpSpPr/>
          <p:nvPr/>
        </p:nvGrpSpPr>
        <p:grpSpPr>
          <a:xfrm>
            <a:off x="6838156" y="3386708"/>
            <a:ext cx="1368152" cy="230832"/>
            <a:chOff x="-2172088" y="1819233"/>
            <a:chExt cx="1541238" cy="308321"/>
          </a:xfrm>
        </p:grpSpPr>
        <p:sp>
          <p:nvSpPr>
            <p:cNvPr id="205" name="圆角矩形 204"/>
            <p:cNvSpPr/>
            <p:nvPr/>
          </p:nvSpPr>
          <p:spPr>
            <a:xfrm>
              <a:off x="-2058780" y="1839072"/>
              <a:ext cx="1297885" cy="26296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-2172088" y="1819233"/>
              <a:ext cx="1541238" cy="30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外币转入</a:t>
              </a:r>
              <a:r>
                <a:rPr lang="en-US" altLang="zh-CN" sz="900" dirty="0" smtClean="0">
                  <a:latin typeface="微软雅黑" pitchFamily="34" charset="-122"/>
                  <a:ea typeface="微软雅黑" pitchFamily="34" charset="-122"/>
                </a:rPr>
                <a:t>KJT</a:t>
              </a:r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外币账户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899592" y="278092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购汇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5017765" y="2609478"/>
            <a:ext cx="1256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人民币购汇金额转账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177136" y="26963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有可能晚于实际购汇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46"/>
          <p:cNvGrpSpPr/>
          <p:nvPr/>
        </p:nvGrpSpPr>
        <p:grpSpPr>
          <a:xfrm>
            <a:off x="6948264" y="3837806"/>
            <a:ext cx="1086662" cy="230832"/>
            <a:chOff x="-2058779" y="1819290"/>
            <a:chExt cx="1224136" cy="308319"/>
          </a:xfrm>
        </p:grpSpPr>
        <p:sp>
          <p:nvSpPr>
            <p:cNvPr id="239" name="圆角矩形 238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-1964284" y="1819290"/>
              <a:ext cx="1036431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获取税单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46"/>
          <p:cNvGrpSpPr/>
          <p:nvPr/>
        </p:nvGrpSpPr>
        <p:grpSpPr>
          <a:xfrm>
            <a:off x="5148064" y="3981822"/>
            <a:ext cx="1086662" cy="230832"/>
            <a:chOff x="-2058779" y="1819290"/>
            <a:chExt cx="1224136" cy="308319"/>
          </a:xfrm>
        </p:grpSpPr>
        <p:sp>
          <p:nvSpPr>
            <p:cNvPr id="242" name="圆角矩形 241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-1964284" y="1819290"/>
              <a:ext cx="1036431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接收税单信息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46"/>
          <p:cNvGrpSpPr/>
          <p:nvPr/>
        </p:nvGrpSpPr>
        <p:grpSpPr>
          <a:xfrm>
            <a:off x="3131840" y="4308004"/>
            <a:ext cx="1086662" cy="230832"/>
            <a:chOff x="-2058779" y="1819290"/>
            <a:chExt cx="1224136" cy="308319"/>
          </a:xfrm>
        </p:grpSpPr>
        <p:sp>
          <p:nvSpPr>
            <p:cNvPr id="245" name="圆角矩形 244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-1964284" y="1819290"/>
              <a:ext cx="1036431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订单状态更新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47" name="形状 197"/>
          <p:cNvCxnSpPr>
            <a:stCxn id="239" idx="1"/>
            <a:endCxn id="242" idx="1"/>
          </p:cNvCxnSpPr>
          <p:nvPr/>
        </p:nvCxnSpPr>
        <p:spPr>
          <a:xfrm rot="10800000" flipV="1">
            <a:off x="5148064" y="3948412"/>
            <a:ext cx="1800200" cy="144016"/>
          </a:xfrm>
          <a:prstGeom prst="bentConnector3">
            <a:avLst>
              <a:gd name="adj1" fmla="val 138625"/>
            </a:avLst>
          </a:prstGeom>
          <a:ln w="15875"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3064024" y="380503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税单信息通过交换平台反馈给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KJT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收银台，同步更新订单状态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46"/>
          <p:cNvGrpSpPr/>
          <p:nvPr/>
        </p:nvGrpSpPr>
        <p:grpSpPr>
          <a:xfrm>
            <a:off x="5141522" y="4296147"/>
            <a:ext cx="1086662" cy="230832"/>
            <a:chOff x="-2058779" y="1806574"/>
            <a:chExt cx="1224136" cy="308320"/>
          </a:xfrm>
        </p:grpSpPr>
        <p:sp>
          <p:nvSpPr>
            <p:cNvPr id="261" name="圆角矩形 260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-2007204" y="1806574"/>
              <a:ext cx="1129641" cy="30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人民币税费转账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3" name="直接箭头连接符 262"/>
          <p:cNvCxnSpPr>
            <a:stCxn id="242" idx="2"/>
            <a:endCxn id="261" idx="0"/>
          </p:cNvCxnSpPr>
          <p:nvPr/>
        </p:nvCxnSpPr>
        <p:spPr>
          <a:xfrm flipH="1">
            <a:off x="5684853" y="4193511"/>
            <a:ext cx="6542" cy="121684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组合 46"/>
          <p:cNvGrpSpPr/>
          <p:nvPr/>
        </p:nvGrpSpPr>
        <p:grpSpPr>
          <a:xfrm>
            <a:off x="6941722" y="4308004"/>
            <a:ext cx="1086662" cy="230832"/>
            <a:chOff x="-2058779" y="1819290"/>
            <a:chExt cx="1224136" cy="308319"/>
          </a:xfrm>
        </p:grpSpPr>
        <p:sp>
          <p:nvSpPr>
            <p:cNvPr id="268" name="圆角矩形 267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-1964284" y="1819290"/>
              <a:ext cx="1036431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清缴税费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70" name="直接箭头连接符 269"/>
          <p:cNvCxnSpPr>
            <a:stCxn id="261" idx="3"/>
            <a:endCxn id="268" idx="1"/>
          </p:cNvCxnSpPr>
          <p:nvPr/>
        </p:nvCxnSpPr>
        <p:spPr>
          <a:xfrm>
            <a:off x="6228184" y="4416278"/>
            <a:ext cx="713538" cy="2332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46"/>
          <p:cNvGrpSpPr/>
          <p:nvPr/>
        </p:nvGrpSpPr>
        <p:grpSpPr>
          <a:xfrm>
            <a:off x="6938739" y="4783435"/>
            <a:ext cx="1086662" cy="230832"/>
            <a:chOff x="-2058779" y="1819296"/>
            <a:chExt cx="1224136" cy="308320"/>
          </a:xfrm>
        </p:grpSpPr>
        <p:sp>
          <p:nvSpPr>
            <p:cNvPr id="274" name="圆角矩形 273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-1964284" y="1819296"/>
              <a:ext cx="1036431" cy="30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获取缴款回执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46"/>
          <p:cNvGrpSpPr/>
          <p:nvPr/>
        </p:nvGrpSpPr>
        <p:grpSpPr>
          <a:xfrm>
            <a:off x="5148064" y="4629894"/>
            <a:ext cx="1086662" cy="230832"/>
            <a:chOff x="-2058779" y="1819290"/>
            <a:chExt cx="1224136" cy="308319"/>
          </a:xfrm>
        </p:grpSpPr>
        <p:sp>
          <p:nvSpPr>
            <p:cNvPr id="277" name="圆角矩形 276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-1964284" y="1819290"/>
              <a:ext cx="1036431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接收缴款回执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79" name="形状 197"/>
          <p:cNvCxnSpPr>
            <a:stCxn id="274" idx="1"/>
            <a:endCxn id="277" idx="1"/>
          </p:cNvCxnSpPr>
          <p:nvPr/>
        </p:nvCxnSpPr>
        <p:spPr>
          <a:xfrm rot="10800000">
            <a:off x="5148065" y="4740501"/>
            <a:ext cx="1790675" cy="153537"/>
          </a:xfrm>
          <a:prstGeom prst="bentConnector3">
            <a:avLst>
              <a:gd name="adj1" fmla="val 138830"/>
            </a:avLst>
          </a:prstGeom>
          <a:ln w="15875"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>
            <a:stCxn id="268" idx="2"/>
            <a:endCxn id="274" idx="0"/>
          </p:cNvCxnSpPr>
          <p:nvPr/>
        </p:nvCxnSpPr>
        <p:spPr>
          <a:xfrm flipH="1">
            <a:off x="7482070" y="4519693"/>
            <a:ext cx="2983" cy="273261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3064024" y="463941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缴款回执通过交换平台反馈给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KJT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收银台，同步更新订单状态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" name="组合 46"/>
          <p:cNvGrpSpPr/>
          <p:nvPr/>
        </p:nvGrpSpPr>
        <p:grpSpPr>
          <a:xfrm>
            <a:off x="1619672" y="4313287"/>
            <a:ext cx="1086662" cy="230832"/>
            <a:chOff x="-2058779" y="1819290"/>
            <a:chExt cx="1224136" cy="308319"/>
          </a:xfrm>
        </p:grpSpPr>
        <p:sp>
          <p:nvSpPr>
            <p:cNvPr id="290" name="圆角矩形 289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-1964284" y="1819290"/>
              <a:ext cx="1036431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订单状态更新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92" name="直接箭头连接符 291"/>
          <p:cNvCxnSpPr>
            <a:stCxn id="245" idx="1"/>
            <a:endCxn id="290" idx="3"/>
          </p:cNvCxnSpPr>
          <p:nvPr/>
        </p:nvCxnSpPr>
        <p:spPr>
          <a:xfrm flipH="1">
            <a:off x="2706334" y="4418610"/>
            <a:ext cx="425506" cy="5283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形状 197"/>
          <p:cNvCxnSpPr/>
          <p:nvPr/>
        </p:nvCxnSpPr>
        <p:spPr>
          <a:xfrm rot="5400000">
            <a:off x="4242323" y="4167483"/>
            <a:ext cx="292772" cy="209482"/>
          </a:xfrm>
          <a:prstGeom prst="bentConnector2">
            <a:avLst/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形状 197"/>
          <p:cNvCxnSpPr/>
          <p:nvPr/>
        </p:nvCxnSpPr>
        <p:spPr>
          <a:xfrm rot="16200000" flipV="1">
            <a:off x="4247063" y="4450775"/>
            <a:ext cx="283292" cy="209482"/>
          </a:xfrm>
          <a:prstGeom prst="bentConnector2">
            <a:avLst/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899592" y="4028638"/>
            <a:ext cx="36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税费清缴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46"/>
          <p:cNvGrpSpPr/>
          <p:nvPr/>
        </p:nvGrpSpPr>
        <p:grpSpPr>
          <a:xfrm>
            <a:off x="5051673" y="5189959"/>
            <a:ext cx="1296144" cy="792088"/>
            <a:chOff x="-2058779" y="1819290"/>
            <a:chExt cx="1224136" cy="693037"/>
          </a:xfrm>
        </p:grpSpPr>
        <p:sp>
          <p:nvSpPr>
            <p:cNvPr id="307" name="圆角矩形 306"/>
            <p:cNvSpPr/>
            <p:nvPr/>
          </p:nvSpPr>
          <p:spPr>
            <a:xfrm>
              <a:off x="-2058779" y="1832008"/>
              <a:ext cx="1224136" cy="68031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-1964284" y="1819290"/>
              <a:ext cx="1036431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对账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9" name="TextBox 308"/>
          <p:cNvSpPr txBox="1"/>
          <p:nvPr/>
        </p:nvSpPr>
        <p:spPr>
          <a:xfrm>
            <a:off x="5018906" y="534883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T+1</a:t>
            </a:r>
            <a:r>
              <a:rPr lang="zh-CN" altLang="en-US" sz="900" i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900" i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900" i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日对账文件；</a:t>
            </a:r>
          </a:p>
          <a:p>
            <a:r>
              <a:rPr lang="zh-CN" altLang="en-US" sz="900" i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向商户推送对账文件；</a:t>
            </a:r>
          </a:p>
          <a:p>
            <a:r>
              <a:rPr lang="zh-CN" altLang="en-US" sz="900" i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接收商户对账结果；</a:t>
            </a:r>
          </a:p>
          <a:p>
            <a:r>
              <a:rPr lang="zh-CN" altLang="en-US" sz="900" i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差错处理；</a:t>
            </a:r>
            <a:endParaRPr lang="zh-CN" altLang="en-US" sz="900" i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组合 46"/>
          <p:cNvGrpSpPr/>
          <p:nvPr/>
        </p:nvGrpSpPr>
        <p:grpSpPr>
          <a:xfrm>
            <a:off x="1619672" y="5487566"/>
            <a:ext cx="1086662" cy="230832"/>
            <a:chOff x="-2058779" y="1819290"/>
            <a:chExt cx="1224136" cy="308319"/>
          </a:xfrm>
        </p:grpSpPr>
        <p:sp>
          <p:nvSpPr>
            <p:cNvPr id="311" name="圆角矩形 310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-1964284" y="1819290"/>
              <a:ext cx="1036431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对账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13" name="直接箭头连接符 312"/>
          <p:cNvCxnSpPr>
            <a:stCxn id="307" idx="1"/>
            <a:endCxn id="311" idx="3"/>
          </p:cNvCxnSpPr>
          <p:nvPr/>
        </p:nvCxnSpPr>
        <p:spPr>
          <a:xfrm flipH="1">
            <a:off x="2706334" y="5593271"/>
            <a:ext cx="2345339" cy="4901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组合 46"/>
          <p:cNvGrpSpPr/>
          <p:nvPr/>
        </p:nvGrpSpPr>
        <p:grpSpPr>
          <a:xfrm>
            <a:off x="5157589" y="6126063"/>
            <a:ext cx="1086662" cy="230832"/>
            <a:chOff x="-2058779" y="1819290"/>
            <a:chExt cx="1224136" cy="308319"/>
          </a:xfrm>
        </p:grpSpPr>
        <p:sp>
          <p:nvSpPr>
            <p:cNvPr id="318" name="圆角矩形 317"/>
            <p:cNvSpPr/>
            <p:nvPr/>
          </p:nvSpPr>
          <p:spPr>
            <a:xfrm>
              <a:off x="-2058779" y="1832010"/>
              <a:ext cx="1224136" cy="27003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-1966931" y="1819290"/>
              <a:ext cx="1036431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结算货款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23" name="直接箭头连接符 322"/>
          <p:cNvCxnSpPr>
            <a:stCxn id="311" idx="3"/>
            <a:endCxn id="307" idx="1"/>
          </p:cNvCxnSpPr>
          <p:nvPr/>
        </p:nvCxnSpPr>
        <p:spPr>
          <a:xfrm flipV="1">
            <a:off x="2706334" y="5593271"/>
            <a:ext cx="2345339" cy="4901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>
            <a:stCxn id="307" idx="2"/>
            <a:endCxn id="318" idx="0"/>
          </p:cNvCxnSpPr>
          <p:nvPr/>
        </p:nvCxnSpPr>
        <p:spPr>
          <a:xfrm>
            <a:off x="5699745" y="5982047"/>
            <a:ext cx="1175" cy="15354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899592" y="555962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对账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827584" y="5142334"/>
            <a:ext cx="7560840" cy="1315194"/>
          </a:xfrm>
          <a:prstGeom prst="rect">
            <a:avLst/>
          </a:prstGeom>
          <a:solidFill>
            <a:schemeClr val="bg1">
              <a:alpha val="0"/>
            </a:schemeClr>
          </a:solidFill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>
            <a:off x="827584" y="3769990"/>
            <a:ext cx="7560840" cy="1315194"/>
          </a:xfrm>
          <a:prstGeom prst="rect">
            <a:avLst/>
          </a:prstGeom>
          <a:solidFill>
            <a:schemeClr val="bg1">
              <a:alpha val="0"/>
            </a:schemeClr>
          </a:solidFill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827584" y="1177702"/>
            <a:ext cx="7560840" cy="955154"/>
          </a:xfrm>
          <a:prstGeom prst="rect">
            <a:avLst/>
          </a:prstGeom>
          <a:solidFill>
            <a:schemeClr val="bg1">
              <a:alpha val="0"/>
            </a:schemeClr>
          </a:solidFill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27584" y="2185814"/>
            <a:ext cx="7560840" cy="1531218"/>
          </a:xfrm>
          <a:prstGeom prst="rect">
            <a:avLst/>
          </a:prstGeom>
          <a:solidFill>
            <a:schemeClr val="bg1">
              <a:alpha val="0"/>
            </a:schemeClr>
          </a:solidFill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3"/>
          <p:cNvGrpSpPr/>
          <p:nvPr/>
        </p:nvGrpSpPr>
        <p:grpSpPr>
          <a:xfrm>
            <a:off x="299778" y="682337"/>
            <a:ext cx="2255998" cy="4912160"/>
            <a:chOff x="279882" y="687514"/>
            <a:chExt cx="1483806" cy="4842050"/>
          </a:xfrm>
        </p:grpSpPr>
        <p:sp>
          <p:nvSpPr>
            <p:cNvPr id="6" name="圆角矩形 5"/>
            <p:cNvSpPr/>
            <p:nvPr/>
          </p:nvSpPr>
          <p:spPr>
            <a:xfrm>
              <a:off x="366810" y="692696"/>
              <a:ext cx="1347896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76066" y="1113395"/>
              <a:ext cx="1387622" cy="1135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79882" y="687514"/>
              <a:ext cx="1436046" cy="455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交易平台</a:t>
              </a:r>
              <a:endParaRPr lang="en-US" altLang="zh-CN" sz="12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（代建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自有）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" name="文本占位符 52"/>
          <p:cNvSpPr>
            <a:spLocks noGrp="1"/>
          </p:cNvSpPr>
          <p:nvPr>
            <p:ph type="body" sz="quarter" idx="13"/>
          </p:nvPr>
        </p:nvSpPr>
        <p:spPr>
          <a:xfrm>
            <a:off x="107283" y="62214"/>
            <a:ext cx="6357918" cy="4286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商品退货基本流程图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2521667" y="682337"/>
            <a:ext cx="1634428" cy="4906903"/>
            <a:chOff x="312895" y="692696"/>
            <a:chExt cx="1450793" cy="4836868"/>
          </a:xfrm>
        </p:grpSpPr>
        <p:sp>
          <p:nvSpPr>
            <p:cNvPr id="20" name="圆角矩形 19"/>
            <p:cNvSpPr/>
            <p:nvPr/>
          </p:nvSpPr>
          <p:spPr>
            <a:xfrm>
              <a:off x="312895" y="692696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95536" y="772914"/>
              <a:ext cx="1296144" cy="27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数据交换平台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4218636" y="682337"/>
            <a:ext cx="1608889" cy="4906903"/>
            <a:chOff x="312896" y="692696"/>
            <a:chExt cx="1378784" cy="4836868"/>
          </a:xfrm>
        </p:grpSpPr>
        <p:sp>
          <p:nvSpPr>
            <p:cNvPr id="24" name="圆角矩形 23"/>
            <p:cNvSpPr/>
            <p:nvPr/>
          </p:nvSpPr>
          <p:spPr>
            <a:xfrm>
              <a:off x="312896" y="692696"/>
              <a:ext cx="1295896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23529" y="1124744"/>
              <a:ext cx="1285263" cy="404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5536" y="772914"/>
              <a:ext cx="1296144" cy="27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跨境通运营管理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28"/>
          <p:cNvGrpSpPr/>
          <p:nvPr/>
        </p:nvGrpSpPr>
        <p:grpSpPr>
          <a:xfrm>
            <a:off x="5779061" y="682337"/>
            <a:ext cx="1403777" cy="4906903"/>
            <a:chOff x="312895" y="692696"/>
            <a:chExt cx="1450793" cy="4836868"/>
          </a:xfrm>
        </p:grpSpPr>
        <p:sp>
          <p:nvSpPr>
            <p:cNvPr id="30" name="圆角矩形 29"/>
            <p:cNvSpPr/>
            <p:nvPr/>
          </p:nvSpPr>
          <p:spPr>
            <a:xfrm>
              <a:off x="312895" y="692696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5536" y="772914"/>
              <a:ext cx="1296144" cy="28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KJT</a:t>
              </a:r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收银台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32"/>
          <p:cNvGrpSpPr/>
          <p:nvPr/>
        </p:nvGrpSpPr>
        <p:grpSpPr>
          <a:xfrm>
            <a:off x="7228386" y="682337"/>
            <a:ext cx="1403777" cy="4906903"/>
            <a:chOff x="312895" y="692696"/>
            <a:chExt cx="1450793" cy="4836868"/>
          </a:xfrm>
        </p:grpSpPr>
        <p:sp>
          <p:nvSpPr>
            <p:cNvPr id="34" name="圆角矩形 33"/>
            <p:cNvSpPr/>
            <p:nvPr/>
          </p:nvSpPr>
          <p:spPr>
            <a:xfrm>
              <a:off x="312895" y="692696"/>
              <a:ext cx="1450793" cy="4836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23528" y="1124744"/>
              <a:ext cx="144016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95536" y="772914"/>
              <a:ext cx="1296144" cy="28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海关</a:t>
              </a:r>
              <a:endParaRPr lang="zh-CN" altLang="en-US" sz="13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39246" y="1316260"/>
            <a:ext cx="1034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7" name="直接箭头连接符 136"/>
          <p:cNvCxnSpPr>
            <a:stCxn id="128" idx="2"/>
            <a:endCxn id="138" idx="0"/>
          </p:cNvCxnSpPr>
          <p:nvPr/>
        </p:nvCxnSpPr>
        <p:spPr>
          <a:xfrm>
            <a:off x="1277824" y="1498175"/>
            <a:ext cx="3195" cy="239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9" name="Picture 2" descr="C:\Users\sunyongxue\AppData\Local\Microsoft\Windows\Temporary Internet Files\Content.IE5\4737UZDN\MC9002954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501008"/>
            <a:ext cx="46754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-35625" y="4077072"/>
            <a:ext cx="467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商户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803490" y="2924944"/>
            <a:ext cx="28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是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867386" y="3284984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否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26" y="1916832"/>
            <a:ext cx="323528" cy="433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" name="圆角矩形 127"/>
          <p:cNvSpPr/>
          <p:nvPr/>
        </p:nvSpPr>
        <p:spPr>
          <a:xfrm>
            <a:off x="837186" y="1210143"/>
            <a:ext cx="881276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申请退货</a:t>
            </a:r>
          </a:p>
        </p:txBody>
      </p:sp>
      <p:grpSp>
        <p:nvGrpSpPr>
          <p:cNvPr id="8" name="组合 140"/>
          <p:cNvGrpSpPr/>
          <p:nvPr/>
        </p:nvGrpSpPr>
        <p:grpSpPr>
          <a:xfrm>
            <a:off x="806108" y="1737191"/>
            <a:ext cx="949822" cy="489150"/>
            <a:chOff x="1043608" y="1772816"/>
            <a:chExt cx="949822" cy="489150"/>
          </a:xfrm>
        </p:grpSpPr>
        <p:sp>
          <p:nvSpPr>
            <p:cNvPr id="138" name="菱形 137"/>
            <p:cNvSpPr/>
            <p:nvPr/>
          </p:nvSpPr>
          <p:spPr>
            <a:xfrm>
              <a:off x="1043608" y="1772816"/>
              <a:ext cx="949822" cy="48915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115616" y="1880449"/>
              <a:ext cx="805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审核退货</a:t>
              </a:r>
              <a:endParaRPr lang="zh-CN" altLang="en-US" sz="11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2" name="圆角矩形 151"/>
          <p:cNvSpPr/>
          <p:nvPr/>
        </p:nvSpPr>
        <p:spPr>
          <a:xfrm>
            <a:off x="851334" y="3203375"/>
            <a:ext cx="864096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用户退货</a:t>
            </a:r>
          </a:p>
        </p:txBody>
      </p:sp>
      <p:grpSp>
        <p:nvGrpSpPr>
          <p:cNvPr id="9" name="组合 152"/>
          <p:cNvGrpSpPr/>
          <p:nvPr/>
        </p:nvGrpSpPr>
        <p:grpSpPr>
          <a:xfrm>
            <a:off x="806108" y="2471420"/>
            <a:ext cx="949822" cy="489150"/>
            <a:chOff x="1043608" y="1772816"/>
            <a:chExt cx="949822" cy="489150"/>
          </a:xfrm>
        </p:grpSpPr>
        <p:sp>
          <p:nvSpPr>
            <p:cNvPr id="154" name="菱形 153"/>
            <p:cNvSpPr/>
            <p:nvPr/>
          </p:nvSpPr>
          <p:spPr>
            <a:xfrm>
              <a:off x="1043608" y="1772816"/>
              <a:ext cx="949822" cy="48915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115616" y="1880449"/>
              <a:ext cx="805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是否发货</a:t>
              </a:r>
              <a:endParaRPr lang="zh-CN" altLang="en-US" sz="11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60" name="直接箭头连接符 159"/>
          <p:cNvCxnSpPr>
            <a:stCxn id="138" idx="2"/>
            <a:endCxn id="154" idx="0"/>
          </p:cNvCxnSpPr>
          <p:nvPr/>
        </p:nvCxnSpPr>
        <p:spPr>
          <a:xfrm>
            <a:off x="1281019" y="2226341"/>
            <a:ext cx="0" cy="245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209858" y="2204864"/>
            <a:ext cx="48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通过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2" name="直接箭头连接符 371"/>
          <p:cNvCxnSpPr>
            <a:stCxn id="154" idx="2"/>
            <a:endCxn id="152" idx="0"/>
          </p:cNvCxnSpPr>
          <p:nvPr/>
        </p:nvCxnSpPr>
        <p:spPr>
          <a:xfrm>
            <a:off x="1281019" y="2960570"/>
            <a:ext cx="2363" cy="242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5" name="圆角矩形 374"/>
          <p:cNvSpPr/>
          <p:nvPr/>
        </p:nvSpPr>
        <p:spPr>
          <a:xfrm>
            <a:off x="742185" y="3660689"/>
            <a:ext cx="1080120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接收退回商品</a:t>
            </a:r>
          </a:p>
        </p:txBody>
      </p:sp>
      <p:sp>
        <p:nvSpPr>
          <p:cNvPr id="376" name="圆角矩形 375"/>
          <p:cNvSpPr/>
          <p:nvPr/>
        </p:nvSpPr>
        <p:spPr>
          <a:xfrm>
            <a:off x="1667172" y="1521167"/>
            <a:ext cx="792088" cy="2397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告知用户</a:t>
            </a:r>
          </a:p>
        </p:txBody>
      </p:sp>
      <p:cxnSp>
        <p:nvCxnSpPr>
          <p:cNvPr id="379" name="直接箭头连接符 378"/>
          <p:cNvCxnSpPr>
            <a:endCxn id="376" idx="2"/>
          </p:cNvCxnSpPr>
          <p:nvPr/>
        </p:nvCxnSpPr>
        <p:spPr>
          <a:xfrm flipV="1">
            <a:off x="1690922" y="1760941"/>
            <a:ext cx="372294" cy="2327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1762930" y="2060848"/>
            <a:ext cx="64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不通过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1281866" y="2924944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是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6" name="直接箭头连接符 385"/>
          <p:cNvCxnSpPr>
            <a:stCxn id="152" idx="2"/>
            <a:endCxn id="375" idx="0"/>
          </p:cNvCxnSpPr>
          <p:nvPr/>
        </p:nvCxnSpPr>
        <p:spPr>
          <a:xfrm flipH="1">
            <a:off x="1282245" y="3491407"/>
            <a:ext cx="1137" cy="16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1" name="圆角矩形 400"/>
          <p:cNvSpPr/>
          <p:nvPr/>
        </p:nvSpPr>
        <p:spPr>
          <a:xfrm>
            <a:off x="849818" y="4190011"/>
            <a:ext cx="864096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申请退款</a:t>
            </a:r>
          </a:p>
        </p:txBody>
      </p:sp>
      <p:cxnSp>
        <p:nvCxnSpPr>
          <p:cNvPr id="402" name="直接箭头连接符 401"/>
          <p:cNvCxnSpPr>
            <a:stCxn id="375" idx="2"/>
            <a:endCxn id="401" idx="0"/>
          </p:cNvCxnSpPr>
          <p:nvPr/>
        </p:nvCxnSpPr>
        <p:spPr>
          <a:xfrm flipH="1">
            <a:off x="1281866" y="3948721"/>
            <a:ext cx="379" cy="241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>
            <a:stCxn id="154" idx="3"/>
            <a:endCxn id="401" idx="3"/>
          </p:cNvCxnSpPr>
          <p:nvPr/>
        </p:nvCxnSpPr>
        <p:spPr>
          <a:xfrm flipH="1">
            <a:off x="1713914" y="2715995"/>
            <a:ext cx="42016" cy="1618032"/>
          </a:xfrm>
          <a:prstGeom prst="bentConnector3">
            <a:avLst>
              <a:gd name="adj1" fmla="val -79845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8" name="TextBox 407"/>
          <p:cNvSpPr txBox="1"/>
          <p:nvPr/>
        </p:nvSpPr>
        <p:spPr>
          <a:xfrm>
            <a:off x="2073954" y="3645024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否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" name="圆角矩形 408"/>
          <p:cNvSpPr/>
          <p:nvPr/>
        </p:nvSpPr>
        <p:spPr>
          <a:xfrm>
            <a:off x="2915058" y="1320808"/>
            <a:ext cx="1080120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接收退款申请</a:t>
            </a:r>
          </a:p>
        </p:txBody>
      </p:sp>
      <p:cxnSp>
        <p:nvCxnSpPr>
          <p:cNvPr id="410" name="直接箭头连接符 409"/>
          <p:cNvCxnSpPr>
            <a:stCxn id="401" idx="2"/>
            <a:endCxn id="409" idx="1"/>
          </p:cNvCxnSpPr>
          <p:nvPr/>
        </p:nvCxnSpPr>
        <p:spPr>
          <a:xfrm rot="5400000" flipH="1" flipV="1">
            <a:off x="591852" y="2154838"/>
            <a:ext cx="3013219" cy="1633192"/>
          </a:xfrm>
          <a:prstGeom prst="bentConnector4">
            <a:avLst>
              <a:gd name="adj1" fmla="val -7587"/>
              <a:gd name="adj2" fmla="val 828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4" name="圆角矩形 413"/>
          <p:cNvSpPr/>
          <p:nvPr/>
        </p:nvSpPr>
        <p:spPr>
          <a:xfrm>
            <a:off x="4427226" y="1320808"/>
            <a:ext cx="1080120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审核退款申请</a:t>
            </a:r>
          </a:p>
        </p:txBody>
      </p:sp>
      <p:cxnSp>
        <p:nvCxnSpPr>
          <p:cNvPr id="415" name="直接箭头连接符 414"/>
          <p:cNvCxnSpPr>
            <a:stCxn id="409" idx="3"/>
            <a:endCxn id="414" idx="1"/>
          </p:cNvCxnSpPr>
          <p:nvPr/>
        </p:nvCxnSpPr>
        <p:spPr>
          <a:xfrm>
            <a:off x="3995178" y="146482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组合 418"/>
          <p:cNvGrpSpPr/>
          <p:nvPr/>
        </p:nvGrpSpPr>
        <p:grpSpPr>
          <a:xfrm>
            <a:off x="4487359" y="1767005"/>
            <a:ext cx="949822" cy="474242"/>
            <a:chOff x="1043608" y="1772816"/>
            <a:chExt cx="949822" cy="489150"/>
          </a:xfrm>
        </p:grpSpPr>
        <p:sp>
          <p:nvSpPr>
            <p:cNvPr id="420" name="菱形 419"/>
            <p:cNvSpPr/>
            <p:nvPr/>
          </p:nvSpPr>
          <p:spPr>
            <a:xfrm>
              <a:off x="1043608" y="1772816"/>
              <a:ext cx="949822" cy="48915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1115616" y="1880449"/>
              <a:ext cx="805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审核退款</a:t>
              </a:r>
              <a:endParaRPr lang="zh-CN" altLang="en-US" sz="11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22" name="直接箭头连接符 421"/>
          <p:cNvCxnSpPr>
            <a:stCxn id="414" idx="2"/>
            <a:endCxn id="420" idx="0"/>
          </p:cNvCxnSpPr>
          <p:nvPr/>
        </p:nvCxnSpPr>
        <p:spPr>
          <a:xfrm flipH="1">
            <a:off x="4962270" y="1608840"/>
            <a:ext cx="5016" cy="158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圆角矩形 424"/>
          <p:cNvSpPr/>
          <p:nvPr/>
        </p:nvSpPr>
        <p:spPr>
          <a:xfrm>
            <a:off x="2915058" y="1862763"/>
            <a:ext cx="1080120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接收审核结果</a:t>
            </a:r>
          </a:p>
        </p:txBody>
      </p:sp>
      <p:cxnSp>
        <p:nvCxnSpPr>
          <p:cNvPr id="427" name="直接箭头连接符 426"/>
          <p:cNvCxnSpPr>
            <a:stCxn id="420" idx="1"/>
            <a:endCxn id="425" idx="3"/>
          </p:cNvCxnSpPr>
          <p:nvPr/>
        </p:nvCxnSpPr>
        <p:spPr>
          <a:xfrm flipH="1">
            <a:off x="3995178" y="2004126"/>
            <a:ext cx="492181" cy="2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" name="TextBox 429"/>
          <p:cNvSpPr txBox="1"/>
          <p:nvPr/>
        </p:nvSpPr>
        <p:spPr>
          <a:xfrm>
            <a:off x="3995178" y="2060848"/>
            <a:ext cx="64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不通过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1" name="直接箭头连接符 430"/>
          <p:cNvCxnSpPr>
            <a:stCxn id="425" idx="1"/>
            <a:endCxn id="376" idx="2"/>
          </p:cNvCxnSpPr>
          <p:nvPr/>
        </p:nvCxnSpPr>
        <p:spPr>
          <a:xfrm rot="10800000">
            <a:off x="2063216" y="1760941"/>
            <a:ext cx="851842" cy="2458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4" name="圆角矩形 433"/>
          <p:cNvSpPr/>
          <p:nvPr/>
        </p:nvSpPr>
        <p:spPr>
          <a:xfrm>
            <a:off x="4547492" y="2517404"/>
            <a:ext cx="864096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发起退款</a:t>
            </a:r>
          </a:p>
        </p:txBody>
      </p:sp>
      <p:cxnSp>
        <p:nvCxnSpPr>
          <p:cNvPr id="436" name="直接箭头连接符 435"/>
          <p:cNvCxnSpPr>
            <a:stCxn id="420" idx="2"/>
            <a:endCxn id="434" idx="0"/>
          </p:cNvCxnSpPr>
          <p:nvPr/>
        </p:nvCxnSpPr>
        <p:spPr>
          <a:xfrm>
            <a:off x="4962270" y="2241247"/>
            <a:ext cx="17270" cy="276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9" name="TextBox 438"/>
          <p:cNvSpPr txBox="1"/>
          <p:nvPr/>
        </p:nvSpPr>
        <p:spPr>
          <a:xfrm>
            <a:off x="5003290" y="2204864"/>
            <a:ext cx="48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通过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" name="圆角矩形 439"/>
          <p:cNvSpPr/>
          <p:nvPr/>
        </p:nvSpPr>
        <p:spPr>
          <a:xfrm>
            <a:off x="2915058" y="2528521"/>
            <a:ext cx="1080120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接收退款信息</a:t>
            </a:r>
          </a:p>
        </p:txBody>
      </p:sp>
      <p:cxnSp>
        <p:nvCxnSpPr>
          <p:cNvPr id="441" name="直接箭头连接符 440"/>
          <p:cNvCxnSpPr>
            <a:stCxn id="434" idx="1"/>
            <a:endCxn id="440" idx="3"/>
          </p:cNvCxnSpPr>
          <p:nvPr/>
        </p:nvCxnSpPr>
        <p:spPr>
          <a:xfrm flipH="1">
            <a:off x="3995178" y="2661420"/>
            <a:ext cx="552314" cy="11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4" name="圆角矩形 443"/>
          <p:cNvSpPr/>
          <p:nvPr/>
        </p:nvSpPr>
        <p:spPr>
          <a:xfrm>
            <a:off x="6117519" y="1556792"/>
            <a:ext cx="660705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退款</a:t>
            </a:r>
          </a:p>
        </p:txBody>
      </p:sp>
      <p:cxnSp>
        <p:nvCxnSpPr>
          <p:cNvPr id="445" name="直接箭头连接符 444"/>
          <p:cNvCxnSpPr>
            <a:stCxn id="440" idx="2"/>
            <a:endCxn id="444" idx="1"/>
          </p:cNvCxnSpPr>
          <p:nvPr/>
        </p:nvCxnSpPr>
        <p:spPr>
          <a:xfrm rot="5400000" flipH="1" flipV="1">
            <a:off x="4228445" y="927480"/>
            <a:ext cx="1115745" cy="2662401"/>
          </a:xfrm>
          <a:prstGeom prst="bentConnector4">
            <a:avLst>
              <a:gd name="adj1" fmla="val -20489"/>
              <a:gd name="adj2" fmla="val 900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组合 450"/>
          <p:cNvGrpSpPr/>
          <p:nvPr/>
        </p:nvGrpSpPr>
        <p:grpSpPr>
          <a:xfrm>
            <a:off x="5965418" y="2132856"/>
            <a:ext cx="949822" cy="489150"/>
            <a:chOff x="1043608" y="1772816"/>
            <a:chExt cx="949822" cy="489150"/>
          </a:xfrm>
        </p:grpSpPr>
        <p:sp>
          <p:nvSpPr>
            <p:cNvPr id="452" name="菱形 451"/>
            <p:cNvSpPr/>
            <p:nvPr/>
          </p:nvSpPr>
          <p:spPr>
            <a:xfrm>
              <a:off x="1043608" y="1772816"/>
              <a:ext cx="949822" cy="48915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115616" y="1880449"/>
              <a:ext cx="805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是否退税</a:t>
              </a:r>
              <a:endParaRPr lang="zh-CN" altLang="en-US" sz="11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61" name="直接箭头连接符 460"/>
          <p:cNvCxnSpPr>
            <a:stCxn id="444" idx="2"/>
            <a:endCxn id="452" idx="0"/>
          </p:cNvCxnSpPr>
          <p:nvPr/>
        </p:nvCxnSpPr>
        <p:spPr>
          <a:xfrm flipH="1">
            <a:off x="6440329" y="1844824"/>
            <a:ext cx="7543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4" name="圆角矩形 463"/>
          <p:cNvSpPr/>
          <p:nvPr/>
        </p:nvSpPr>
        <p:spPr>
          <a:xfrm>
            <a:off x="2903183" y="3492923"/>
            <a:ext cx="1080120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接收退款信息</a:t>
            </a:r>
          </a:p>
        </p:txBody>
      </p:sp>
      <p:cxnSp>
        <p:nvCxnSpPr>
          <p:cNvPr id="465" name="直接箭头连接符 464"/>
          <p:cNvCxnSpPr>
            <a:stCxn id="452" idx="2"/>
            <a:endCxn id="464" idx="3"/>
          </p:cNvCxnSpPr>
          <p:nvPr/>
        </p:nvCxnSpPr>
        <p:spPr>
          <a:xfrm rot="5400000">
            <a:off x="4704350" y="1900959"/>
            <a:ext cx="1014933" cy="24570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圆角矩形 470"/>
          <p:cNvSpPr/>
          <p:nvPr/>
        </p:nvSpPr>
        <p:spPr>
          <a:xfrm>
            <a:off x="5929035" y="3933056"/>
            <a:ext cx="936104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申请退税</a:t>
            </a:r>
          </a:p>
        </p:txBody>
      </p:sp>
      <p:cxnSp>
        <p:nvCxnSpPr>
          <p:cNvPr id="472" name="直接箭头连接符 471"/>
          <p:cNvCxnSpPr>
            <a:stCxn id="452" idx="3"/>
            <a:endCxn id="471" idx="3"/>
          </p:cNvCxnSpPr>
          <p:nvPr/>
        </p:nvCxnSpPr>
        <p:spPr>
          <a:xfrm flipH="1">
            <a:off x="6865139" y="2377431"/>
            <a:ext cx="50101" cy="1699641"/>
          </a:xfrm>
          <a:prstGeom prst="bentConnector3">
            <a:avLst>
              <a:gd name="adj1" fmla="val -3614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2891308" y="3933056"/>
            <a:ext cx="1080120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接收退税信息</a:t>
            </a:r>
          </a:p>
        </p:txBody>
      </p:sp>
      <p:cxnSp>
        <p:nvCxnSpPr>
          <p:cNvPr id="480" name="直接箭头连接符 479"/>
          <p:cNvCxnSpPr>
            <a:stCxn id="471" idx="1"/>
            <a:endCxn id="478" idx="3"/>
          </p:cNvCxnSpPr>
          <p:nvPr/>
        </p:nvCxnSpPr>
        <p:spPr>
          <a:xfrm flipH="1">
            <a:off x="3971428" y="4077072"/>
            <a:ext cx="19576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3" name="圆角矩形 482"/>
          <p:cNvSpPr/>
          <p:nvPr/>
        </p:nvSpPr>
        <p:spPr>
          <a:xfrm>
            <a:off x="970842" y="4989426"/>
            <a:ext cx="1080120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更新退货状态</a:t>
            </a:r>
          </a:p>
        </p:txBody>
      </p:sp>
      <p:cxnSp>
        <p:nvCxnSpPr>
          <p:cNvPr id="488" name="直接箭头连接符 487"/>
          <p:cNvCxnSpPr>
            <a:stCxn id="464" idx="1"/>
            <a:endCxn id="483" idx="3"/>
          </p:cNvCxnSpPr>
          <p:nvPr/>
        </p:nvCxnSpPr>
        <p:spPr>
          <a:xfrm rot="10800000" flipV="1">
            <a:off x="2050963" y="3636938"/>
            <a:ext cx="852221" cy="14965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2" name="圆角矩形 491"/>
          <p:cNvSpPr/>
          <p:nvPr/>
        </p:nvSpPr>
        <p:spPr>
          <a:xfrm>
            <a:off x="7593155" y="4339838"/>
            <a:ext cx="792846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审核退税</a:t>
            </a:r>
          </a:p>
        </p:txBody>
      </p:sp>
      <p:cxnSp>
        <p:nvCxnSpPr>
          <p:cNvPr id="493" name="直接箭头连接符 492"/>
          <p:cNvCxnSpPr>
            <a:stCxn id="478" idx="2"/>
            <a:endCxn id="492" idx="1"/>
          </p:cNvCxnSpPr>
          <p:nvPr/>
        </p:nvCxnSpPr>
        <p:spPr>
          <a:xfrm rot="16200000" flipH="1">
            <a:off x="5380878" y="2271577"/>
            <a:ext cx="262766" cy="416178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圆角矩形 501"/>
          <p:cNvSpPr/>
          <p:nvPr/>
        </p:nvSpPr>
        <p:spPr>
          <a:xfrm>
            <a:off x="7451562" y="4976035"/>
            <a:ext cx="1080120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返回退税结果</a:t>
            </a:r>
          </a:p>
        </p:txBody>
      </p:sp>
      <p:cxnSp>
        <p:nvCxnSpPr>
          <p:cNvPr id="503" name="直接箭头连接符 502"/>
          <p:cNvCxnSpPr>
            <a:stCxn id="492" idx="2"/>
            <a:endCxn id="502" idx="0"/>
          </p:cNvCxnSpPr>
          <p:nvPr/>
        </p:nvCxnSpPr>
        <p:spPr>
          <a:xfrm>
            <a:off x="7989578" y="4627870"/>
            <a:ext cx="2044" cy="348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6" name="圆角矩形 505"/>
          <p:cNvSpPr/>
          <p:nvPr/>
        </p:nvSpPr>
        <p:spPr>
          <a:xfrm>
            <a:off x="2927691" y="5000543"/>
            <a:ext cx="1080120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接收退税结果</a:t>
            </a:r>
          </a:p>
        </p:txBody>
      </p:sp>
      <p:cxnSp>
        <p:nvCxnSpPr>
          <p:cNvPr id="514" name="直接箭头连接符 513"/>
          <p:cNvCxnSpPr>
            <a:stCxn id="502" idx="1"/>
            <a:endCxn id="506" idx="3"/>
          </p:cNvCxnSpPr>
          <p:nvPr/>
        </p:nvCxnSpPr>
        <p:spPr>
          <a:xfrm flipH="1">
            <a:off x="4007811" y="5120051"/>
            <a:ext cx="3443751" cy="2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直接箭头连接符 516"/>
          <p:cNvCxnSpPr>
            <a:stCxn id="506" idx="1"/>
            <a:endCxn id="483" idx="3"/>
          </p:cNvCxnSpPr>
          <p:nvPr/>
        </p:nvCxnSpPr>
        <p:spPr>
          <a:xfrm flipH="1" flipV="1">
            <a:off x="2050962" y="5133442"/>
            <a:ext cx="876729" cy="11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形状 174"/>
          <p:cNvCxnSpPr>
            <a:stCxn id="113" idx="3"/>
            <a:endCxn id="128" idx="1"/>
          </p:cNvCxnSpPr>
          <p:nvPr/>
        </p:nvCxnSpPr>
        <p:spPr>
          <a:xfrm flipV="1">
            <a:off x="359154" y="1354159"/>
            <a:ext cx="478032" cy="779219"/>
          </a:xfrm>
          <a:prstGeom prst="bentConnector3">
            <a:avLst>
              <a:gd name="adj1" fmla="val 276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形状 174"/>
          <p:cNvCxnSpPr>
            <a:stCxn id="113" idx="3"/>
            <a:endCxn id="376" idx="1"/>
          </p:cNvCxnSpPr>
          <p:nvPr/>
        </p:nvCxnSpPr>
        <p:spPr>
          <a:xfrm flipV="1">
            <a:off x="359154" y="1641054"/>
            <a:ext cx="1308018" cy="492324"/>
          </a:xfrm>
          <a:prstGeom prst="bentConnector3">
            <a:avLst>
              <a:gd name="adj1" fmla="val 10053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形状 174"/>
          <p:cNvCxnSpPr>
            <a:stCxn id="113" idx="3"/>
            <a:endCxn id="152" idx="1"/>
          </p:cNvCxnSpPr>
          <p:nvPr/>
        </p:nvCxnSpPr>
        <p:spPr>
          <a:xfrm>
            <a:off x="359154" y="2133378"/>
            <a:ext cx="492180" cy="1214013"/>
          </a:xfrm>
          <a:prstGeom prst="bentConnector3">
            <a:avLst>
              <a:gd name="adj1" fmla="val 28285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形状 174"/>
          <p:cNvCxnSpPr>
            <a:stCxn id="129" idx="3"/>
            <a:endCxn id="140" idx="1"/>
          </p:cNvCxnSpPr>
          <p:nvPr/>
        </p:nvCxnSpPr>
        <p:spPr>
          <a:xfrm flipV="1">
            <a:off x="467545" y="1975629"/>
            <a:ext cx="410571" cy="1813411"/>
          </a:xfrm>
          <a:prstGeom prst="bentConnector3">
            <a:avLst>
              <a:gd name="adj1" fmla="val 29753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形状 174"/>
          <p:cNvCxnSpPr>
            <a:stCxn id="129" idx="3"/>
            <a:endCxn id="375" idx="1"/>
          </p:cNvCxnSpPr>
          <p:nvPr/>
        </p:nvCxnSpPr>
        <p:spPr>
          <a:xfrm>
            <a:off x="467545" y="3789040"/>
            <a:ext cx="274640" cy="156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形状 174"/>
          <p:cNvCxnSpPr>
            <a:stCxn id="129" idx="3"/>
            <a:endCxn id="401" idx="1"/>
          </p:cNvCxnSpPr>
          <p:nvPr/>
        </p:nvCxnSpPr>
        <p:spPr>
          <a:xfrm>
            <a:off x="467545" y="3789040"/>
            <a:ext cx="382273" cy="544987"/>
          </a:xfrm>
          <a:prstGeom prst="bentConnector3">
            <a:avLst>
              <a:gd name="adj1" fmla="val 31363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-23750" y="2348880"/>
            <a:ext cx="467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9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682" y="1738908"/>
            <a:ext cx="459468" cy="4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0" name="TextBox 559"/>
          <p:cNvSpPr txBox="1"/>
          <p:nvPr/>
        </p:nvSpPr>
        <p:spPr>
          <a:xfrm>
            <a:off x="8672537" y="2204864"/>
            <a:ext cx="579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跨境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通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运营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61" name="形状 174"/>
          <p:cNvCxnSpPr>
            <a:stCxn id="559" idx="1"/>
            <a:endCxn id="414" idx="3"/>
          </p:cNvCxnSpPr>
          <p:nvPr/>
        </p:nvCxnSpPr>
        <p:spPr>
          <a:xfrm rot="10800000">
            <a:off x="5507346" y="1464824"/>
            <a:ext cx="3214336" cy="508614"/>
          </a:xfrm>
          <a:prstGeom prst="bentConnector3">
            <a:avLst>
              <a:gd name="adj1" fmla="val 6035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5" name="形状 174"/>
          <p:cNvCxnSpPr>
            <a:stCxn id="559" idx="1"/>
            <a:endCxn id="434" idx="3"/>
          </p:cNvCxnSpPr>
          <p:nvPr/>
        </p:nvCxnSpPr>
        <p:spPr>
          <a:xfrm rot="10800000" flipV="1">
            <a:off x="5411588" y="1973438"/>
            <a:ext cx="3310094" cy="687982"/>
          </a:xfrm>
          <a:prstGeom prst="bentConnector3">
            <a:avLst>
              <a:gd name="adj1" fmla="val 587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3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967" y="642040"/>
            <a:ext cx="2637834" cy="24279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9932" y="943129"/>
            <a:ext cx="781253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分类导航</a:t>
            </a:r>
            <a:endParaRPr lang="zh-CN" altLang="en-US" sz="10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9940" y="943129"/>
            <a:ext cx="781253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品牌导航</a:t>
            </a:r>
            <a:endParaRPr lang="zh-CN" altLang="en-US" sz="10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924" y="1841952"/>
            <a:ext cx="781253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商品推荐</a:t>
            </a:r>
            <a:endParaRPr lang="zh-CN" altLang="en-US" sz="10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9932" y="1398780"/>
            <a:ext cx="781253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商品搜索</a:t>
            </a:r>
            <a:endParaRPr lang="zh-CN" altLang="en-US" sz="10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79940" y="1398780"/>
            <a:ext cx="781253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商品展现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924" y="1398780"/>
            <a:ext cx="781253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客户注册、认证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67559" y="642040"/>
            <a:ext cx="4104456" cy="24279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40214" y="906652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分类导航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40483" y="906652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品牌导航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68463" y="906652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n-ea"/>
              </a:rPr>
              <a:t>营销活动</a:t>
            </a:r>
          </a:p>
        </p:txBody>
      </p:sp>
      <p:sp>
        <p:nvSpPr>
          <p:cNvPr id="15" name="矩形 14"/>
          <p:cNvSpPr/>
          <p:nvPr/>
        </p:nvSpPr>
        <p:spPr>
          <a:xfrm>
            <a:off x="2951820" y="1345864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商品搜索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40214" y="1361463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商品展现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40483" y="1361463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订单及支付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56318" y="1361149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n-ea"/>
              </a:rPr>
              <a:t>购物车</a:t>
            </a:r>
          </a:p>
        </p:txBody>
      </p:sp>
      <p:sp>
        <p:nvSpPr>
          <p:cNvPr id="23" name="矩形 22"/>
          <p:cNvSpPr/>
          <p:nvPr/>
        </p:nvSpPr>
        <p:spPr>
          <a:xfrm>
            <a:off x="3756518" y="2154779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商品管理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45375" y="2154779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订单管理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56518" y="2622834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n-ea"/>
              </a:rPr>
              <a:t>客</a:t>
            </a:r>
            <a:r>
              <a:rPr lang="zh-CN" altLang="en-US" sz="1000" dirty="0" smtClean="0">
                <a:latin typeface="+mn-ea"/>
              </a:rPr>
              <a:t>户管理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7775" y="2154779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店铺管理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79006" y="2647023"/>
            <a:ext cx="781253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积分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81366" y="2165988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商户管理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83139" y="2621592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订单跟踪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73312" y="2621592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统计分析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68051" y="2165988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模板管理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87775" y="1832276"/>
            <a:ext cx="104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+mn-ea"/>
              </a:rPr>
              <a:t>商户控台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6566" y="1835800"/>
            <a:ext cx="1128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+mn-ea"/>
              </a:rPr>
              <a:t>管理控台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67944" y="642041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跨境</a:t>
            </a:r>
            <a:r>
              <a:rPr lang="zh-CN" altLang="en-US" sz="1200" dirty="0" smtClean="0">
                <a:latin typeface="+mn-ea"/>
              </a:rPr>
              <a:t>通代建交易平台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9552" y="635727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跨境</a:t>
            </a:r>
            <a:r>
              <a:rPr lang="zh-CN" altLang="en-US" sz="1200" dirty="0" smtClean="0">
                <a:latin typeface="+mn-ea"/>
              </a:rPr>
              <a:t>通导购</a:t>
            </a:r>
            <a:r>
              <a:rPr lang="zh-CN" altLang="en-US" sz="1200" dirty="0">
                <a:latin typeface="+mn-ea"/>
              </a:rPr>
              <a:t>平台</a:t>
            </a:r>
          </a:p>
        </p:txBody>
      </p:sp>
      <p:sp>
        <p:nvSpPr>
          <p:cNvPr id="54" name="矩形 53"/>
          <p:cNvSpPr/>
          <p:nvPr/>
        </p:nvSpPr>
        <p:spPr>
          <a:xfrm>
            <a:off x="121571" y="3156596"/>
            <a:ext cx="8857648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496175" y="3420120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物流接口</a:t>
            </a:r>
            <a:endParaRPr lang="zh-CN" altLang="en-US" sz="1000" dirty="0"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85011" y="3420120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支付接口</a:t>
            </a:r>
            <a:endParaRPr lang="zh-CN" altLang="en-US" sz="1000" dirty="0">
              <a:latin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07339" y="3420120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n-ea"/>
              </a:rPr>
              <a:t>清</a:t>
            </a:r>
            <a:r>
              <a:rPr lang="zh-CN" altLang="en-US" sz="1000" dirty="0" smtClean="0">
                <a:latin typeface="+mn-ea"/>
              </a:rPr>
              <a:t>关接口</a:t>
            </a:r>
            <a:endParaRPr lang="zh-CN" altLang="en-US" sz="1000" dirty="0">
              <a:latin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62683" y="3420120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交易接口</a:t>
            </a:r>
            <a:endParaRPr lang="zh-CN" altLang="en-US" sz="1000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05370" y="314096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+mn-ea"/>
              </a:rPr>
              <a:t>数据交换</a:t>
            </a:r>
            <a:r>
              <a:rPr lang="zh-CN" altLang="en-US" sz="1200" dirty="0">
                <a:latin typeface="+mn-ea"/>
              </a:rPr>
              <a:t>系统</a:t>
            </a:r>
          </a:p>
        </p:txBody>
      </p:sp>
      <p:sp>
        <p:nvSpPr>
          <p:cNvPr id="63" name="矩形 62"/>
          <p:cNvSpPr/>
          <p:nvPr/>
        </p:nvSpPr>
        <p:spPr>
          <a:xfrm>
            <a:off x="5356318" y="906652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n-ea"/>
              </a:rPr>
              <a:t>客</a:t>
            </a:r>
            <a:r>
              <a:rPr lang="zh-CN" altLang="en-US" sz="1000" dirty="0" smtClean="0">
                <a:latin typeface="+mn-ea"/>
              </a:rPr>
              <a:t>户认证、注册</a:t>
            </a:r>
            <a:endParaRPr lang="zh-CN" altLang="en-US" sz="1000" dirty="0">
              <a:latin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67775" y="2622834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活动管理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51710" y="2622834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客</a:t>
            </a:r>
            <a:r>
              <a:rPr lang="zh-CN" altLang="en-US" sz="1000" dirty="0">
                <a:latin typeface="+mn-ea"/>
              </a:rPr>
              <a:t>户</a:t>
            </a:r>
            <a:r>
              <a:rPr lang="zh-CN" altLang="en-US" sz="1000" dirty="0" smtClean="0">
                <a:latin typeface="+mn-ea"/>
              </a:rPr>
              <a:t>服务</a:t>
            </a:r>
            <a:endParaRPr lang="zh-CN" altLang="en-US" sz="1000" dirty="0"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44780" y="620688"/>
            <a:ext cx="1944000" cy="24492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128663" y="871121"/>
            <a:ext cx="864096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商户备案</a:t>
            </a:r>
            <a:endParaRPr lang="zh-CN" altLang="en-US" sz="1000" dirty="0">
              <a:latin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28663" y="1735217"/>
            <a:ext cx="1776450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客户服务</a:t>
            </a:r>
            <a:endParaRPr lang="zh-CN" altLang="en-US" sz="1000" dirty="0">
              <a:latin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128663" y="2167265"/>
            <a:ext cx="1776450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商户服务</a:t>
            </a:r>
            <a:endParaRPr lang="zh-CN" altLang="en-US" sz="1000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88038" y="62068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+mn-ea"/>
              </a:rPr>
              <a:t>跨境通运营管理平台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563888" y="3933357"/>
            <a:ext cx="720000" cy="4246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n-ea"/>
              </a:rPr>
              <a:t>账户平台（积分）</a:t>
            </a:r>
          </a:p>
        </p:txBody>
      </p:sp>
      <p:sp>
        <p:nvSpPr>
          <p:cNvPr id="78" name="矩形 77"/>
          <p:cNvSpPr/>
          <p:nvPr/>
        </p:nvSpPr>
        <p:spPr>
          <a:xfrm>
            <a:off x="2699872" y="3933357"/>
            <a:ext cx="720000" cy="4246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短彩信</a:t>
            </a:r>
            <a:endParaRPr lang="en-US" altLang="zh-CN" sz="1000" dirty="0" smtClean="0">
              <a:latin typeface="+mn-ea"/>
            </a:endParaRPr>
          </a:p>
          <a:p>
            <a:pPr algn="ctr"/>
            <a:r>
              <a:rPr lang="zh-CN" altLang="en-US" sz="1000" dirty="0" smtClean="0">
                <a:latin typeface="+mn-ea"/>
              </a:rPr>
              <a:t>平台</a:t>
            </a:r>
            <a:endParaRPr lang="zh-CN" altLang="en-US" sz="1000" dirty="0">
              <a:latin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930420" y="3444628"/>
            <a:ext cx="3048798" cy="9207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+mn-e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128663" y="2599313"/>
            <a:ext cx="1776450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n-ea"/>
              </a:rPr>
              <a:t>知识库</a:t>
            </a:r>
          </a:p>
        </p:txBody>
      </p:sp>
      <p:sp>
        <p:nvSpPr>
          <p:cNvPr id="82" name="矩形 81"/>
          <p:cNvSpPr/>
          <p:nvPr/>
        </p:nvSpPr>
        <p:spPr>
          <a:xfrm>
            <a:off x="122955" y="3933357"/>
            <a:ext cx="720000" cy="4246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n-ea"/>
              </a:rPr>
              <a:t>东方支付</a:t>
            </a:r>
          </a:p>
        </p:txBody>
      </p:sp>
      <p:sp>
        <p:nvSpPr>
          <p:cNvPr id="83" name="矩形 82"/>
          <p:cNvSpPr/>
          <p:nvPr/>
        </p:nvSpPr>
        <p:spPr>
          <a:xfrm>
            <a:off x="971680" y="3933357"/>
            <a:ext cx="720000" cy="4246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n-ea"/>
              </a:rPr>
              <a:t>清关平台</a:t>
            </a:r>
          </a:p>
        </p:txBody>
      </p:sp>
      <p:sp>
        <p:nvSpPr>
          <p:cNvPr id="84" name="矩形 83"/>
          <p:cNvSpPr/>
          <p:nvPr/>
        </p:nvSpPr>
        <p:spPr>
          <a:xfrm>
            <a:off x="1835776" y="3933357"/>
            <a:ext cx="720000" cy="4246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物流平台</a:t>
            </a:r>
            <a:endParaRPr lang="zh-CN" altLang="en-US" sz="1000" dirty="0">
              <a:latin typeface="+mn-ea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879940" y="1835800"/>
            <a:ext cx="781253" cy="333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n-ea"/>
              </a:rPr>
              <a:t>社区</a:t>
            </a:r>
          </a:p>
        </p:txBody>
      </p:sp>
      <p:sp>
        <p:nvSpPr>
          <p:cNvPr id="72" name="矩形 71"/>
          <p:cNvSpPr/>
          <p:nvPr/>
        </p:nvSpPr>
        <p:spPr>
          <a:xfrm>
            <a:off x="199924" y="943129"/>
            <a:ext cx="781253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n-ea"/>
              </a:rPr>
              <a:t>首页</a:t>
            </a:r>
          </a:p>
        </p:txBody>
      </p:sp>
      <p:sp>
        <p:nvSpPr>
          <p:cNvPr id="74" name="矩形 73"/>
          <p:cNvSpPr/>
          <p:nvPr/>
        </p:nvSpPr>
        <p:spPr>
          <a:xfrm>
            <a:off x="1039932" y="1851765"/>
            <a:ext cx="781253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n-ea"/>
              </a:rPr>
              <a:t>公告</a:t>
            </a:r>
          </a:p>
        </p:txBody>
      </p:sp>
      <p:sp>
        <p:nvSpPr>
          <p:cNvPr id="75" name="矩形 74"/>
          <p:cNvSpPr/>
          <p:nvPr/>
        </p:nvSpPr>
        <p:spPr>
          <a:xfrm>
            <a:off x="2951820" y="906652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店铺首页</a:t>
            </a:r>
            <a:endParaRPr lang="zh-CN" altLang="en-US" sz="1000" dirty="0">
              <a:latin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168463" y="1345864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n-ea"/>
              </a:rPr>
              <a:t>公告</a:t>
            </a:r>
          </a:p>
        </p:txBody>
      </p:sp>
      <p:cxnSp>
        <p:nvCxnSpPr>
          <p:cNvPr id="3" name="直接连接符 2"/>
          <p:cNvCxnSpPr>
            <a:stCxn id="11" idx="1"/>
            <a:endCxn id="11" idx="3"/>
          </p:cNvCxnSpPr>
          <p:nvPr/>
        </p:nvCxnSpPr>
        <p:spPr>
          <a:xfrm>
            <a:off x="2867559" y="1856005"/>
            <a:ext cx="410445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296185" y="1879233"/>
            <a:ext cx="24509" cy="118328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33301" y="2290259"/>
            <a:ext cx="2566491" cy="210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99924" y="2647023"/>
            <a:ext cx="781253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商品管理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039893" y="2647023"/>
            <a:ext cx="781253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客户管理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45344" y="2359962"/>
            <a:ext cx="104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+mn-ea"/>
              </a:rPr>
              <a:t>管理控台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18502" y="3420120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+mn-ea"/>
              </a:rPr>
              <a:t>WMS</a:t>
            </a:r>
            <a:r>
              <a:rPr lang="zh-CN" altLang="en-US" sz="1000" dirty="0" smtClean="0">
                <a:latin typeface="+mn-ea"/>
              </a:rPr>
              <a:t>接口</a:t>
            </a:r>
            <a:endParaRPr lang="zh-CN" altLang="en-US" sz="1000" dirty="0"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565319" y="3473367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+mn-ea"/>
              </a:rPr>
              <a:t>大数据平台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6268293" y="3804668"/>
            <a:ext cx="479558" cy="36004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</a:t>
            </a:r>
            <a:endParaRPr lang="zh-CN" altLang="en-US" sz="1000" dirty="0"/>
          </a:p>
        </p:txBody>
      </p:sp>
      <p:sp>
        <p:nvSpPr>
          <p:cNvPr id="96" name="流程图: 磁盘 95"/>
          <p:cNvSpPr/>
          <p:nvPr/>
        </p:nvSpPr>
        <p:spPr>
          <a:xfrm>
            <a:off x="6885865" y="3804668"/>
            <a:ext cx="479558" cy="36004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订单</a:t>
            </a:r>
          </a:p>
        </p:txBody>
      </p:sp>
      <p:sp>
        <p:nvSpPr>
          <p:cNvPr id="97" name="流程图: 磁盘 96"/>
          <p:cNvSpPr/>
          <p:nvPr/>
        </p:nvSpPr>
        <p:spPr>
          <a:xfrm>
            <a:off x="7498009" y="3804668"/>
            <a:ext cx="479558" cy="36004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行为</a:t>
            </a:r>
            <a:endParaRPr lang="zh-CN" altLang="en-US" sz="1000" dirty="0"/>
          </a:p>
        </p:txBody>
      </p:sp>
      <p:sp>
        <p:nvSpPr>
          <p:cNvPr id="98" name="流程图: 磁盘 97"/>
          <p:cNvSpPr/>
          <p:nvPr/>
        </p:nvSpPr>
        <p:spPr>
          <a:xfrm>
            <a:off x="8158737" y="3804668"/>
            <a:ext cx="479558" cy="36004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……</a:t>
            </a:r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4428064" y="3933357"/>
            <a:ext cx="720000" cy="4246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仓储平台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873847" y="3420120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运营管理接口</a:t>
            </a:r>
            <a:endParaRPr lang="zh-CN" altLang="en-US" sz="1000" dirty="0">
              <a:latin typeface="+mn-ea"/>
            </a:endParaRPr>
          </a:p>
        </p:txBody>
      </p:sp>
      <p:sp>
        <p:nvSpPr>
          <p:cNvPr id="91" name="文本占位符 9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功能模块组成图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8052892" y="871121"/>
            <a:ext cx="864096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商品备案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128663" y="1303169"/>
            <a:ext cx="1775692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订单协同处理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51519" y="3420120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导购接口</a:t>
            </a:r>
            <a:endParaRPr lang="zh-CN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869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数据交换平台接口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 rot="5400000" flipH="1">
            <a:off x="3311860" y="1880828"/>
            <a:ext cx="1872208" cy="3528392"/>
          </a:xfrm>
          <a:prstGeom prst="can">
            <a:avLst>
              <a:gd name="adj" fmla="val 2422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数据交换平台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1520" y="2924944"/>
            <a:ext cx="638470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清关平台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左右箭头 37"/>
          <p:cNvSpPr/>
          <p:nvPr/>
        </p:nvSpPr>
        <p:spPr>
          <a:xfrm>
            <a:off x="5964660" y="2641460"/>
            <a:ext cx="1512000" cy="360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A01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商户备案</a:t>
            </a:r>
          </a:p>
        </p:txBody>
      </p:sp>
      <p:sp>
        <p:nvSpPr>
          <p:cNvPr id="16" name="圆角矩形 15"/>
          <p:cNvSpPr/>
          <p:nvPr/>
        </p:nvSpPr>
        <p:spPr>
          <a:xfrm rot="20146202">
            <a:off x="1372455" y="894148"/>
            <a:ext cx="1296000" cy="748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跨境通导购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222293" y="694970"/>
            <a:ext cx="2453577" cy="638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交易平台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500578" y="2492896"/>
            <a:ext cx="791330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1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跨境通运营管理平台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047957" y="5889905"/>
            <a:ext cx="2016223" cy="70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KJT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收银台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东方支付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 rot="19943595">
            <a:off x="5847247" y="5760910"/>
            <a:ext cx="936000" cy="8170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物流平台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 rot="2936093">
            <a:off x="1004626" y="5423458"/>
            <a:ext cx="936000" cy="7905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仓储平台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左右箭头 28"/>
          <p:cNvSpPr/>
          <p:nvPr/>
        </p:nvSpPr>
        <p:spPr>
          <a:xfrm>
            <a:off x="891846" y="3591147"/>
            <a:ext cx="1620000" cy="36000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E03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商户备案</a:t>
            </a:r>
          </a:p>
        </p:txBody>
      </p:sp>
      <p:sp>
        <p:nvSpPr>
          <p:cNvPr id="30" name="上下箭头 29"/>
          <p:cNvSpPr/>
          <p:nvPr/>
        </p:nvSpPr>
        <p:spPr>
          <a:xfrm>
            <a:off x="3596481" y="1333440"/>
            <a:ext cx="360000" cy="1368000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B02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商品备案</a:t>
            </a:r>
          </a:p>
        </p:txBody>
      </p:sp>
      <p:sp>
        <p:nvSpPr>
          <p:cNvPr id="40" name="左右箭头 39"/>
          <p:cNvSpPr/>
          <p:nvPr/>
        </p:nvSpPr>
        <p:spPr>
          <a:xfrm>
            <a:off x="5964660" y="3012129"/>
            <a:ext cx="1512000" cy="3600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A02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商品审核</a:t>
            </a:r>
          </a:p>
        </p:txBody>
      </p:sp>
      <p:sp>
        <p:nvSpPr>
          <p:cNvPr id="41" name="左右箭头 40"/>
          <p:cNvSpPr/>
          <p:nvPr/>
        </p:nvSpPr>
        <p:spPr>
          <a:xfrm>
            <a:off x="885600" y="3275578"/>
            <a:ext cx="1620000" cy="360000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E02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商品备案</a:t>
            </a:r>
          </a:p>
        </p:txBody>
      </p:sp>
      <p:sp>
        <p:nvSpPr>
          <p:cNvPr id="43" name="上下箭头 42"/>
          <p:cNvSpPr/>
          <p:nvPr/>
        </p:nvSpPr>
        <p:spPr>
          <a:xfrm>
            <a:off x="3956521" y="1333440"/>
            <a:ext cx="360000" cy="1368000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B03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商品上架</a:t>
            </a:r>
          </a:p>
        </p:txBody>
      </p:sp>
      <p:sp>
        <p:nvSpPr>
          <p:cNvPr id="44" name="上下箭头 43"/>
          <p:cNvSpPr/>
          <p:nvPr/>
        </p:nvSpPr>
        <p:spPr>
          <a:xfrm rot="20168781">
            <a:off x="2100724" y="1631267"/>
            <a:ext cx="360000" cy="126000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C01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商品上架</a:t>
            </a:r>
          </a:p>
        </p:txBody>
      </p:sp>
      <p:sp>
        <p:nvSpPr>
          <p:cNvPr id="46" name="上下箭头 45"/>
          <p:cNvSpPr/>
          <p:nvPr/>
        </p:nvSpPr>
        <p:spPr>
          <a:xfrm>
            <a:off x="4316561" y="1333440"/>
            <a:ext cx="360000" cy="136800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B04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生成订单</a:t>
            </a:r>
          </a:p>
        </p:txBody>
      </p:sp>
      <p:sp>
        <p:nvSpPr>
          <p:cNvPr id="47" name="上下箭头 46"/>
          <p:cNvSpPr/>
          <p:nvPr/>
        </p:nvSpPr>
        <p:spPr>
          <a:xfrm>
            <a:off x="4617984" y="4581128"/>
            <a:ext cx="360000" cy="1296144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D01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支付订单</a:t>
            </a:r>
          </a:p>
        </p:txBody>
      </p:sp>
      <p:sp>
        <p:nvSpPr>
          <p:cNvPr id="48" name="左右箭头 47"/>
          <p:cNvSpPr/>
          <p:nvPr/>
        </p:nvSpPr>
        <p:spPr>
          <a:xfrm>
            <a:off x="879942" y="2965886"/>
            <a:ext cx="1620000" cy="36000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E01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订单申报</a:t>
            </a:r>
          </a:p>
        </p:txBody>
      </p:sp>
      <p:sp>
        <p:nvSpPr>
          <p:cNvPr id="49" name="上下箭头 48"/>
          <p:cNvSpPr/>
          <p:nvPr/>
        </p:nvSpPr>
        <p:spPr>
          <a:xfrm>
            <a:off x="3328159" y="1343041"/>
            <a:ext cx="360000" cy="1368000"/>
          </a:xfrm>
          <a:prstGeom prst="up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B01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实名认证</a:t>
            </a:r>
          </a:p>
        </p:txBody>
      </p:sp>
      <p:sp>
        <p:nvSpPr>
          <p:cNvPr id="51" name="上下箭头 50"/>
          <p:cNvSpPr/>
          <p:nvPr/>
        </p:nvSpPr>
        <p:spPr>
          <a:xfrm rot="20114428">
            <a:off x="2459398" y="1501204"/>
            <a:ext cx="360000" cy="1260000"/>
          </a:xfrm>
          <a:prstGeom prst="up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C02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实名认证</a:t>
            </a:r>
          </a:p>
        </p:txBody>
      </p:sp>
      <p:sp>
        <p:nvSpPr>
          <p:cNvPr id="52" name="上下箭头 51"/>
          <p:cNvSpPr/>
          <p:nvPr/>
        </p:nvSpPr>
        <p:spPr>
          <a:xfrm rot="2545908">
            <a:off x="2032355" y="4412454"/>
            <a:ext cx="360000" cy="1296144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G01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订单出库</a:t>
            </a:r>
          </a:p>
        </p:txBody>
      </p:sp>
      <p:sp>
        <p:nvSpPr>
          <p:cNvPr id="53" name="上下箭头 52"/>
          <p:cNvSpPr/>
          <p:nvPr/>
        </p:nvSpPr>
        <p:spPr>
          <a:xfrm rot="20120239">
            <a:off x="5486263" y="4573893"/>
            <a:ext cx="360000" cy="136503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F01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订单配送</a:t>
            </a:r>
          </a:p>
        </p:txBody>
      </p:sp>
      <p:sp>
        <p:nvSpPr>
          <p:cNvPr id="55" name="左右箭头 54"/>
          <p:cNvSpPr/>
          <p:nvPr/>
        </p:nvSpPr>
        <p:spPr>
          <a:xfrm>
            <a:off x="5903769" y="4232963"/>
            <a:ext cx="1584176" cy="36000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A06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订单处理</a:t>
            </a:r>
          </a:p>
        </p:txBody>
      </p:sp>
      <p:sp>
        <p:nvSpPr>
          <p:cNvPr id="56" name="上下箭头 55"/>
          <p:cNvSpPr/>
          <p:nvPr/>
        </p:nvSpPr>
        <p:spPr>
          <a:xfrm>
            <a:off x="4281694" y="4581128"/>
            <a:ext cx="360000" cy="1296000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D02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税费缴纳</a:t>
            </a:r>
          </a:p>
        </p:txBody>
      </p:sp>
      <p:sp>
        <p:nvSpPr>
          <p:cNvPr id="58" name="左右箭头 57"/>
          <p:cNvSpPr/>
          <p:nvPr/>
        </p:nvSpPr>
        <p:spPr>
          <a:xfrm>
            <a:off x="5940152" y="3338548"/>
            <a:ext cx="1512000" cy="36000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A03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对账结算</a:t>
            </a:r>
          </a:p>
        </p:txBody>
      </p:sp>
      <p:sp>
        <p:nvSpPr>
          <p:cNvPr id="59" name="上下箭头 58"/>
          <p:cNvSpPr/>
          <p:nvPr/>
        </p:nvSpPr>
        <p:spPr>
          <a:xfrm>
            <a:off x="3934287" y="4581128"/>
            <a:ext cx="360000" cy="1296000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D03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对账结算</a:t>
            </a:r>
          </a:p>
        </p:txBody>
      </p:sp>
      <p:sp>
        <p:nvSpPr>
          <p:cNvPr id="61" name="上下箭头 60"/>
          <p:cNvSpPr/>
          <p:nvPr/>
        </p:nvSpPr>
        <p:spPr>
          <a:xfrm>
            <a:off x="4640976" y="1343042"/>
            <a:ext cx="360000" cy="1368000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B05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支付订单</a:t>
            </a:r>
          </a:p>
        </p:txBody>
      </p:sp>
      <p:sp>
        <p:nvSpPr>
          <p:cNvPr id="63" name="上下箭头 62"/>
          <p:cNvSpPr/>
          <p:nvPr/>
        </p:nvSpPr>
        <p:spPr>
          <a:xfrm>
            <a:off x="3598755" y="4581128"/>
            <a:ext cx="360000" cy="1296000"/>
          </a:xfrm>
          <a:prstGeom prst="up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D04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实名认证</a:t>
            </a:r>
          </a:p>
        </p:txBody>
      </p:sp>
      <p:sp>
        <p:nvSpPr>
          <p:cNvPr id="65" name="上下箭头 64"/>
          <p:cNvSpPr/>
          <p:nvPr/>
        </p:nvSpPr>
        <p:spPr>
          <a:xfrm rot="16200000">
            <a:off x="6516236" y="3068940"/>
            <a:ext cx="360000" cy="1512168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A04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生成订单</a:t>
            </a:r>
          </a:p>
        </p:txBody>
      </p:sp>
      <p:sp>
        <p:nvSpPr>
          <p:cNvPr id="66" name="上下箭头 65"/>
          <p:cNvSpPr/>
          <p:nvPr/>
        </p:nvSpPr>
        <p:spPr>
          <a:xfrm>
            <a:off x="4929008" y="1343042"/>
            <a:ext cx="360000" cy="1368000"/>
          </a:xfrm>
          <a:prstGeom prst="up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B06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申报订单</a:t>
            </a:r>
          </a:p>
        </p:txBody>
      </p:sp>
      <p:sp>
        <p:nvSpPr>
          <p:cNvPr id="67" name="上下箭头 66"/>
          <p:cNvSpPr/>
          <p:nvPr/>
        </p:nvSpPr>
        <p:spPr>
          <a:xfrm rot="20078129">
            <a:off x="5830161" y="4503157"/>
            <a:ext cx="360000" cy="123430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F02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进境申报</a:t>
            </a:r>
          </a:p>
        </p:txBody>
      </p:sp>
      <p:sp>
        <p:nvSpPr>
          <p:cNvPr id="68" name="左右箭头 67"/>
          <p:cNvSpPr/>
          <p:nvPr/>
        </p:nvSpPr>
        <p:spPr>
          <a:xfrm>
            <a:off x="889233" y="3911580"/>
            <a:ext cx="1620000" cy="3600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E04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订单通关</a:t>
            </a:r>
          </a:p>
        </p:txBody>
      </p:sp>
      <p:sp>
        <p:nvSpPr>
          <p:cNvPr id="69" name="左右箭头 68"/>
          <p:cNvSpPr/>
          <p:nvPr/>
        </p:nvSpPr>
        <p:spPr>
          <a:xfrm rot="5400000">
            <a:off x="4715996" y="1847118"/>
            <a:ext cx="1368152" cy="3600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B07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订单跟踪</a:t>
            </a:r>
          </a:p>
        </p:txBody>
      </p:sp>
      <p:sp>
        <p:nvSpPr>
          <p:cNvPr id="39" name="上下箭头 38"/>
          <p:cNvSpPr/>
          <p:nvPr/>
        </p:nvSpPr>
        <p:spPr>
          <a:xfrm rot="16200000">
            <a:off x="6516236" y="3360762"/>
            <a:ext cx="360000" cy="151216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A05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税费缴纳</a:t>
            </a:r>
          </a:p>
        </p:txBody>
      </p:sp>
      <p:sp>
        <p:nvSpPr>
          <p:cNvPr id="45" name="左右箭头 44"/>
          <p:cNvSpPr/>
          <p:nvPr/>
        </p:nvSpPr>
        <p:spPr>
          <a:xfrm rot="5400000">
            <a:off x="2789340" y="5049200"/>
            <a:ext cx="1296144" cy="360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D05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订单更新</a:t>
            </a:r>
          </a:p>
        </p:txBody>
      </p:sp>
      <p:sp>
        <p:nvSpPr>
          <p:cNvPr id="50" name="上下箭头 49"/>
          <p:cNvSpPr/>
          <p:nvPr/>
        </p:nvSpPr>
        <p:spPr>
          <a:xfrm rot="16200000">
            <a:off x="1511681" y="3599399"/>
            <a:ext cx="360000" cy="1584178"/>
          </a:xfrm>
          <a:prstGeom prst="up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E05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实名认证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8232" y="548680"/>
            <a:ext cx="24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2"/>
                </a:solidFill>
              </a:rPr>
              <a:t>目    录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322222"/>
            <a:ext cx="5410200" cy="665162"/>
            <a:chOff x="1152" y="1275"/>
            <a:chExt cx="3408" cy="41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9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701" y="1323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平台建设背景和目标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828800" y="2099851"/>
            <a:ext cx="5410200" cy="665162"/>
            <a:chOff x="1152" y="1851"/>
            <a:chExt cx="3408" cy="419"/>
          </a:xfrm>
        </p:grpSpPr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7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701" y="1899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平台顶层架构设计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1828800" y="3655109"/>
            <a:ext cx="5410200" cy="665162"/>
            <a:chOff x="1152" y="2413"/>
            <a:chExt cx="3408" cy="419"/>
          </a:xfrm>
        </p:grpSpPr>
        <p:grpSp>
          <p:nvGrpSpPr>
            <p:cNvPr id="20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25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75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701" y="2461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平台架构和技术框架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828800" y="2877480"/>
            <a:ext cx="5410200" cy="665162"/>
            <a:chOff x="1152" y="2413"/>
            <a:chExt cx="3408" cy="419"/>
          </a:xfrm>
        </p:grpSpPr>
        <p:grpSp>
          <p:nvGrpSpPr>
            <p:cNvPr id="28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3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1701" y="2461"/>
              <a:ext cx="28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平台流程和功能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1828800" y="4432738"/>
            <a:ext cx="5410200" cy="665162"/>
            <a:chOff x="1152" y="2413"/>
            <a:chExt cx="3408" cy="419"/>
          </a:xfrm>
        </p:grpSpPr>
        <p:grpSp>
          <p:nvGrpSpPr>
            <p:cNvPr id="36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41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1701" y="2461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tx2"/>
                  </a:solidFill>
                </a:rPr>
                <a:t>阶段性实施目标和计划</a:t>
              </a:r>
              <a:endParaRPr lang="en-US" altLang="zh-CN" sz="24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71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平台系统架构（三层）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27584" y="536392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分层实现、向下依赖、良好的封装与松耦合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27584" y="1340768"/>
            <a:ext cx="74168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展现层</a:t>
            </a:r>
            <a:endParaRPr lang="en-US" altLang="zh-CN" dirty="0" smtClean="0"/>
          </a:p>
          <a:p>
            <a:pPr algn="ctr">
              <a:defRPr/>
            </a:pPr>
            <a:r>
              <a:rPr lang="zh-CN" altLang="en-US" sz="1400" dirty="0" smtClean="0">
                <a:latin typeface="+mj-ea"/>
                <a:ea typeface="+mj-ea"/>
              </a:rPr>
              <a:t>由</a:t>
            </a:r>
            <a:r>
              <a:rPr lang="en-US" altLang="zh-CN" sz="1400" dirty="0" smtClean="0">
                <a:latin typeface="+mj-ea"/>
                <a:ea typeface="+mj-ea"/>
              </a:rPr>
              <a:t>HTML</a:t>
            </a:r>
            <a:r>
              <a:rPr lang="zh-CN" altLang="en-US" sz="1400" dirty="0" smtClean="0">
                <a:latin typeface="+mj-ea"/>
                <a:ea typeface="+mj-ea"/>
              </a:rPr>
              <a:t>页面、移动应用、开放平台网关等展现构成，负责实现系统的接入和展现。</a:t>
            </a:r>
          </a:p>
        </p:txBody>
      </p:sp>
      <p:sp>
        <p:nvSpPr>
          <p:cNvPr id="34" name="矩形 33"/>
          <p:cNvSpPr/>
          <p:nvPr/>
        </p:nvSpPr>
        <p:spPr>
          <a:xfrm>
            <a:off x="827584" y="2804678"/>
            <a:ext cx="7416824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业务逻辑层</a:t>
            </a:r>
            <a:endParaRPr lang="en-US" altLang="zh-CN" dirty="0" smtClean="0"/>
          </a:p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由各种供展现层使用的服务组件组成，负责实现系统的业务逻辑和数据处理。</a:t>
            </a:r>
          </a:p>
        </p:txBody>
      </p:sp>
      <p:sp>
        <p:nvSpPr>
          <p:cNvPr id="35" name="矩形 34"/>
          <p:cNvSpPr/>
          <p:nvPr/>
        </p:nvSpPr>
        <p:spPr>
          <a:xfrm>
            <a:off x="827584" y="4268588"/>
            <a:ext cx="741682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数据层</a:t>
            </a:r>
            <a:endParaRPr lang="en-US" altLang="zh-CN" dirty="0" smtClean="0"/>
          </a:p>
          <a:p>
            <a:pPr algn="ctr">
              <a:defRPr/>
            </a:pPr>
            <a:r>
              <a:rPr lang="zh-CN" altLang="en-US" sz="1400" dirty="0" smtClean="0">
                <a:latin typeface="+mj-ea"/>
                <a:ea typeface="+mj-ea"/>
              </a:rPr>
              <a:t>由数据库、消息队列、文件等数据持久化组件组成，负责实现系统的数据持久化存储和事务处理。</a:t>
            </a:r>
          </a:p>
        </p:txBody>
      </p:sp>
      <p:sp>
        <p:nvSpPr>
          <p:cNvPr id="48" name="下箭头 47"/>
          <p:cNvSpPr/>
          <p:nvPr/>
        </p:nvSpPr>
        <p:spPr>
          <a:xfrm>
            <a:off x="2339752" y="2132856"/>
            <a:ext cx="288032" cy="6480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 rot="10800000">
            <a:off x="6423238" y="2132856"/>
            <a:ext cx="288032" cy="6480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下箭头 57"/>
          <p:cNvSpPr/>
          <p:nvPr/>
        </p:nvSpPr>
        <p:spPr>
          <a:xfrm>
            <a:off x="2288715" y="3596766"/>
            <a:ext cx="288032" cy="6480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 rot="10800000">
            <a:off x="6372201" y="3596766"/>
            <a:ext cx="288032" cy="6480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平台技术框架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7538" y="2774821"/>
            <a:ext cx="7146224" cy="1832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17538" y="5180741"/>
            <a:ext cx="7154862" cy="4044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操作系统：</a:t>
            </a:r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017538" y="4683656"/>
            <a:ext cx="398651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数据库： </a:t>
            </a:r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1019125" y="1713461"/>
            <a:ext cx="3515612" cy="4981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用户界面：</a:t>
            </a:r>
            <a:r>
              <a:rPr lang="en-US" altLang="zh-CN" dirty="0"/>
              <a:t>HTMLs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648150" y="1709524"/>
            <a:ext cx="3515612" cy="4981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应用通信：</a:t>
            </a:r>
            <a:r>
              <a:rPr lang="en-US" altLang="zh-CN" dirty="0" smtClean="0"/>
              <a:t>HTTP+XML/JSON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1960513" y="779141"/>
            <a:ext cx="1935162" cy="6261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浏览器</a:t>
            </a:r>
          </a:p>
        </p:txBody>
      </p:sp>
      <p:sp>
        <p:nvSpPr>
          <p:cNvPr id="36" name="椭圆 35"/>
          <p:cNvSpPr/>
          <p:nvPr/>
        </p:nvSpPr>
        <p:spPr>
          <a:xfrm>
            <a:off x="5337125" y="747391"/>
            <a:ext cx="1935163" cy="6261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外部</a:t>
            </a:r>
            <a:r>
              <a:rPr lang="zh-CN" altLang="en-US" dirty="0" smtClean="0"/>
              <a:t>系统、移动客户端</a:t>
            </a:r>
            <a:endParaRPr lang="zh-CN" altLang="en-US" dirty="0"/>
          </a:p>
        </p:txBody>
      </p:sp>
      <p:sp>
        <p:nvSpPr>
          <p:cNvPr id="37" name="上下箭头 36"/>
          <p:cNvSpPr/>
          <p:nvPr/>
        </p:nvSpPr>
        <p:spPr>
          <a:xfrm>
            <a:off x="2806650" y="1413243"/>
            <a:ext cx="203200" cy="2905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上下箭头 38"/>
          <p:cNvSpPr/>
          <p:nvPr/>
        </p:nvSpPr>
        <p:spPr>
          <a:xfrm>
            <a:off x="6221363" y="1405306"/>
            <a:ext cx="203200" cy="2905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17538" y="2257891"/>
            <a:ext cx="7154862" cy="4599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Apache 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Nginx+Php</a:t>
            </a:r>
            <a:endParaRPr lang="zh-CN" altLang="en-US" dirty="0"/>
          </a:p>
        </p:txBody>
      </p:sp>
      <p:sp>
        <p:nvSpPr>
          <p:cNvPr id="59" name="TextBox 46"/>
          <p:cNvSpPr txBox="1">
            <a:spLocks noChangeArrowheads="1"/>
          </p:cNvSpPr>
          <p:nvPr/>
        </p:nvSpPr>
        <p:spPr bwMode="auto">
          <a:xfrm>
            <a:off x="1641615" y="3601068"/>
            <a:ext cx="4265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</a:rPr>
              <a:t>应用容器： </a:t>
            </a:r>
            <a:r>
              <a:rPr lang="en-US" altLang="zh-CN" dirty="0">
                <a:solidFill>
                  <a:schemeClr val="bg1"/>
                </a:solidFill>
              </a:rPr>
              <a:t>Apache </a:t>
            </a:r>
            <a:r>
              <a:rPr lang="en-US" altLang="zh-CN" dirty="0" smtClean="0">
                <a:solidFill>
                  <a:schemeClr val="bg1"/>
                </a:solidFill>
              </a:rPr>
              <a:t>Tomcat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94901" y="4308434"/>
            <a:ext cx="4557121" cy="248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JDBC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106704" y="2852152"/>
            <a:ext cx="2569173" cy="3237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访问控制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890624" y="2856066"/>
            <a:ext cx="2569173" cy="3237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对象序列化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94472" y="4024490"/>
            <a:ext cx="4557549" cy="2839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myBatis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(ORM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06705" y="3179866"/>
            <a:ext cx="5353092" cy="36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服务控制器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96677" y="2864028"/>
            <a:ext cx="905795" cy="170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Spring</a:t>
            </a:r>
          </a:p>
          <a:p>
            <a:pPr algn="ctr"/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组装和切面编程框架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82150" y="4024490"/>
            <a:ext cx="777647" cy="5441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Lucene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搜索引擎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37564" y="2864028"/>
            <a:ext cx="643073" cy="17006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流程图: 预定义过程 71"/>
          <p:cNvSpPr/>
          <p:nvPr/>
        </p:nvSpPr>
        <p:spPr>
          <a:xfrm>
            <a:off x="1106704" y="3601068"/>
            <a:ext cx="1124431" cy="369332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业务组件</a:t>
            </a:r>
          </a:p>
        </p:txBody>
      </p:sp>
      <p:sp>
        <p:nvSpPr>
          <p:cNvPr id="73" name="流程图: 预定义过程 72"/>
          <p:cNvSpPr/>
          <p:nvPr/>
        </p:nvSpPr>
        <p:spPr>
          <a:xfrm>
            <a:off x="5321209" y="3601068"/>
            <a:ext cx="1124431" cy="369332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业务组件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16000" y="580526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LAMP</a:t>
            </a:r>
            <a:r>
              <a:rPr lang="zh-CN" altLang="en-US" dirty="0" smtClean="0"/>
              <a:t>为基础，结合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语言和中间件在性能、成熟度、团队技术积累方面的优势，形成开放、灵活、成熟、健壮的技术框架体系。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111681" y="4676886"/>
            <a:ext cx="3060000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/>
              <a:t>消息队列：</a:t>
            </a:r>
            <a:r>
              <a:rPr lang="en-US" altLang="zh-CN" sz="1600" dirty="0" smtClean="0"/>
              <a:t>Apache </a:t>
            </a:r>
            <a:r>
              <a:rPr lang="en-US" altLang="zh-CN" sz="1600" dirty="0" err="1" smtClean="0"/>
              <a:t>ActiveMQ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81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827584" y="4544745"/>
            <a:ext cx="4248472" cy="64807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27584" y="3175835"/>
            <a:ext cx="4248472" cy="64807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27584" y="1844824"/>
            <a:ext cx="4248472" cy="6480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平台部署逻辑架构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043608" y="4616753"/>
            <a:ext cx="792088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lt1"/>
                </a:solidFill>
                <a:latin typeface="+mj-ea"/>
                <a:ea typeface="+mj-ea"/>
              </a:rPr>
              <a:t>DB Node</a:t>
            </a:r>
            <a:endParaRPr lang="zh-CN" altLang="en-US" sz="1200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051720" y="4616753"/>
            <a:ext cx="792088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lt1"/>
                </a:solidFill>
                <a:latin typeface="+mj-ea"/>
                <a:ea typeface="+mj-ea"/>
              </a:rPr>
              <a:t>DB Node</a:t>
            </a:r>
            <a:endParaRPr lang="zh-CN" altLang="en-US" sz="1200" dirty="0" smtClean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43608" y="3247843"/>
            <a:ext cx="792088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Service Node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051720" y="3247843"/>
            <a:ext cx="792088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Service Node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059832" y="3247843"/>
            <a:ext cx="792088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……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67944" y="3247843"/>
            <a:ext cx="792088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Service Node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043608" y="1916832"/>
            <a:ext cx="792088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Web Server Node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051720" y="1916832"/>
            <a:ext cx="792088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Web Server Node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059832" y="1916832"/>
            <a:ext cx="792088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……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067944" y="1916832"/>
            <a:ext cx="792088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Web Server Node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131840" y="4616753"/>
            <a:ext cx="792088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lt1"/>
                </a:solidFill>
                <a:latin typeface="+mj-ea"/>
                <a:ea typeface="+mj-ea"/>
              </a:rPr>
              <a:t>……</a:t>
            </a:r>
            <a:endParaRPr lang="zh-CN" altLang="en-US" sz="1200" dirty="0" smtClean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211960" y="4616753"/>
            <a:ext cx="792088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lt1"/>
                </a:solidFill>
                <a:latin typeface="+mj-ea"/>
                <a:ea typeface="+mj-ea"/>
              </a:rPr>
              <a:t>DB Node</a:t>
            </a:r>
            <a:endParaRPr lang="zh-CN" altLang="en-US" sz="1200" dirty="0" smtClean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27584" y="2792045"/>
            <a:ext cx="4248472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负载均衡</a:t>
            </a:r>
            <a:r>
              <a:rPr lang="en-US" altLang="zh-CN" dirty="0" smtClean="0">
                <a:latin typeface="+mj-ea"/>
                <a:ea typeface="+mj-ea"/>
              </a:rPr>
              <a:t>+</a:t>
            </a:r>
            <a:r>
              <a:rPr lang="zh-CN" altLang="en-US" dirty="0" smtClean="0">
                <a:latin typeface="+mj-ea"/>
                <a:ea typeface="+mj-ea"/>
              </a:rPr>
              <a:t>防火墙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7584" y="1484784"/>
            <a:ext cx="4248472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负载均衡</a:t>
            </a:r>
            <a:r>
              <a:rPr lang="en-US" altLang="zh-CN" dirty="0" smtClean="0">
                <a:latin typeface="+mj-ea"/>
                <a:ea typeface="+mj-ea"/>
              </a:rPr>
              <a:t>+</a:t>
            </a:r>
            <a:r>
              <a:rPr lang="zh-CN" altLang="en-US" dirty="0" smtClean="0">
                <a:latin typeface="+mj-ea"/>
                <a:ea typeface="+mj-ea"/>
              </a:rPr>
              <a:t>防火墙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27584" y="4148322"/>
            <a:ext cx="4248472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防火墙</a:t>
            </a:r>
            <a:r>
              <a:rPr lang="en-US" altLang="zh-CN" dirty="0" smtClean="0">
                <a:latin typeface="+mj-ea"/>
                <a:ea typeface="+mj-ea"/>
              </a:rPr>
              <a:t>+</a:t>
            </a:r>
            <a:r>
              <a:rPr lang="zh-CN" altLang="en-US" dirty="0" smtClean="0">
                <a:latin typeface="+mj-ea"/>
                <a:ea typeface="+mj-ea"/>
              </a:rPr>
              <a:t>读写分离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5" name="上下箭头 54"/>
          <p:cNvSpPr/>
          <p:nvPr/>
        </p:nvSpPr>
        <p:spPr>
          <a:xfrm>
            <a:off x="1763688" y="2492896"/>
            <a:ext cx="216024" cy="288032"/>
          </a:xfrm>
          <a:prstGeom prst="up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上下箭头 55"/>
          <p:cNvSpPr/>
          <p:nvPr/>
        </p:nvSpPr>
        <p:spPr>
          <a:xfrm>
            <a:off x="3840803" y="2492896"/>
            <a:ext cx="216024" cy="288032"/>
          </a:xfrm>
          <a:prstGeom prst="up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上下箭头 56"/>
          <p:cNvSpPr/>
          <p:nvPr/>
        </p:nvSpPr>
        <p:spPr>
          <a:xfrm>
            <a:off x="1728063" y="3849173"/>
            <a:ext cx="216024" cy="288032"/>
          </a:xfrm>
          <a:prstGeom prst="up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上下箭头 59"/>
          <p:cNvSpPr/>
          <p:nvPr/>
        </p:nvSpPr>
        <p:spPr>
          <a:xfrm>
            <a:off x="3805178" y="3849173"/>
            <a:ext cx="216024" cy="288032"/>
          </a:xfrm>
          <a:prstGeom prst="up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大括号 63"/>
          <p:cNvSpPr/>
          <p:nvPr/>
        </p:nvSpPr>
        <p:spPr>
          <a:xfrm>
            <a:off x="5364088" y="1484784"/>
            <a:ext cx="216024" cy="1008112"/>
          </a:xfrm>
          <a:prstGeom prst="righ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大括号 68"/>
          <p:cNvSpPr/>
          <p:nvPr/>
        </p:nvSpPr>
        <p:spPr>
          <a:xfrm>
            <a:off x="5364088" y="2780928"/>
            <a:ext cx="216024" cy="1008112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大括号 69"/>
          <p:cNvSpPr/>
          <p:nvPr/>
        </p:nvSpPr>
        <p:spPr>
          <a:xfrm>
            <a:off x="5364088" y="4149080"/>
            <a:ext cx="216024" cy="1008112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652120" y="1687417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由多台</a:t>
            </a:r>
            <a:r>
              <a:rPr lang="en-US" altLang="zh-CN" sz="1400" dirty="0" smtClean="0">
                <a:latin typeface="+mj-ea"/>
                <a:ea typeface="+mj-ea"/>
              </a:rPr>
              <a:t>Apache </a:t>
            </a:r>
            <a:r>
              <a:rPr lang="en-US" altLang="zh-CN" sz="1400" dirty="0" err="1" smtClean="0">
                <a:latin typeface="+mj-ea"/>
                <a:ea typeface="+mj-ea"/>
              </a:rPr>
              <a:t>Httpd</a:t>
            </a:r>
            <a:r>
              <a:rPr lang="en-US" altLang="zh-CN" sz="1400" dirty="0" smtClean="0">
                <a:latin typeface="+mj-ea"/>
                <a:ea typeface="+mj-ea"/>
              </a:rPr>
              <a:t>/</a:t>
            </a:r>
            <a:r>
              <a:rPr lang="en-US" altLang="zh-CN" sz="1400" dirty="0" err="1" smtClean="0">
                <a:latin typeface="+mj-ea"/>
                <a:ea typeface="+mj-ea"/>
              </a:rPr>
              <a:t>Nginx+Php</a:t>
            </a:r>
            <a:r>
              <a:rPr lang="zh-CN" altLang="en-US" sz="1400" dirty="0" smtClean="0">
                <a:latin typeface="+mj-ea"/>
                <a:ea typeface="+mj-ea"/>
              </a:rPr>
              <a:t>服务器构成</a:t>
            </a:r>
            <a:r>
              <a:rPr lang="en-US" altLang="zh-CN" sz="1400" dirty="0" smtClean="0">
                <a:latin typeface="+mj-ea"/>
                <a:ea typeface="+mj-ea"/>
              </a:rPr>
              <a:t>Web</a:t>
            </a:r>
            <a:r>
              <a:rPr lang="zh-CN" altLang="en-US" sz="1400" dirty="0" smtClean="0">
                <a:latin typeface="+mj-ea"/>
                <a:ea typeface="+mj-ea"/>
              </a:rPr>
              <a:t>服务器资源池，负责用户界面生成和用户交互。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2852936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由多台</a:t>
            </a:r>
            <a:r>
              <a:rPr lang="en-US" altLang="zh-CN" sz="1400" dirty="0" smtClean="0">
                <a:latin typeface="+mj-ea"/>
                <a:ea typeface="+mj-ea"/>
              </a:rPr>
              <a:t>Apache Tomcat</a:t>
            </a:r>
            <a:r>
              <a:rPr lang="zh-CN" altLang="en-US" sz="1400" dirty="0" smtClean="0">
                <a:latin typeface="+mj-ea"/>
                <a:ea typeface="+mj-ea"/>
              </a:rPr>
              <a:t>、缓存、搜索引擎等服务器构成服务器资源池，负责业务逻辑实现，提供无状态服务。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52120" y="4274512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由多台</a:t>
            </a:r>
            <a:r>
              <a:rPr lang="en-US" altLang="zh-CN" sz="1400" dirty="0" err="1" smtClean="0">
                <a:latin typeface="+mj-ea"/>
                <a:ea typeface="+mj-ea"/>
              </a:rPr>
              <a:t>MySQL</a:t>
            </a:r>
            <a:r>
              <a:rPr lang="en-US" altLang="zh-CN" sz="1400" dirty="0" smtClean="0">
                <a:latin typeface="+mj-ea"/>
                <a:ea typeface="+mj-ea"/>
              </a:rPr>
              <a:t> DB</a:t>
            </a:r>
            <a:r>
              <a:rPr lang="zh-CN" altLang="en-US" sz="1400" dirty="0" smtClean="0">
                <a:latin typeface="+mj-ea"/>
                <a:ea typeface="+mj-ea"/>
              </a:rPr>
              <a:t>服务器构成集群（</a:t>
            </a:r>
            <a:r>
              <a:rPr lang="en-US" altLang="zh-CN" sz="1400" dirty="0" smtClean="0">
                <a:latin typeface="+mj-ea"/>
                <a:ea typeface="+mj-ea"/>
              </a:rPr>
              <a:t>Master-Slave</a:t>
            </a:r>
            <a:r>
              <a:rPr lang="zh-CN" altLang="en-US" sz="1400" dirty="0" smtClean="0">
                <a:latin typeface="+mj-ea"/>
                <a:ea typeface="+mj-ea"/>
              </a:rPr>
              <a:t>或</a:t>
            </a:r>
            <a:r>
              <a:rPr lang="en-US" altLang="zh-CN" sz="1400" dirty="0" smtClean="0">
                <a:latin typeface="+mj-ea"/>
                <a:ea typeface="+mj-ea"/>
              </a:rPr>
              <a:t>Cluster</a:t>
            </a:r>
            <a:r>
              <a:rPr lang="zh-CN" altLang="en-US" sz="1400" dirty="0" smtClean="0">
                <a:latin typeface="+mj-ea"/>
                <a:ea typeface="+mj-ea"/>
              </a:rPr>
              <a:t>结构），数据存储和处理。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7584" y="550794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分层部署、灵活扩展、安全可靠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1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网络系统逻辑架构</a:t>
            </a:r>
            <a:endParaRPr lang="zh-CN" altLang="en-US" dirty="0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48680"/>
            <a:ext cx="7632848" cy="59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755576" y="648866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高可用、灵活扩展、高度安全、高性价比、易于管理</a:t>
            </a:r>
            <a:r>
              <a:rPr lang="en-US" altLang="zh-CN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1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blackWhite">
          <a:xfrm>
            <a:off x="755576" y="1196752"/>
            <a:ext cx="4297288" cy="720079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/>
          <a:lstStyle/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发展跨境电子商务是响应国家经济发展政策的重大战略问题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755576" y="2261965"/>
            <a:ext cx="4297288" cy="720079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/>
          <a:lstStyle/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上海自贸区成立为跨境电子商务提供了发展契机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blackWhite">
          <a:xfrm>
            <a:off x="755576" y="3327177"/>
            <a:ext cx="4297288" cy="720079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/>
          <a:lstStyle/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跨境电子商务需求和业务迅猛发展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5292080" y="1268760"/>
            <a:ext cx="488950" cy="546100"/>
          </a:xfrm>
          <a:prstGeom prst="chevron">
            <a:avLst>
              <a:gd name="adj" fmla="val 52514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06481" y="2219325"/>
            <a:ext cx="2093913" cy="2047875"/>
            <a:chOff x="3432" y="1398"/>
            <a:chExt cx="1319" cy="1290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gray">
            <a:xfrm>
              <a:off x="3432" y="1398"/>
              <a:ext cx="1319" cy="129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gray">
            <a:xfrm>
              <a:off x="3432" y="1398"/>
              <a:ext cx="1319" cy="129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gray">
            <a:xfrm>
              <a:off x="3518" y="1482"/>
              <a:ext cx="1147" cy="112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3519" y="1484"/>
              <a:ext cx="1147" cy="112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>
              <a:off x="3575" y="1538"/>
              <a:ext cx="1033" cy="101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592" y="1549"/>
              <a:ext cx="999" cy="978"/>
              <a:chOff x="4166" y="1706"/>
              <a:chExt cx="1252" cy="1252"/>
            </a:xfrm>
          </p:grpSpPr>
          <p:sp>
            <p:nvSpPr>
              <p:cNvPr id="18" name="Oval 1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9" name="Oval 1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gray">
            <a:xfrm>
              <a:off x="3662" y="1706"/>
              <a:ext cx="907" cy="6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1600" dirty="0" smtClean="0">
                  <a:solidFill>
                    <a:srgbClr val="FF0000"/>
                  </a:solidFill>
                  <a:latin typeface="+mj-ea"/>
                  <a:ea typeface="+mj-ea"/>
                </a:rPr>
                <a:t>构建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跨境电子商务体系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+mj-ea"/>
                  <a:ea typeface="+mj-ea"/>
                </a:rPr>
                <a:t>成为极其必要和迫切的一项任务</a:t>
              </a:r>
              <a:endParaRPr lang="en-US" altLang="zh-CN" sz="16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" name="AutoShape 5"/>
          <p:cNvSpPr>
            <a:spLocks noChangeArrowheads="1"/>
          </p:cNvSpPr>
          <p:nvPr/>
        </p:nvSpPr>
        <p:spPr bwMode="blackWhite">
          <a:xfrm>
            <a:off x="732384" y="4395862"/>
            <a:ext cx="4297288" cy="720079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/>
          <a:lstStyle/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跨境电子商务亟需阳光通道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292080" y="2338247"/>
            <a:ext cx="488950" cy="546100"/>
          </a:xfrm>
          <a:prstGeom prst="chevron">
            <a:avLst>
              <a:gd name="adj" fmla="val 52514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5292080" y="3418367"/>
            <a:ext cx="488950" cy="546100"/>
          </a:xfrm>
          <a:prstGeom prst="chevron">
            <a:avLst>
              <a:gd name="adj" fmla="val 52514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5292080" y="4437112"/>
            <a:ext cx="488950" cy="546100"/>
          </a:xfrm>
          <a:prstGeom prst="chevron">
            <a:avLst>
              <a:gd name="adj" fmla="val 52514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85403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6" y="128588"/>
            <a:ext cx="8892480" cy="660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本占位符 37"/>
          <p:cNvSpPr>
            <a:spLocks noGrp="1"/>
          </p:cNvSpPr>
          <p:nvPr>
            <p:ph type="body" sz="quarter" idx="13"/>
          </p:nvPr>
        </p:nvSpPr>
        <p:spPr>
          <a:xfrm>
            <a:off x="142908" y="121589"/>
            <a:ext cx="4069052" cy="428625"/>
          </a:xfrm>
        </p:spPr>
        <p:txBody>
          <a:bodyPr/>
          <a:lstStyle/>
          <a:p>
            <a:r>
              <a:rPr lang="zh-CN" altLang="en-US" dirty="0" smtClean="0"/>
              <a:t>网络系统物理拓扑结构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10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8232" y="548680"/>
            <a:ext cx="24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2"/>
                </a:solidFill>
              </a:rPr>
              <a:t>目    录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322222"/>
            <a:ext cx="5410200" cy="665162"/>
            <a:chOff x="1152" y="1275"/>
            <a:chExt cx="3408" cy="41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9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701" y="1323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平台建设背景和目标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828800" y="2099851"/>
            <a:ext cx="5410200" cy="665162"/>
            <a:chOff x="1152" y="1851"/>
            <a:chExt cx="3408" cy="419"/>
          </a:xfrm>
        </p:grpSpPr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7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701" y="1899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平台顶层架构设计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1828800" y="3655109"/>
            <a:ext cx="5410200" cy="665162"/>
            <a:chOff x="1152" y="2413"/>
            <a:chExt cx="3408" cy="419"/>
          </a:xfrm>
        </p:grpSpPr>
        <p:grpSp>
          <p:nvGrpSpPr>
            <p:cNvPr id="20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25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75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701" y="2461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平台架构和技术框架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828800" y="2877480"/>
            <a:ext cx="5410200" cy="665162"/>
            <a:chOff x="1152" y="2413"/>
            <a:chExt cx="3408" cy="419"/>
          </a:xfrm>
        </p:grpSpPr>
        <p:grpSp>
          <p:nvGrpSpPr>
            <p:cNvPr id="28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3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1701" y="2461"/>
              <a:ext cx="28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平台流程和功能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1828800" y="4432738"/>
            <a:ext cx="5410200" cy="665162"/>
            <a:chOff x="1152" y="2413"/>
            <a:chExt cx="3408" cy="419"/>
          </a:xfrm>
        </p:grpSpPr>
        <p:grpSp>
          <p:nvGrpSpPr>
            <p:cNvPr id="36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41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1701" y="2461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阶段性实施目标和计划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71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分阶段实施工作内容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980728"/>
          <a:ext cx="8280920" cy="342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752528"/>
                <a:gridCol w="1872208"/>
              </a:tblGrid>
              <a:tr h="6026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</a:tr>
              <a:tr h="6214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A.</a:t>
                      </a:r>
                      <a:r>
                        <a:rPr lang="zh-CN" altLang="en-US" sz="1600" dirty="0" smtClean="0"/>
                        <a:t>规划与承接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</a:t>
                      </a:r>
                      <a:r>
                        <a:rPr lang="zh-CN" altLang="en-US" sz="1400" dirty="0" smtClean="0"/>
                        <a:t>完成平台总体规划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2.</a:t>
                      </a:r>
                      <a:r>
                        <a:rPr lang="zh-CN" altLang="en-US" sz="1400" dirty="0" smtClean="0"/>
                        <a:t>承接导购、独立商城系统的开发和支撑工作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2014</a:t>
                      </a:r>
                      <a:r>
                        <a:rPr lang="zh-CN" altLang="en-US" sz="1400" dirty="0" smtClean="0"/>
                        <a:t>年</a:t>
                      </a: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月</a:t>
                      </a:r>
                      <a:r>
                        <a:rPr lang="en-US" altLang="zh-CN" sz="1400" dirty="0" smtClean="0"/>
                        <a:t>-2014</a:t>
                      </a:r>
                      <a:r>
                        <a:rPr lang="zh-CN" altLang="en-US" sz="1400" dirty="0" smtClean="0"/>
                        <a:t>年</a:t>
                      </a:r>
                      <a:r>
                        <a:rPr lang="en-US" altLang="zh-CN" sz="1400" dirty="0" smtClean="0"/>
                        <a:t>4</a:t>
                      </a:r>
                      <a:r>
                        <a:rPr lang="zh-CN" altLang="en-US" sz="1400" dirty="0" smtClean="0"/>
                        <a:t>月底</a:t>
                      </a:r>
                      <a:endParaRPr lang="zh-CN" altLang="en-US" sz="1400" dirty="0"/>
                    </a:p>
                  </a:txBody>
                  <a:tcPr/>
                </a:tc>
              </a:tr>
              <a:tr h="104020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B.</a:t>
                      </a:r>
                      <a:r>
                        <a:rPr lang="zh-CN" altLang="en-US" sz="1600" dirty="0" smtClean="0"/>
                        <a:t>基础平台建设</a:t>
                      </a:r>
                      <a:r>
                        <a:rPr lang="en-US" altLang="zh-CN" sz="1600" dirty="0" smtClean="0"/>
                        <a:t>&amp;</a:t>
                      </a:r>
                      <a:r>
                        <a:rPr lang="zh-CN" altLang="en-US" sz="1600" dirty="0" smtClean="0"/>
                        <a:t>目标架构验证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</a:t>
                      </a:r>
                      <a:r>
                        <a:rPr lang="zh-CN" altLang="en-US" sz="1400" dirty="0" smtClean="0"/>
                        <a:t>数据交换平台基础功能开发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2.</a:t>
                      </a:r>
                      <a:r>
                        <a:rPr lang="zh-CN" altLang="en-US" sz="1400" dirty="0" smtClean="0"/>
                        <a:t>运营管理平台基础功能开发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3.</a:t>
                      </a:r>
                      <a:r>
                        <a:rPr lang="zh-CN" altLang="en-US" sz="1400" dirty="0" smtClean="0"/>
                        <a:t>现有导购、商城平台持续开发和运营支撑，向目标架构改造，实现基本的流程对接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4.</a:t>
                      </a:r>
                      <a:r>
                        <a:rPr lang="zh-CN" altLang="en-US" sz="1400" dirty="0" smtClean="0"/>
                        <a:t> 交易平台（简易版）功能开发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2014</a:t>
                      </a:r>
                      <a:r>
                        <a:rPr lang="zh-CN" altLang="en-US" sz="1400" dirty="0" smtClean="0"/>
                        <a:t>年</a:t>
                      </a:r>
                      <a:r>
                        <a:rPr lang="en-US" altLang="zh-CN" sz="1400" dirty="0" smtClean="0"/>
                        <a:t>4</a:t>
                      </a:r>
                      <a:r>
                        <a:rPr lang="zh-CN" altLang="en-US" sz="1400" dirty="0" smtClean="0"/>
                        <a:t>月下旬</a:t>
                      </a:r>
                      <a:r>
                        <a:rPr lang="en-US" altLang="zh-CN" sz="1400" dirty="0" smtClean="0"/>
                        <a:t>-2014</a:t>
                      </a:r>
                      <a:r>
                        <a:rPr lang="zh-CN" altLang="en-US" sz="1400" dirty="0" smtClean="0"/>
                        <a:t>年</a:t>
                      </a:r>
                      <a:r>
                        <a:rPr lang="en-US" altLang="zh-CN" sz="1400" dirty="0" smtClean="0"/>
                        <a:t>6</a:t>
                      </a:r>
                      <a:r>
                        <a:rPr lang="zh-CN" altLang="en-US" sz="1400" dirty="0" smtClean="0"/>
                        <a:t>月底</a:t>
                      </a:r>
                      <a:endParaRPr lang="zh-CN" altLang="en-US" sz="1400" dirty="0"/>
                    </a:p>
                  </a:txBody>
                  <a:tcPr/>
                </a:tc>
              </a:tr>
              <a:tr h="104020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C.</a:t>
                      </a:r>
                      <a:r>
                        <a:rPr lang="zh-CN" altLang="en-US" sz="1600" dirty="0" smtClean="0"/>
                        <a:t>全面平台建设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</a:t>
                      </a:r>
                      <a:r>
                        <a:rPr lang="zh-CN" altLang="en-US" sz="1400" dirty="0" smtClean="0"/>
                        <a:t>数据交换平台全面功能开发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2.</a:t>
                      </a:r>
                      <a:r>
                        <a:rPr lang="zh-CN" altLang="en-US" sz="1400" dirty="0" smtClean="0"/>
                        <a:t>运营管理平台全面功能开发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3.</a:t>
                      </a:r>
                      <a:r>
                        <a:rPr lang="zh-CN" altLang="en-US" sz="1400" dirty="0" smtClean="0"/>
                        <a:t>交易平台全面功能开发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4.</a:t>
                      </a:r>
                      <a:r>
                        <a:rPr lang="zh-CN" altLang="en-US" sz="1400" dirty="0" smtClean="0"/>
                        <a:t>目标架构全面实现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2014</a:t>
                      </a:r>
                      <a:r>
                        <a:rPr lang="zh-CN" altLang="en-US" sz="1400" dirty="0" smtClean="0"/>
                        <a:t>年</a:t>
                      </a:r>
                      <a:r>
                        <a:rPr lang="en-US" altLang="zh-CN" sz="1400" dirty="0" smtClean="0"/>
                        <a:t>7</a:t>
                      </a:r>
                      <a:r>
                        <a:rPr lang="zh-CN" altLang="en-US" sz="1400" dirty="0" smtClean="0"/>
                        <a:t>月</a:t>
                      </a:r>
                      <a:r>
                        <a:rPr lang="en-US" altLang="zh-CN" sz="1400" dirty="0" smtClean="0"/>
                        <a:t>-12</a:t>
                      </a:r>
                      <a:r>
                        <a:rPr lang="zh-CN" altLang="en-US" sz="1400" dirty="0" smtClean="0"/>
                        <a:t>月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1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979" y="882586"/>
            <a:ext cx="4392000" cy="21602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42908" y="121589"/>
            <a:ext cx="8389532" cy="428625"/>
          </a:xfrm>
        </p:spPr>
        <p:txBody>
          <a:bodyPr/>
          <a:lstStyle/>
          <a:p>
            <a:r>
              <a:rPr lang="zh-CN" altLang="en-US" dirty="0" smtClean="0"/>
              <a:t>分阶段实施工作内容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运营管理平台、数据交换平台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40124" y="1737157"/>
            <a:ext cx="1008000" cy="32403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客户服务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9871" y="2184063"/>
            <a:ext cx="998727" cy="32403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待办任务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40124" y="1314634"/>
            <a:ext cx="2088000" cy="32403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订单协同处理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4551" y="1746682"/>
            <a:ext cx="1008000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订单查询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4551" y="2178730"/>
            <a:ext cx="1008000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用户查询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54671" y="2178730"/>
            <a:ext cx="1008000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用户密码</a:t>
            </a:r>
            <a:endParaRPr lang="en-US" altLang="zh-CN" sz="1000" dirty="0" smtClean="0">
              <a:latin typeface="+mn-ea"/>
            </a:endParaRPr>
          </a:p>
          <a:p>
            <a:pPr algn="ctr"/>
            <a:r>
              <a:rPr lang="zh-CN" altLang="en-US" sz="1000" dirty="0" smtClean="0">
                <a:latin typeface="+mn-ea"/>
              </a:rPr>
              <a:t>重置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4671" y="1746682"/>
            <a:ext cx="1008000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订单物流</a:t>
            </a:r>
            <a:endParaRPr lang="en-US" altLang="zh-CN" sz="1000" dirty="0" smtClean="0">
              <a:latin typeface="+mn-ea"/>
            </a:endParaRPr>
          </a:p>
          <a:p>
            <a:pPr algn="ctr"/>
            <a:r>
              <a:rPr lang="zh-CN" altLang="en-US" sz="1000" dirty="0" smtClean="0">
                <a:latin typeface="+mn-ea"/>
              </a:rPr>
              <a:t>查询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9218" y="2610778"/>
            <a:ext cx="2088000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基础框架、用户和权限管理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30599" y="2616111"/>
            <a:ext cx="2088000" cy="32403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单点登录和</a:t>
            </a:r>
            <a:r>
              <a:rPr lang="en-US" altLang="zh-CN" sz="1000" dirty="0" smtClean="0">
                <a:solidFill>
                  <a:schemeClr val="tx1"/>
                </a:solidFill>
                <a:latin typeface="+mn-ea"/>
              </a:rPr>
              <a:t>UI</a:t>
            </a:r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集成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9218" y="1314634"/>
            <a:ext cx="1008000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商户备案</a:t>
            </a:r>
            <a:endParaRPr lang="zh-CN" altLang="en-US" sz="1000" dirty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54671" y="1314634"/>
            <a:ext cx="1008000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商品备案</a:t>
            </a:r>
            <a:endParaRPr lang="zh-CN" altLang="en-US" sz="1000" dirty="0"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20244" y="1737157"/>
            <a:ext cx="1008000" cy="32403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商户服务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7531" y="94271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+mn-ea"/>
              </a:rPr>
              <a:t>跨境通运营管理平台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44008" y="882586"/>
            <a:ext cx="4392000" cy="2160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62755" y="2177961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订单</a:t>
            </a:r>
            <a:r>
              <a:rPr lang="en-US" altLang="zh-CN" sz="1000" dirty="0" smtClean="0">
                <a:latin typeface="+mn-ea"/>
              </a:rPr>
              <a:t>TO WMS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44294" y="1299776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订单生成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63891" y="2174723"/>
            <a:ext cx="868902" cy="32403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订单对账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26682" y="1740704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商品备案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26682" y="1299776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商户备案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726682" y="2178730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用户实名认证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44294" y="1731824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订单支付</a:t>
            </a:r>
            <a:r>
              <a:rPr lang="en-US" altLang="zh-CN" sz="1000" dirty="0" smtClean="0">
                <a:latin typeface="+mn-ea"/>
              </a:rPr>
              <a:t>/</a:t>
            </a:r>
            <a:r>
              <a:rPr lang="zh-CN" altLang="en-US" sz="1000" dirty="0" smtClean="0">
                <a:latin typeface="+mn-ea"/>
              </a:rPr>
              <a:t>收银台</a:t>
            </a:r>
            <a:endParaRPr lang="zh-CN" altLang="en-US" sz="1000" dirty="0">
              <a:latin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61906" y="1299776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订单查询</a:t>
            </a:r>
            <a:endParaRPr lang="zh-CN" altLang="en-US" sz="1000" dirty="0"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60096" y="1738483"/>
            <a:ext cx="1800000" cy="32403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订单清关、购汇、缴税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095586" y="2171301"/>
            <a:ext cx="868902" cy="32403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订单结算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26682" y="2610778"/>
            <a:ext cx="2365598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基础框架、访问控制</a:t>
            </a:r>
            <a:endParaRPr lang="zh-CN" altLang="en-US" sz="1000" dirty="0"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60096" y="2610778"/>
            <a:ext cx="1800000" cy="32403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接入授权和访问控制管理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2160" y="91116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+mn-ea"/>
              </a:rPr>
              <a:t>跨境通数据交换平台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160096" y="1314634"/>
            <a:ext cx="1800000" cy="32403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订单协同处理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361906" y="1746682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订单物流查询</a:t>
            </a:r>
            <a:endParaRPr lang="zh-CN" altLang="en-US" sz="1000" dirty="0"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42012" y="2178730"/>
            <a:ext cx="720000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订单状态同步</a:t>
            </a:r>
            <a:endParaRPr lang="zh-CN" altLang="en-US" sz="1000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3330858"/>
            <a:ext cx="8784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一阶段业务目标：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商户备案和商品备案能够通过系统完成信息收集、审核和闭环流转。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形成统一订单库、订单支付对接统一收银台、基本订单状态同步。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提供基本的客服功能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订单、用户查询和密码重置。</a:t>
            </a:r>
            <a:endParaRPr lang="en-US" altLang="zh-CN" sz="1600" dirty="0" smtClean="0"/>
          </a:p>
        </p:txBody>
      </p:sp>
      <p:sp>
        <p:nvSpPr>
          <p:cNvPr id="64" name="矩形 63"/>
          <p:cNvSpPr/>
          <p:nvPr/>
        </p:nvSpPr>
        <p:spPr>
          <a:xfrm>
            <a:off x="2353071" y="2184063"/>
            <a:ext cx="998727" cy="32403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知识库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81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2103" y="692696"/>
            <a:ext cx="2880320" cy="20882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42908" y="121589"/>
            <a:ext cx="7813468" cy="428625"/>
          </a:xfrm>
        </p:spPr>
        <p:txBody>
          <a:bodyPr/>
          <a:lstStyle/>
          <a:p>
            <a:r>
              <a:rPr lang="zh-CN" altLang="en-US" dirty="0" smtClean="0"/>
              <a:t>分阶段实施工作内容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现有平台改造、新交易平台建设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72183" y="76470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跨境</a:t>
            </a:r>
            <a:r>
              <a:rPr lang="zh-CN" altLang="en-US" sz="1200" dirty="0" smtClean="0">
                <a:latin typeface="+mn-ea"/>
              </a:rPr>
              <a:t>通导购</a:t>
            </a:r>
            <a:r>
              <a:rPr lang="zh-CN" altLang="en-US" sz="1200" dirty="0">
                <a:latin typeface="+mn-ea"/>
              </a:rPr>
              <a:t>平台</a:t>
            </a:r>
          </a:p>
        </p:txBody>
      </p:sp>
      <p:sp>
        <p:nvSpPr>
          <p:cNvPr id="42" name="矩形 41"/>
          <p:cNvSpPr/>
          <p:nvPr/>
        </p:nvSpPr>
        <p:spPr>
          <a:xfrm>
            <a:off x="496119" y="1476612"/>
            <a:ext cx="781253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单点登录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6119" y="1878201"/>
            <a:ext cx="781253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实名认证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6119" y="2279789"/>
            <a:ext cx="781253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订单查询</a:t>
            </a:r>
            <a:endParaRPr lang="zh-CN" altLang="en-US" sz="1000" dirty="0"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376439" y="692697"/>
            <a:ext cx="1224136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85964" y="692696"/>
            <a:ext cx="121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+mn-ea"/>
              </a:rPr>
              <a:t>现有交易平台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520455" y="1052736"/>
            <a:ext cx="9361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单点登录</a:t>
            </a:r>
            <a:endParaRPr lang="zh-CN" altLang="en-US" sz="1000" dirty="0">
              <a:latin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520455" y="1456209"/>
            <a:ext cx="9361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+mn-ea"/>
              </a:rPr>
              <a:t>KJT</a:t>
            </a:r>
            <a:r>
              <a:rPr lang="zh-CN" altLang="en-US" sz="1000" dirty="0" smtClean="0">
                <a:latin typeface="+mn-ea"/>
              </a:rPr>
              <a:t>收银台</a:t>
            </a:r>
            <a:endParaRPr lang="zh-CN" altLang="en-US" sz="1000" dirty="0">
              <a:latin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520455" y="2276872"/>
            <a:ext cx="936104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订单清关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520455" y="1869207"/>
            <a:ext cx="9361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订单</a:t>
            </a:r>
            <a:r>
              <a:rPr lang="en-US" altLang="zh-CN" sz="1000" dirty="0" smtClean="0">
                <a:latin typeface="+mn-ea"/>
              </a:rPr>
              <a:t>To WMS</a:t>
            </a:r>
            <a:endParaRPr lang="zh-CN" altLang="en-US" sz="1000" dirty="0">
              <a:latin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386508" y="2279789"/>
            <a:ext cx="1701899" cy="324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目标架构改版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398314" y="1075023"/>
            <a:ext cx="781253" cy="324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客户服务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398314" y="1878201"/>
            <a:ext cx="781253" cy="324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评论、分享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398314" y="1476612"/>
            <a:ext cx="781253" cy="324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商品推荐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300510" y="1878201"/>
            <a:ext cx="781253" cy="324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微信互动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96119" y="1075023"/>
            <a:ext cx="781253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展现改版</a:t>
            </a:r>
            <a:endParaRPr lang="zh-CN" altLang="en-US" sz="1000" dirty="0">
              <a:latin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300510" y="1075023"/>
            <a:ext cx="781253" cy="324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移动版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300510" y="1476612"/>
            <a:ext cx="781253" cy="324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移动</a:t>
            </a:r>
            <a:endParaRPr lang="en-US" altLang="zh-CN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客户端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744591" y="692696"/>
            <a:ext cx="4032448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49094" y="69269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+mn-ea"/>
              </a:rPr>
              <a:t>新交易平台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895081" y="1052736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多商户</a:t>
            </a:r>
            <a:endParaRPr lang="en-US" altLang="zh-CN" sz="1000" dirty="0" smtClean="0">
              <a:latin typeface="+mn-ea"/>
            </a:endParaRPr>
          </a:p>
          <a:p>
            <a:pPr algn="ctr"/>
            <a:r>
              <a:rPr lang="zh-CN" altLang="en-US" sz="1000" dirty="0" smtClean="0">
                <a:latin typeface="+mn-ea"/>
              </a:rPr>
              <a:t>模型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729461" y="1052736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分类和商品模型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561931" y="1052736"/>
            <a:ext cx="7200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订单模型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895081" y="1916832"/>
            <a:ext cx="236979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+mn-ea"/>
              </a:rPr>
              <a:t>Web</a:t>
            </a:r>
            <a:r>
              <a:rPr lang="zh-CN" altLang="en-US" sz="1000" dirty="0" smtClean="0">
                <a:latin typeface="+mn-ea"/>
              </a:rPr>
              <a:t>、移动版、移动终端原型验证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895081" y="2320305"/>
            <a:ext cx="236979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基础框架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895081" y="1484784"/>
            <a:ext cx="71360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商品搜索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390978" y="1052736"/>
            <a:ext cx="129614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管理控台</a:t>
            </a:r>
            <a:endParaRPr lang="en-US" altLang="zh-CN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商户控台</a:t>
            </a:r>
            <a:endParaRPr lang="en-US" altLang="zh-CN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订单处理</a:t>
            </a:r>
            <a:endParaRPr lang="en-US" altLang="zh-CN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营销活动</a:t>
            </a:r>
            <a:endParaRPr lang="en-US" altLang="zh-CN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商城模板</a:t>
            </a:r>
            <a:endParaRPr lang="en-US" altLang="zh-CN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+mn-ea"/>
              </a:rPr>
              <a:t>……</a:t>
            </a:r>
          </a:p>
          <a:p>
            <a:pPr algn="ctr"/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729461" y="1484784"/>
            <a:ext cx="71360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购物车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555457" y="1484784"/>
            <a:ext cx="71360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+mn-ea"/>
              </a:rPr>
              <a:t>下单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9512" y="3068960"/>
            <a:ext cx="87849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一阶段业务目标：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导购平台首页、商品详情页等展现效果改版。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导购和现有商城实现双向单点登录效果。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使用新的统一收银台，用户实名认证由东方支付前移到导购平台。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交易平台订单对接</a:t>
            </a:r>
            <a:r>
              <a:rPr lang="en-US" altLang="zh-CN" sz="1600" dirty="0" smtClean="0"/>
              <a:t>WMS</a:t>
            </a:r>
            <a:r>
              <a:rPr lang="zh-CN" altLang="en-US" sz="1600" dirty="0" smtClean="0"/>
              <a:t>，提高订单分拣配货效率。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新交易平台核心数据模型建设，对多商户、多终端、基础技术框架进行搭建和验证。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5581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36" y="1437903"/>
            <a:ext cx="6408712" cy="396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矩形 42"/>
          <p:cNvSpPr/>
          <p:nvPr/>
        </p:nvSpPr>
        <p:spPr>
          <a:xfrm>
            <a:off x="1403648" y="692696"/>
            <a:ext cx="54006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合作、共创未来</a:t>
            </a:r>
            <a:r>
              <a:rPr lang="en-US" altLang="zh-CN" sz="3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2" name="矩形 1"/>
          <p:cNvSpPr/>
          <p:nvPr/>
        </p:nvSpPr>
        <p:spPr>
          <a:xfrm>
            <a:off x="6253279" y="5495259"/>
            <a:ext cx="15744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/>
            <a:r>
              <a:rPr lang="zh-CN" alt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谢谢！</a:t>
            </a:r>
            <a:endParaRPr lang="zh-CN" altLang="en-U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324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97416" y="4251589"/>
            <a:ext cx="2376264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构建一个价值驱动的、可持续的跨境电子商务商业模式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817696" y="935773"/>
            <a:ext cx="32607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457200" algn="ctr" eaLnBrk="0" hangingPunct="0"/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构建一个健康、繁荣的跨境电子商务生态环境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346088" y="4154867"/>
            <a:ext cx="2376264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 algn="ctr" eaLnBrk="0" hangingPunct="0"/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建设一个流程和功能完备的跨境电子商务业务支撑平台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Group 3"/>
          <p:cNvGrpSpPr>
            <a:grpSpLocks/>
          </p:cNvGrpSpPr>
          <p:nvPr/>
        </p:nvGrpSpPr>
        <p:grpSpPr bwMode="auto">
          <a:xfrm>
            <a:off x="2600630" y="1479814"/>
            <a:ext cx="3952875" cy="3694113"/>
            <a:chOff x="1655" y="1647"/>
            <a:chExt cx="2490" cy="2327"/>
          </a:xfrm>
        </p:grpSpPr>
        <p:sp>
          <p:nvSpPr>
            <p:cNvPr id="43" name="Freeform 4"/>
            <p:cNvSpPr>
              <a:spLocks/>
            </p:cNvSpPr>
            <p:nvPr/>
          </p:nvSpPr>
          <p:spPr bwMode="gray">
            <a:xfrm>
              <a:off x="1660" y="2336"/>
              <a:ext cx="912" cy="1231"/>
            </a:xfrm>
            <a:custGeom>
              <a:avLst/>
              <a:gdLst/>
              <a:ahLst/>
              <a:cxnLst>
                <a:cxn ang="0">
                  <a:pos x="1233" y="343"/>
                </a:cxn>
                <a:cxn ang="0">
                  <a:pos x="413" y="1764"/>
                </a:cxn>
                <a:cxn ang="0">
                  <a:pos x="0" y="1226"/>
                </a:cxn>
                <a:cxn ang="0">
                  <a:pos x="6" y="1098"/>
                </a:cxn>
                <a:cxn ang="0">
                  <a:pos x="638" y="0"/>
                </a:cxn>
                <a:cxn ang="0">
                  <a:pos x="1233" y="343"/>
                </a:cxn>
                <a:cxn ang="0">
                  <a:pos x="1233" y="343"/>
                </a:cxn>
              </a:cxnLst>
              <a:rect l="0" t="0" r="r" b="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lnTo>
                    <a:pt x="1233" y="343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gray">
            <a:xfrm rot="7200000">
              <a:off x="2726" y="1656"/>
              <a:ext cx="860" cy="1305"/>
            </a:xfrm>
            <a:custGeom>
              <a:avLst/>
              <a:gdLst/>
              <a:ahLst/>
              <a:cxnLst>
                <a:cxn ang="0">
                  <a:pos x="1233" y="343"/>
                </a:cxn>
                <a:cxn ang="0">
                  <a:pos x="413" y="1764"/>
                </a:cxn>
                <a:cxn ang="0">
                  <a:pos x="0" y="1226"/>
                </a:cxn>
                <a:cxn ang="0">
                  <a:pos x="6" y="1098"/>
                </a:cxn>
                <a:cxn ang="0">
                  <a:pos x="638" y="0"/>
                </a:cxn>
                <a:cxn ang="0">
                  <a:pos x="1233" y="343"/>
                </a:cxn>
                <a:cxn ang="0">
                  <a:pos x="1233" y="343"/>
                </a:cxn>
              </a:cxnLst>
              <a:rect l="0" t="0" r="r" b="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lnTo>
                    <a:pt x="1233" y="34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5" name="Group 6"/>
            <p:cNvGrpSpPr>
              <a:grpSpLocks/>
            </p:cNvGrpSpPr>
            <p:nvPr/>
          </p:nvGrpSpPr>
          <p:grpSpPr bwMode="auto">
            <a:xfrm>
              <a:off x="1712" y="1647"/>
              <a:ext cx="1480" cy="1302"/>
              <a:chOff x="1712" y="1389"/>
              <a:chExt cx="1480" cy="1302"/>
            </a:xfrm>
          </p:grpSpPr>
          <p:sp>
            <p:nvSpPr>
              <p:cNvPr id="55" name="AutoShape 7"/>
              <p:cNvSpPr>
                <a:spLocks noChangeArrowheads="1"/>
              </p:cNvSpPr>
              <p:nvPr/>
            </p:nvSpPr>
            <p:spPr bwMode="gray">
              <a:xfrm rot="-9000000">
                <a:off x="1712" y="2311"/>
                <a:ext cx="908" cy="38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Freeform 8"/>
              <p:cNvSpPr>
                <a:spLocks/>
              </p:cNvSpPr>
              <p:nvPr/>
            </p:nvSpPr>
            <p:spPr bwMode="gray">
              <a:xfrm rot="7200000">
                <a:off x="1961" y="1810"/>
                <a:ext cx="948" cy="508"/>
              </a:xfrm>
              <a:custGeom>
                <a:avLst/>
                <a:gdLst>
                  <a:gd name="T0" fmla="*/ 1514 w 750"/>
                  <a:gd name="T1" fmla="*/ 0 h 378"/>
                  <a:gd name="T2" fmla="*/ 0 w 750"/>
                  <a:gd name="T3" fmla="*/ 0 h 378"/>
                  <a:gd name="T4" fmla="*/ 5 w 750"/>
                  <a:gd name="T5" fmla="*/ 472 h 378"/>
                  <a:gd name="T6" fmla="*/ 56 w 750"/>
                  <a:gd name="T7" fmla="*/ 918 h 378"/>
                  <a:gd name="T8" fmla="*/ 1514 w 750"/>
                  <a:gd name="T9" fmla="*/ 918 h 378"/>
                  <a:gd name="T10" fmla="*/ 1514 w 750"/>
                  <a:gd name="T11" fmla="*/ 0 h 378"/>
                  <a:gd name="T12" fmla="*/ 1514 w 750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50"/>
                  <a:gd name="T22" fmla="*/ 0 h 378"/>
                  <a:gd name="T23" fmla="*/ 750 w 750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9"/>
              <p:cNvSpPr>
                <a:spLocks/>
              </p:cNvSpPr>
              <p:nvPr/>
            </p:nvSpPr>
            <p:spPr bwMode="gray">
              <a:xfrm rot="7200000">
                <a:off x="2637" y="1226"/>
                <a:ext cx="392" cy="718"/>
              </a:xfrm>
              <a:custGeom>
                <a:avLst/>
                <a:gdLst>
                  <a:gd name="T0" fmla="*/ 245 w 495"/>
                  <a:gd name="T1" fmla="*/ 115 h 971"/>
                  <a:gd name="T2" fmla="*/ 245 w 495"/>
                  <a:gd name="T3" fmla="*/ 393 h 971"/>
                  <a:gd name="T4" fmla="*/ 230 w 495"/>
                  <a:gd name="T5" fmla="*/ 390 h 971"/>
                  <a:gd name="T6" fmla="*/ 214 w 495"/>
                  <a:gd name="T7" fmla="*/ 385 h 971"/>
                  <a:gd name="T8" fmla="*/ 200 w 495"/>
                  <a:gd name="T9" fmla="*/ 376 h 971"/>
                  <a:gd name="T10" fmla="*/ 185 w 495"/>
                  <a:gd name="T11" fmla="*/ 363 h 971"/>
                  <a:gd name="T12" fmla="*/ 168 w 495"/>
                  <a:gd name="T13" fmla="*/ 345 h 971"/>
                  <a:gd name="T14" fmla="*/ 152 w 495"/>
                  <a:gd name="T15" fmla="*/ 324 h 971"/>
                  <a:gd name="T16" fmla="*/ 134 w 495"/>
                  <a:gd name="T17" fmla="*/ 296 h 971"/>
                  <a:gd name="T18" fmla="*/ 113 w 495"/>
                  <a:gd name="T19" fmla="*/ 262 h 971"/>
                  <a:gd name="T20" fmla="*/ 91 w 495"/>
                  <a:gd name="T21" fmla="*/ 224 h 971"/>
                  <a:gd name="T22" fmla="*/ 64 w 495"/>
                  <a:gd name="T23" fmla="*/ 177 h 971"/>
                  <a:gd name="T24" fmla="*/ 48 w 495"/>
                  <a:gd name="T25" fmla="*/ 149 h 971"/>
                  <a:gd name="T26" fmla="*/ 14 w 495"/>
                  <a:gd name="T27" fmla="*/ 85 h 971"/>
                  <a:gd name="T28" fmla="*/ 2 w 495"/>
                  <a:gd name="T29" fmla="*/ 52 h 971"/>
                  <a:gd name="T30" fmla="*/ 0 w 495"/>
                  <a:gd name="T31" fmla="*/ 24 h 971"/>
                  <a:gd name="T32" fmla="*/ 8 w 495"/>
                  <a:gd name="T33" fmla="*/ 0 h 971"/>
                  <a:gd name="T34" fmla="*/ 8 w 495"/>
                  <a:gd name="T35" fmla="*/ 18 h 971"/>
                  <a:gd name="T36" fmla="*/ 8 w 495"/>
                  <a:gd name="T37" fmla="*/ 29 h 971"/>
                  <a:gd name="T38" fmla="*/ 8 w 495"/>
                  <a:gd name="T39" fmla="*/ 40 h 971"/>
                  <a:gd name="T40" fmla="*/ 9 w 495"/>
                  <a:gd name="T41" fmla="*/ 51 h 971"/>
                  <a:gd name="T42" fmla="*/ 14 w 495"/>
                  <a:gd name="T43" fmla="*/ 66 h 971"/>
                  <a:gd name="T44" fmla="*/ 26 w 495"/>
                  <a:gd name="T45" fmla="*/ 80 h 971"/>
                  <a:gd name="T46" fmla="*/ 42 w 495"/>
                  <a:gd name="T47" fmla="*/ 93 h 971"/>
                  <a:gd name="T48" fmla="*/ 62 w 495"/>
                  <a:gd name="T49" fmla="*/ 105 h 971"/>
                  <a:gd name="T50" fmla="*/ 89 w 495"/>
                  <a:gd name="T51" fmla="*/ 112 h 971"/>
                  <a:gd name="T52" fmla="*/ 122 w 495"/>
                  <a:gd name="T53" fmla="*/ 115 h 971"/>
                  <a:gd name="T54" fmla="*/ 245 w 495"/>
                  <a:gd name="T55" fmla="*/ 115 h 97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95"/>
                  <a:gd name="T85" fmla="*/ 0 h 971"/>
                  <a:gd name="T86" fmla="*/ 495 w 495"/>
                  <a:gd name="T87" fmla="*/ 971 h 97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" name="Freeform 10"/>
            <p:cNvSpPr>
              <a:spLocks/>
            </p:cNvSpPr>
            <p:nvPr/>
          </p:nvSpPr>
          <p:spPr bwMode="gray">
            <a:xfrm rot="14400000">
              <a:off x="2798" y="2823"/>
              <a:ext cx="860" cy="1305"/>
            </a:xfrm>
            <a:custGeom>
              <a:avLst/>
              <a:gdLst/>
              <a:ahLst/>
              <a:cxnLst>
                <a:cxn ang="0">
                  <a:pos x="1233" y="343"/>
                </a:cxn>
                <a:cxn ang="0">
                  <a:pos x="413" y="1764"/>
                </a:cxn>
                <a:cxn ang="0">
                  <a:pos x="0" y="1226"/>
                </a:cxn>
                <a:cxn ang="0">
                  <a:pos x="6" y="1098"/>
                </a:cxn>
                <a:cxn ang="0">
                  <a:pos x="638" y="0"/>
                </a:cxn>
                <a:cxn ang="0">
                  <a:pos x="1233" y="343"/>
                </a:cxn>
                <a:cxn ang="0">
                  <a:pos x="1233" y="343"/>
                </a:cxn>
              </a:cxnLst>
              <a:rect l="0" t="0" r="r" b="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lnTo>
                    <a:pt x="1233" y="34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7" name="Group 11"/>
            <p:cNvGrpSpPr>
              <a:grpSpLocks/>
            </p:cNvGrpSpPr>
            <p:nvPr/>
          </p:nvGrpSpPr>
          <p:grpSpPr bwMode="auto">
            <a:xfrm>
              <a:off x="2849" y="2249"/>
              <a:ext cx="1296" cy="1381"/>
              <a:chOff x="2854" y="1996"/>
              <a:chExt cx="1296" cy="1381"/>
            </a:xfrm>
          </p:grpSpPr>
          <p:sp>
            <p:nvSpPr>
              <p:cNvPr id="52" name="AutoShape 12"/>
              <p:cNvSpPr>
                <a:spLocks noChangeArrowheads="1"/>
              </p:cNvSpPr>
              <p:nvPr/>
            </p:nvSpPr>
            <p:spPr bwMode="gray">
              <a:xfrm rot="-1800000">
                <a:off x="2854" y="1996"/>
                <a:ext cx="906" cy="38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gray">
              <a:xfrm rot="-7200000">
                <a:off x="3102" y="2371"/>
                <a:ext cx="948" cy="507"/>
              </a:xfrm>
              <a:custGeom>
                <a:avLst/>
                <a:gdLst>
                  <a:gd name="T0" fmla="*/ 1514 w 750"/>
                  <a:gd name="T1" fmla="*/ 0 h 378"/>
                  <a:gd name="T2" fmla="*/ 0 w 750"/>
                  <a:gd name="T3" fmla="*/ 0 h 378"/>
                  <a:gd name="T4" fmla="*/ 5 w 750"/>
                  <a:gd name="T5" fmla="*/ 468 h 378"/>
                  <a:gd name="T6" fmla="*/ 56 w 750"/>
                  <a:gd name="T7" fmla="*/ 912 h 378"/>
                  <a:gd name="T8" fmla="*/ 1514 w 750"/>
                  <a:gd name="T9" fmla="*/ 912 h 378"/>
                  <a:gd name="T10" fmla="*/ 1514 w 750"/>
                  <a:gd name="T11" fmla="*/ 0 h 378"/>
                  <a:gd name="T12" fmla="*/ 1514 w 750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50"/>
                  <a:gd name="T22" fmla="*/ 0 h 378"/>
                  <a:gd name="T23" fmla="*/ 750 w 750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gray">
              <a:xfrm rot="-7200000">
                <a:off x="3618" y="2845"/>
                <a:ext cx="346" cy="718"/>
              </a:xfrm>
              <a:custGeom>
                <a:avLst/>
                <a:gdLst>
                  <a:gd name="T0" fmla="*/ 169 w 495"/>
                  <a:gd name="T1" fmla="*/ 115 h 971"/>
                  <a:gd name="T2" fmla="*/ 169 w 495"/>
                  <a:gd name="T3" fmla="*/ 393 h 971"/>
                  <a:gd name="T4" fmla="*/ 158 w 495"/>
                  <a:gd name="T5" fmla="*/ 390 h 971"/>
                  <a:gd name="T6" fmla="*/ 147 w 495"/>
                  <a:gd name="T7" fmla="*/ 385 h 971"/>
                  <a:gd name="T8" fmla="*/ 137 w 495"/>
                  <a:gd name="T9" fmla="*/ 376 h 971"/>
                  <a:gd name="T10" fmla="*/ 127 w 495"/>
                  <a:gd name="T11" fmla="*/ 363 h 971"/>
                  <a:gd name="T12" fmla="*/ 116 w 495"/>
                  <a:gd name="T13" fmla="*/ 345 h 971"/>
                  <a:gd name="T14" fmla="*/ 105 w 495"/>
                  <a:gd name="T15" fmla="*/ 324 h 971"/>
                  <a:gd name="T16" fmla="*/ 92 w 495"/>
                  <a:gd name="T17" fmla="*/ 296 h 971"/>
                  <a:gd name="T18" fmla="*/ 78 w 495"/>
                  <a:gd name="T19" fmla="*/ 262 h 971"/>
                  <a:gd name="T20" fmla="*/ 62 w 495"/>
                  <a:gd name="T21" fmla="*/ 224 h 971"/>
                  <a:gd name="T22" fmla="*/ 44 w 495"/>
                  <a:gd name="T23" fmla="*/ 177 h 971"/>
                  <a:gd name="T24" fmla="*/ 33 w 495"/>
                  <a:gd name="T25" fmla="*/ 149 h 971"/>
                  <a:gd name="T26" fmla="*/ 10 w 495"/>
                  <a:gd name="T27" fmla="*/ 85 h 971"/>
                  <a:gd name="T28" fmla="*/ 1 w 495"/>
                  <a:gd name="T29" fmla="*/ 52 h 971"/>
                  <a:gd name="T30" fmla="*/ 0 w 495"/>
                  <a:gd name="T31" fmla="*/ 24 h 971"/>
                  <a:gd name="T32" fmla="*/ 5 w 495"/>
                  <a:gd name="T33" fmla="*/ 0 h 971"/>
                  <a:gd name="T34" fmla="*/ 5 w 495"/>
                  <a:gd name="T35" fmla="*/ 18 h 971"/>
                  <a:gd name="T36" fmla="*/ 5 w 495"/>
                  <a:gd name="T37" fmla="*/ 29 h 971"/>
                  <a:gd name="T38" fmla="*/ 5 w 495"/>
                  <a:gd name="T39" fmla="*/ 40 h 971"/>
                  <a:gd name="T40" fmla="*/ 6 w 495"/>
                  <a:gd name="T41" fmla="*/ 51 h 971"/>
                  <a:gd name="T42" fmla="*/ 10 w 495"/>
                  <a:gd name="T43" fmla="*/ 66 h 971"/>
                  <a:gd name="T44" fmla="*/ 18 w 495"/>
                  <a:gd name="T45" fmla="*/ 80 h 971"/>
                  <a:gd name="T46" fmla="*/ 29 w 495"/>
                  <a:gd name="T47" fmla="*/ 93 h 971"/>
                  <a:gd name="T48" fmla="*/ 43 w 495"/>
                  <a:gd name="T49" fmla="*/ 105 h 971"/>
                  <a:gd name="T50" fmla="*/ 62 w 495"/>
                  <a:gd name="T51" fmla="*/ 112 h 971"/>
                  <a:gd name="T52" fmla="*/ 84 w 495"/>
                  <a:gd name="T53" fmla="*/ 115 h 971"/>
                  <a:gd name="T54" fmla="*/ 169 w 495"/>
                  <a:gd name="T55" fmla="*/ 115 h 97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95"/>
                  <a:gd name="T85" fmla="*/ 0 h 971"/>
                  <a:gd name="T86" fmla="*/ 495 w 495"/>
                  <a:gd name="T87" fmla="*/ 971 h 97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" name="Group 15"/>
            <p:cNvGrpSpPr>
              <a:grpSpLocks/>
            </p:cNvGrpSpPr>
            <p:nvPr/>
          </p:nvGrpSpPr>
          <p:grpSpPr bwMode="auto">
            <a:xfrm>
              <a:off x="1655" y="3095"/>
              <a:ext cx="1571" cy="879"/>
              <a:chOff x="1655" y="2837"/>
              <a:chExt cx="1571" cy="879"/>
            </a:xfrm>
          </p:grpSpPr>
          <p:sp>
            <p:nvSpPr>
              <p:cNvPr id="49" name="Freeform 16"/>
              <p:cNvSpPr>
                <a:spLocks/>
              </p:cNvSpPr>
              <p:nvPr/>
            </p:nvSpPr>
            <p:spPr bwMode="gray">
              <a:xfrm>
                <a:off x="1655" y="2837"/>
                <a:ext cx="366" cy="692"/>
              </a:xfrm>
              <a:custGeom>
                <a:avLst/>
                <a:gdLst>
                  <a:gd name="T0" fmla="*/ 200 w 495"/>
                  <a:gd name="T1" fmla="*/ 103 h 971"/>
                  <a:gd name="T2" fmla="*/ 200 w 495"/>
                  <a:gd name="T3" fmla="*/ 351 h 971"/>
                  <a:gd name="T4" fmla="*/ 187 w 495"/>
                  <a:gd name="T5" fmla="*/ 349 h 971"/>
                  <a:gd name="T6" fmla="*/ 174 w 495"/>
                  <a:gd name="T7" fmla="*/ 345 h 971"/>
                  <a:gd name="T8" fmla="*/ 162 w 495"/>
                  <a:gd name="T9" fmla="*/ 336 h 971"/>
                  <a:gd name="T10" fmla="*/ 150 w 495"/>
                  <a:gd name="T11" fmla="*/ 325 h 971"/>
                  <a:gd name="T12" fmla="*/ 138 w 495"/>
                  <a:gd name="T13" fmla="*/ 309 h 971"/>
                  <a:gd name="T14" fmla="*/ 123 w 495"/>
                  <a:gd name="T15" fmla="*/ 290 h 971"/>
                  <a:gd name="T16" fmla="*/ 109 w 495"/>
                  <a:gd name="T17" fmla="*/ 265 h 971"/>
                  <a:gd name="T18" fmla="*/ 92 w 495"/>
                  <a:gd name="T19" fmla="*/ 234 h 971"/>
                  <a:gd name="T20" fmla="*/ 74 w 495"/>
                  <a:gd name="T21" fmla="*/ 201 h 971"/>
                  <a:gd name="T22" fmla="*/ 52 w 495"/>
                  <a:gd name="T23" fmla="*/ 158 h 971"/>
                  <a:gd name="T24" fmla="*/ 38 w 495"/>
                  <a:gd name="T25" fmla="*/ 133 h 971"/>
                  <a:gd name="T26" fmla="*/ 12 w 495"/>
                  <a:gd name="T27" fmla="*/ 76 h 971"/>
                  <a:gd name="T28" fmla="*/ 1 w 495"/>
                  <a:gd name="T29" fmla="*/ 46 h 971"/>
                  <a:gd name="T30" fmla="*/ 0 w 495"/>
                  <a:gd name="T31" fmla="*/ 22 h 971"/>
                  <a:gd name="T32" fmla="*/ 6 w 495"/>
                  <a:gd name="T33" fmla="*/ 0 h 971"/>
                  <a:gd name="T34" fmla="*/ 6 w 495"/>
                  <a:gd name="T35" fmla="*/ 16 h 971"/>
                  <a:gd name="T36" fmla="*/ 6 w 495"/>
                  <a:gd name="T37" fmla="*/ 26 h 971"/>
                  <a:gd name="T38" fmla="*/ 6 w 495"/>
                  <a:gd name="T39" fmla="*/ 36 h 971"/>
                  <a:gd name="T40" fmla="*/ 7 w 495"/>
                  <a:gd name="T41" fmla="*/ 46 h 971"/>
                  <a:gd name="T42" fmla="*/ 12 w 495"/>
                  <a:gd name="T43" fmla="*/ 58 h 971"/>
                  <a:gd name="T44" fmla="*/ 21 w 495"/>
                  <a:gd name="T45" fmla="*/ 71 h 971"/>
                  <a:gd name="T46" fmla="*/ 35 w 495"/>
                  <a:gd name="T47" fmla="*/ 84 h 971"/>
                  <a:gd name="T48" fmla="*/ 50 w 495"/>
                  <a:gd name="T49" fmla="*/ 94 h 971"/>
                  <a:gd name="T50" fmla="*/ 72 w 495"/>
                  <a:gd name="T51" fmla="*/ 100 h 971"/>
                  <a:gd name="T52" fmla="*/ 99 w 495"/>
                  <a:gd name="T53" fmla="*/ 102 h 971"/>
                  <a:gd name="T54" fmla="*/ 200 w 495"/>
                  <a:gd name="T55" fmla="*/ 103 h 97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95"/>
                  <a:gd name="T85" fmla="*/ 0 h 971"/>
                  <a:gd name="T86" fmla="*/ 495 w 495"/>
                  <a:gd name="T87" fmla="*/ 971 h 97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chemeClr val="hlink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AutoShape 17"/>
              <p:cNvSpPr>
                <a:spLocks noChangeArrowheads="1"/>
              </p:cNvSpPr>
              <p:nvPr/>
            </p:nvSpPr>
            <p:spPr bwMode="gray">
              <a:xfrm rot="5400000">
                <a:off x="2589" y="3078"/>
                <a:ext cx="872" cy="403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Freeform 18"/>
              <p:cNvSpPr>
                <a:spLocks/>
              </p:cNvSpPr>
              <p:nvPr/>
            </p:nvSpPr>
            <p:spPr bwMode="gray">
              <a:xfrm>
                <a:off x="1985" y="3040"/>
                <a:ext cx="1005" cy="489"/>
              </a:xfrm>
              <a:custGeom>
                <a:avLst/>
                <a:gdLst>
                  <a:gd name="T0" fmla="*/ 1805 w 750"/>
                  <a:gd name="T1" fmla="*/ 0 h 378"/>
                  <a:gd name="T2" fmla="*/ 0 w 750"/>
                  <a:gd name="T3" fmla="*/ 0 h 378"/>
                  <a:gd name="T4" fmla="*/ 5 w 750"/>
                  <a:gd name="T5" fmla="*/ 420 h 378"/>
                  <a:gd name="T6" fmla="*/ 68 w 750"/>
                  <a:gd name="T7" fmla="*/ 819 h 378"/>
                  <a:gd name="T8" fmla="*/ 1805 w 750"/>
                  <a:gd name="T9" fmla="*/ 819 h 378"/>
                  <a:gd name="T10" fmla="*/ 1805 w 750"/>
                  <a:gd name="T11" fmla="*/ 0 h 378"/>
                  <a:gd name="T12" fmla="*/ 1805 w 750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50"/>
                  <a:gd name="T22" fmla="*/ 0 h 378"/>
                  <a:gd name="T23" fmla="*/ 750 w 750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4385403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8232" y="548680"/>
            <a:ext cx="24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2"/>
                </a:solidFill>
              </a:rPr>
              <a:t>目    录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322222"/>
            <a:ext cx="5410200" cy="665162"/>
            <a:chOff x="1152" y="1275"/>
            <a:chExt cx="3408" cy="41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9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701" y="1323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平台建设背景和目标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828800" y="2099851"/>
            <a:ext cx="5410200" cy="665162"/>
            <a:chOff x="1152" y="1851"/>
            <a:chExt cx="3408" cy="419"/>
          </a:xfrm>
        </p:grpSpPr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7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701" y="1899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平台顶层架构设计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1828800" y="3655109"/>
            <a:ext cx="5410200" cy="665162"/>
            <a:chOff x="1152" y="2413"/>
            <a:chExt cx="3408" cy="419"/>
          </a:xfrm>
        </p:grpSpPr>
        <p:grpSp>
          <p:nvGrpSpPr>
            <p:cNvPr id="20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25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75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701" y="2461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tx2"/>
                  </a:solidFill>
                </a:rPr>
                <a:t>平台架构和技术框架</a:t>
              </a:r>
              <a:endParaRPr lang="en-US" altLang="zh-CN" sz="24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828800" y="2877480"/>
            <a:ext cx="5410200" cy="665162"/>
            <a:chOff x="1152" y="2413"/>
            <a:chExt cx="3408" cy="419"/>
          </a:xfrm>
        </p:grpSpPr>
        <p:grpSp>
          <p:nvGrpSpPr>
            <p:cNvPr id="28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3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1701" y="2461"/>
              <a:ext cx="28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tx2"/>
                  </a:solidFill>
                </a:rPr>
                <a:t>平台流程和功能</a:t>
              </a:r>
              <a:endParaRPr lang="en-US" altLang="zh-CN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1828800" y="4432738"/>
            <a:ext cx="5410200" cy="665162"/>
            <a:chOff x="1152" y="2413"/>
            <a:chExt cx="3408" cy="419"/>
          </a:xfrm>
        </p:grpSpPr>
        <p:grpSp>
          <p:nvGrpSpPr>
            <p:cNvPr id="36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41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1701" y="2461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chemeClr val="tx2"/>
                  </a:solidFill>
                </a:rPr>
                <a:t>阶段性实施目标和计划</a:t>
              </a:r>
              <a:endParaRPr lang="en-US" altLang="zh-CN" sz="24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71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占位符 8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跨境电子商务生态圈</a:t>
            </a:r>
            <a:endParaRPr lang="zh-CN" altLang="en-US" dirty="0"/>
          </a:p>
        </p:txBody>
      </p:sp>
      <p:pic>
        <p:nvPicPr>
          <p:cNvPr id="68" name="Picture 2" descr="C:\Users\sunyongxue\AppData\Local\Microsoft\Windows\Temporary Internet Files\Content.IE5\4737UZDN\MC9002954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64" y="4520153"/>
            <a:ext cx="726124" cy="83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" descr="D:\projects\KuaJingTong\credit-car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874" y="476672"/>
            <a:ext cx="668030" cy="6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317018"/>
            <a:ext cx="6348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763688" y="1844824"/>
            <a:ext cx="70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客户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707732" y="5312241"/>
            <a:ext cx="1248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zh-CN" altLang="en-US" sz="1200" dirty="0" smtClean="0"/>
              <a:t>商户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代运营</a:t>
            </a:r>
            <a:endParaRPr lang="en-US" altLang="zh-CN" sz="12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990866" y="108820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支付机构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3342317" y="6071862"/>
            <a:ext cx="81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监管部门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海关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6516216" y="189308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跨境</a:t>
            </a:r>
            <a:r>
              <a:rPr lang="zh-CN" altLang="en-US" sz="1200" dirty="0" smtClean="0"/>
              <a:t>通</a:t>
            </a:r>
            <a:endParaRPr lang="en-US" altLang="zh-CN" sz="1200" dirty="0" smtClean="0"/>
          </a:p>
        </p:txBody>
      </p:sp>
      <p:pic>
        <p:nvPicPr>
          <p:cNvPr id="92" name="Picture 6" descr="D:\projects\KuaJingTong\police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301208"/>
            <a:ext cx="790996" cy="79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07800" y="1268760"/>
            <a:ext cx="61696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4" name="Group 53"/>
          <p:cNvGrpSpPr>
            <a:grpSpLocks/>
          </p:cNvGrpSpPr>
          <p:nvPr/>
        </p:nvGrpSpPr>
        <p:grpSpPr bwMode="auto">
          <a:xfrm>
            <a:off x="3131840" y="2636912"/>
            <a:ext cx="2679458" cy="1808994"/>
            <a:chOff x="2265" y="1819"/>
            <a:chExt cx="1948" cy="1194"/>
          </a:xfrm>
        </p:grpSpPr>
        <p:grpSp>
          <p:nvGrpSpPr>
            <p:cNvPr id="95" name="Oval 10"/>
            <p:cNvGrpSpPr>
              <a:grpSpLocks/>
            </p:cNvGrpSpPr>
            <p:nvPr/>
          </p:nvGrpSpPr>
          <p:grpSpPr bwMode="auto">
            <a:xfrm>
              <a:off x="2265" y="1819"/>
              <a:ext cx="1948" cy="1194"/>
              <a:chOff x="3109443" y="2799652"/>
              <a:chExt cx="2853878" cy="1579524"/>
            </a:xfrm>
          </p:grpSpPr>
          <p:pic>
            <p:nvPicPr>
              <p:cNvPr id="97" name="Oval 10"/>
              <p:cNvPicPr>
                <a:picLocks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109443" y="2799652"/>
                <a:ext cx="2853878" cy="1579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8" name="Text Box 56"/>
              <p:cNvSpPr txBox="1">
                <a:spLocks noChangeArrowheads="1"/>
              </p:cNvSpPr>
              <p:nvPr/>
            </p:nvSpPr>
            <p:spPr bwMode="auto">
              <a:xfrm>
                <a:off x="3473309" y="3100338"/>
                <a:ext cx="1899134" cy="9957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03163" tIns="51581" rIns="103163" bIns="51581" anchor="ctr"/>
              <a:lstStyle/>
              <a:p>
                <a:pPr defTabSz="1031875"/>
                <a:endParaRPr lang="zh-CN" altLang="zh-CN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6" name="Text Box 57"/>
            <p:cNvSpPr txBox="1">
              <a:spLocks noChangeArrowheads="1"/>
            </p:cNvSpPr>
            <p:nvPr/>
          </p:nvSpPr>
          <p:spPr bwMode="auto">
            <a:xfrm>
              <a:off x="2536" y="2160"/>
              <a:ext cx="1379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跨境通电子商务生态体系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2" name="右箭头 101"/>
          <p:cNvSpPr/>
          <p:nvPr/>
        </p:nvSpPr>
        <p:spPr>
          <a:xfrm rot="2106508">
            <a:off x="2385488" y="2108392"/>
            <a:ext cx="1440160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购买商品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05" name="左箭头 104"/>
          <p:cNvSpPr/>
          <p:nvPr/>
        </p:nvSpPr>
        <p:spPr>
          <a:xfrm rot="2081240">
            <a:off x="5575071" y="4088435"/>
            <a:ext cx="1440160" cy="43204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销售</a:t>
            </a:r>
            <a:r>
              <a:rPr lang="en-US" altLang="zh-CN" sz="1200" dirty="0" smtClean="0">
                <a:latin typeface="+mj-ea"/>
                <a:ea typeface="+mj-ea"/>
              </a:rPr>
              <a:t>/</a:t>
            </a:r>
            <a:r>
              <a:rPr lang="zh-CN" altLang="en-US" sz="1200" dirty="0" smtClean="0">
                <a:latin typeface="+mj-ea"/>
                <a:ea typeface="+mj-ea"/>
              </a:rPr>
              <a:t>供应商品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07" name="左箭头 106"/>
          <p:cNvSpPr/>
          <p:nvPr/>
        </p:nvSpPr>
        <p:spPr>
          <a:xfrm rot="19361805">
            <a:off x="5109299" y="2091209"/>
            <a:ext cx="1671200" cy="43204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导购、销售、代运营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08" name="右箭头 107"/>
          <p:cNvSpPr/>
          <p:nvPr/>
        </p:nvSpPr>
        <p:spPr>
          <a:xfrm rot="6852592">
            <a:off x="3275991" y="4581389"/>
            <a:ext cx="911640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备案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10" name="左箭头 109"/>
          <p:cNvSpPr/>
          <p:nvPr/>
        </p:nvSpPr>
        <p:spPr>
          <a:xfrm rot="6675808">
            <a:off x="3780717" y="4697911"/>
            <a:ext cx="855176" cy="43204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清关</a:t>
            </a:r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1026" name="Picture 2" descr="D:\projects\KuaJingTong\PPT图片\logistic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33433" y="4664927"/>
            <a:ext cx="958819" cy="713407"/>
          </a:xfrm>
          <a:prstGeom prst="rect">
            <a:avLst/>
          </a:prstGeom>
          <a:noFill/>
        </p:spPr>
      </p:pic>
      <p:sp>
        <p:nvSpPr>
          <p:cNvPr id="111" name="TextBox 110"/>
          <p:cNvSpPr txBox="1"/>
          <p:nvPr/>
        </p:nvSpPr>
        <p:spPr>
          <a:xfrm>
            <a:off x="1333433" y="538500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物流</a:t>
            </a:r>
            <a:endParaRPr lang="zh-CN" altLang="en-US" sz="1200" dirty="0"/>
          </a:p>
        </p:txBody>
      </p:sp>
      <p:sp>
        <p:nvSpPr>
          <p:cNvPr id="112" name="右箭头 111"/>
          <p:cNvSpPr/>
          <p:nvPr/>
        </p:nvSpPr>
        <p:spPr>
          <a:xfrm rot="19578387">
            <a:off x="1859082" y="3936950"/>
            <a:ext cx="1440160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进境申报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13" name="右箭头 112"/>
          <p:cNvSpPr/>
          <p:nvPr/>
        </p:nvSpPr>
        <p:spPr>
          <a:xfrm rot="5400000">
            <a:off x="3376406" y="1801964"/>
            <a:ext cx="1239060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支付服务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15" name="右箭头 114"/>
          <p:cNvSpPr/>
          <p:nvPr/>
        </p:nvSpPr>
        <p:spPr>
          <a:xfrm rot="5400000">
            <a:off x="3844242" y="1813048"/>
            <a:ext cx="1232587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税费清缴</a:t>
            </a:r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1027" name="Picture 3" descr="D:\projects\KuaJingTong\PPT图片\bank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15923" y="5336749"/>
            <a:ext cx="720080" cy="720080"/>
          </a:xfrm>
          <a:prstGeom prst="rect">
            <a:avLst/>
          </a:prstGeom>
          <a:noFill/>
        </p:spPr>
      </p:pic>
      <p:sp>
        <p:nvSpPr>
          <p:cNvPr id="130" name="TextBox 129"/>
          <p:cNvSpPr txBox="1"/>
          <p:nvPr/>
        </p:nvSpPr>
        <p:spPr>
          <a:xfrm>
            <a:off x="4871907" y="598482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国库</a:t>
            </a:r>
            <a:endParaRPr lang="en-US" altLang="zh-CN" sz="1200" dirty="0" smtClean="0"/>
          </a:p>
        </p:txBody>
      </p:sp>
      <p:sp>
        <p:nvSpPr>
          <p:cNvPr id="135" name="右箭头 134"/>
          <p:cNvSpPr/>
          <p:nvPr/>
        </p:nvSpPr>
        <p:spPr>
          <a:xfrm rot="3920754">
            <a:off x="4682117" y="4676570"/>
            <a:ext cx="965552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税费征缴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36" name="右箭头 135"/>
          <p:cNvSpPr/>
          <p:nvPr/>
        </p:nvSpPr>
        <p:spPr>
          <a:xfrm rot="19578387">
            <a:off x="2123364" y="4296991"/>
            <a:ext cx="1440160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商品配送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44" name="右弧形箭头 143"/>
          <p:cNvSpPr/>
          <p:nvPr/>
        </p:nvSpPr>
        <p:spPr>
          <a:xfrm>
            <a:off x="7452320" y="1844824"/>
            <a:ext cx="1008112" cy="4248472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资金流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右弧形箭头 148"/>
          <p:cNvSpPr/>
          <p:nvPr/>
        </p:nvSpPr>
        <p:spPr>
          <a:xfrm rot="10800000">
            <a:off x="658302" y="1628800"/>
            <a:ext cx="1008112" cy="4248472"/>
          </a:xfrm>
          <a:prstGeom prst="curved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物流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0" name="右箭头 149"/>
          <p:cNvSpPr/>
          <p:nvPr/>
        </p:nvSpPr>
        <p:spPr>
          <a:xfrm rot="5400000">
            <a:off x="4319853" y="1813046"/>
            <a:ext cx="1232587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商户清结算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742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45502"/>
              </p:ext>
            </p:extLst>
          </p:nvPr>
        </p:nvGraphicFramePr>
        <p:xfrm>
          <a:off x="539553" y="692697"/>
          <a:ext cx="7992888" cy="5576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06"/>
                <a:gridCol w="2640507"/>
                <a:gridCol w="4139175"/>
              </a:tblGrid>
              <a:tr h="4259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参与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方</a:t>
                      </a: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诉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求</a:t>
                      </a: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主要职责</a:t>
                      </a:r>
                    </a:p>
                  </a:txBody>
                  <a:tcPr marL="5751" marR="5751" marT="5751" marB="0" anchor="ctr"/>
                </a:tc>
              </a:tr>
              <a:tr h="4263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客户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方便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快捷地购买境外商品；正品、合理价格、良好体验、服务保障。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、实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名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认证。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</a:tr>
              <a:tr h="12083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dirty="0" smtClean="0"/>
                        <a:t>商户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代运营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通过销售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产品获取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收益；获取流量、订单和客户信息。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、依法在海关备案，获取交易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资格；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、依法对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交易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商品进行海关备案；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、上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架商品，维护商品状态；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、处理客户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订单（清关、发货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…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）；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、对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账和结算；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、响应客户的产品咨询、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售后服务。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</a:tr>
              <a:tr h="1029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跨境通</a:t>
                      </a: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为客户和商户提供交易撮合，为商户提供交易平台、提供可选的导购、代运营等增值服务，获取服务费。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、营销活动和网站引流；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、客户管理（实名认证、营销活动、积分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…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）；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、商户、商品入驻备案；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、客户服务及跟踪商户的客户服务。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</a:tr>
              <a:tr h="7268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支付机构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支撑跨境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交易中的订单支付，收取服务费。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、商户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账户开设；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、支撑客户完成购物支付；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、对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商户、物流等资金，进行清结算；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、税费向国库支付。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</a:tr>
              <a:tr h="6404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物流公司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提供清关、配送服务，获取服务费。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、同商家确认合作关系；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、负责向海关提交各类申请，清关；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、物流配送。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</a:tr>
              <a:tr h="6404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监管部门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海关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监管跨境通交易各方在法律法规内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运作。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、接受商户跨境交易申请并审批；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、接受已批准商户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的商品备案；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、商品订单清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关。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</a:tr>
              <a:tr h="4616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国库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跨境交易税收征缴。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751" marR="5751" marT="5751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跨境交易税收征缴。</a:t>
                      </a:r>
                    </a:p>
                  </a:txBody>
                  <a:tcPr marL="5751" marR="5751" marT="5751" marB="0" anchor="ctr"/>
                </a:tc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跨境电子商务参与方诉求和主要职责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31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自贸业务商业模式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5576" y="908720"/>
          <a:ext cx="7356101" cy="3699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210"/>
                <a:gridCol w="807377"/>
                <a:gridCol w="807377"/>
                <a:gridCol w="802777"/>
                <a:gridCol w="943090"/>
                <a:gridCol w="1068835"/>
                <a:gridCol w="1760435"/>
              </a:tblGrid>
              <a:tr h="3693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KJT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服务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代运营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开店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仓库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开店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仓库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第三方商城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仓库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第三方商城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仓库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利润来源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068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导购平台</a:t>
                      </a:r>
                      <a:endParaRPr lang="en-US" altLang="zh-CN" sz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（流量门户）</a:t>
                      </a:r>
                      <a:endParaRPr lang="zh-CN" alt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交易流量服务费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交易平台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（开店）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平台服务费</a:t>
                      </a: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代运营服务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  <a:endParaRPr lang="en-US" altLang="zh-CN" sz="1200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代运营服务费</a:t>
                      </a: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清关服务</a:t>
                      </a:r>
                      <a:endParaRPr lang="zh-CN" alt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  <a:endParaRPr lang="en-US" altLang="zh-CN" sz="1200" kern="1200" baseline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  <a:endParaRPr lang="en-US" altLang="zh-CN" sz="1200" kern="1200" baseline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  <a:endParaRPr lang="en-US" altLang="zh-CN" sz="1200" kern="1200" baseline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  <a:endParaRPr lang="en-US" altLang="zh-CN" sz="1200" kern="1200" baseline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  <a:endParaRPr lang="en-US" altLang="zh-CN" sz="1200" kern="1200" baseline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申报费用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仓储服务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（场地租赁、订单配货）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╳</a:t>
                      </a:r>
                      <a:endParaRPr lang="en-US" altLang="zh-CN" sz="1200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场地租赁费、配货服务费</a:t>
                      </a:r>
                    </a:p>
                  </a:txBody>
                  <a:tcPr/>
                </a:tc>
              </a:tr>
              <a:tr h="4789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支付结算</a:t>
                      </a:r>
                      <a:endParaRPr lang="en-US" altLang="zh-CN" sz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（收银台）</a:t>
                      </a:r>
                      <a:endParaRPr lang="zh-CN" alt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沉淀资金、购汇汇差、支付手续费</a:t>
                      </a:r>
                    </a:p>
                  </a:txBody>
                  <a:tcPr/>
                </a:tc>
              </a:tr>
              <a:tr h="4883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物流服务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  <a:endParaRPr lang="en-US" altLang="zh-CN" sz="1200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  <a:endParaRPr lang="en-US" altLang="zh-CN" sz="1200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物流服务费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直邮业务盈利模式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560" y="836712"/>
          <a:ext cx="7704856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591"/>
                <a:gridCol w="1121267"/>
                <a:gridCol w="1121267"/>
                <a:gridCol w="1250427"/>
                <a:gridCol w="2736304"/>
              </a:tblGrid>
              <a:tr h="572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KJT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服务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代运营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开店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第三方商城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利润来源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794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导购平台</a:t>
                      </a:r>
                      <a:endParaRPr lang="en-US" altLang="zh-CN" sz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（流量门户）</a:t>
                      </a:r>
                      <a:endParaRPr lang="zh-CN" alt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交易流量服务费</a:t>
                      </a:r>
                    </a:p>
                  </a:txBody>
                  <a:tcPr/>
                </a:tc>
              </a:tr>
              <a:tr h="5794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交易平台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（开店）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平台服务费</a:t>
                      </a:r>
                    </a:p>
                  </a:txBody>
                  <a:tcPr/>
                </a:tc>
              </a:tr>
              <a:tr h="4449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代运营服务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  <a:endParaRPr lang="en-US" altLang="zh-CN" sz="1200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代运营服务费</a:t>
                      </a:r>
                    </a:p>
                  </a:txBody>
                  <a:tcPr/>
                </a:tc>
              </a:tr>
              <a:tr h="444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清关服务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  <a:endParaRPr lang="en-US" altLang="zh-CN" sz="1200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  <a:endParaRPr lang="en-US" altLang="zh-CN" sz="1200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  <a:endParaRPr lang="en-US" altLang="zh-CN" sz="1200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申报费用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5917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支付结算</a:t>
                      </a:r>
                      <a:endParaRPr lang="en-US" altLang="zh-CN" sz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（收银台）</a:t>
                      </a:r>
                      <a:endParaRPr lang="zh-CN" alt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沉淀资金、购汇汇差、支付手续费</a:t>
                      </a:r>
                    </a:p>
                  </a:txBody>
                  <a:tcPr/>
                </a:tc>
              </a:tr>
              <a:tr h="6035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物流服务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物流服务费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32049</TotalTime>
  <Words>2155</Words>
  <Application>Microsoft Macintosh PowerPoint</Application>
  <PresentationFormat>全屏显示(4:3)</PresentationFormat>
  <Paragraphs>919</Paragraphs>
  <Slides>35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sunyongxue</dc:creator>
  <cp:lastModifiedBy>拱平 朱</cp:lastModifiedBy>
  <cp:revision>696</cp:revision>
  <dcterms:created xsi:type="dcterms:W3CDTF">2014-01-27T06:56:45Z</dcterms:created>
  <dcterms:modified xsi:type="dcterms:W3CDTF">2015-01-30T04:07:28Z</dcterms:modified>
</cp:coreProperties>
</file>