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354" r:id="rId3"/>
    <p:sldId id="356" r:id="rId4"/>
    <p:sldId id="358" r:id="rId5"/>
    <p:sldId id="359" r:id="rId6"/>
    <p:sldId id="355" r:id="rId7"/>
    <p:sldId id="357" r:id="rId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6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ap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DA5"/>
    <a:srgbClr val="CC006B"/>
    <a:srgbClr val="0062C3"/>
    <a:srgbClr val="000066"/>
    <a:srgbClr val="0093D3"/>
    <a:srgbClr val="DE6422"/>
    <a:srgbClr val="4C4C4C"/>
    <a:srgbClr val="D0D8E8"/>
    <a:srgbClr val="6600C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7568" autoAdjust="0"/>
  </p:normalViewPr>
  <p:slideViewPr>
    <p:cSldViewPr snapToGrid="0">
      <p:cViewPr varScale="1">
        <p:scale>
          <a:sx n="79" d="100"/>
          <a:sy n="79" d="100"/>
        </p:scale>
        <p:origin x="-1140" y="-96"/>
      </p:cViewPr>
      <p:guideLst>
        <p:guide orient="horz" pos="116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18" y="-90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496" y="0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ICS presentation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765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/>
              <a:t>© ICS Consulting </a:t>
            </a:r>
            <a:r>
              <a:rPr lang="en-GB" dirty="0" smtClean="0"/>
              <a:t>2012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496" y="9421765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44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6" y="0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5068A2CD-EDA1-46CC-8DF2-D173D8589D7D}" type="datetime1">
              <a:rPr lang="en-US"/>
              <a:pPr>
                <a:defRPr/>
              </a:pPr>
              <a:t>3/5/2017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366" tIns="45683" rIns="91366" bIns="45683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7" y="4710883"/>
            <a:ext cx="5436208" cy="4463184"/>
          </a:xfrm>
          <a:prstGeom prst="rect">
            <a:avLst/>
          </a:prstGeom>
        </p:spPr>
        <p:txBody>
          <a:bodyPr vert="horz" wrap="square" lIns="91366" tIns="45683" rIns="91366" bIns="4568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765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6" y="9421765"/>
            <a:ext cx="2944486" cy="495397"/>
          </a:xfrm>
          <a:prstGeom prst="rect">
            <a:avLst/>
          </a:prstGeom>
        </p:spPr>
        <p:txBody>
          <a:bodyPr vert="horz" wrap="square" lIns="91366" tIns="45683" rIns="91366" bIns="456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8A976DBE-37D3-4A18-9BC8-3DDE365A6C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0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549B9E-0803-4FAE-868A-4C5012740D88}" type="slidenum">
              <a:rPr lang="en-GB" smtClean="0">
                <a:latin typeface="Calibri" pitchFamily="34" charset="0"/>
                <a:cs typeface="Arial" pitchFamily="34" charset="0"/>
              </a:rPr>
              <a:pPr/>
              <a:t>1</a:t>
            </a:fld>
            <a:endParaRPr lang="en-GB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2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76DBE-37D3-4A18-9BC8-3DDE365A6CA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8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549B9E-0803-4FAE-868A-4C5012740D88}" type="slidenum">
              <a:rPr lang="en-GB" smtClean="0">
                <a:latin typeface="Calibri" pitchFamily="34" charset="0"/>
                <a:cs typeface="Arial" pitchFamily="34" charset="0"/>
              </a:rPr>
              <a:pPr/>
              <a:t>6</a:t>
            </a:fld>
            <a:endParaRPr lang="en-GB" dirty="0" smtClean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6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34C087D3-C9E0-487C-BF7C-795A5B02C19B}" type="datetime1">
              <a:rPr lang="en-US"/>
              <a:pPr>
                <a:defRPr/>
              </a:pPr>
              <a:t>3/5/2017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B2128829-4842-4624-96BF-7E1421772A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1322ED2C-A357-48C8-A8A2-10244DA1B8C8}" type="datetime1">
              <a:rPr lang="en-US"/>
              <a:pPr>
                <a:defRPr/>
              </a:pPr>
              <a:t>3/5/2017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57CE7CF1-831D-4671-9C49-6E022B486E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4D238B6A-4D0A-4108-9B2E-01CF39B31E71}" type="datetime1">
              <a:rPr lang="en-US"/>
              <a:pPr>
                <a:defRPr/>
              </a:pPr>
              <a:t>3/5/2017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DA9D188E-67FE-42C0-BA0D-511CFC79030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0326646-B862-43B4-9AFF-D28713A800EC}" type="datetime1">
              <a:rPr lang="en-US"/>
              <a:pPr>
                <a:defRPr/>
              </a:pPr>
              <a:t>3/5/2017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BB7FC4B5-38FC-4E47-A8B3-A2FF20406F9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4080"/>
          </a:solidFill>
          <a:ln w="9525">
            <a:solidFill>
              <a:srgbClr val="00408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67200" y="6535738"/>
            <a:ext cx="73818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rPr>
              <a:t>Page : </a:t>
            </a:r>
            <a:fld id="{544E08E4-2604-46A5-BA79-AC56A6358A77}" type="slidenum">
              <a:rPr lang="en-US" sz="1000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rebuchet MS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00913" y="6553200"/>
            <a:ext cx="1843087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rPr>
              <a:t>©</a:t>
            </a:r>
            <a:r>
              <a:rPr lang="en-US" sz="900" dirty="0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rPr>
              <a:t> ICS Consulting Ltd </a:t>
            </a:r>
            <a:r>
              <a:rPr lang="en-US" sz="900" dirty="0" smtClean="0">
                <a:solidFill>
                  <a:schemeClr val="bg1"/>
                </a:solidFill>
                <a:latin typeface="Trebuchet MS" charset="0"/>
                <a:ea typeface="Arial" charset="0"/>
                <a:cs typeface="Arial" charset="0"/>
              </a:rPr>
              <a:t>2016</a:t>
            </a:r>
            <a:endParaRPr lang="en-GB" sz="900" dirty="0">
              <a:solidFill>
                <a:schemeClr val="bg1"/>
              </a:solidFill>
              <a:latin typeface="Trebuchet MS" charset="0"/>
              <a:ea typeface="Arial" charset="0"/>
              <a:cs typeface="Arial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rot="10800000">
            <a:off x="304800" y="1524000"/>
            <a:ext cx="8534400" cy="1588"/>
          </a:xfrm>
          <a:prstGeom prst="line">
            <a:avLst/>
          </a:prstGeom>
          <a:ln w="19050" cap="flat" cmpd="sng" algn="ctr">
            <a:solidFill>
              <a:srgbClr val="004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CS_logo_white_blue type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75" y="6216650"/>
            <a:ext cx="4111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8" y="6235219"/>
            <a:ext cx="1701578" cy="5799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6" r:id="rId8"/>
    <p:sldLayoutId id="2147484327" r:id="rId9"/>
    <p:sldLayoutId id="2147484328" r:id="rId10"/>
    <p:sldLayoutId id="214748432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4C4C4C"/>
          </a:solidFill>
          <a:latin typeface="Trebuchet MS" pitchFamily="34" charset="0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C4C4C"/>
          </a:solidFill>
          <a:latin typeface="Trebuchet MS" pitchFamily="34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C4C4C"/>
          </a:solidFill>
          <a:latin typeface="Trebuchet MS" pitchFamily="34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C4C4C"/>
          </a:solidFill>
          <a:latin typeface="Trebuchet MS" pitchFamily="34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C4C4C"/>
          </a:solidFill>
          <a:latin typeface="Trebuchet MS" pitchFamily="34" charset="0"/>
          <a:ea typeface="ＭＳ Ｐゴシック" pitchFamily="-106" charset="-128"/>
          <a:cs typeface="ＭＳ Ｐゴシック" pitchFamily="-106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Trebuchet MS" pitchFamily="34" charset="0"/>
        </a:defRPr>
      </a:lvl9pPr>
    </p:titleStyle>
    <p:bodyStyle>
      <a:lvl1pPr marL="269875" indent="-269875" algn="l" rtl="0" eaLnBrk="0" fontAlgn="base" hangingPunct="0">
        <a:spcBef>
          <a:spcPts val="1200"/>
        </a:spcBef>
        <a:spcAft>
          <a:spcPct val="0"/>
        </a:spcAft>
        <a:buClr>
          <a:srgbClr val="4C4C4C"/>
        </a:buClr>
        <a:buFont typeface="Arial" pitchFamily="34" charset="0"/>
        <a:buChar char="•"/>
        <a:defRPr sz="2000" kern="1200">
          <a:solidFill>
            <a:srgbClr val="004080"/>
          </a:solidFill>
          <a:latin typeface="Trebuchet MS" pitchFamily="34" charset="0"/>
          <a:ea typeface="ＭＳ Ｐゴシック" pitchFamily="-106" charset="-128"/>
          <a:cs typeface="ＭＳ Ｐゴシック" pitchFamily="-106" charset="-128"/>
        </a:defRPr>
      </a:lvl1pPr>
      <a:lvl2pPr marL="717550" indent="-260350" algn="l" rtl="0" eaLnBrk="0" fontAlgn="base" hangingPunct="0">
        <a:spcBef>
          <a:spcPts val="800"/>
        </a:spcBef>
        <a:spcAft>
          <a:spcPct val="0"/>
        </a:spcAft>
        <a:buClr>
          <a:srgbClr val="004080"/>
        </a:buClr>
        <a:buFont typeface="Arial" pitchFamily="34" charset="0"/>
        <a:buChar char="•"/>
        <a:defRPr kern="1200">
          <a:solidFill>
            <a:srgbClr val="4C4C4C"/>
          </a:solidFill>
          <a:latin typeface="Trebuchet MS" pitchFamily="34" charset="0"/>
          <a:ea typeface="ＭＳ Ｐゴシック" pitchFamily="-106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pitchFamily="34" charset="0"/>
        <a:buChar char="•"/>
        <a:defRPr sz="1600" kern="1200">
          <a:solidFill>
            <a:srgbClr val="4C4C4C"/>
          </a:solidFill>
          <a:latin typeface="Trebuchet MS" pitchFamily="34" charset="0"/>
          <a:ea typeface="ＭＳ Ｐゴシック" pitchFamily="-106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pitchFamily="34" charset="0"/>
        <a:buChar char="•"/>
        <a:defRPr sz="1400" kern="1200">
          <a:solidFill>
            <a:srgbClr val="4C4C4C"/>
          </a:solidFill>
          <a:latin typeface="Trebuchet MS" pitchFamily="34" charset="0"/>
          <a:ea typeface="ＭＳ Ｐゴシック" pitchFamily="-106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pitchFamily="34" charset="0"/>
        <a:buChar char="•"/>
        <a:defRPr sz="1400" kern="1200">
          <a:solidFill>
            <a:srgbClr val="4C4C4C"/>
          </a:solidFill>
          <a:latin typeface="Trebuchet MS" pitchFamily="34" charset="0"/>
          <a:ea typeface="ＭＳ Ｐゴシック" pitchFamily="-106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Gibson/Water-Disease-Preven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  <a:t>Team – Centre for Water System PLUS</a:t>
            </a:r>
            <a:b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</a:br>
            <a: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  <a:t>Project – Water Disease Protection System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907505" cy="1752600"/>
          </a:xfrm>
        </p:spPr>
        <p:txBody>
          <a:bodyPr/>
          <a:lstStyle/>
          <a:p>
            <a:pPr>
              <a:defRPr/>
            </a:pPr>
            <a:endParaRPr lang="en-GB" sz="1800" dirty="0" smtClean="0"/>
          </a:p>
          <a:p>
            <a:pPr>
              <a:buFont typeface="Arial" charset="0"/>
              <a:buNone/>
              <a:defRPr/>
            </a:pPr>
            <a:r>
              <a:rPr lang="en-GB" sz="1800" dirty="0" smtClean="0"/>
              <a:t>5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March 2017</a:t>
            </a:r>
          </a:p>
          <a:p>
            <a:pPr>
              <a:defRPr/>
            </a:pPr>
            <a:r>
              <a:rPr lang="en-GB" sz="1800" dirty="0" smtClean="0"/>
              <a:t>Dr. Michael. J. Gibson, Dr Albert Chen, Dr Barry Evans, Dr Mehdi </a:t>
            </a:r>
            <a:r>
              <a:rPr lang="en-GB" sz="1800" dirty="0" err="1" smtClean="0"/>
              <a:t>Khoury</a:t>
            </a:r>
            <a:r>
              <a:rPr lang="en-GB" sz="1800" dirty="0"/>
              <a:t>, </a:t>
            </a:r>
            <a:r>
              <a:rPr lang="en-GB" sz="1800" dirty="0" smtClean="0"/>
              <a:t>Dr </a:t>
            </a:r>
            <a:r>
              <a:rPr lang="en-GB" sz="1800" dirty="0"/>
              <a:t>Damien </a:t>
            </a:r>
            <a:r>
              <a:rPr lang="en-GB" sz="1800" dirty="0" err="1" smtClean="0"/>
              <a:t>Decremer</a:t>
            </a:r>
            <a:r>
              <a:rPr lang="en-GB" sz="1800" dirty="0" smtClean="0"/>
              <a:t> (plus)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004080"/>
          </a:solidFill>
          <a:ln w="9525">
            <a:solidFill>
              <a:srgbClr val="00408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" y="76200"/>
            <a:ext cx="3903393" cy="1330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Flood/Drought, Disease Risk assessment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0" y="3700913"/>
            <a:ext cx="2959769" cy="177586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438333" y="2816681"/>
            <a:ext cx="950495" cy="372979"/>
          </a:xfrm>
          <a:prstGeom prst="right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7455568" y="2828377"/>
            <a:ext cx="950495" cy="372979"/>
          </a:xfrm>
          <a:prstGeom prst="right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333" y="1679859"/>
            <a:ext cx="8229600" cy="461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4C4C4C"/>
              </a:buClr>
              <a:buFont typeface="Arial" pitchFamily="34" charset="0"/>
              <a:buChar char="•"/>
              <a:defRPr sz="2000" kern="1200">
                <a:solidFill>
                  <a:srgbClr val="004080"/>
                </a:solidFill>
                <a:latin typeface="Trebuchet MS" pitchFamily="34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717550" indent="-2603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sz="1400"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sz="1400"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 smtClean="0"/>
              <a:t>Too little Water</a:t>
            </a:r>
            <a:br>
              <a:rPr lang="en-GB" sz="2800" dirty="0" smtClean="0"/>
            </a:br>
            <a:r>
              <a:rPr lang="en-GB" sz="2800" dirty="0" smtClean="0"/>
              <a:t>Drought/water shortages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r>
              <a:rPr lang="en-GB" sz="2800" dirty="0" smtClean="0"/>
              <a:t>African countries suffer from poor infrastructure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6" y="3700913"/>
            <a:ext cx="2560053" cy="1860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25" y="3846708"/>
            <a:ext cx="2643221" cy="148427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92803" y="1679859"/>
            <a:ext cx="8229600" cy="461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4C4C4C"/>
              </a:buClr>
              <a:buFont typeface="Arial" pitchFamily="34" charset="0"/>
              <a:buChar char="•"/>
              <a:defRPr sz="2000" kern="1200">
                <a:solidFill>
                  <a:srgbClr val="004080"/>
                </a:solidFill>
                <a:latin typeface="Trebuchet MS" pitchFamily="34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717550" indent="-2603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sz="1400"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Font typeface="Arial" pitchFamily="34" charset="0"/>
              <a:buChar char="•"/>
              <a:defRPr sz="1400" kern="1200">
                <a:solidFill>
                  <a:srgbClr val="4C4C4C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GB" sz="2400" dirty="0" smtClean="0"/>
              <a:t>Too much water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GB" sz="2400" dirty="0" smtClean="0"/>
              <a:t>Floods, and diseases like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GB" sz="2400" dirty="0" smtClean="0"/>
              <a:t>cholera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</a:t>
            </a:r>
            <a:r>
              <a:rPr lang="en-GB" dirty="0" smtClean="0"/>
              <a:t>Data (historical + prediction) </a:t>
            </a:r>
            <a:r>
              <a:rPr lang="en-GB" dirty="0" smtClean="0"/>
              <a:t>+ Inference = </a:t>
            </a:r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63125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Data:</a:t>
            </a:r>
          </a:p>
          <a:p>
            <a:r>
              <a:rPr lang="en-GB" dirty="0" smtClean="0"/>
              <a:t>Spatial Population coverage/villages</a:t>
            </a:r>
          </a:p>
          <a:p>
            <a:r>
              <a:rPr lang="en-GB" dirty="0" smtClean="0"/>
              <a:t>Medical centres</a:t>
            </a:r>
          </a:p>
          <a:p>
            <a:r>
              <a:rPr lang="en-GB" dirty="0" smtClean="0"/>
              <a:t>Cholera cases (per region)</a:t>
            </a:r>
          </a:p>
          <a:p>
            <a:r>
              <a:rPr lang="en-GB" dirty="0" smtClean="0"/>
              <a:t>Rain Fall prediction</a:t>
            </a:r>
          </a:p>
          <a:p>
            <a:r>
              <a:rPr lang="en-GB" dirty="0" smtClean="0"/>
              <a:t>Rain Fall run off </a:t>
            </a:r>
            <a:r>
              <a:rPr lang="en-GB" dirty="0" smtClean="0"/>
              <a:t>prediction</a:t>
            </a:r>
          </a:p>
          <a:p>
            <a:r>
              <a:rPr lang="en-GB" dirty="0" smtClean="0"/>
              <a:t>Poverty</a:t>
            </a:r>
          </a:p>
          <a:p>
            <a:r>
              <a:rPr lang="en-GB" dirty="0" smtClean="0"/>
              <a:t>Livestock</a:t>
            </a:r>
          </a:p>
          <a:p>
            <a:r>
              <a:rPr lang="en-GB" dirty="0" smtClean="0"/>
              <a:t>Accessibility to water</a:t>
            </a:r>
          </a:p>
          <a:p>
            <a:pPr marL="0" indent="0">
              <a:buNone/>
            </a:pPr>
            <a:r>
              <a:rPr lang="en-GB" dirty="0" smtClean="0"/>
              <a:t>			Drought/Flood index</a:t>
            </a:r>
            <a:r>
              <a:rPr lang="en-GB" dirty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5" y="3864444"/>
            <a:ext cx="2649955" cy="2253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7" y="1648326"/>
            <a:ext cx="2186993" cy="21892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540042" y="5678905"/>
            <a:ext cx="962526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Users/uses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Users:</a:t>
            </a:r>
          </a:p>
          <a:p>
            <a:r>
              <a:rPr lang="en-GB" dirty="0" smtClean="0"/>
              <a:t>Locals</a:t>
            </a:r>
          </a:p>
          <a:p>
            <a:r>
              <a:rPr lang="en-GB" dirty="0" smtClean="0"/>
              <a:t>Emergency responses teams</a:t>
            </a:r>
          </a:p>
          <a:p>
            <a:r>
              <a:rPr lang="en-GB" dirty="0" smtClean="0"/>
              <a:t>Government planning</a:t>
            </a:r>
          </a:p>
          <a:p>
            <a:pPr marL="0" indent="0">
              <a:buNone/>
            </a:pPr>
            <a:r>
              <a:rPr lang="en-GB" dirty="0" smtClean="0"/>
              <a:t>Uses:</a:t>
            </a:r>
          </a:p>
          <a:p>
            <a:r>
              <a:rPr lang="en-GB" dirty="0" smtClean="0"/>
              <a:t>Internet based</a:t>
            </a:r>
          </a:p>
          <a:p>
            <a:pPr lvl="1"/>
            <a:r>
              <a:rPr lang="en-GB" dirty="0" smtClean="0"/>
              <a:t>easily accessible (globally once on server, many systems)</a:t>
            </a:r>
          </a:p>
          <a:p>
            <a:pPr lvl="1"/>
            <a:r>
              <a:rPr lang="en-GB" dirty="0" smtClean="0"/>
              <a:t>updatable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13" y="1660358"/>
            <a:ext cx="2100107" cy="1407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73" y="2387959"/>
            <a:ext cx="2542363" cy="173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36" y="4759090"/>
            <a:ext cx="2436395" cy="129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94" y="4748344"/>
            <a:ext cx="2625557" cy="13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1" y="1587194"/>
            <a:ext cx="7020905" cy="3947332"/>
          </a:xfrm>
        </p:spPr>
      </p:pic>
      <p:sp>
        <p:nvSpPr>
          <p:cNvPr id="5" name="TextBox 4"/>
          <p:cNvSpPr txBox="1"/>
          <p:nvPr/>
        </p:nvSpPr>
        <p:spPr>
          <a:xfrm>
            <a:off x="445168" y="5534526"/>
            <a:ext cx="786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github.com/MJGibson/Water-Disease-Prevention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1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5800" y="1179931"/>
            <a:ext cx="7772400" cy="3055185"/>
          </a:xfrm>
        </p:spPr>
        <p:txBody>
          <a:bodyPr/>
          <a:lstStyle/>
          <a:p>
            <a:pPr algn="ctr" eaLnBrk="1" hangingPunct="1"/>
            <a:r>
              <a:rPr lang="en-GB" b="1" dirty="0">
                <a:solidFill>
                  <a:srgbClr val="17375E"/>
                </a:solidFill>
                <a:ea typeface="ＭＳ Ｐゴシック" pitchFamily="34" charset="-128"/>
              </a:rPr>
              <a:t>Team – Centre for Water System PLUS</a:t>
            </a:r>
            <a:br>
              <a:rPr lang="en-GB" b="1" dirty="0">
                <a:solidFill>
                  <a:srgbClr val="17375E"/>
                </a:solidFill>
                <a:ea typeface="ＭＳ Ｐゴシック" pitchFamily="34" charset="-128"/>
              </a:rPr>
            </a:br>
            <a:r>
              <a:rPr lang="en-GB" b="1" dirty="0">
                <a:solidFill>
                  <a:srgbClr val="17375E"/>
                </a:solidFill>
                <a:ea typeface="ＭＳ Ｐゴシック" pitchFamily="34" charset="-128"/>
              </a:rPr>
              <a:t>Project – Water Disease Protection System</a:t>
            </a:r>
            <a: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  <a:t/>
            </a:r>
            <a:b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</a:br>
            <a:r>
              <a:rPr lang="en-GB" b="1" dirty="0">
                <a:solidFill>
                  <a:srgbClr val="17375E"/>
                </a:solidFill>
                <a:ea typeface="ＭＳ Ｐゴシック" pitchFamily="34" charset="-128"/>
              </a:rPr>
              <a:t/>
            </a:r>
            <a:br>
              <a:rPr lang="en-GB" b="1" dirty="0">
                <a:solidFill>
                  <a:srgbClr val="17375E"/>
                </a:solidFill>
                <a:ea typeface="ＭＳ Ｐゴシック" pitchFamily="34" charset="-128"/>
              </a:rPr>
            </a:br>
            <a: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  <a:t>Questions </a:t>
            </a:r>
            <a:r>
              <a:rPr lang="en-GB" b="1" dirty="0" smtClean="0">
                <a:solidFill>
                  <a:srgbClr val="17375E"/>
                </a:solidFill>
                <a:ea typeface="ＭＳ Ｐゴシック" pitchFamily="34" charset="-128"/>
              </a:rPr>
              <a:t>???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077325"/>
            <a:ext cx="6400800" cy="1030705"/>
          </a:xfrm>
        </p:spPr>
        <p:txBody>
          <a:bodyPr/>
          <a:lstStyle/>
          <a:p>
            <a:pPr>
              <a:defRPr/>
            </a:pPr>
            <a:r>
              <a:rPr lang="en-GB" sz="1800" dirty="0"/>
              <a:t>5</a:t>
            </a:r>
            <a:r>
              <a:rPr lang="en-GB" sz="1800" baseline="30000" dirty="0"/>
              <a:t>th</a:t>
            </a:r>
            <a:r>
              <a:rPr lang="en-GB" sz="1800" dirty="0"/>
              <a:t> March 2017</a:t>
            </a:r>
          </a:p>
          <a:p>
            <a:pPr>
              <a:defRPr/>
            </a:pPr>
            <a:r>
              <a:rPr lang="en-GB" sz="1800" dirty="0" err="1"/>
              <a:t>Dr.</a:t>
            </a:r>
            <a:r>
              <a:rPr lang="en-GB" sz="1800" dirty="0"/>
              <a:t> Michael. J. Gibson, Dr Albert Chen, Dr Barry Evans, Dr Mehdi </a:t>
            </a:r>
            <a:r>
              <a:rPr lang="en-GB" sz="1800" dirty="0" err="1"/>
              <a:t>Khoury</a:t>
            </a:r>
            <a:r>
              <a:rPr lang="en-GB" sz="1800" dirty="0"/>
              <a:t>, Dr Damien </a:t>
            </a:r>
            <a:r>
              <a:rPr lang="en-GB" sz="1800" dirty="0" err="1"/>
              <a:t>Decremer</a:t>
            </a:r>
            <a:r>
              <a:rPr lang="en-GB" sz="1800" dirty="0"/>
              <a:t> (plus)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004080"/>
          </a:solidFill>
          <a:ln w="9525">
            <a:solidFill>
              <a:srgbClr val="00408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" y="119569"/>
            <a:ext cx="3657600" cy="1219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6" y="3488917"/>
            <a:ext cx="2742197" cy="20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Languages and systems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Languages:</a:t>
            </a:r>
          </a:p>
          <a:p>
            <a:r>
              <a:rPr lang="en-GB" dirty="0" smtClean="0"/>
              <a:t>Java script / d3js, leaflet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smtClean="0"/>
              <a:t>Fortran</a:t>
            </a:r>
          </a:p>
          <a:p>
            <a:pPr marL="0" indent="0">
              <a:buNone/>
            </a:pPr>
            <a:r>
              <a:rPr lang="en-GB" dirty="0" smtClean="0"/>
              <a:t>Systems</a:t>
            </a:r>
          </a:p>
          <a:p>
            <a:r>
              <a:rPr lang="en-GB" dirty="0" smtClean="0"/>
              <a:t>ArcGIS/</a:t>
            </a:r>
            <a:r>
              <a:rPr lang="en-GB" dirty="0" err="1" smtClean="0"/>
              <a:t>ArcMAP</a:t>
            </a:r>
            <a:endParaRPr lang="en-GB" dirty="0" smtClean="0"/>
          </a:p>
          <a:p>
            <a:r>
              <a:rPr lang="en-GB" dirty="0" smtClean="0"/>
              <a:t>QGIS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17" y="1708484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25" y="1841698"/>
            <a:ext cx="1695585" cy="1695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09" y="3537283"/>
            <a:ext cx="2696207" cy="1423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43" y="3749104"/>
            <a:ext cx="2724100" cy="99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72" y="4960880"/>
            <a:ext cx="2683042" cy="11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78108</TotalTime>
  <Words>176</Words>
  <Application>Microsoft Office PowerPoint</Application>
  <PresentationFormat>On-screen Show (4:3)</PresentationFormat>
  <Paragraphs>51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– Centre for Water System PLUS Project – Water Disease Protection System</vt:lpstr>
      <vt:lpstr>Flood/Drought, Disease Risk assessment</vt:lpstr>
      <vt:lpstr>Big Data (historical + prediction) + Inference = risk</vt:lpstr>
      <vt:lpstr>Users/uses</vt:lpstr>
      <vt:lpstr>The system</vt:lpstr>
      <vt:lpstr>Team – Centre for Water System PLUS Project – Water Disease Protection System  Questions ???</vt:lpstr>
      <vt:lpstr>Languages and systems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for Utilities Forum</dc:title>
  <dc:creator>Windows User</dc:creator>
  <cp:lastModifiedBy>Mike Gibson</cp:lastModifiedBy>
  <cp:revision>1577</cp:revision>
  <dcterms:created xsi:type="dcterms:W3CDTF">2012-01-31T11:49:55Z</dcterms:created>
  <dcterms:modified xsi:type="dcterms:W3CDTF">2017-03-05T10:58:19Z</dcterms:modified>
</cp:coreProperties>
</file>