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layfair Display"/>
      <p:regular r:id="rId22"/>
      <p:bold r:id="rId23"/>
      <p:italic r:id="rId24"/>
      <p:boldItalic r:id="rId25"/>
    </p:embeddedFont>
    <p:embeddedFont>
      <p:font typeface="Montserrat"/>
      <p:regular r:id="rId26"/>
      <p:bold r:id="rId27"/>
      <p:italic r:id="rId28"/>
      <p:boldItalic r:id="rId29"/>
    </p:embeddedFont>
    <p:embeddedFont>
      <p:font typeface="Oswa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layfairDisplay-regular.fntdata"/><Relationship Id="rId21" Type="http://schemas.openxmlformats.org/officeDocument/2006/relationships/slide" Target="slides/slide16.xml"/><Relationship Id="rId24" Type="http://schemas.openxmlformats.org/officeDocument/2006/relationships/font" Target="fonts/PlayfairDisplay-italic.fntdata"/><Relationship Id="rId23" Type="http://schemas.openxmlformats.org/officeDocument/2006/relationships/font" Target="fonts/PlayfairDispl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font" Target="fonts/PlayfairDisplay-boldItalic.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12a687b8d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12a687b8d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12a687b8d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12a687b8d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12a687b8d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12a687b8d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12a687b8d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12a687b8d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12a687b8d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12a687b8d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0ce133aa4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0ce133aa4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0ce133aa4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0ce133aa4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073b1fbd6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073b1fbd6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0ce133aa4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ce133aa4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12a687b8d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12a687b8d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12a687b8d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12a687b8d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12a687b8d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12a687b8d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12a687b8d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12a687b8d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12a687b8d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12a687b8d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12a687b8d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12a687b8d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Ducks: Oral Exam </a:t>
            </a:r>
            <a:endParaRPr sz="5300"/>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Mikayla Winant: TL3</a:t>
            </a:r>
            <a:endParaRPr/>
          </a:p>
        </p:txBody>
      </p:sp>
      <p:pic>
        <p:nvPicPr>
          <p:cNvPr id="60" name="Google Shape;60;p13"/>
          <p:cNvPicPr preferRelativeResize="0"/>
          <p:nvPr/>
        </p:nvPicPr>
        <p:blipFill>
          <a:blip r:embed="rId3">
            <a:alphaModFix/>
          </a:blip>
          <a:stretch>
            <a:fillRect/>
          </a:stretch>
        </p:blipFill>
        <p:spPr>
          <a:xfrm>
            <a:off x="5501600" y="3075850"/>
            <a:ext cx="2274650" cy="2274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Decorator Code</a:t>
            </a:r>
            <a:endParaRPr/>
          </a:p>
        </p:txBody>
      </p:sp>
      <p:pic>
        <p:nvPicPr>
          <p:cNvPr id="126" name="Google Shape;126;p22"/>
          <p:cNvPicPr preferRelativeResize="0"/>
          <p:nvPr/>
        </p:nvPicPr>
        <p:blipFill>
          <a:blip r:embed="rId3">
            <a:alphaModFix/>
          </a:blip>
          <a:stretch>
            <a:fillRect/>
          </a:stretch>
        </p:blipFill>
        <p:spPr>
          <a:xfrm>
            <a:off x="311693" y="1320353"/>
            <a:ext cx="5194925" cy="3352176"/>
          </a:xfrm>
          <a:prstGeom prst="rect">
            <a:avLst/>
          </a:prstGeom>
          <a:noFill/>
          <a:ln>
            <a:noFill/>
          </a:ln>
        </p:spPr>
      </p:pic>
      <p:pic>
        <p:nvPicPr>
          <p:cNvPr id="127" name="Google Shape;127;p22"/>
          <p:cNvPicPr preferRelativeResize="0"/>
          <p:nvPr/>
        </p:nvPicPr>
        <p:blipFill>
          <a:blip r:embed="rId4">
            <a:alphaModFix/>
          </a:blip>
          <a:stretch>
            <a:fillRect/>
          </a:stretch>
        </p:blipFill>
        <p:spPr>
          <a:xfrm>
            <a:off x="7236549" y="0"/>
            <a:ext cx="1385824" cy="13858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Decorator Pattern Pros</a:t>
            </a:r>
            <a:endParaRPr/>
          </a:p>
        </p:txBody>
      </p:sp>
      <p:sp>
        <p:nvSpPr>
          <p:cNvPr id="133" name="Google Shape;133;p23"/>
          <p:cNvSpPr txBox="1"/>
          <p:nvPr/>
        </p:nvSpPr>
        <p:spPr>
          <a:xfrm>
            <a:off x="425350" y="1212725"/>
            <a:ext cx="8520600" cy="380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dk2"/>
                </a:solidFill>
                <a:latin typeface="Playfair Display"/>
                <a:ea typeface="Playfair Display"/>
                <a:cs typeface="Playfair Display"/>
                <a:sym typeface="Playfair Display"/>
              </a:rPr>
              <a:t>Flexible Design</a:t>
            </a:r>
            <a:endParaRPr sz="1800">
              <a:solidFill>
                <a:schemeClr val="dk2"/>
              </a:solidFill>
              <a:latin typeface="Playfair Display"/>
              <a:ea typeface="Playfair Display"/>
              <a:cs typeface="Playfair Display"/>
              <a:sym typeface="Playfair Display"/>
            </a:endParaRPr>
          </a:p>
          <a:p>
            <a:pPr indent="0" lvl="0" marL="0" rtl="0" algn="l">
              <a:lnSpc>
                <a:spcPct val="115000"/>
              </a:lnSpc>
              <a:spcBef>
                <a:spcPts val="1200"/>
              </a:spcBef>
              <a:spcAft>
                <a:spcPts val="0"/>
              </a:spcAft>
              <a:buNone/>
            </a:pPr>
            <a:r>
              <a:rPr lang="en" sz="1800">
                <a:solidFill>
                  <a:schemeClr val="dk2"/>
                </a:solidFill>
                <a:latin typeface="Playfair Display"/>
                <a:ea typeface="Playfair Display"/>
                <a:cs typeface="Playfair Display"/>
                <a:sym typeface="Playfair Display"/>
              </a:rPr>
              <a:t>The decorator pattern lets you add functionality (like ranged attacks) to Enemy without modifying the base Enemy class directly. </a:t>
            </a:r>
            <a:endParaRPr sz="1800">
              <a:solidFill>
                <a:schemeClr val="dk2"/>
              </a:solidFill>
              <a:latin typeface="Playfair Display"/>
              <a:ea typeface="Playfair Display"/>
              <a:cs typeface="Playfair Display"/>
              <a:sym typeface="Playfair Display"/>
            </a:endParaRPr>
          </a:p>
          <a:p>
            <a:pPr indent="0" lvl="0" marL="0" rtl="0" algn="l">
              <a:lnSpc>
                <a:spcPct val="115000"/>
              </a:lnSpc>
              <a:spcBef>
                <a:spcPts val="1200"/>
              </a:spcBef>
              <a:spcAft>
                <a:spcPts val="0"/>
              </a:spcAft>
              <a:buNone/>
            </a:pPr>
            <a:r>
              <a:rPr b="1" lang="en" sz="1800">
                <a:solidFill>
                  <a:schemeClr val="dk2"/>
                </a:solidFill>
                <a:latin typeface="Playfair Display"/>
                <a:ea typeface="Playfair Display"/>
                <a:cs typeface="Playfair Display"/>
                <a:sym typeface="Playfair Display"/>
              </a:rPr>
              <a:t>Single Responsibility</a:t>
            </a:r>
            <a:endParaRPr sz="1800">
              <a:solidFill>
                <a:schemeClr val="dk2"/>
              </a:solidFill>
              <a:latin typeface="Playfair Display"/>
              <a:ea typeface="Playfair Display"/>
              <a:cs typeface="Playfair Display"/>
              <a:sym typeface="Playfair Display"/>
            </a:endParaRPr>
          </a:p>
          <a:p>
            <a:pPr indent="0" lvl="0" marL="0" rtl="0" algn="l">
              <a:lnSpc>
                <a:spcPct val="115000"/>
              </a:lnSpc>
              <a:spcBef>
                <a:spcPts val="1200"/>
              </a:spcBef>
              <a:spcAft>
                <a:spcPts val="0"/>
              </a:spcAft>
              <a:buNone/>
            </a:pPr>
            <a:r>
              <a:rPr lang="en" sz="1800">
                <a:solidFill>
                  <a:schemeClr val="dk2"/>
                </a:solidFill>
                <a:latin typeface="Playfair Display"/>
                <a:ea typeface="Playfair Display"/>
                <a:cs typeface="Playfair Display"/>
                <a:sym typeface="Playfair Display"/>
              </a:rPr>
              <a:t>Each decorator can be focused on a single behavior (e.g., ranged attacks), which promotes clean, modular code.</a:t>
            </a:r>
            <a:endParaRPr sz="1800">
              <a:solidFill>
                <a:schemeClr val="dk2"/>
              </a:solidFill>
              <a:latin typeface="Playfair Display"/>
              <a:ea typeface="Playfair Display"/>
              <a:cs typeface="Playfair Display"/>
              <a:sym typeface="Playfair Display"/>
            </a:endParaRPr>
          </a:p>
          <a:p>
            <a:pPr indent="0" lvl="0" marL="0" rtl="0" algn="l">
              <a:lnSpc>
                <a:spcPct val="115000"/>
              </a:lnSpc>
              <a:spcBef>
                <a:spcPts val="1200"/>
              </a:spcBef>
              <a:spcAft>
                <a:spcPts val="0"/>
              </a:spcAft>
              <a:buNone/>
            </a:pPr>
            <a:r>
              <a:rPr b="1" lang="en" sz="1800">
                <a:solidFill>
                  <a:schemeClr val="dk2"/>
                </a:solidFill>
                <a:latin typeface="Playfair Display"/>
                <a:ea typeface="Playfair Display"/>
                <a:cs typeface="Playfair Display"/>
                <a:sym typeface="Playfair Display"/>
              </a:rPr>
              <a:t>Easy Maintenance and Testing</a:t>
            </a:r>
            <a:r>
              <a:rPr lang="en" sz="1800">
                <a:solidFill>
                  <a:schemeClr val="dk2"/>
                </a:solidFill>
                <a:latin typeface="Playfair Display"/>
                <a:ea typeface="Playfair Display"/>
                <a:cs typeface="Playfair Display"/>
                <a:sym typeface="Playfair Display"/>
              </a:rPr>
              <a:t>:</a:t>
            </a:r>
            <a:endParaRPr sz="1800">
              <a:solidFill>
                <a:schemeClr val="dk2"/>
              </a:solidFill>
              <a:latin typeface="Playfair Display"/>
              <a:ea typeface="Playfair Display"/>
              <a:cs typeface="Playfair Display"/>
              <a:sym typeface="Playfair Display"/>
            </a:endParaRPr>
          </a:p>
          <a:p>
            <a:pPr indent="0" lvl="0" marL="0" rtl="0" algn="l">
              <a:lnSpc>
                <a:spcPct val="115000"/>
              </a:lnSpc>
              <a:spcBef>
                <a:spcPts val="1200"/>
              </a:spcBef>
              <a:spcAft>
                <a:spcPts val="1200"/>
              </a:spcAft>
              <a:buNone/>
            </a:pPr>
            <a:r>
              <a:rPr lang="en" sz="1800">
                <a:solidFill>
                  <a:schemeClr val="dk2"/>
                </a:solidFill>
                <a:latin typeface="Playfair Display"/>
                <a:ea typeface="Playfair Display"/>
                <a:cs typeface="Playfair Display"/>
                <a:sym typeface="Playfair Display"/>
              </a:rPr>
              <a:t>Keeping attack logic in a separate class allows you to test, maintain, and update attack behavior independently of other enemy functionality.</a:t>
            </a:r>
            <a:endParaRPr sz="1800">
              <a:solidFill>
                <a:schemeClr val="dk2"/>
              </a:solidFill>
              <a:latin typeface="Playfair Display"/>
              <a:ea typeface="Playfair Display"/>
              <a:cs typeface="Playfair Display"/>
              <a:sym typeface="Playfair Display"/>
            </a:endParaRPr>
          </a:p>
        </p:txBody>
      </p:sp>
      <p:pic>
        <p:nvPicPr>
          <p:cNvPr id="134" name="Google Shape;134;p23"/>
          <p:cNvPicPr preferRelativeResize="0"/>
          <p:nvPr/>
        </p:nvPicPr>
        <p:blipFill>
          <a:blip r:embed="rId3">
            <a:alphaModFix/>
          </a:blip>
          <a:stretch>
            <a:fillRect/>
          </a:stretch>
        </p:blipFill>
        <p:spPr>
          <a:xfrm>
            <a:off x="7236549" y="0"/>
            <a:ext cx="1385824" cy="13858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Decorator Pattern Cons</a:t>
            </a:r>
            <a:endParaRPr/>
          </a:p>
        </p:txBody>
      </p:sp>
      <p:sp>
        <p:nvSpPr>
          <p:cNvPr id="140" name="Google Shape;140;p24"/>
          <p:cNvSpPr txBox="1"/>
          <p:nvPr/>
        </p:nvSpPr>
        <p:spPr>
          <a:xfrm>
            <a:off x="425350" y="1212725"/>
            <a:ext cx="8520600" cy="380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dk2"/>
                </a:solidFill>
                <a:latin typeface="Playfair Display"/>
                <a:ea typeface="Playfair Display"/>
                <a:cs typeface="Playfair Display"/>
                <a:sym typeface="Playfair Display"/>
              </a:rPr>
              <a:t>Complex Dependencies</a:t>
            </a:r>
            <a:endParaRPr b="1" sz="1800">
              <a:solidFill>
                <a:schemeClr val="dk2"/>
              </a:solidFill>
              <a:latin typeface="Playfair Display"/>
              <a:ea typeface="Playfair Display"/>
              <a:cs typeface="Playfair Display"/>
              <a:sym typeface="Playfair Display"/>
            </a:endParaRPr>
          </a:p>
          <a:p>
            <a:pPr indent="0" lvl="0" marL="0" rtl="0" algn="l">
              <a:lnSpc>
                <a:spcPct val="115000"/>
              </a:lnSpc>
              <a:spcBef>
                <a:spcPts val="1200"/>
              </a:spcBef>
              <a:spcAft>
                <a:spcPts val="0"/>
              </a:spcAft>
              <a:buNone/>
            </a:pPr>
            <a:r>
              <a:rPr lang="en" sz="1800">
                <a:solidFill>
                  <a:schemeClr val="dk2"/>
                </a:solidFill>
                <a:latin typeface="Playfair Display"/>
                <a:ea typeface="Playfair Display"/>
                <a:cs typeface="Playfair Display"/>
                <a:sym typeface="Playfair Display"/>
              </a:rPr>
              <a:t>Decorators that require additional dependencies (like RangedAttackDecorator needing a projectilePrefab or a firePoint) make the setup process more complicated. </a:t>
            </a:r>
            <a:endParaRPr sz="1800">
              <a:solidFill>
                <a:schemeClr val="dk2"/>
              </a:solidFill>
              <a:latin typeface="Playfair Display"/>
              <a:ea typeface="Playfair Display"/>
              <a:cs typeface="Playfair Display"/>
              <a:sym typeface="Playfair Display"/>
            </a:endParaRPr>
          </a:p>
          <a:p>
            <a:pPr indent="0" lvl="0" marL="0" rtl="0" algn="l">
              <a:lnSpc>
                <a:spcPct val="115000"/>
              </a:lnSpc>
              <a:spcBef>
                <a:spcPts val="1200"/>
              </a:spcBef>
              <a:spcAft>
                <a:spcPts val="0"/>
              </a:spcAft>
              <a:buNone/>
            </a:pPr>
            <a:r>
              <a:rPr b="1" lang="en" sz="1800">
                <a:solidFill>
                  <a:schemeClr val="dk2"/>
                </a:solidFill>
                <a:latin typeface="Playfair Display"/>
                <a:ea typeface="Playfair Display"/>
                <a:cs typeface="Playfair Display"/>
                <a:sym typeface="Playfair Display"/>
              </a:rPr>
              <a:t>Increased Code Complexity</a:t>
            </a:r>
            <a:endParaRPr b="1" sz="1800">
              <a:solidFill>
                <a:schemeClr val="dk2"/>
              </a:solidFill>
              <a:latin typeface="Playfair Display"/>
              <a:ea typeface="Playfair Display"/>
              <a:cs typeface="Playfair Display"/>
              <a:sym typeface="Playfair Display"/>
            </a:endParaRPr>
          </a:p>
          <a:p>
            <a:pPr indent="0" lvl="0" marL="0" rtl="0" algn="l">
              <a:lnSpc>
                <a:spcPct val="115000"/>
              </a:lnSpc>
              <a:spcBef>
                <a:spcPts val="1200"/>
              </a:spcBef>
              <a:spcAft>
                <a:spcPts val="1200"/>
              </a:spcAft>
              <a:buNone/>
            </a:pPr>
            <a:r>
              <a:rPr lang="en" sz="1800">
                <a:solidFill>
                  <a:schemeClr val="dk2"/>
                </a:solidFill>
                <a:latin typeface="Playfair Display"/>
                <a:ea typeface="Playfair Display"/>
                <a:cs typeface="Playfair Display"/>
                <a:sym typeface="Playfair Display"/>
              </a:rPr>
              <a:t>Adding decorators increases code complexity, especially for simple games.</a:t>
            </a:r>
            <a:endParaRPr sz="1800">
              <a:solidFill>
                <a:schemeClr val="dk2"/>
              </a:solidFill>
              <a:latin typeface="Playfair Display"/>
              <a:ea typeface="Playfair Display"/>
              <a:cs typeface="Playfair Display"/>
              <a:sym typeface="Playfair Display"/>
            </a:endParaRPr>
          </a:p>
        </p:txBody>
      </p:sp>
      <p:pic>
        <p:nvPicPr>
          <p:cNvPr id="141" name="Google Shape;141;p24"/>
          <p:cNvPicPr preferRelativeResize="0"/>
          <p:nvPr/>
        </p:nvPicPr>
        <p:blipFill>
          <a:blip r:embed="rId3">
            <a:alphaModFix/>
          </a:blip>
          <a:stretch>
            <a:fillRect/>
          </a:stretch>
        </p:blipFill>
        <p:spPr>
          <a:xfrm>
            <a:off x="7236549" y="0"/>
            <a:ext cx="1385824" cy="13858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240600" y="1992000"/>
            <a:ext cx="2662800" cy="115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5900"/>
              <a:t>Test Plan</a:t>
            </a:r>
            <a:endParaRPr sz="5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Mikayla’s Boundary Tests</a:t>
            </a:r>
            <a:endParaRPr/>
          </a:p>
        </p:txBody>
      </p:sp>
      <p:sp>
        <p:nvSpPr>
          <p:cNvPr id="152" name="Google Shape;152;p26"/>
          <p:cNvSpPr txBox="1"/>
          <p:nvPr>
            <p:ph idx="1" type="body"/>
          </p:nvPr>
        </p:nvSpPr>
        <p:spPr>
          <a:xfrm>
            <a:off x="311700" y="1234075"/>
            <a:ext cx="2278200" cy="2417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en"/>
              <a:t>Test that enemy does not move when player is outside chase radius.</a:t>
            </a:r>
            <a:endParaRPr/>
          </a:p>
        </p:txBody>
      </p:sp>
      <p:pic>
        <p:nvPicPr>
          <p:cNvPr id="153" name="Google Shape;153;p26"/>
          <p:cNvPicPr preferRelativeResize="0"/>
          <p:nvPr/>
        </p:nvPicPr>
        <p:blipFill>
          <a:blip r:embed="rId3">
            <a:alphaModFix/>
          </a:blip>
          <a:stretch>
            <a:fillRect/>
          </a:stretch>
        </p:blipFill>
        <p:spPr>
          <a:xfrm>
            <a:off x="2742300" y="1170125"/>
            <a:ext cx="6249302" cy="3386493"/>
          </a:xfrm>
          <a:prstGeom prst="rect">
            <a:avLst/>
          </a:prstGeom>
          <a:noFill/>
          <a:ln>
            <a:noFill/>
          </a:ln>
        </p:spPr>
      </p:pic>
      <p:pic>
        <p:nvPicPr>
          <p:cNvPr id="154" name="Google Shape;154;p26"/>
          <p:cNvPicPr preferRelativeResize="0"/>
          <p:nvPr/>
        </p:nvPicPr>
        <p:blipFill>
          <a:blip r:embed="rId4">
            <a:alphaModFix/>
          </a:blip>
          <a:stretch>
            <a:fillRect/>
          </a:stretch>
        </p:blipFill>
        <p:spPr>
          <a:xfrm>
            <a:off x="7388300" y="0"/>
            <a:ext cx="1234074" cy="12340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Mikayla’s Boundary Tests</a:t>
            </a:r>
            <a:endParaRPr/>
          </a:p>
        </p:txBody>
      </p:sp>
      <p:sp>
        <p:nvSpPr>
          <p:cNvPr id="160" name="Google Shape;160;p27"/>
          <p:cNvSpPr txBox="1"/>
          <p:nvPr>
            <p:ph idx="1" type="body"/>
          </p:nvPr>
        </p:nvSpPr>
        <p:spPr>
          <a:xfrm>
            <a:off x="311700" y="1234075"/>
            <a:ext cx="2278200" cy="241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2) Test that only one enemy is spawned when calling Spawn function.</a:t>
            </a:r>
            <a:endParaRPr/>
          </a:p>
        </p:txBody>
      </p:sp>
      <p:pic>
        <p:nvPicPr>
          <p:cNvPr id="161" name="Google Shape;161;p27"/>
          <p:cNvPicPr preferRelativeResize="0"/>
          <p:nvPr/>
        </p:nvPicPr>
        <p:blipFill>
          <a:blip r:embed="rId3">
            <a:alphaModFix/>
          </a:blip>
          <a:stretch>
            <a:fillRect/>
          </a:stretch>
        </p:blipFill>
        <p:spPr>
          <a:xfrm>
            <a:off x="3643125" y="639550"/>
            <a:ext cx="5345325" cy="3755600"/>
          </a:xfrm>
          <a:prstGeom prst="rect">
            <a:avLst/>
          </a:prstGeom>
          <a:noFill/>
          <a:ln>
            <a:noFill/>
          </a:ln>
        </p:spPr>
      </p:pic>
      <p:pic>
        <p:nvPicPr>
          <p:cNvPr id="162" name="Google Shape;162;p27"/>
          <p:cNvPicPr preferRelativeResize="0"/>
          <p:nvPr/>
        </p:nvPicPr>
        <p:blipFill>
          <a:blip r:embed="rId4">
            <a:alphaModFix/>
          </a:blip>
          <a:stretch>
            <a:fillRect/>
          </a:stretch>
        </p:blipFill>
        <p:spPr>
          <a:xfrm>
            <a:off x="311699" y="3544625"/>
            <a:ext cx="1385824" cy="13858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Mikayla’s Stress Test</a:t>
            </a:r>
            <a:endParaRPr/>
          </a:p>
        </p:txBody>
      </p:sp>
      <p:sp>
        <p:nvSpPr>
          <p:cNvPr id="168" name="Google Shape;168;p28"/>
          <p:cNvSpPr txBox="1"/>
          <p:nvPr>
            <p:ph idx="1" type="body"/>
          </p:nvPr>
        </p:nvSpPr>
        <p:spPr>
          <a:xfrm>
            <a:off x="311700" y="1704325"/>
            <a:ext cx="2278200" cy="2417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Check max number of enemies that can be loaded into scene before wall physics are broken.</a:t>
            </a:r>
            <a:endParaRPr/>
          </a:p>
        </p:txBody>
      </p:sp>
      <p:pic>
        <p:nvPicPr>
          <p:cNvPr id="169" name="Google Shape;169;p28"/>
          <p:cNvPicPr preferRelativeResize="0"/>
          <p:nvPr/>
        </p:nvPicPr>
        <p:blipFill>
          <a:blip r:embed="rId3">
            <a:alphaModFix/>
          </a:blip>
          <a:stretch>
            <a:fillRect/>
          </a:stretch>
        </p:blipFill>
        <p:spPr>
          <a:xfrm>
            <a:off x="3783075" y="445025"/>
            <a:ext cx="4619907" cy="3820976"/>
          </a:xfrm>
          <a:prstGeom prst="rect">
            <a:avLst/>
          </a:prstGeom>
          <a:noFill/>
          <a:ln>
            <a:noFill/>
          </a:ln>
        </p:spPr>
      </p:pic>
      <p:pic>
        <p:nvPicPr>
          <p:cNvPr id="170" name="Google Shape;170;p28"/>
          <p:cNvPicPr preferRelativeResize="0"/>
          <p:nvPr/>
        </p:nvPicPr>
        <p:blipFill>
          <a:blip r:embed="rId4">
            <a:alphaModFix/>
          </a:blip>
          <a:stretch>
            <a:fillRect/>
          </a:stretch>
        </p:blipFill>
        <p:spPr>
          <a:xfrm>
            <a:off x="560550" y="3792000"/>
            <a:ext cx="1244051" cy="12440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Engineering Principles</a:t>
            </a:r>
            <a:endParaRPr/>
          </a:p>
        </p:txBody>
      </p:sp>
      <p:sp>
        <p:nvSpPr>
          <p:cNvPr id="66" name="Google Shape;66;p1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lnSpcReduction="10000"/>
          </a:bodyPr>
          <a:lstStyle/>
          <a:p>
            <a:pPr indent="0" lvl="0" marL="12700" rtl="0" algn="l">
              <a:lnSpc>
                <a:spcPct val="115000"/>
              </a:lnSpc>
              <a:spcBef>
                <a:spcPts val="0"/>
              </a:spcBef>
              <a:spcAft>
                <a:spcPts val="0"/>
              </a:spcAft>
              <a:buClr>
                <a:schemeClr val="dk2"/>
              </a:buClr>
              <a:buSzPts val="1100"/>
              <a:buFont typeface="Arial"/>
              <a:buNone/>
            </a:pPr>
            <a:r>
              <a:rPr lang="en" sz="1400">
                <a:solidFill>
                  <a:srgbClr val="ADADAD"/>
                </a:solidFill>
                <a:latin typeface="Arial"/>
                <a:ea typeface="Arial"/>
                <a:cs typeface="Arial"/>
                <a:sym typeface="Arial"/>
              </a:rPr>
              <a:t>1.PUBLIC - Software engineers shall act consistently with the public interest.</a:t>
            </a:r>
            <a:endParaRPr sz="1400">
              <a:solidFill>
                <a:srgbClr val="ADADAD"/>
              </a:solidFill>
              <a:latin typeface="Arial"/>
              <a:ea typeface="Arial"/>
              <a:cs typeface="Arial"/>
              <a:sym typeface="Arial"/>
            </a:endParaRPr>
          </a:p>
          <a:p>
            <a:pPr indent="0" lvl="0" marL="12700" rtl="0" algn="l">
              <a:lnSpc>
                <a:spcPct val="115000"/>
              </a:lnSpc>
              <a:spcBef>
                <a:spcPts val="0"/>
              </a:spcBef>
              <a:spcAft>
                <a:spcPts val="0"/>
              </a:spcAft>
              <a:buClr>
                <a:schemeClr val="dk2"/>
              </a:buClr>
              <a:buSzPts val="1100"/>
              <a:buFont typeface="Arial"/>
              <a:buNone/>
            </a:pPr>
            <a:r>
              <a:rPr lang="en" sz="1400">
                <a:solidFill>
                  <a:srgbClr val="ADADAD"/>
                </a:solidFill>
                <a:latin typeface="Arial"/>
                <a:ea typeface="Arial"/>
                <a:cs typeface="Arial"/>
                <a:sym typeface="Arial"/>
              </a:rPr>
              <a:t>2.CLIENT AND EMPLOYER - Software engineers shall act in a manner that is in the best interests of their client and employer consistent with the public interest.</a:t>
            </a:r>
            <a:endParaRPr sz="1400">
              <a:solidFill>
                <a:srgbClr val="ADADAD"/>
              </a:solidFill>
              <a:latin typeface="Arial"/>
              <a:ea typeface="Arial"/>
              <a:cs typeface="Arial"/>
              <a:sym typeface="Arial"/>
            </a:endParaRPr>
          </a:p>
          <a:p>
            <a:pPr indent="0" lvl="0" marL="12700" rtl="0" algn="l">
              <a:lnSpc>
                <a:spcPct val="115000"/>
              </a:lnSpc>
              <a:spcBef>
                <a:spcPts val="0"/>
              </a:spcBef>
              <a:spcAft>
                <a:spcPts val="0"/>
              </a:spcAft>
              <a:buClr>
                <a:schemeClr val="dk2"/>
              </a:buClr>
              <a:buSzPts val="1100"/>
              <a:buFont typeface="Arial"/>
              <a:buNone/>
            </a:pPr>
            <a:r>
              <a:rPr lang="en" sz="1400">
                <a:solidFill>
                  <a:srgbClr val="ADADAD"/>
                </a:solidFill>
                <a:latin typeface="Arial"/>
                <a:ea typeface="Arial"/>
                <a:cs typeface="Arial"/>
                <a:sym typeface="Arial"/>
              </a:rPr>
              <a:t>3.PRODUCT - Software engineers shall ensure that their products and related modifications meet the highest professional standards possible.</a:t>
            </a:r>
            <a:endParaRPr sz="1400">
              <a:solidFill>
                <a:srgbClr val="ADADAD"/>
              </a:solidFill>
              <a:latin typeface="Arial"/>
              <a:ea typeface="Arial"/>
              <a:cs typeface="Arial"/>
              <a:sym typeface="Arial"/>
            </a:endParaRPr>
          </a:p>
          <a:p>
            <a:pPr indent="0" lvl="0" marL="12700" rtl="0" algn="l">
              <a:lnSpc>
                <a:spcPct val="115000"/>
              </a:lnSpc>
              <a:spcBef>
                <a:spcPts val="0"/>
              </a:spcBef>
              <a:spcAft>
                <a:spcPts val="0"/>
              </a:spcAft>
              <a:buClr>
                <a:schemeClr val="dk2"/>
              </a:buClr>
              <a:buSzPts val="1100"/>
              <a:buFont typeface="Arial"/>
              <a:buNone/>
            </a:pPr>
            <a:r>
              <a:rPr lang="en" sz="1400">
                <a:solidFill>
                  <a:srgbClr val="ADADAD"/>
                </a:solidFill>
                <a:latin typeface="Arial"/>
                <a:ea typeface="Arial"/>
                <a:cs typeface="Arial"/>
                <a:sym typeface="Arial"/>
              </a:rPr>
              <a:t>4.JUDGMENT - Software engineers shall maintain integrity and independence in their professional judgment.</a:t>
            </a:r>
            <a:endParaRPr sz="1400">
              <a:solidFill>
                <a:srgbClr val="ADADAD"/>
              </a:solidFill>
              <a:latin typeface="Arial"/>
              <a:ea typeface="Arial"/>
              <a:cs typeface="Arial"/>
              <a:sym typeface="Arial"/>
            </a:endParaRPr>
          </a:p>
          <a:p>
            <a:pPr indent="0" lvl="0" marL="12700" rtl="0" algn="l">
              <a:lnSpc>
                <a:spcPct val="115000"/>
              </a:lnSpc>
              <a:spcBef>
                <a:spcPts val="0"/>
              </a:spcBef>
              <a:spcAft>
                <a:spcPts val="0"/>
              </a:spcAft>
              <a:buClr>
                <a:schemeClr val="dk2"/>
              </a:buClr>
              <a:buSzPts val="1100"/>
              <a:buFont typeface="Arial"/>
              <a:buNone/>
            </a:pPr>
            <a:r>
              <a:rPr lang="en" sz="1400">
                <a:solidFill>
                  <a:srgbClr val="ADADAD"/>
                </a:solidFill>
                <a:latin typeface="Arial"/>
                <a:ea typeface="Arial"/>
                <a:cs typeface="Arial"/>
                <a:sym typeface="Arial"/>
              </a:rPr>
              <a:t>5.MANAGEMENT - Software engineering managers and leaders shall subscribe to and promote an ethical approach to the management of software development and maintenance.</a:t>
            </a:r>
            <a:endParaRPr sz="1400">
              <a:solidFill>
                <a:srgbClr val="ADADAD"/>
              </a:solidFill>
              <a:latin typeface="Arial"/>
              <a:ea typeface="Arial"/>
              <a:cs typeface="Arial"/>
              <a:sym typeface="Arial"/>
            </a:endParaRPr>
          </a:p>
          <a:p>
            <a:pPr indent="0" lvl="0" marL="12700" rtl="0" algn="l">
              <a:lnSpc>
                <a:spcPct val="115000"/>
              </a:lnSpc>
              <a:spcBef>
                <a:spcPts val="0"/>
              </a:spcBef>
              <a:spcAft>
                <a:spcPts val="0"/>
              </a:spcAft>
              <a:buClr>
                <a:schemeClr val="dk2"/>
              </a:buClr>
              <a:buSzPts val="1100"/>
              <a:buFont typeface="Arial"/>
              <a:buNone/>
            </a:pPr>
            <a:r>
              <a:rPr lang="en" sz="1400">
                <a:solidFill>
                  <a:srgbClr val="ADADAD"/>
                </a:solidFill>
                <a:latin typeface="Arial"/>
                <a:ea typeface="Arial"/>
                <a:cs typeface="Arial"/>
                <a:sym typeface="Arial"/>
              </a:rPr>
              <a:t>6.PROFESSION - Software engineers shall advance the integrity and reputation of the profession consistent with the public interest.</a:t>
            </a:r>
            <a:endParaRPr sz="1400">
              <a:solidFill>
                <a:srgbClr val="ADADAD"/>
              </a:solidFill>
              <a:latin typeface="Arial"/>
              <a:ea typeface="Arial"/>
              <a:cs typeface="Arial"/>
              <a:sym typeface="Arial"/>
            </a:endParaRPr>
          </a:p>
          <a:p>
            <a:pPr indent="0" lvl="0" marL="12700" rtl="0" algn="l">
              <a:lnSpc>
                <a:spcPct val="115000"/>
              </a:lnSpc>
              <a:spcBef>
                <a:spcPts val="0"/>
              </a:spcBef>
              <a:spcAft>
                <a:spcPts val="0"/>
              </a:spcAft>
              <a:buClr>
                <a:schemeClr val="dk2"/>
              </a:buClr>
              <a:buSzPts val="1100"/>
              <a:buFont typeface="Arial"/>
              <a:buNone/>
            </a:pPr>
            <a:r>
              <a:rPr lang="en" sz="1400">
                <a:solidFill>
                  <a:srgbClr val="ADADAD"/>
                </a:solidFill>
                <a:latin typeface="Arial"/>
                <a:ea typeface="Arial"/>
                <a:cs typeface="Arial"/>
                <a:sym typeface="Arial"/>
              </a:rPr>
              <a:t>7.COLLEAGUES - Software engineers shall be fair to and supportive of their colleagues.</a:t>
            </a:r>
            <a:endParaRPr sz="1400">
              <a:solidFill>
                <a:srgbClr val="ADADAD"/>
              </a:solidFill>
              <a:latin typeface="Arial"/>
              <a:ea typeface="Arial"/>
              <a:cs typeface="Arial"/>
              <a:sym typeface="Arial"/>
            </a:endParaRPr>
          </a:p>
          <a:p>
            <a:pPr indent="0" lvl="0" marL="12700" rtl="0" algn="l">
              <a:lnSpc>
                <a:spcPct val="115000"/>
              </a:lnSpc>
              <a:spcBef>
                <a:spcPts val="0"/>
              </a:spcBef>
              <a:spcAft>
                <a:spcPts val="0"/>
              </a:spcAft>
              <a:buNone/>
            </a:pPr>
            <a:r>
              <a:rPr lang="en" sz="1400">
                <a:solidFill>
                  <a:srgbClr val="ADADAD"/>
                </a:solidFill>
                <a:latin typeface="Arial"/>
                <a:ea typeface="Arial"/>
                <a:cs typeface="Arial"/>
                <a:sym typeface="Arial"/>
              </a:rPr>
              <a:t>8.SELF - Software engineers shall participate in lifelong learning regarding the practice of their profession and shall promote an ethical approach to the practice of the profession.</a:t>
            </a:r>
            <a:endParaRPr/>
          </a:p>
        </p:txBody>
      </p:sp>
      <p:pic>
        <p:nvPicPr>
          <p:cNvPr id="67" name="Google Shape;67;p14"/>
          <p:cNvPicPr preferRelativeResize="0"/>
          <p:nvPr/>
        </p:nvPicPr>
        <p:blipFill>
          <a:blip r:embed="rId3">
            <a:alphaModFix/>
          </a:blip>
          <a:stretch>
            <a:fillRect/>
          </a:stretch>
        </p:blipFill>
        <p:spPr>
          <a:xfrm>
            <a:off x="7752975" y="57526"/>
            <a:ext cx="960202" cy="9601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Copyright: Utilized Asset: Enemy Sprite</a:t>
            </a:r>
            <a:endParaRPr/>
          </a:p>
        </p:txBody>
      </p:sp>
      <p:sp>
        <p:nvSpPr>
          <p:cNvPr id="73" name="Google Shape;73;p15"/>
          <p:cNvSpPr txBox="1"/>
          <p:nvPr/>
        </p:nvSpPr>
        <p:spPr>
          <a:xfrm>
            <a:off x="425350" y="1212725"/>
            <a:ext cx="8054700" cy="340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2"/>
                </a:solidFill>
                <a:latin typeface="Playfair Display"/>
                <a:ea typeface="Playfair Display"/>
                <a:cs typeface="Playfair Display"/>
                <a:sym typeface="Playfair Display"/>
              </a:rPr>
              <a:t>The four factors judges consider in fair use are:</a:t>
            </a:r>
            <a:endParaRPr sz="1200">
              <a:solidFill>
                <a:schemeClr val="dk2"/>
              </a:solidFill>
              <a:latin typeface="Playfair Display"/>
              <a:ea typeface="Playfair Display"/>
              <a:cs typeface="Playfair Display"/>
              <a:sym typeface="Playfair Display"/>
            </a:endParaRPr>
          </a:p>
          <a:p>
            <a:pPr indent="-304800" lvl="0" marL="457200" rtl="0" algn="l">
              <a:lnSpc>
                <a:spcPct val="115000"/>
              </a:lnSpc>
              <a:spcBef>
                <a:spcPts val="1200"/>
              </a:spcBef>
              <a:spcAft>
                <a:spcPts val="0"/>
              </a:spcAft>
              <a:buClr>
                <a:schemeClr val="dk2"/>
              </a:buClr>
              <a:buSzPts val="1200"/>
              <a:buFont typeface="Playfair Display"/>
              <a:buAutoNum type="arabicPeriod"/>
            </a:pPr>
            <a:r>
              <a:rPr lang="en" sz="1200">
                <a:solidFill>
                  <a:schemeClr val="dk2"/>
                </a:solidFill>
                <a:latin typeface="Playfair Display"/>
                <a:ea typeface="Playfair Display"/>
                <a:cs typeface="Playfair Display"/>
                <a:sym typeface="Playfair Display"/>
              </a:rPr>
              <a:t>Purpose and character of your use (nonprofit/educational vs. commercial) (transformative)</a:t>
            </a:r>
            <a:endParaRPr sz="1200">
              <a:solidFill>
                <a:schemeClr val="dk2"/>
              </a:solidFill>
              <a:latin typeface="Playfair Display"/>
              <a:ea typeface="Playfair Display"/>
              <a:cs typeface="Playfair Display"/>
              <a:sym typeface="Playfair Display"/>
            </a:endParaRPr>
          </a:p>
          <a:p>
            <a:pPr indent="-304800" lvl="0" marL="457200" rtl="0" algn="l">
              <a:lnSpc>
                <a:spcPct val="115000"/>
              </a:lnSpc>
              <a:spcBef>
                <a:spcPts val="0"/>
              </a:spcBef>
              <a:spcAft>
                <a:spcPts val="0"/>
              </a:spcAft>
              <a:buClr>
                <a:schemeClr val="dk2"/>
              </a:buClr>
              <a:buSzPts val="1200"/>
              <a:buFont typeface="Playfair Display"/>
              <a:buAutoNum type="arabicPeriod"/>
            </a:pPr>
            <a:r>
              <a:rPr lang="en" sz="1200">
                <a:solidFill>
                  <a:schemeClr val="dk2"/>
                </a:solidFill>
                <a:latin typeface="Playfair Display"/>
                <a:ea typeface="Playfair Display"/>
                <a:cs typeface="Playfair Display"/>
                <a:sym typeface="Playfair Display"/>
              </a:rPr>
              <a:t>Nature of the copyrighted work (factual vs. creative)</a:t>
            </a:r>
            <a:endParaRPr sz="1200">
              <a:solidFill>
                <a:schemeClr val="dk2"/>
              </a:solidFill>
              <a:latin typeface="Playfair Display"/>
              <a:ea typeface="Playfair Display"/>
              <a:cs typeface="Playfair Display"/>
              <a:sym typeface="Playfair Display"/>
            </a:endParaRPr>
          </a:p>
          <a:p>
            <a:pPr indent="-304800" lvl="0" marL="457200" rtl="0" algn="l">
              <a:lnSpc>
                <a:spcPct val="115000"/>
              </a:lnSpc>
              <a:spcBef>
                <a:spcPts val="0"/>
              </a:spcBef>
              <a:spcAft>
                <a:spcPts val="0"/>
              </a:spcAft>
              <a:buClr>
                <a:schemeClr val="dk2"/>
              </a:buClr>
              <a:buSzPts val="1200"/>
              <a:buFont typeface="Playfair Display"/>
              <a:buAutoNum type="arabicPeriod"/>
            </a:pPr>
            <a:r>
              <a:rPr lang="en" sz="1200">
                <a:solidFill>
                  <a:schemeClr val="dk2"/>
                </a:solidFill>
                <a:latin typeface="Playfair Display"/>
                <a:ea typeface="Playfair Display"/>
                <a:cs typeface="Playfair Display"/>
                <a:sym typeface="Playfair Display"/>
              </a:rPr>
              <a:t>Amount and substantiality of the portion taken.</a:t>
            </a:r>
            <a:endParaRPr sz="1200">
              <a:solidFill>
                <a:schemeClr val="dk2"/>
              </a:solidFill>
              <a:latin typeface="Playfair Display"/>
              <a:ea typeface="Playfair Display"/>
              <a:cs typeface="Playfair Display"/>
              <a:sym typeface="Playfair Display"/>
            </a:endParaRPr>
          </a:p>
          <a:p>
            <a:pPr indent="-304800" lvl="0" marL="457200" rtl="0" algn="l">
              <a:lnSpc>
                <a:spcPct val="115000"/>
              </a:lnSpc>
              <a:spcBef>
                <a:spcPts val="0"/>
              </a:spcBef>
              <a:spcAft>
                <a:spcPts val="0"/>
              </a:spcAft>
              <a:buClr>
                <a:schemeClr val="dk2"/>
              </a:buClr>
              <a:buSzPts val="1200"/>
              <a:buFont typeface="Playfair Display"/>
              <a:buAutoNum type="arabicPeriod"/>
            </a:pPr>
            <a:r>
              <a:rPr lang="en" sz="1200">
                <a:solidFill>
                  <a:schemeClr val="dk2"/>
                </a:solidFill>
                <a:latin typeface="Playfair Display"/>
                <a:ea typeface="Playfair Display"/>
                <a:cs typeface="Playfair Display"/>
                <a:sym typeface="Playfair Display"/>
              </a:rPr>
              <a:t>Effect of the use upon the potential market</a:t>
            </a:r>
            <a:endParaRPr sz="1200">
              <a:solidFill>
                <a:schemeClr val="dk2"/>
              </a:solidFill>
              <a:latin typeface="Playfair Display"/>
              <a:ea typeface="Playfair Display"/>
              <a:cs typeface="Playfair Display"/>
              <a:sym typeface="Playfair Display"/>
            </a:endParaRPr>
          </a:p>
          <a:p>
            <a:pPr indent="0" lvl="0" marL="0" rtl="0" algn="l">
              <a:lnSpc>
                <a:spcPct val="115000"/>
              </a:lnSpc>
              <a:spcBef>
                <a:spcPts val="1200"/>
              </a:spcBef>
              <a:spcAft>
                <a:spcPts val="0"/>
              </a:spcAft>
              <a:buNone/>
            </a:pPr>
            <a:r>
              <a:t/>
            </a:r>
            <a:endParaRPr sz="1200">
              <a:solidFill>
                <a:schemeClr val="dk2"/>
              </a:solidFill>
              <a:latin typeface="Playfair Display"/>
              <a:ea typeface="Playfair Display"/>
              <a:cs typeface="Playfair Display"/>
              <a:sym typeface="Playfair Display"/>
            </a:endParaRPr>
          </a:p>
          <a:p>
            <a:pPr indent="-304800" lvl="0" marL="457200" rtl="0" algn="l">
              <a:lnSpc>
                <a:spcPct val="115000"/>
              </a:lnSpc>
              <a:spcBef>
                <a:spcPts val="1200"/>
              </a:spcBef>
              <a:spcAft>
                <a:spcPts val="0"/>
              </a:spcAft>
              <a:buClr>
                <a:schemeClr val="dk2"/>
              </a:buClr>
              <a:buSzPts val="1200"/>
              <a:buFont typeface="Playfair Display"/>
              <a:buChar char="-"/>
            </a:pPr>
            <a:r>
              <a:rPr b="1" lang="en" sz="1200">
                <a:solidFill>
                  <a:schemeClr val="dk2"/>
                </a:solidFill>
                <a:latin typeface="Playfair Display"/>
                <a:ea typeface="Playfair Display"/>
                <a:cs typeface="Playfair Display"/>
                <a:sym typeface="Playfair Display"/>
              </a:rPr>
              <a:t>Transformative</a:t>
            </a:r>
            <a:r>
              <a:rPr lang="en" sz="1200">
                <a:solidFill>
                  <a:schemeClr val="dk2"/>
                </a:solidFill>
                <a:latin typeface="Playfair Display"/>
                <a:ea typeface="Playfair Display"/>
                <a:cs typeface="Playfair Display"/>
                <a:sym typeface="Playfair Display"/>
              </a:rPr>
              <a:t>: </a:t>
            </a:r>
            <a:r>
              <a:rPr lang="en" sz="1200">
                <a:solidFill>
                  <a:schemeClr val="dk2"/>
                </a:solidFill>
                <a:latin typeface="Playfair Display"/>
                <a:ea typeface="Playfair Display"/>
                <a:cs typeface="Playfair Display"/>
                <a:sym typeface="Playfair Display"/>
              </a:rPr>
              <a:t>In the video game, the enemy slime sprite is integrated into a larger interactive experience that involves unique gameplay, story, sound, and additional visual assets. This integration changes the context of the original slime sprite, making it a component of a broader work rather than a standalone asset. Transforming the sprite’s function within the game and placing it in a new, creative environment aligns with fair use principles.</a:t>
            </a:r>
            <a:endParaRPr sz="1200">
              <a:solidFill>
                <a:schemeClr val="dk2"/>
              </a:solidFill>
              <a:latin typeface="Playfair Display"/>
              <a:ea typeface="Playfair Display"/>
              <a:cs typeface="Playfair Display"/>
              <a:sym typeface="Playfair Display"/>
            </a:endParaRPr>
          </a:p>
        </p:txBody>
      </p:sp>
      <p:pic>
        <p:nvPicPr>
          <p:cNvPr id="74" name="Google Shape;74;p15"/>
          <p:cNvPicPr preferRelativeResize="0"/>
          <p:nvPr/>
        </p:nvPicPr>
        <p:blipFill>
          <a:blip r:embed="rId3">
            <a:alphaModFix/>
          </a:blip>
          <a:stretch>
            <a:fillRect/>
          </a:stretch>
        </p:blipFill>
        <p:spPr>
          <a:xfrm>
            <a:off x="7251624" y="224275"/>
            <a:ext cx="1385824" cy="13858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Copyright: Utilized Asset: Enemy Sprite</a:t>
            </a:r>
            <a:endParaRPr/>
          </a:p>
        </p:txBody>
      </p:sp>
      <p:sp>
        <p:nvSpPr>
          <p:cNvPr id="80" name="Google Shape;80;p16"/>
          <p:cNvSpPr txBox="1"/>
          <p:nvPr/>
        </p:nvSpPr>
        <p:spPr>
          <a:xfrm>
            <a:off x="425350" y="1212725"/>
            <a:ext cx="8054700" cy="39309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2"/>
              </a:buClr>
              <a:buSzPts val="1200"/>
              <a:buFont typeface="Playfair Display"/>
              <a:buChar char="-"/>
            </a:pPr>
            <a:r>
              <a:rPr b="1" lang="en" sz="1200">
                <a:solidFill>
                  <a:schemeClr val="dk2"/>
                </a:solidFill>
                <a:latin typeface="Playfair Display"/>
                <a:ea typeface="Playfair Display"/>
                <a:cs typeface="Playfair Display"/>
                <a:sym typeface="Playfair Display"/>
              </a:rPr>
              <a:t>Different Market and Purpose</a:t>
            </a:r>
            <a:r>
              <a:rPr lang="en" sz="1200">
                <a:solidFill>
                  <a:schemeClr val="dk2"/>
                </a:solidFill>
                <a:latin typeface="Playfair Display"/>
                <a:ea typeface="Playfair Display"/>
                <a:cs typeface="Playfair Display"/>
                <a:sym typeface="Playfair Display"/>
              </a:rPr>
              <a:t>: When a purchased sprite is modified and integrated into a larger game, the market for the game is generally distinct from the market for the original sprite. The sprite, as sold, is intended for other developers to use in their own projects, not for end users to experience directly. By contrast, the market for the game appeals to players seeking interactive entertainment, rather than developers seeking reusable assets. This difference in audience and purpose helps support a fair use argument because the commercial game does not directly compete with or replace the need for the original sprite asset.</a:t>
            </a:r>
            <a:endParaRPr sz="1200">
              <a:solidFill>
                <a:schemeClr val="dk2"/>
              </a:solidFill>
              <a:latin typeface="Playfair Display"/>
              <a:ea typeface="Playfair Display"/>
              <a:cs typeface="Playfair Display"/>
              <a:sym typeface="Playfair Display"/>
            </a:endParaRPr>
          </a:p>
          <a:p>
            <a:pPr indent="0" lvl="0" marL="0" rtl="0" algn="l">
              <a:lnSpc>
                <a:spcPct val="115000"/>
              </a:lnSpc>
              <a:spcBef>
                <a:spcPts val="1200"/>
              </a:spcBef>
              <a:spcAft>
                <a:spcPts val="0"/>
              </a:spcAft>
              <a:buNone/>
            </a:pPr>
            <a:r>
              <a:t/>
            </a:r>
            <a:endParaRPr sz="1200">
              <a:solidFill>
                <a:schemeClr val="dk2"/>
              </a:solidFill>
              <a:latin typeface="Playfair Display"/>
              <a:ea typeface="Playfair Display"/>
              <a:cs typeface="Playfair Display"/>
              <a:sym typeface="Playfair Display"/>
            </a:endParaRPr>
          </a:p>
          <a:p>
            <a:pPr indent="-304800" lvl="0" marL="457200" rtl="0" algn="l">
              <a:lnSpc>
                <a:spcPct val="115000"/>
              </a:lnSpc>
              <a:spcBef>
                <a:spcPts val="1200"/>
              </a:spcBef>
              <a:spcAft>
                <a:spcPts val="0"/>
              </a:spcAft>
              <a:buClr>
                <a:schemeClr val="dk2"/>
              </a:buClr>
              <a:buSzPts val="1200"/>
              <a:buFont typeface="Playfair Display"/>
              <a:buChar char="-"/>
            </a:pPr>
            <a:r>
              <a:rPr b="1" lang="en" sz="1200">
                <a:solidFill>
                  <a:schemeClr val="dk2"/>
                </a:solidFill>
                <a:latin typeface="Playfair Display"/>
                <a:ea typeface="Playfair Display"/>
                <a:cs typeface="Playfair Display"/>
                <a:sym typeface="Playfair Display"/>
              </a:rPr>
              <a:t>No Harm to Original Sprite Sales</a:t>
            </a:r>
            <a:r>
              <a:rPr lang="en" sz="1200">
                <a:solidFill>
                  <a:schemeClr val="dk2"/>
                </a:solidFill>
                <a:latin typeface="Playfair Display"/>
                <a:ea typeface="Playfair Display"/>
                <a:cs typeface="Playfair Display"/>
                <a:sym typeface="Playfair Display"/>
              </a:rPr>
              <a:t>: If the original sprite is modified and only used within the context of a larger game, this generally doesn’t reduce the demand for the original sprite. Other developers can still purchase and use the original asset in their own projects, meaning the market for the sprite itself remains intact. As long as the game doesn’t sell the sprite in isolation or offer it in a way that competes with the original, there is minimal impact on the market for the asset.</a:t>
            </a:r>
            <a:endParaRPr sz="1200">
              <a:solidFill>
                <a:schemeClr val="dk2"/>
              </a:solidFill>
              <a:latin typeface="Playfair Display"/>
              <a:ea typeface="Playfair Display"/>
              <a:cs typeface="Playfair Display"/>
              <a:sym typeface="Playfair Display"/>
            </a:endParaRPr>
          </a:p>
          <a:p>
            <a:pPr indent="0" lvl="0" marL="0" rtl="0" algn="l">
              <a:lnSpc>
                <a:spcPct val="115000"/>
              </a:lnSpc>
              <a:spcBef>
                <a:spcPts val="1200"/>
              </a:spcBef>
              <a:spcAft>
                <a:spcPts val="0"/>
              </a:spcAft>
              <a:buNone/>
            </a:pPr>
            <a:r>
              <a:t/>
            </a:r>
            <a:endParaRPr sz="1200">
              <a:solidFill>
                <a:schemeClr val="dk2"/>
              </a:solidFill>
              <a:latin typeface="Playfair Display"/>
              <a:ea typeface="Playfair Display"/>
              <a:cs typeface="Playfair Display"/>
              <a:sym typeface="Playfair Display"/>
            </a:endParaRPr>
          </a:p>
          <a:p>
            <a:pPr indent="0" lvl="0" marL="0" rtl="0" algn="l">
              <a:lnSpc>
                <a:spcPct val="115000"/>
              </a:lnSpc>
              <a:spcBef>
                <a:spcPts val="1200"/>
              </a:spcBef>
              <a:spcAft>
                <a:spcPts val="1200"/>
              </a:spcAft>
              <a:buNone/>
            </a:pPr>
            <a:r>
              <a:t/>
            </a:r>
            <a:endParaRPr sz="1200">
              <a:solidFill>
                <a:schemeClr val="dk2"/>
              </a:solidFill>
              <a:latin typeface="Playfair Display"/>
              <a:ea typeface="Playfair Display"/>
              <a:cs typeface="Playfair Display"/>
              <a:sym typeface="Playfair Display"/>
            </a:endParaRPr>
          </a:p>
        </p:txBody>
      </p:sp>
      <p:pic>
        <p:nvPicPr>
          <p:cNvPr id="81" name="Google Shape;81;p16"/>
          <p:cNvPicPr preferRelativeResize="0"/>
          <p:nvPr/>
        </p:nvPicPr>
        <p:blipFill>
          <a:blip r:embed="rId3">
            <a:alphaModFix/>
          </a:blip>
          <a:stretch>
            <a:fillRect/>
          </a:stretch>
        </p:blipFill>
        <p:spPr>
          <a:xfrm>
            <a:off x="7236549" y="0"/>
            <a:ext cx="1385824" cy="13858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Prefab</a:t>
            </a:r>
            <a:endParaRPr/>
          </a:p>
        </p:txBody>
      </p:sp>
      <p:sp>
        <p:nvSpPr>
          <p:cNvPr id="87" name="Google Shape;87;p17"/>
          <p:cNvSpPr txBox="1"/>
          <p:nvPr/>
        </p:nvSpPr>
        <p:spPr>
          <a:xfrm>
            <a:off x="425350" y="1212725"/>
            <a:ext cx="4373100" cy="340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2"/>
                </a:solidFill>
                <a:latin typeface="Playfair Display"/>
                <a:ea typeface="Playfair Display"/>
                <a:cs typeface="Playfair Display"/>
                <a:sym typeface="Playfair Display"/>
              </a:rPr>
              <a:t>Features:</a:t>
            </a:r>
            <a:endParaRPr sz="1300">
              <a:solidFill>
                <a:schemeClr val="dk2"/>
              </a:solidFill>
              <a:latin typeface="Playfair Display"/>
              <a:ea typeface="Playfair Display"/>
              <a:cs typeface="Playfair Display"/>
              <a:sym typeface="Playfair Display"/>
            </a:endParaRPr>
          </a:p>
          <a:p>
            <a:pPr indent="-311150" lvl="0" marL="457200" rtl="0" algn="l">
              <a:lnSpc>
                <a:spcPct val="115000"/>
              </a:lnSpc>
              <a:spcBef>
                <a:spcPts val="1200"/>
              </a:spcBef>
              <a:spcAft>
                <a:spcPts val="0"/>
              </a:spcAft>
              <a:buClr>
                <a:schemeClr val="dk2"/>
              </a:buClr>
              <a:buSzPts val="1300"/>
              <a:buFont typeface="Playfair Display"/>
              <a:buChar char="-"/>
            </a:pPr>
            <a:r>
              <a:rPr lang="en" sz="1300">
                <a:solidFill>
                  <a:schemeClr val="dk2"/>
                </a:solidFill>
                <a:latin typeface="Playfair Display"/>
                <a:ea typeface="Playfair Display"/>
                <a:cs typeface="Playfair Display"/>
                <a:sym typeface="Playfair Display"/>
              </a:rPr>
              <a:t>Slime Enemy</a:t>
            </a:r>
            <a:endParaRPr sz="1300">
              <a:solidFill>
                <a:schemeClr val="dk2"/>
              </a:solidFill>
              <a:latin typeface="Playfair Display"/>
              <a:ea typeface="Playfair Display"/>
              <a:cs typeface="Playfair Display"/>
              <a:sym typeface="Playfair Display"/>
            </a:endParaRPr>
          </a:p>
          <a:p>
            <a:pPr indent="0" lvl="0" marL="0" rtl="0" algn="l">
              <a:lnSpc>
                <a:spcPct val="115000"/>
              </a:lnSpc>
              <a:spcBef>
                <a:spcPts val="1200"/>
              </a:spcBef>
              <a:spcAft>
                <a:spcPts val="0"/>
              </a:spcAft>
              <a:buNone/>
            </a:pPr>
            <a:r>
              <a:rPr lang="en" sz="1300">
                <a:solidFill>
                  <a:schemeClr val="dk2"/>
                </a:solidFill>
                <a:latin typeface="Playfair Display"/>
                <a:ea typeface="Playfair Display"/>
                <a:cs typeface="Playfair Display"/>
                <a:sym typeface="Playfair Display"/>
              </a:rPr>
              <a:t>How to Use:</a:t>
            </a:r>
            <a:endParaRPr sz="1300">
              <a:solidFill>
                <a:schemeClr val="dk2"/>
              </a:solidFill>
              <a:latin typeface="Playfair Display"/>
              <a:ea typeface="Playfair Display"/>
              <a:cs typeface="Playfair Display"/>
              <a:sym typeface="Playfair Display"/>
            </a:endParaRPr>
          </a:p>
          <a:p>
            <a:pPr indent="-311150" lvl="0" marL="457200" rtl="0" algn="l">
              <a:lnSpc>
                <a:spcPct val="115000"/>
              </a:lnSpc>
              <a:spcBef>
                <a:spcPts val="1200"/>
              </a:spcBef>
              <a:spcAft>
                <a:spcPts val="0"/>
              </a:spcAft>
              <a:buClr>
                <a:schemeClr val="dk2"/>
              </a:buClr>
              <a:buSzPts val="1300"/>
              <a:buFont typeface="Playfair Display"/>
              <a:buChar char="-"/>
            </a:pPr>
            <a:r>
              <a:rPr lang="en" sz="1300">
                <a:solidFill>
                  <a:schemeClr val="dk2"/>
                </a:solidFill>
                <a:latin typeface="Playfair Display"/>
                <a:ea typeface="Playfair Display"/>
                <a:cs typeface="Playfair Display"/>
                <a:sym typeface="Playfair Display"/>
              </a:rPr>
              <a:t>Add prefab to </a:t>
            </a:r>
            <a:r>
              <a:rPr lang="en" sz="1300">
                <a:solidFill>
                  <a:schemeClr val="dk2"/>
                </a:solidFill>
                <a:latin typeface="Playfair Display"/>
                <a:ea typeface="Playfair Display"/>
                <a:cs typeface="Playfair Display"/>
                <a:sym typeface="Playfair Display"/>
              </a:rPr>
              <a:t>hierarchy</a:t>
            </a:r>
            <a:endParaRPr sz="1300">
              <a:solidFill>
                <a:schemeClr val="dk2"/>
              </a:solidFill>
              <a:latin typeface="Playfair Display"/>
              <a:ea typeface="Playfair Display"/>
              <a:cs typeface="Playfair Display"/>
              <a:sym typeface="Playfair Display"/>
            </a:endParaRPr>
          </a:p>
          <a:p>
            <a:pPr indent="-311150" lvl="0" marL="457200" rtl="0" algn="l">
              <a:lnSpc>
                <a:spcPct val="115000"/>
              </a:lnSpc>
              <a:spcBef>
                <a:spcPts val="0"/>
              </a:spcBef>
              <a:spcAft>
                <a:spcPts val="0"/>
              </a:spcAft>
              <a:buClr>
                <a:schemeClr val="dk2"/>
              </a:buClr>
              <a:buSzPts val="1300"/>
              <a:buFont typeface="Playfair Display"/>
              <a:buChar char="-"/>
            </a:pPr>
            <a:r>
              <a:rPr lang="en" sz="1300">
                <a:solidFill>
                  <a:schemeClr val="dk2"/>
                </a:solidFill>
                <a:latin typeface="Playfair Display"/>
                <a:ea typeface="Playfair Display"/>
                <a:cs typeface="Playfair Display"/>
                <a:sym typeface="Playfair Display"/>
              </a:rPr>
              <a:t>Adjust script parameters such as Speed, Damage, Target, and Health to fit your game needs</a:t>
            </a:r>
            <a:endParaRPr sz="1300">
              <a:solidFill>
                <a:schemeClr val="dk2"/>
              </a:solidFill>
              <a:latin typeface="Playfair Display"/>
              <a:ea typeface="Playfair Display"/>
              <a:cs typeface="Playfair Display"/>
              <a:sym typeface="Playfair Display"/>
            </a:endParaRPr>
          </a:p>
          <a:p>
            <a:pPr indent="0" lvl="0" marL="0" rtl="0" algn="l">
              <a:lnSpc>
                <a:spcPct val="115000"/>
              </a:lnSpc>
              <a:spcBef>
                <a:spcPts val="1200"/>
              </a:spcBef>
              <a:spcAft>
                <a:spcPts val="1200"/>
              </a:spcAft>
              <a:buNone/>
            </a:pPr>
            <a:r>
              <a:t/>
            </a:r>
            <a:endParaRPr sz="1800">
              <a:solidFill>
                <a:schemeClr val="dk2"/>
              </a:solidFill>
              <a:latin typeface="Playfair Display"/>
              <a:ea typeface="Playfair Display"/>
              <a:cs typeface="Playfair Display"/>
              <a:sym typeface="Playfair Display"/>
            </a:endParaRPr>
          </a:p>
        </p:txBody>
      </p:sp>
      <p:pic>
        <p:nvPicPr>
          <p:cNvPr id="88" name="Google Shape;88;p17"/>
          <p:cNvPicPr preferRelativeResize="0"/>
          <p:nvPr/>
        </p:nvPicPr>
        <p:blipFill>
          <a:blip r:embed="rId3">
            <a:alphaModFix/>
          </a:blip>
          <a:stretch>
            <a:fillRect/>
          </a:stretch>
        </p:blipFill>
        <p:spPr>
          <a:xfrm>
            <a:off x="4950850" y="1323125"/>
            <a:ext cx="3963549" cy="3820975"/>
          </a:xfrm>
          <a:prstGeom prst="rect">
            <a:avLst/>
          </a:prstGeom>
          <a:noFill/>
          <a:ln>
            <a:noFill/>
          </a:ln>
        </p:spPr>
      </p:pic>
      <p:pic>
        <p:nvPicPr>
          <p:cNvPr id="89" name="Google Shape;89;p17"/>
          <p:cNvPicPr preferRelativeResize="0"/>
          <p:nvPr/>
        </p:nvPicPr>
        <p:blipFill>
          <a:blip r:embed="rId4">
            <a:alphaModFix/>
          </a:blip>
          <a:stretch>
            <a:fillRect/>
          </a:stretch>
        </p:blipFill>
        <p:spPr>
          <a:xfrm>
            <a:off x="2758650" y="1323125"/>
            <a:ext cx="1276350" cy="895350"/>
          </a:xfrm>
          <a:prstGeom prst="rect">
            <a:avLst/>
          </a:prstGeom>
          <a:noFill/>
          <a:ln>
            <a:noFill/>
          </a:ln>
        </p:spPr>
      </p:pic>
      <p:pic>
        <p:nvPicPr>
          <p:cNvPr id="90" name="Google Shape;90;p17"/>
          <p:cNvPicPr preferRelativeResize="0"/>
          <p:nvPr/>
        </p:nvPicPr>
        <p:blipFill>
          <a:blip r:embed="rId5">
            <a:alphaModFix/>
          </a:blip>
          <a:stretch>
            <a:fillRect/>
          </a:stretch>
        </p:blipFill>
        <p:spPr>
          <a:xfrm>
            <a:off x="7236549" y="0"/>
            <a:ext cx="1385824" cy="13858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Decorator Pattern</a:t>
            </a:r>
            <a:endParaRPr/>
          </a:p>
        </p:txBody>
      </p:sp>
      <p:sp>
        <p:nvSpPr>
          <p:cNvPr id="96" name="Google Shape;96;p18"/>
          <p:cNvSpPr txBox="1"/>
          <p:nvPr/>
        </p:nvSpPr>
        <p:spPr>
          <a:xfrm>
            <a:off x="425350" y="1212725"/>
            <a:ext cx="4706100" cy="340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sz="1800">
              <a:solidFill>
                <a:schemeClr val="dk2"/>
              </a:solidFill>
              <a:latin typeface="Playfair Display"/>
              <a:ea typeface="Playfair Display"/>
              <a:cs typeface="Playfair Display"/>
              <a:sym typeface="Playfair Display"/>
            </a:endParaRPr>
          </a:p>
        </p:txBody>
      </p:sp>
      <p:pic>
        <p:nvPicPr>
          <p:cNvPr id="97" name="Google Shape;97;p18"/>
          <p:cNvPicPr preferRelativeResize="0"/>
          <p:nvPr/>
        </p:nvPicPr>
        <p:blipFill rotWithShape="1">
          <a:blip r:embed="rId3">
            <a:alphaModFix/>
          </a:blip>
          <a:srcRect b="0" l="1057" r="1057" t="0"/>
          <a:stretch/>
        </p:blipFill>
        <p:spPr>
          <a:xfrm>
            <a:off x="3607500" y="1017719"/>
            <a:ext cx="5446001" cy="3600781"/>
          </a:xfrm>
          <a:prstGeom prst="rect">
            <a:avLst/>
          </a:prstGeom>
          <a:noFill/>
          <a:ln>
            <a:noFill/>
          </a:ln>
        </p:spPr>
      </p:pic>
      <p:pic>
        <p:nvPicPr>
          <p:cNvPr id="98" name="Google Shape;98;p18"/>
          <p:cNvPicPr preferRelativeResize="0"/>
          <p:nvPr/>
        </p:nvPicPr>
        <p:blipFill>
          <a:blip r:embed="rId4">
            <a:alphaModFix/>
          </a:blip>
          <a:stretch>
            <a:fillRect/>
          </a:stretch>
        </p:blipFill>
        <p:spPr>
          <a:xfrm>
            <a:off x="120650" y="2012150"/>
            <a:ext cx="3306725" cy="2764575"/>
          </a:xfrm>
          <a:prstGeom prst="rect">
            <a:avLst/>
          </a:prstGeom>
          <a:noFill/>
          <a:ln>
            <a:noFill/>
          </a:ln>
        </p:spPr>
      </p:pic>
      <p:pic>
        <p:nvPicPr>
          <p:cNvPr id="99" name="Google Shape;99;p18"/>
          <p:cNvPicPr preferRelativeResize="0"/>
          <p:nvPr/>
        </p:nvPicPr>
        <p:blipFill>
          <a:blip r:embed="rId5">
            <a:alphaModFix/>
          </a:blip>
          <a:stretch>
            <a:fillRect/>
          </a:stretch>
        </p:blipFill>
        <p:spPr>
          <a:xfrm>
            <a:off x="7236550" y="0"/>
            <a:ext cx="1017725" cy="1017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Decorator Pattern: How it Works</a:t>
            </a:r>
            <a:endParaRPr/>
          </a:p>
        </p:txBody>
      </p:sp>
      <p:sp>
        <p:nvSpPr>
          <p:cNvPr id="105" name="Google Shape;105;p19"/>
          <p:cNvSpPr txBox="1"/>
          <p:nvPr/>
        </p:nvSpPr>
        <p:spPr>
          <a:xfrm>
            <a:off x="425350" y="1212725"/>
            <a:ext cx="8520600" cy="375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dk2"/>
                </a:solidFill>
                <a:latin typeface="Playfair Display"/>
                <a:ea typeface="Playfair Display"/>
                <a:cs typeface="Playfair Display"/>
                <a:sym typeface="Playfair Display"/>
              </a:rPr>
              <a:t>Base Class</a:t>
            </a:r>
            <a:r>
              <a:rPr lang="en" sz="1800">
                <a:solidFill>
                  <a:schemeClr val="dk2"/>
                </a:solidFill>
                <a:latin typeface="Playfair Display"/>
                <a:ea typeface="Playfair Display"/>
                <a:cs typeface="Playfair Display"/>
                <a:sym typeface="Playfair Display"/>
              </a:rPr>
              <a:t>: (Enemy) that defines general behavior for enemies.</a:t>
            </a:r>
            <a:endParaRPr sz="1800">
              <a:solidFill>
                <a:schemeClr val="dk2"/>
              </a:solidFill>
              <a:latin typeface="Playfair Display"/>
              <a:ea typeface="Playfair Display"/>
              <a:cs typeface="Playfair Display"/>
              <a:sym typeface="Playfair Display"/>
            </a:endParaRPr>
          </a:p>
          <a:p>
            <a:pPr indent="0" lvl="0" marL="0" rtl="0" algn="l">
              <a:lnSpc>
                <a:spcPct val="115000"/>
              </a:lnSpc>
              <a:spcBef>
                <a:spcPts val="1200"/>
              </a:spcBef>
              <a:spcAft>
                <a:spcPts val="0"/>
              </a:spcAft>
              <a:buNone/>
            </a:pPr>
            <a:r>
              <a:rPr b="1" lang="en" sz="1800">
                <a:solidFill>
                  <a:schemeClr val="dk2"/>
                </a:solidFill>
                <a:latin typeface="Playfair Display"/>
                <a:ea typeface="Playfair Display"/>
                <a:cs typeface="Playfair Display"/>
                <a:sym typeface="Playfair Display"/>
              </a:rPr>
              <a:t>Decorator Class</a:t>
            </a:r>
            <a:r>
              <a:rPr lang="en" sz="1800">
                <a:solidFill>
                  <a:schemeClr val="dk2"/>
                </a:solidFill>
                <a:latin typeface="Playfair Display"/>
                <a:ea typeface="Playfair Display"/>
                <a:cs typeface="Playfair Display"/>
                <a:sym typeface="Playfair Display"/>
              </a:rPr>
              <a:t>: The RangedAttackDecorator inherits from Enemy and contains a reference to an Enemy instance. Instead of changing Enemy itself, the decorator "wraps" it, adding new methods like Attack() that implement ranged behavior.</a:t>
            </a:r>
            <a:endParaRPr sz="1800">
              <a:solidFill>
                <a:schemeClr val="dk2"/>
              </a:solidFill>
              <a:latin typeface="Playfair Display"/>
              <a:ea typeface="Playfair Display"/>
              <a:cs typeface="Playfair Display"/>
              <a:sym typeface="Playfair Display"/>
            </a:endParaRPr>
          </a:p>
          <a:p>
            <a:pPr indent="0" lvl="0" marL="0" rtl="0" algn="l">
              <a:lnSpc>
                <a:spcPct val="115000"/>
              </a:lnSpc>
              <a:spcBef>
                <a:spcPts val="1200"/>
              </a:spcBef>
              <a:spcAft>
                <a:spcPts val="1200"/>
              </a:spcAft>
              <a:buNone/>
            </a:pPr>
            <a:r>
              <a:rPr b="1" lang="en" sz="1800">
                <a:solidFill>
                  <a:schemeClr val="dk2"/>
                </a:solidFill>
                <a:latin typeface="Playfair Display"/>
                <a:ea typeface="Playfair Display"/>
                <a:cs typeface="Playfair Display"/>
                <a:sym typeface="Playfair Display"/>
              </a:rPr>
              <a:t>Composition Over Inheritance</a:t>
            </a:r>
            <a:r>
              <a:rPr lang="en" sz="1800">
                <a:solidFill>
                  <a:schemeClr val="dk2"/>
                </a:solidFill>
                <a:latin typeface="Playfair Display"/>
                <a:ea typeface="Playfair Display"/>
                <a:cs typeface="Playfair Display"/>
                <a:sym typeface="Playfair Display"/>
              </a:rPr>
              <a:t>: By applying the decorator, you avoid creating multiple subclasses for each possible behavior. Instead, you attach specific decorators as needed, adding just the behavior you want without altering the base class.</a:t>
            </a:r>
            <a:endParaRPr sz="1800">
              <a:solidFill>
                <a:schemeClr val="dk2"/>
              </a:solidFill>
              <a:latin typeface="Playfair Display"/>
              <a:ea typeface="Playfair Display"/>
              <a:cs typeface="Playfair Display"/>
              <a:sym typeface="Playfair Display"/>
            </a:endParaRPr>
          </a:p>
        </p:txBody>
      </p:sp>
      <p:pic>
        <p:nvPicPr>
          <p:cNvPr id="106" name="Google Shape;106;p19"/>
          <p:cNvPicPr preferRelativeResize="0"/>
          <p:nvPr/>
        </p:nvPicPr>
        <p:blipFill>
          <a:blip r:embed="rId3">
            <a:alphaModFix/>
          </a:blip>
          <a:stretch>
            <a:fillRect/>
          </a:stretch>
        </p:blipFill>
        <p:spPr>
          <a:xfrm>
            <a:off x="7236549" y="0"/>
            <a:ext cx="1385824" cy="13858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Decorator Code</a:t>
            </a:r>
            <a:endParaRPr/>
          </a:p>
        </p:txBody>
      </p:sp>
      <p:pic>
        <p:nvPicPr>
          <p:cNvPr id="112" name="Google Shape;112;p20"/>
          <p:cNvPicPr preferRelativeResize="0"/>
          <p:nvPr/>
        </p:nvPicPr>
        <p:blipFill>
          <a:blip r:embed="rId3">
            <a:alphaModFix/>
          </a:blip>
          <a:stretch>
            <a:fillRect/>
          </a:stretch>
        </p:blipFill>
        <p:spPr>
          <a:xfrm>
            <a:off x="152400" y="1170125"/>
            <a:ext cx="5964633" cy="3820975"/>
          </a:xfrm>
          <a:prstGeom prst="rect">
            <a:avLst/>
          </a:prstGeom>
          <a:noFill/>
          <a:ln>
            <a:noFill/>
          </a:ln>
        </p:spPr>
      </p:pic>
      <p:pic>
        <p:nvPicPr>
          <p:cNvPr id="113" name="Google Shape;113;p20"/>
          <p:cNvPicPr preferRelativeResize="0"/>
          <p:nvPr/>
        </p:nvPicPr>
        <p:blipFill>
          <a:blip r:embed="rId4">
            <a:alphaModFix/>
          </a:blip>
          <a:stretch>
            <a:fillRect/>
          </a:stretch>
        </p:blipFill>
        <p:spPr>
          <a:xfrm>
            <a:off x="7236549" y="0"/>
            <a:ext cx="1385824" cy="13858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Decorator Code</a:t>
            </a:r>
            <a:endParaRPr/>
          </a:p>
        </p:txBody>
      </p:sp>
      <p:pic>
        <p:nvPicPr>
          <p:cNvPr id="119" name="Google Shape;119;p21"/>
          <p:cNvPicPr preferRelativeResize="0"/>
          <p:nvPr/>
        </p:nvPicPr>
        <p:blipFill>
          <a:blip r:embed="rId3">
            <a:alphaModFix/>
          </a:blip>
          <a:stretch>
            <a:fillRect/>
          </a:stretch>
        </p:blipFill>
        <p:spPr>
          <a:xfrm>
            <a:off x="311700" y="1251050"/>
            <a:ext cx="5305674" cy="3583875"/>
          </a:xfrm>
          <a:prstGeom prst="rect">
            <a:avLst/>
          </a:prstGeom>
          <a:noFill/>
          <a:ln>
            <a:noFill/>
          </a:ln>
        </p:spPr>
      </p:pic>
      <p:pic>
        <p:nvPicPr>
          <p:cNvPr id="120" name="Google Shape;120;p21"/>
          <p:cNvPicPr preferRelativeResize="0"/>
          <p:nvPr/>
        </p:nvPicPr>
        <p:blipFill>
          <a:blip r:embed="rId4">
            <a:alphaModFix/>
          </a:blip>
          <a:stretch>
            <a:fillRect/>
          </a:stretch>
        </p:blipFill>
        <p:spPr>
          <a:xfrm>
            <a:off x="7236549" y="0"/>
            <a:ext cx="1385824" cy="13858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