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aee782a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aee782a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a078e0e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a078e0e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078e0e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078e0e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e17ab64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e17ab64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e17ab64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e17ab64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a41861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a41861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0a41861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0a41861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17ab64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17ab64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17ab6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17ab6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9fed06a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9fed06a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a078e0e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a078e0e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a078e0e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a078e0e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e17ab64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e17ab64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a078e0e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a078e0e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3" cy="45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Plans for High Resolution Ocean Model Development for Observing System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79">
                <a:solidFill>
                  <a:schemeClr val="lt2"/>
                </a:solidFill>
              </a:rPr>
              <a:t>Prepared by: M. Harrison, NOAA/GFDL</a:t>
            </a:r>
            <a:endParaRPr sz="1779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ArakawaHsu90 - </a:t>
            </a:r>
            <a:r>
              <a:rPr lang="en"/>
              <a:t>2000m Potential Density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200" y="1678750"/>
            <a:ext cx="34671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03525"/>
            <a:ext cx="3397400" cy="246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83625"/>
            <a:ext cx="47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2000m Potential Density (Yr4)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850" y="95250"/>
            <a:ext cx="34671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850" y="2686050"/>
            <a:ext cx="34671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650" y="1695450"/>
            <a:ext cx="34671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15500" y="436975"/>
            <a:ext cx="4735200" cy="431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Global 1/12 (Proto)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Ocean Heat Content  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100" y="1966125"/>
            <a:ext cx="37814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44925" y="1163400"/>
            <a:ext cx="292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7km model has more realistic ocean heat content - presumably due to improved eddy representation, as well as less numerical mixing</a:t>
            </a:r>
            <a:endParaRPr/>
          </a:p>
        </p:txBody>
      </p:sp>
      <p:cxnSp>
        <p:nvCxnSpPr>
          <p:cNvPr id="145" name="Google Shape;145;p24"/>
          <p:cNvCxnSpPr/>
          <p:nvPr/>
        </p:nvCxnSpPr>
        <p:spPr>
          <a:xfrm flipH="1">
            <a:off x="6243500" y="2796875"/>
            <a:ext cx="913500" cy="8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4"/>
          <p:cNvSpPr txBox="1"/>
          <p:nvPr/>
        </p:nvSpPr>
        <p:spPr>
          <a:xfrm>
            <a:off x="7147575" y="2354275"/>
            <a:ext cx="1789200" cy="40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OM4 runs (25km)</a:t>
            </a:r>
            <a:endParaRPr/>
          </a:p>
        </p:txBody>
      </p:sp>
      <p:cxnSp>
        <p:nvCxnSpPr>
          <p:cNvPr id="147" name="Google Shape;147;p24"/>
          <p:cNvCxnSpPr/>
          <p:nvPr/>
        </p:nvCxnSpPr>
        <p:spPr>
          <a:xfrm>
            <a:off x="5169975" y="1610325"/>
            <a:ext cx="499200" cy="79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 txBox="1"/>
          <p:nvPr/>
        </p:nvSpPr>
        <p:spPr>
          <a:xfrm>
            <a:off x="3672675" y="1111225"/>
            <a:ext cx="2109300" cy="40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1/12 (Proto)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pressure sampling in model at 50N in the Atlantic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1003700"/>
            <a:ext cx="3084045" cy="19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4677875" y="1912000"/>
            <a:ext cx="6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PBW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887675" y="1912000"/>
            <a:ext cx="6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PBE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25600" y="949475"/>
            <a:ext cx="3123300" cy="406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======OM4+MERRA-2======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Time= 1982/01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Time= 1993/12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range= 1875-4250 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Avg Transport (Sv)=  -3.987707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 Diagnosed Transport (Sv)=  3.3731950479906976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Trend Diagnosed (Sv yr-1) -0.02660858759362768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Trend  (Sv yr-1) -0.0033845096914868443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 Actual Transport (Sv)=  2.1556845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 Transport Error (Sv)=  1.8211262048641474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 =  0.8738803945401747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300" y="3073000"/>
            <a:ext cx="3618234" cy="19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Summary/Plans	</a:t>
            </a:r>
            <a:endParaRPr b="1"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12425" y="116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1/12  degree prototype simulations (Years 1-4) </a:t>
            </a:r>
            <a:r>
              <a:rPr lang="en"/>
              <a:t>show improved performance relative to </a:t>
            </a:r>
            <a:r>
              <a:rPr lang="en"/>
              <a:t> ¼ degree simulations (OM4)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Dense Overflows in North Atlantic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Dense Antarctic overflows (not shown)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realistic OHU relative to OM4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Deeper AMOC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hindcast simulations for observational evaluation (1992-present)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10 year spinup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to Atlantic Deep Western Boundary Current Timeseries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OSNAP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26N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16N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34S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AMOC Observational Team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350" y="1266950"/>
            <a:ext cx="3314699" cy="194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350" y="3465500"/>
            <a:ext cx="3314699" cy="1624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4" name="Google Shape;64;p14"/>
          <p:cNvCxnSpPr/>
          <p:nvPr/>
        </p:nvCxnSpPr>
        <p:spPr>
          <a:xfrm flipH="1">
            <a:off x="6358275" y="4047910"/>
            <a:ext cx="2542200" cy="29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8026566" y="3800372"/>
            <a:ext cx="7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34S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6145534" y="2472813"/>
            <a:ext cx="2259300" cy="15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7665324" y="2200479"/>
            <a:ext cx="7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26N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9025" y="1440825"/>
            <a:ext cx="443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GFDL Observational Partners: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Renellys Perez (NOAA/AOML)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Shenfu Dong (NOAA/AOML)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Tiago Bilo (AOML/CIMAS/UMiami)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 Volkov (CIMAS/UMiami)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Matthieu Le Henaff (CIMAS/UMiami)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using MOM6 for Climate Hindcast/Projections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Lagrangian vertical coordinate models are less susceptible to numerical mixing problems - motivation for MOM6 and ALE (Arbitrary Lagrangian Eulerian) approach.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MOM6-ALE (</a:t>
            </a:r>
            <a:r>
              <a:rPr i="1" lang="en"/>
              <a:t>HYCOM1) </a:t>
            </a:r>
            <a:r>
              <a:rPr lang="en"/>
              <a:t>has less spurious heat uptake than MOM6-z, making it easier to compare to observations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Currently published MOMO6 models have a too shallow AMOC at resolutions up to 25km (Adcroft, </a:t>
            </a:r>
            <a:r>
              <a:rPr i="1" lang="en"/>
              <a:t>JAMES, </a:t>
            </a:r>
            <a:r>
              <a:rPr lang="en"/>
              <a:t>2008).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Sensitive to  momentum closure, with more dissipative numerics  producing deeper circulation  </a:t>
            </a:r>
            <a:r>
              <a:rPr lang="en"/>
              <a:t>(e.g. Ilicak, </a:t>
            </a:r>
            <a:r>
              <a:rPr i="1" lang="en"/>
              <a:t>Ocean Modeling, </a:t>
            </a:r>
            <a:r>
              <a:rPr lang="en"/>
              <a:t>2012).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Initialized from WOA data, model overflow regions are too light and MOC is shallow starting in Year 1.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Accurately modeling the freshwater circulation is important part of reducing oceanic interior drift (Harrison et al, </a:t>
            </a:r>
            <a:r>
              <a:rPr i="1" lang="en"/>
              <a:t>JAMES, </a:t>
            </a:r>
            <a:r>
              <a:rPr lang="en"/>
              <a:t>2022)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reliance on artificial SSS nudging.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Currently Evaluating MOM6 at 7km using Global RTOFS grid and bathymetry - forced with MERRA-2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Current results suggest deeper and more realistic AMOC (as expected)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realistic rate of ocean heat uptake presumably due to better eddy representation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 for Retrospective Simulations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forcing protocols (OMIP) use multi-century spinup procedure by cycling (1960-2000) forcing in order to </a:t>
            </a:r>
            <a:r>
              <a:rPr lang="en"/>
              <a:t>accommodate</a:t>
            </a:r>
            <a:r>
              <a:rPr lang="en"/>
              <a:t> interior </a:t>
            </a:r>
            <a:r>
              <a:rPr lang="en"/>
              <a:t>ocean</a:t>
            </a:r>
            <a:r>
              <a:rPr lang="en"/>
              <a:t> drifts, in addition to using SSS nudging.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forcing procedure </a:t>
            </a:r>
            <a:r>
              <a:rPr lang="en"/>
              <a:t>(Harrison et al, </a:t>
            </a:r>
            <a:r>
              <a:rPr i="1" lang="en"/>
              <a:t>JAMES, </a:t>
            </a:r>
            <a:r>
              <a:rPr lang="en"/>
              <a:t>2022)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land hydrology model to close the freshwater 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avoids the use of SSS nudging.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greatly reduces interior ocean drift after initialization , reducing spinup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Forcing with MERRA-2,JRA55-do and plans for ERA5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AMOC Deep Flow Source Regions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186" y="1170125"/>
            <a:ext cx="455646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75" y="2059475"/>
            <a:ext cx="33147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51025" y="1174200"/>
            <a:ext cx="38040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captures deep (cyclonic) western boundary current system in the  NAtl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OM4 (25km) 2000m Speed (cm/s) and Potential Density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5" y="2179350"/>
            <a:ext cx="33147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200" y="2135950"/>
            <a:ext cx="34671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37575" y="1067375"/>
            <a:ext cx="5329800" cy="1046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However</a:t>
            </a:r>
            <a:r>
              <a:rPr lang="en"/>
              <a:t>, density in the boundary current are only slightly higher than in the interior Labrador and Irminger Seas - indicative of the mostly barotropic along-slope circulation and lack of dense return flow, relative to observations.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37775" y="445025"/>
            <a:ext cx="86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AMOC too shallow with ALE in OM4 (25km)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170125"/>
            <a:ext cx="4848225" cy="368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 rot="10800000">
            <a:off x="7586300" y="2901250"/>
            <a:ext cx="0" cy="7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37775" y="445025"/>
            <a:ext cx="86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Lagrangian Coordinate Model has stronger deep limb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170125"/>
            <a:ext cx="4848225" cy="368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0"/>
          <p:cNvCxnSpPr/>
          <p:nvPr/>
        </p:nvCxnSpPr>
        <p:spPr>
          <a:xfrm rot="10800000">
            <a:off x="7586300" y="2901250"/>
            <a:ext cx="0" cy="7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200" y="1170125"/>
            <a:ext cx="4848225" cy="3686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/>
          <p:nvPr/>
        </p:nvCxnSpPr>
        <p:spPr>
          <a:xfrm rot="10800000">
            <a:off x="3242900" y="2901250"/>
            <a:ext cx="0" cy="7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 model with alternate momentum closure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170125"/>
            <a:ext cx="4848225" cy="368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 rot="10800000">
            <a:off x="7586300" y="2901250"/>
            <a:ext cx="0" cy="7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200" y="1170125"/>
            <a:ext cx="4848225" cy="36861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1"/>
          <p:cNvCxnSpPr/>
          <p:nvPr/>
        </p:nvCxnSpPr>
        <p:spPr>
          <a:xfrm rot="10800000">
            <a:off x="3242900" y="2901250"/>
            <a:ext cx="0" cy="7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