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heme/theme2.xml" ContentType="application/vnd.openxmlformats-officedocument.them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1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2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3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4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5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6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7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8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9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10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11.xml" ContentType="application/vnd.openxmlformats-officedocument.presentationml.notesSl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12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notesSlides/notesSlide13.xml" ContentType="application/vnd.openxmlformats-officedocument.presentationml.notesSl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14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notesSlides/notesSlide15.xml" ContentType="application/vnd.openxmlformats-officedocument.presentationml.notesSlide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16.xml" ContentType="application/vnd.openxmlformats-officedocument.presentationml.notesSlide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17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18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notesSlides/notesSlide19.xml" ContentType="application/vnd.openxmlformats-officedocument.presentationml.notesSlide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20.xml" ContentType="application/vnd.openxmlformats-officedocument.presentationml.notesSl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21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notesSlides/notesSlide22.xml" ContentType="application/vnd.openxmlformats-officedocument.presentationml.notesSlide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notesSlides/notesSlide23.xml" ContentType="application/vnd.openxmlformats-officedocument.presentationml.notesSlide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notesSlides/notesSlide24.xml" ContentType="application/vnd.openxmlformats-officedocument.presentationml.notesSlide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25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notesSlides/notesSlide26.xml" ContentType="application/vnd.openxmlformats-officedocument.presentationml.notesSlid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27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sldIdLst>
    <p:sldId id="256" r:id="rId2"/>
    <p:sldId id="280" r:id="rId3"/>
    <p:sldId id="299" r:id="rId4"/>
    <p:sldId id="306" r:id="rId5"/>
    <p:sldId id="270" r:id="rId6"/>
    <p:sldId id="262" r:id="rId7"/>
    <p:sldId id="286" r:id="rId8"/>
    <p:sldId id="282" r:id="rId9"/>
    <p:sldId id="283" r:id="rId10"/>
    <p:sldId id="284" r:id="rId11"/>
    <p:sldId id="285" r:id="rId12"/>
    <p:sldId id="287" r:id="rId13"/>
    <p:sldId id="279" r:id="rId14"/>
    <p:sldId id="281" r:id="rId15"/>
    <p:sldId id="301" r:id="rId16"/>
    <p:sldId id="274" r:id="rId17"/>
    <p:sldId id="288" r:id="rId18"/>
    <p:sldId id="302" r:id="rId19"/>
    <p:sldId id="303" r:id="rId20"/>
    <p:sldId id="289" r:id="rId21"/>
    <p:sldId id="290" r:id="rId22"/>
    <p:sldId id="291" r:id="rId23"/>
    <p:sldId id="292" r:id="rId24"/>
    <p:sldId id="304" r:id="rId25"/>
    <p:sldId id="293" r:id="rId26"/>
    <p:sldId id="294" r:id="rId27"/>
    <p:sldId id="305" r:id="rId28"/>
    <p:sldId id="295" r:id="rId29"/>
    <p:sldId id="309" r:id="rId30"/>
    <p:sldId id="296" r:id="rId31"/>
    <p:sldId id="307" r:id="rId32"/>
    <p:sldId id="308" r:id="rId33"/>
    <p:sldId id="310" r:id="rId34"/>
    <p:sldId id="31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94"/>
    <a:srgbClr val="19A2DE"/>
    <a:srgbClr val="00AAAD"/>
    <a:srgbClr val="8CBE29"/>
    <a:srgbClr val="9C5100"/>
    <a:srgbClr val="E61400"/>
    <a:srgbClr val="E671B5"/>
    <a:srgbClr val="319A31"/>
    <a:srgbClr val="A500FF"/>
    <a:srgbClr val="EF96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1" autoAdjust="0"/>
    <p:restoredTop sz="90175" autoAdjust="0"/>
  </p:normalViewPr>
  <p:slideViewPr>
    <p:cSldViewPr>
      <p:cViewPr varScale="1">
        <p:scale>
          <a:sx n="100" d="100"/>
          <a:sy n="100" d="100"/>
        </p:scale>
        <p:origin x="-127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EBD64-A34A-4210-8C0E-E8DB64E6B046}" type="datetimeFigureOut">
              <a:rPr lang="en-GB" smtClean="0"/>
              <a:t>07/06/2012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5264A-B50D-4A1D-863C-65879A6B156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759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1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8778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image" Target="../media/image1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10" Type="http://schemas.openxmlformats.org/officeDocument/2006/relationships/tags" Target="../tags/tag15.xml"/><Relationship Id="rId19" Type="http://schemas.openxmlformats.org/officeDocument/2006/relationships/image" Target="../media/image2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6.xml"/><Relationship Id="rId9" Type="http://schemas.openxmlformats.org/officeDocument/2006/relationships/tags" Target="../tags/tag6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79512" y="260648"/>
            <a:ext cx="7772400" cy="1010919"/>
          </a:xfrm>
        </p:spPr>
        <p:txBody>
          <a:bodyPr wrap="none">
            <a:noAutofit/>
          </a:bodyPr>
          <a:lstStyle>
            <a:lvl1pPr>
              <a:defRPr sz="7200"/>
            </a:lvl1pPr>
          </a:lstStyle>
          <a:p>
            <a:r>
              <a:rPr lang="en-US" dirty="0" smtClean="0"/>
              <a:t>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79512" y="5157192"/>
            <a:ext cx="6400800" cy="960512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C43F310-1FA4-4D1E-90DC-F8688564FBEA}" type="datetimeFigureOut">
              <a:rPr lang="en-GB" smtClean="0"/>
              <a:t>07/06/2012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373359" y="6381328"/>
            <a:ext cx="2133600" cy="365125"/>
          </a:xfrm>
        </p:spPr>
        <p:txBody>
          <a:bodyPr/>
          <a:lstStyle/>
          <a:p>
            <a:fld id="{FFB2A4E4-3D11-49A4-8FCF-6BC01DA0A8D0}" type="slidenum">
              <a:rPr lang="en-GB" smtClean="0"/>
              <a:t>‹nr.›</a:t>
            </a:fld>
            <a:endParaRPr lang="en-GB"/>
          </a:p>
        </p:txBody>
      </p:sp>
      <p:grpSp>
        <p:nvGrpSpPr>
          <p:cNvPr id="7" name="Group 6"/>
          <p:cNvGrpSpPr/>
          <p:nvPr userDrawn="1">
            <p:custDataLst>
              <p:tags r:id="rId6"/>
            </p:custDataLst>
          </p:nvPr>
        </p:nvGrpSpPr>
        <p:grpSpPr>
          <a:xfrm>
            <a:off x="8506959" y="536072"/>
            <a:ext cx="457264" cy="460070"/>
            <a:chOff x="8532440" y="3239232"/>
            <a:chExt cx="457264" cy="460070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2440" y="3239232"/>
              <a:ext cx="457264" cy="45726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2440" y="3242038"/>
              <a:ext cx="457264" cy="457264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 userDrawn="1">
            <p:custDataLst>
              <p:tags r:id="rId7"/>
            </p:custDataLst>
          </p:nvPr>
        </p:nvSpPr>
        <p:spPr>
          <a:xfrm>
            <a:off x="323528" y="1850988"/>
            <a:ext cx="1440160" cy="1440160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Magenta</a:t>
            </a:r>
            <a:endParaRPr lang="en-GB" dirty="0"/>
          </a:p>
        </p:txBody>
      </p:sp>
      <p:sp>
        <p:nvSpPr>
          <p:cNvPr id="15" name="Rectangle 14"/>
          <p:cNvSpPr/>
          <p:nvPr userDrawn="1">
            <p:custDataLst>
              <p:tags r:id="rId8"/>
            </p:custDataLst>
          </p:nvPr>
        </p:nvSpPr>
        <p:spPr>
          <a:xfrm>
            <a:off x="1907704" y="1850988"/>
            <a:ext cx="1440160" cy="1440160"/>
          </a:xfrm>
          <a:prstGeom prst="rect">
            <a:avLst/>
          </a:prstGeom>
          <a:solidFill>
            <a:srgbClr val="A5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Purple</a:t>
            </a:r>
            <a:endParaRPr lang="en-GB" dirty="0"/>
          </a:p>
        </p:txBody>
      </p:sp>
      <p:sp>
        <p:nvSpPr>
          <p:cNvPr id="16" name="Rectangle 15"/>
          <p:cNvSpPr/>
          <p:nvPr userDrawn="1">
            <p:custDataLst>
              <p:tags r:id="rId9"/>
            </p:custDataLst>
          </p:nvPr>
        </p:nvSpPr>
        <p:spPr>
          <a:xfrm>
            <a:off x="3491880" y="1850988"/>
            <a:ext cx="1440160" cy="1440160"/>
          </a:xfrm>
          <a:prstGeom prst="rect">
            <a:avLst/>
          </a:prstGeom>
          <a:solidFill>
            <a:srgbClr val="00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Teal</a:t>
            </a:r>
            <a:endParaRPr lang="en-GB" dirty="0"/>
          </a:p>
        </p:txBody>
      </p:sp>
      <p:sp>
        <p:nvSpPr>
          <p:cNvPr id="17" name="Rectangle 16"/>
          <p:cNvSpPr/>
          <p:nvPr userDrawn="1">
            <p:custDataLst>
              <p:tags r:id="rId10"/>
            </p:custDataLst>
          </p:nvPr>
        </p:nvSpPr>
        <p:spPr>
          <a:xfrm>
            <a:off x="333231" y="3413749"/>
            <a:ext cx="1440160" cy="1440160"/>
          </a:xfrm>
          <a:prstGeom prst="rect">
            <a:avLst/>
          </a:prstGeom>
          <a:solidFill>
            <a:srgbClr val="E67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Pink</a:t>
            </a:r>
            <a:endParaRPr lang="en-GB" dirty="0"/>
          </a:p>
        </p:txBody>
      </p:sp>
      <p:sp>
        <p:nvSpPr>
          <p:cNvPr id="18" name="Rectangle 17"/>
          <p:cNvSpPr/>
          <p:nvPr userDrawn="1">
            <p:custDataLst>
              <p:tags r:id="rId11"/>
            </p:custDataLst>
          </p:nvPr>
        </p:nvSpPr>
        <p:spPr>
          <a:xfrm>
            <a:off x="1914981" y="3413749"/>
            <a:ext cx="1440160" cy="1440160"/>
          </a:xfrm>
          <a:prstGeom prst="rect">
            <a:avLst/>
          </a:prstGeom>
          <a:solidFill>
            <a:srgbClr val="EF9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Orange</a:t>
            </a:r>
            <a:endParaRPr lang="en-GB" dirty="0"/>
          </a:p>
        </p:txBody>
      </p:sp>
      <p:sp>
        <p:nvSpPr>
          <p:cNvPr id="19" name="Rectangle 18"/>
          <p:cNvSpPr/>
          <p:nvPr userDrawn="1">
            <p:custDataLst>
              <p:tags r:id="rId12"/>
            </p:custDataLst>
          </p:nvPr>
        </p:nvSpPr>
        <p:spPr>
          <a:xfrm>
            <a:off x="3496731" y="3413749"/>
            <a:ext cx="1440160" cy="1440160"/>
          </a:xfrm>
          <a:prstGeom prst="rect">
            <a:avLst/>
          </a:prstGeom>
          <a:solidFill>
            <a:srgbClr val="19A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Blue</a:t>
            </a:r>
            <a:endParaRPr lang="en-GB" dirty="0"/>
          </a:p>
        </p:txBody>
      </p:sp>
      <p:sp>
        <p:nvSpPr>
          <p:cNvPr id="20" name="Rectangle 19"/>
          <p:cNvSpPr/>
          <p:nvPr userDrawn="1">
            <p:custDataLst>
              <p:tags r:id="rId13"/>
            </p:custDataLst>
          </p:nvPr>
        </p:nvSpPr>
        <p:spPr>
          <a:xfrm>
            <a:off x="5076056" y="1850988"/>
            <a:ext cx="1440160" cy="1440160"/>
          </a:xfrm>
          <a:prstGeom prst="rect">
            <a:avLst/>
          </a:prstGeom>
          <a:solidFill>
            <a:srgbClr val="8C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Lime</a:t>
            </a:r>
            <a:endParaRPr lang="en-GB" dirty="0"/>
          </a:p>
        </p:txBody>
      </p:sp>
      <p:sp>
        <p:nvSpPr>
          <p:cNvPr id="21" name="Rectangle 20"/>
          <p:cNvSpPr/>
          <p:nvPr userDrawn="1">
            <p:custDataLst>
              <p:tags r:id="rId14"/>
            </p:custDataLst>
          </p:nvPr>
        </p:nvSpPr>
        <p:spPr>
          <a:xfrm>
            <a:off x="6660232" y="1850988"/>
            <a:ext cx="1440160" cy="1440160"/>
          </a:xfrm>
          <a:prstGeom prst="rect">
            <a:avLst/>
          </a:prstGeom>
          <a:solidFill>
            <a:srgbClr val="9C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Brown</a:t>
            </a:r>
            <a:endParaRPr lang="en-GB" dirty="0"/>
          </a:p>
        </p:txBody>
      </p:sp>
      <p:sp>
        <p:nvSpPr>
          <p:cNvPr id="22" name="Rectangle 21"/>
          <p:cNvSpPr/>
          <p:nvPr userDrawn="1">
            <p:custDataLst>
              <p:tags r:id="rId15"/>
            </p:custDataLst>
          </p:nvPr>
        </p:nvSpPr>
        <p:spPr>
          <a:xfrm>
            <a:off x="5078481" y="3413749"/>
            <a:ext cx="1440160" cy="1440160"/>
          </a:xfrm>
          <a:prstGeom prst="rect">
            <a:avLst/>
          </a:prstGeom>
          <a:solidFill>
            <a:srgbClr val="E61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Red</a:t>
            </a:r>
            <a:endParaRPr lang="en-GB" dirty="0"/>
          </a:p>
        </p:txBody>
      </p:sp>
      <p:sp>
        <p:nvSpPr>
          <p:cNvPr id="23" name="Rectangle 22"/>
          <p:cNvSpPr/>
          <p:nvPr userDrawn="1">
            <p:custDataLst>
              <p:tags r:id="rId16"/>
            </p:custDataLst>
          </p:nvPr>
        </p:nvSpPr>
        <p:spPr>
          <a:xfrm>
            <a:off x="6660232" y="3413749"/>
            <a:ext cx="1440160" cy="1440160"/>
          </a:xfrm>
          <a:prstGeom prst="rect">
            <a:avLst/>
          </a:prstGeom>
          <a:solidFill>
            <a:srgbClr val="319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Green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882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BC43F310-1FA4-4D1E-90DC-F8688564FBEA}" type="datetimeFigureOut">
              <a:rPr lang="en-GB" smtClean="0"/>
              <a:t>07/06/2012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FB2A4E4-3D11-49A4-8FCF-6BC01DA0A8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13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BC43F310-1FA4-4D1E-90DC-F8688564FBEA}" type="datetimeFigureOut">
              <a:rPr lang="en-GB" smtClean="0"/>
              <a:t>07/06/2012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FB2A4E4-3D11-49A4-8FCF-6BC01DA0A8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03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C43F310-1FA4-4D1E-90DC-F8688564FBEA}" type="datetimeFigureOut">
              <a:rPr lang="en-GB" smtClean="0"/>
              <a:t>07/06/2012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FB2A4E4-3D11-49A4-8FCF-6BC01DA0A8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81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C43F310-1FA4-4D1E-90DC-F8688564FBEA}" type="datetimeFigureOut">
              <a:rPr lang="en-GB" smtClean="0"/>
              <a:t>07/06/2012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FB2A4E4-3D11-49A4-8FCF-6BC01DA0A8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31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&quot;Tile&quot;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>
            <a:off x="323528" y="116632"/>
            <a:ext cx="7056784" cy="6609512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95536" y="5949280"/>
            <a:ext cx="6768752" cy="66910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95536" y="332656"/>
            <a:ext cx="6768752" cy="53285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Rectangle 8"/>
          <p:cNvSpPr/>
          <p:nvPr userDrawn="1">
            <p:custDataLst>
              <p:tags r:id="rId4"/>
            </p:custDataLst>
          </p:nvPr>
        </p:nvSpPr>
        <p:spPr>
          <a:xfrm>
            <a:off x="7884368" y="116632"/>
            <a:ext cx="1259632" cy="6609512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36000" rtlCol="0" anchor="b" anchorCtr="0"/>
          <a:lstStyle/>
          <a:p>
            <a:pPr algn="l"/>
            <a:endParaRPr lang="en-GB" sz="480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7895397" y="5824356"/>
            <a:ext cx="1248603" cy="830997"/>
          </a:xfrm>
        </p:spPr>
        <p:txBody>
          <a:bodyPr wrap="none">
            <a:noAutofit/>
          </a:bodyPr>
          <a:lstStyle>
            <a:lvl1pPr algn="l">
              <a:defRPr sz="4800">
                <a:latin typeface="Segoe WP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82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86141" y="332656"/>
            <a:ext cx="8229600" cy="64807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Section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79512" y="1772816"/>
            <a:ext cx="8229600" cy="45365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Segoe WP" pitchFamily="34" charset="0"/>
              </a:defRPr>
            </a:lvl1pPr>
          </a:lstStyle>
          <a:p>
            <a:fld id="{BC43F310-1FA4-4D1E-90DC-F8688564FBEA}" type="datetimeFigureOut">
              <a:rPr lang="en-GB" smtClean="0"/>
              <a:pPr/>
              <a:t>07/06/2012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smtClean="0"/>
              <a:t>Presentation </a:t>
            </a:r>
            <a:r>
              <a:rPr lang="en-GB" smtClean="0">
                <a:latin typeface="Segoe WP" pitchFamily="34" charset="0"/>
              </a:rPr>
              <a:t>Title</a:t>
            </a:r>
            <a:endParaRPr lang="en-GB" dirty="0">
              <a:latin typeface="Segoe WP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Segoe WP" pitchFamily="34" charset="0"/>
              </a:defRPr>
            </a:lvl1pPr>
          </a:lstStyle>
          <a:p>
            <a:fld id="{FFB2A4E4-3D11-49A4-8FCF-6BC01DA0A8D0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  <p:custDataLst>
              <p:tags r:id="rId6"/>
            </p:custDataLst>
          </p:nvPr>
        </p:nvSpPr>
        <p:spPr>
          <a:xfrm>
            <a:off x="186141" y="1124744"/>
            <a:ext cx="8208912" cy="5762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Current Section	Others	Others2</a:t>
            </a:r>
            <a:endParaRPr lang="en-GB" dirty="0"/>
          </a:p>
        </p:txBody>
      </p:sp>
      <p:sp>
        <p:nvSpPr>
          <p:cNvPr id="8" name="Rectangle 7"/>
          <p:cNvSpPr/>
          <p:nvPr userDrawn="1">
            <p:custDataLst>
              <p:tags r:id="rId7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40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ccent Ti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79512" y="332656"/>
            <a:ext cx="8229600" cy="64807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Section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79512" y="1196752"/>
            <a:ext cx="8229600" cy="49580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Segoe WP" pitchFamily="34" charset="0"/>
              </a:defRPr>
            </a:lvl1pPr>
          </a:lstStyle>
          <a:p>
            <a:fld id="{BC43F310-1FA4-4D1E-90DC-F8688564FBEA}" type="datetimeFigureOut">
              <a:rPr lang="en-GB" smtClean="0"/>
              <a:pPr/>
              <a:t>07/06/2012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smtClean="0"/>
              <a:t>Presentation </a:t>
            </a:r>
            <a:r>
              <a:rPr lang="en-GB" smtClean="0">
                <a:latin typeface="Segoe WP" pitchFamily="34" charset="0"/>
              </a:rPr>
              <a:t>Title</a:t>
            </a:r>
            <a:endParaRPr lang="en-GB" dirty="0">
              <a:latin typeface="Segoe WP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Segoe WP" pitchFamily="34" charset="0"/>
              </a:defRPr>
            </a:lvl1pPr>
          </a:lstStyle>
          <a:p>
            <a:fld id="{FFB2A4E4-3D11-49A4-8FCF-6BC01DA0A8D0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8" name="Rectangle 7"/>
          <p:cNvSpPr/>
          <p:nvPr userDrawn="1">
            <p:custDataLst>
              <p:tags r:id="rId6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287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79512" y="332656"/>
            <a:ext cx="8229600" cy="64807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Section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79512" y="1196752"/>
            <a:ext cx="8229600" cy="49580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Segoe WP" pitchFamily="34" charset="0"/>
              </a:defRPr>
            </a:lvl1pPr>
          </a:lstStyle>
          <a:p>
            <a:fld id="{BC43F310-1FA4-4D1E-90DC-F8688564FBEA}" type="datetimeFigureOut">
              <a:rPr lang="en-GB" smtClean="0"/>
              <a:pPr/>
              <a:t>07/06/2012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smtClean="0"/>
              <a:t>Presentation </a:t>
            </a:r>
            <a:r>
              <a:rPr lang="en-GB" smtClean="0">
                <a:latin typeface="Segoe WP" pitchFamily="34" charset="0"/>
              </a:rPr>
              <a:t>Title</a:t>
            </a:r>
            <a:endParaRPr lang="en-GB" dirty="0">
              <a:latin typeface="Segoe WP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Segoe WP" pitchFamily="34" charset="0"/>
              </a:defRPr>
            </a:lvl1pPr>
          </a:lstStyle>
          <a:p>
            <a:fld id="{FFB2A4E4-3D11-49A4-8FCF-6BC01DA0A8D0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7" name="Rectangle 6"/>
          <p:cNvSpPr/>
          <p:nvPr userDrawn="1">
            <p:custDataLst>
              <p:tags r:id="rId6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60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189451" y="16288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427984" y="16288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C43F310-1FA4-4D1E-90DC-F8688564FBEA}" type="datetimeFigureOut">
              <a:rPr lang="en-GB" smtClean="0"/>
              <a:t>07/06/2012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FB2A4E4-3D11-49A4-8FCF-6BC01DA0A8D0}" type="slidenum">
              <a:rPr lang="en-GB" smtClean="0"/>
              <a:t>‹nr.›</a:t>
            </a:fld>
            <a:endParaRPr lang="en-GB"/>
          </a:p>
        </p:txBody>
      </p:sp>
      <p:sp>
        <p:nvSpPr>
          <p:cNvPr id="8" name="Rectangle 7"/>
          <p:cNvSpPr/>
          <p:nvPr userDrawn="1">
            <p:custDataLst>
              <p:tags r:id="rId6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79512" y="332656"/>
            <a:ext cx="8229600" cy="64807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Section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30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  <p:custDataLst>
              <p:tags r:id="rId1"/>
            </p:custDataLst>
          </p:nvPr>
        </p:nvSpPr>
        <p:spPr>
          <a:xfrm>
            <a:off x="186141" y="1268760"/>
            <a:ext cx="4040188" cy="639762"/>
          </a:xfrm>
        </p:spPr>
        <p:txBody>
          <a:bodyPr anchor="b"/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186141" y="2204864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  <p:custDataLst>
              <p:tags r:id="rId3"/>
            </p:custDataLst>
          </p:nvPr>
        </p:nvSpPr>
        <p:spPr>
          <a:xfrm>
            <a:off x="4427984" y="1268760"/>
            <a:ext cx="4041775" cy="639762"/>
          </a:xfrm>
        </p:spPr>
        <p:txBody>
          <a:bodyPr anchor="b"/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Title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4"/>
            </p:custDataLst>
          </p:nvPr>
        </p:nvSpPr>
        <p:spPr>
          <a:xfrm>
            <a:off x="4427984" y="2204864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BC43F310-1FA4-4D1E-90DC-F8688564FBEA}" type="datetimeFigureOut">
              <a:rPr lang="en-GB" smtClean="0"/>
              <a:t>07/06/2012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FB2A4E4-3D11-49A4-8FCF-6BC01DA0A8D0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79512" y="332656"/>
            <a:ext cx="8229600" cy="64807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Section title style</a:t>
            </a:r>
            <a:endParaRPr lang="en-GB" dirty="0"/>
          </a:p>
        </p:txBody>
      </p:sp>
      <p:sp>
        <p:nvSpPr>
          <p:cNvPr id="11" name="Rectangle 10"/>
          <p:cNvSpPr/>
          <p:nvPr userDrawn="1">
            <p:custDataLst>
              <p:tags r:id="rId9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79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BC43F310-1FA4-4D1E-90DC-F8688564FBEA}" type="datetimeFigureOut">
              <a:rPr lang="en-GB" smtClean="0"/>
              <a:t>07/06/2012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FB2A4E4-3D11-49A4-8FCF-6BC01DA0A8D0}" type="slidenum">
              <a:rPr lang="en-GB" smtClean="0"/>
              <a:t>‹nr.›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79512" y="260648"/>
            <a:ext cx="7772400" cy="1010919"/>
          </a:xfrm>
        </p:spPr>
        <p:txBody>
          <a:bodyPr wrap="none">
            <a:noAutofit/>
          </a:bodyPr>
          <a:lstStyle>
            <a:lvl1pPr>
              <a:defRPr sz="7200"/>
            </a:lvl1pPr>
          </a:lstStyle>
          <a:p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22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BC43F310-1FA4-4D1E-90DC-F8688564FBEA}" type="datetimeFigureOut">
              <a:rPr lang="en-GB" smtClean="0"/>
              <a:t>07/06/2012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FB2A4E4-3D11-49A4-8FCF-6BC01DA0A8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17951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79512" y="16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356388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WP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179512" y="63813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Segoe WP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2A4E4-3D11-49A4-8FCF-6BC01DA0A8D0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16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bg1"/>
          </a:solidFill>
          <a:latin typeface="Segoe WP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Segoe WP" pitchFamily="34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Segoe WP" pitchFamily="34" charset="0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Segoe WP" pitchFamily="34" charset="0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Segoe WP" pitchFamily="34" charset="0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Segoe WP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43.xml"/><Relationship Id="rId4" Type="http://schemas.openxmlformats.org/officeDocument/2006/relationships/tags" Target="../tags/tag14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48.xml"/><Relationship Id="rId4" Type="http://schemas.openxmlformats.org/officeDocument/2006/relationships/tags" Target="../tags/tag14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53.xml"/><Relationship Id="rId4" Type="http://schemas.openxmlformats.org/officeDocument/2006/relationships/tags" Target="../tags/tag15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58.xml"/><Relationship Id="rId4" Type="http://schemas.openxmlformats.org/officeDocument/2006/relationships/tags" Target="../tags/tag15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63.xml"/><Relationship Id="rId4" Type="http://schemas.openxmlformats.org/officeDocument/2006/relationships/tags" Target="../tags/tag16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68.xml"/><Relationship Id="rId4" Type="http://schemas.openxmlformats.org/officeDocument/2006/relationships/tags" Target="../tags/tag16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73.xml"/><Relationship Id="rId4" Type="http://schemas.openxmlformats.org/officeDocument/2006/relationships/tags" Target="../tags/tag17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78.xml"/><Relationship Id="rId4" Type="http://schemas.openxmlformats.org/officeDocument/2006/relationships/tags" Target="../tags/tag17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181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89.xml"/><Relationship Id="rId4" Type="http://schemas.openxmlformats.org/officeDocument/2006/relationships/tags" Target="../tags/tag18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9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94.xml"/><Relationship Id="rId4" Type="http://schemas.openxmlformats.org/officeDocument/2006/relationships/tags" Target="../tags/tag19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99.xml"/><Relationship Id="rId4" Type="http://schemas.openxmlformats.org/officeDocument/2006/relationships/tags" Target="../tags/tag19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3" Type="http://schemas.openxmlformats.org/officeDocument/2006/relationships/tags" Target="../tags/tag202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208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7" Type="http://schemas.openxmlformats.org/officeDocument/2006/relationships/notesSlide" Target="../notesSlides/notesSlide21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16.xml"/><Relationship Id="rId4" Type="http://schemas.openxmlformats.org/officeDocument/2006/relationships/tags" Target="../tags/tag21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3" Type="http://schemas.openxmlformats.org/officeDocument/2006/relationships/tags" Target="../tags/tag219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tags" Target="../tags/tag22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3" Type="http://schemas.openxmlformats.org/officeDocument/2006/relationships/tags" Target="../tags/tag225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31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33.xml"/><Relationship Id="rId4" Type="http://schemas.openxmlformats.org/officeDocument/2006/relationships/tags" Target="../tags/tag23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3" Type="http://schemas.openxmlformats.org/officeDocument/2006/relationships/tags" Target="../tags/tag236.xml"/><Relationship Id="rId7" Type="http://schemas.openxmlformats.org/officeDocument/2006/relationships/tags" Target="../tags/tag240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notesSlide" Target="../notesSlides/notesSlide25.xml"/><Relationship Id="rId5" Type="http://schemas.openxmlformats.org/officeDocument/2006/relationships/tags" Target="../tags/tag23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37.xml"/><Relationship Id="rId9" Type="http://schemas.openxmlformats.org/officeDocument/2006/relationships/tags" Target="../tags/tag24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7" Type="http://schemas.openxmlformats.org/officeDocument/2006/relationships/notesSlide" Target="../notesSlides/notesSlide26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47.xml"/><Relationship Id="rId4" Type="http://schemas.openxmlformats.org/officeDocument/2006/relationships/tags" Target="../tags/tag2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0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7" Type="http://schemas.openxmlformats.org/officeDocument/2006/relationships/notesSlide" Target="../notesSlides/notesSlide27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52.xml"/><Relationship Id="rId4" Type="http://schemas.openxmlformats.org/officeDocument/2006/relationships/tags" Target="../tags/tag25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55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9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7" Type="http://schemas.openxmlformats.org/officeDocument/2006/relationships/image" Target="../media/image8.png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263.xml"/><Relationship Id="rId4" Type="http://schemas.openxmlformats.org/officeDocument/2006/relationships/tags" Target="../tags/tag26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6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270.xml"/><Relationship Id="rId7" Type="http://schemas.openxmlformats.org/officeDocument/2006/relationships/notesSlide" Target="../notesSlides/notesSlide28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72.xml"/><Relationship Id="rId4" Type="http://schemas.openxmlformats.org/officeDocument/2006/relationships/tags" Target="../tags/tag27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7" Type="http://schemas.openxmlformats.org/officeDocument/2006/relationships/hyperlink" Target="http://www.stackoverflow.com/" TargetMode="Externa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hyperlink" Target="http://msdn.microsoft.com/library/default.aspx" TargetMode="Externa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0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110.xml"/><Relationship Id="rId10" Type="http://schemas.openxmlformats.org/officeDocument/2006/relationships/tags" Target="../tags/tag115.xml"/><Relationship Id="rId4" Type="http://schemas.openxmlformats.org/officeDocument/2006/relationships/tags" Target="../tags/tag109.xml"/><Relationship Id="rId9" Type="http://schemas.openxmlformats.org/officeDocument/2006/relationships/tags" Target="../tags/tag1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image" Target="../media/image5.png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image" Target="../media/image4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image" Target="../media/image3.png"/><Relationship Id="rId5" Type="http://schemas.openxmlformats.org/officeDocument/2006/relationships/tags" Target="../tags/tag120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119.xml"/><Relationship Id="rId9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3.xml"/><Relationship Id="rId4" Type="http://schemas.openxmlformats.org/officeDocument/2006/relationships/tags" Target="../tags/tag1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8.xml"/><Relationship Id="rId4" Type="http://schemas.openxmlformats.org/officeDocument/2006/relationships/tags" Target="../tags/tag1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Introductie</a:t>
            </a:r>
            <a:r>
              <a:rPr lang="en-GB" dirty="0"/>
              <a:t> C# / .NET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l-NL" dirty="0" smtClean="0"/>
              <a:t>7-6-2012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3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WAT IS HET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229600" cy="453650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Developer in gedachte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Primaire taal voor .NET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Kort en krachtig programmeren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85000" lnSpcReduction="10000"/>
          </a:bodyPr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voor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wat</a:t>
            </a:r>
            <a:r>
              <a:rPr lang="en-GB" dirty="0"/>
              <a:t>	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wat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is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.NET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/>
              <a:t>wat</a:t>
            </a:r>
            <a:r>
              <a:rPr lang="en-GB" dirty="0"/>
              <a:t> is C#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verschillen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met JAVA</a:t>
            </a:r>
          </a:p>
        </p:txBody>
      </p:sp>
      <p:sp>
        <p:nvSpPr>
          <p:cNvPr id="9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050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WAT IS HET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229600" cy="4536504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/>
              <a:t>Compilatie</a:t>
            </a:r>
            <a:r>
              <a:rPr lang="en-US" dirty="0" smtClean="0"/>
              <a:t> JAVA: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Packages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JAR </a:t>
            </a:r>
            <a:r>
              <a:rPr lang="en-US" dirty="0" err="1" smtClean="0">
                <a:sym typeface="Wingdings" pitchFamily="2" charset="2"/>
              </a:rPr>
              <a:t>bestanden</a:t>
            </a:r>
            <a:endParaRPr lang="en-US" dirty="0" smtClean="0">
              <a:sym typeface="Wingdings" pitchFamily="2" charset="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err="1" smtClean="0">
                <a:sym typeface="Wingdings" pitchFamily="2" charset="2"/>
              </a:rPr>
              <a:t>Geen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meerdere</a:t>
            </a:r>
            <a:r>
              <a:rPr lang="en-US" dirty="0" smtClean="0">
                <a:sym typeface="Wingdings" pitchFamily="2" charset="2"/>
              </a:rPr>
              <a:t> JARs </a:t>
            </a:r>
            <a:r>
              <a:rPr lang="en-US" dirty="0" err="1" smtClean="0">
                <a:sym typeface="Wingdings" pitchFamily="2" charset="2"/>
              </a:rPr>
              <a:t>naast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elkaar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85000" lnSpcReduction="10000"/>
          </a:bodyPr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voor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wat</a:t>
            </a:r>
            <a:r>
              <a:rPr lang="en-GB" dirty="0"/>
              <a:t>	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wat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is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.NET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wat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is C#	</a:t>
            </a:r>
            <a:r>
              <a:rPr lang="en-GB" dirty="0" err="1"/>
              <a:t>verschillen</a:t>
            </a:r>
            <a:r>
              <a:rPr lang="en-GB" dirty="0"/>
              <a:t> met JAVA</a:t>
            </a:r>
          </a:p>
        </p:txBody>
      </p:sp>
      <p:sp>
        <p:nvSpPr>
          <p:cNvPr id="9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70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WAT IS HET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229600" cy="4536504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/>
              <a:t>Compilatie</a:t>
            </a:r>
            <a:r>
              <a:rPr lang="en-US" dirty="0" smtClean="0"/>
              <a:t> C#: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Namespaces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Assemblies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err="1" smtClean="0">
                <a:sym typeface="Wingdings" pitchFamily="2" charset="2"/>
              </a:rPr>
              <a:t>Meerdere</a:t>
            </a:r>
            <a:r>
              <a:rPr lang="en-US" dirty="0" smtClean="0">
                <a:sym typeface="Wingdings" pitchFamily="2" charset="2"/>
              </a:rPr>
              <a:t> assemblies </a:t>
            </a:r>
            <a:r>
              <a:rPr lang="en-US" dirty="0" err="1" smtClean="0">
                <a:sym typeface="Wingdings" pitchFamily="2" charset="2"/>
              </a:rPr>
              <a:t>mogelijk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naast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elkaar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85000" lnSpcReduction="10000"/>
          </a:bodyPr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voor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wat</a:t>
            </a:r>
            <a:r>
              <a:rPr lang="en-GB" dirty="0"/>
              <a:t>	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wat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is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.NET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wat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is C#	</a:t>
            </a:r>
            <a:r>
              <a:rPr lang="en-GB" dirty="0" err="1"/>
              <a:t>verschillen</a:t>
            </a:r>
            <a:r>
              <a:rPr lang="en-GB" dirty="0"/>
              <a:t> met JAVA</a:t>
            </a:r>
          </a:p>
        </p:txBody>
      </p:sp>
      <p:sp>
        <p:nvSpPr>
          <p:cNvPr id="9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896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VISUAL STUDIO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229600" cy="453650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Ontwikkelomgeving voor .NET en C(++)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err="1" smtClean="0"/>
              <a:t>Add</a:t>
            </a:r>
            <a:r>
              <a:rPr lang="nl-NL" dirty="0" smtClean="0"/>
              <a:t>-ins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Debugger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Webserver</a:t>
            </a:r>
            <a:endParaRPr lang="nl-NL" dirty="0"/>
          </a:p>
          <a:p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lnSpcReduction="10000"/>
          </a:bodyPr>
          <a:lstStyle/>
          <a:p>
            <a:r>
              <a:rPr lang="en-GB" dirty="0" err="1" smtClean="0"/>
              <a:t>algemeen</a:t>
            </a:r>
            <a:r>
              <a:rPr lang="en-GB" dirty="0" smtClean="0"/>
              <a:t>	</a:t>
            </a:r>
            <a:r>
              <a:rPr lang="en-GB" dirty="0"/>
              <a:t>	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key concepts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	</a:t>
            </a:r>
          </a:p>
        </p:txBody>
      </p:sp>
      <p:sp>
        <p:nvSpPr>
          <p:cNvPr id="9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8C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82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VISUAL STUDIO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229600" cy="453650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nl-NL" dirty="0" err="1" smtClean="0"/>
              <a:t>Solutions</a:t>
            </a:r>
            <a:endParaRPr lang="nl-NL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nl-NL" dirty="0" smtClean="0"/>
              <a:t>1-n projecten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NL" dirty="0" smtClean="0"/>
              <a:t>Meestal 1 product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NL" dirty="0" smtClean="0"/>
              <a:t>0-n solution items/folders</a:t>
            </a:r>
          </a:p>
          <a:p>
            <a:pPr marL="457200" indent="-457200">
              <a:buFont typeface="Arial" pitchFamily="34" charset="0"/>
              <a:buChar char="•"/>
            </a:pPr>
            <a:endParaRPr lang="nl-NL" dirty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Projecten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NL" dirty="0" smtClean="0"/>
              <a:t>1-n </a:t>
            </a:r>
            <a:r>
              <a:rPr lang="nl-NL" dirty="0" err="1" smtClean="0"/>
              <a:t>solutions</a:t>
            </a:r>
            <a:endParaRPr lang="nl-NL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nl-NL" dirty="0" smtClean="0"/>
              <a:t>Meestal 1 component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NL" dirty="0" err="1" smtClean="0"/>
              <a:t>Één</a:t>
            </a:r>
            <a:r>
              <a:rPr lang="nl-NL" dirty="0" smtClean="0"/>
              <a:t> taal per project</a:t>
            </a:r>
            <a:endParaRPr lang="nl-NL" dirty="0"/>
          </a:p>
          <a:p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lnSpcReduction="10000"/>
          </a:bodyPr>
          <a:lstStyle/>
          <a:p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algemeen</a:t>
            </a:r>
            <a:r>
              <a:rPr lang="en-GB" dirty="0" smtClean="0"/>
              <a:t>	</a:t>
            </a:r>
            <a:r>
              <a:rPr lang="en-GB" dirty="0"/>
              <a:t>	</a:t>
            </a:r>
            <a:r>
              <a:rPr lang="en-GB" dirty="0" smtClean="0"/>
              <a:t>key concepts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	</a:t>
            </a:r>
          </a:p>
        </p:txBody>
      </p:sp>
      <p:sp>
        <p:nvSpPr>
          <p:cNvPr id="9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8C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23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WORKSHOP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229600" cy="4536504"/>
          </a:xfrm>
        </p:spPr>
        <p:txBody>
          <a:bodyPr/>
          <a:lstStyle/>
          <a:p>
            <a:endParaRPr lang="nl-NL" dirty="0"/>
          </a:p>
          <a:p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3240360"/>
          </a:xfrm>
        </p:spPr>
        <p:txBody>
          <a:bodyPr>
            <a:normAutofit/>
          </a:bodyPr>
          <a:lstStyle/>
          <a:p>
            <a:r>
              <a:rPr lang="en-GB" dirty="0" err="1" smtClean="0"/>
              <a:t>Aanmaken</a:t>
            </a:r>
            <a:r>
              <a:rPr lang="en-GB" dirty="0" smtClean="0"/>
              <a:t> project</a:t>
            </a:r>
          </a:p>
          <a:p>
            <a:r>
              <a:rPr lang="nl-NL" dirty="0" smtClean="0"/>
              <a:t>Console Application (Visual C#)</a:t>
            </a:r>
            <a:endParaRPr lang="en-GB" dirty="0"/>
          </a:p>
        </p:txBody>
      </p:sp>
      <p:sp>
        <p:nvSpPr>
          <p:cNvPr id="7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19A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791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229600" cy="4536504"/>
          </a:xfrm>
        </p:spPr>
        <p:txBody>
          <a:bodyPr>
            <a:normAutofit fontScale="85000" lnSpcReduction="20000"/>
          </a:bodyPr>
          <a:lstStyle/>
          <a:p>
            <a:pPr marL="342900" lvl="0" indent="-342900">
              <a:spcBef>
                <a:spcPts val="800"/>
              </a:spcBef>
            </a:pPr>
            <a:r>
              <a:rPr lang="nl-NL" dirty="0">
                <a:latin typeface="Consolas" pitchFamily="49" charset="0"/>
                <a:cs typeface="Consolas" pitchFamily="49" charset="0"/>
              </a:rPr>
              <a:t>package javaapplication1;</a:t>
            </a:r>
          </a:p>
          <a:p>
            <a:pPr marL="342900" lvl="0" indent="-342900">
              <a:spcBef>
                <a:spcPts val="800"/>
              </a:spcBef>
            </a:pPr>
            <a:r>
              <a:rPr lang="nl-NL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java.io.IOException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lvl="0" indent="-342900">
              <a:spcBef>
                <a:spcPts val="800"/>
              </a:spcBef>
            </a:pPr>
            <a:endParaRPr lang="nl-NL" dirty="0">
              <a:latin typeface="Consolas" pitchFamily="49" charset="0"/>
              <a:cs typeface="Consolas" pitchFamily="49" charset="0"/>
            </a:endParaRPr>
          </a:p>
          <a:p>
            <a:pPr marL="342900" lvl="0" indent="-342900">
              <a:spcBef>
                <a:spcPts val="800"/>
              </a:spcBef>
            </a:pPr>
            <a:r>
              <a:rPr lang="nl-NL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2900" lvl="0" indent="-342900">
              <a:spcBef>
                <a:spcPts val="800"/>
              </a:spcBef>
            </a:pPr>
            <a:r>
              <a:rPr lang="nl-NL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(String[]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)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throws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IOException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2900" lvl="0" indent="-342900">
              <a:spcBef>
                <a:spcPts val="800"/>
              </a:spcBef>
            </a:pPr>
            <a:r>
              <a:rPr lang="nl-NL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("Hallo wereld!");</a:t>
            </a:r>
          </a:p>
          <a:p>
            <a:pPr marL="342900" lvl="0" indent="-342900">
              <a:spcBef>
                <a:spcPts val="800"/>
              </a:spcBef>
            </a:pPr>
            <a:r>
              <a:rPr lang="nl-NL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System.in.read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lvl="0" indent="-342900">
              <a:spcBef>
                <a:spcPts val="800"/>
              </a:spcBef>
            </a:pPr>
            <a:r>
              <a:rPr lang="nl-NL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342900" lvl="0" indent="-342900">
              <a:spcBef>
                <a:spcPts val="800"/>
              </a:spcBef>
            </a:pPr>
            <a:r>
              <a:rPr lang="nl-NL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nl-NL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Hello world</a:t>
            </a:r>
            <a:r>
              <a:rPr lang="en-GB" dirty="0"/>
              <a:t>	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classes &amp; properties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 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events	   conventions	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00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269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229600" cy="4536504"/>
          </a:xfrm>
        </p:spPr>
        <p:txBody>
          <a:bodyPr>
            <a:normAutofit fontScale="77500" lnSpcReduction="20000"/>
          </a:bodyPr>
          <a:lstStyle/>
          <a:p>
            <a:pPr marL="36576"/>
            <a:r>
              <a:rPr lang="nl-NL" dirty="0" err="1">
                <a:solidFill>
                  <a:srgbClr val="FF8000"/>
                </a:solidFill>
                <a:latin typeface="Consolas"/>
              </a:rPr>
              <a:t>namespace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ConsoleApplication1 {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nl-NL" dirty="0" err="1">
                <a:solidFill>
                  <a:srgbClr val="FF8000"/>
                </a:solidFill>
                <a:latin typeface="Consolas"/>
              </a:rPr>
              <a:t>using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System;</a:t>
            </a:r>
          </a:p>
          <a:p>
            <a:pPr marL="36576"/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nl-NL" dirty="0" err="1">
                <a:solidFill>
                  <a:srgbClr val="FF8000"/>
                </a:solidFill>
                <a:latin typeface="Consolas"/>
              </a:rPr>
              <a:t>internal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class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>
                <a:solidFill>
                  <a:srgbClr val="FFFF00"/>
                </a:solidFill>
                <a:latin typeface="Consolas"/>
              </a:rPr>
              <a:t>Program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{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   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private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FF8000"/>
                </a:solidFill>
                <a:latin typeface="Consolas"/>
              </a:rPr>
              <a:t>static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FF8000"/>
                </a:solidFill>
                <a:latin typeface="Consolas"/>
              </a:rPr>
              <a:t>void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FFFFFF"/>
                </a:solidFill>
                <a:latin typeface="Consolas"/>
              </a:rPr>
              <a:t>Main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(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string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[] </a:t>
            </a:r>
            <a:r>
              <a:rPr lang="nl-NL" dirty="0" err="1">
                <a:solidFill>
                  <a:srgbClr val="808080"/>
                </a:solidFill>
                <a:latin typeface="Consolas"/>
              </a:rPr>
              <a:t>args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) {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        </a:t>
            </a:r>
            <a:r>
              <a:rPr lang="nl-NL" dirty="0" err="1">
                <a:solidFill>
                  <a:srgbClr val="FFFF00"/>
                </a:solidFill>
                <a:latin typeface="Consolas"/>
              </a:rPr>
              <a:t>Console</a:t>
            </a:r>
            <a:r>
              <a:rPr lang="nl-NL" dirty="0" err="1">
                <a:solidFill>
                  <a:srgbClr val="FFFFFF"/>
                </a:solidFill>
                <a:latin typeface="Consolas"/>
              </a:rPr>
              <a:t>.WriteLine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(</a:t>
            </a:r>
            <a:r>
              <a:rPr lang="nl-NL" dirty="0">
                <a:solidFill>
                  <a:srgbClr val="00FF00"/>
                </a:solidFill>
                <a:latin typeface="Consolas"/>
              </a:rPr>
              <a:t>"Hallo wereld!"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);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        </a:t>
            </a:r>
            <a:r>
              <a:rPr lang="nl-NL" dirty="0" err="1">
                <a:solidFill>
                  <a:srgbClr val="FFFF00"/>
                </a:solidFill>
                <a:latin typeface="Consolas"/>
              </a:rPr>
              <a:t>Console</a:t>
            </a:r>
            <a:r>
              <a:rPr lang="nl-NL" dirty="0" err="1">
                <a:solidFill>
                  <a:srgbClr val="FFFFFF"/>
                </a:solidFill>
                <a:latin typeface="Consolas"/>
              </a:rPr>
              <a:t>.ReadKey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();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    }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}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}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Hello world</a:t>
            </a:r>
            <a:r>
              <a:rPr lang="en-GB" dirty="0"/>
              <a:t>	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classes &amp; properties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 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events	   conventions	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00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786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WORKSHOP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2636912"/>
            <a:ext cx="8229600" cy="3672408"/>
          </a:xfrm>
        </p:spPr>
        <p:txBody>
          <a:bodyPr/>
          <a:lstStyle/>
          <a:p>
            <a:r>
              <a:rPr lang="nl-NL" dirty="0" smtClean="0"/>
              <a:t>Tip: Gebruik: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err="1" smtClean="0"/>
              <a:t>Console.ReadLine</a:t>
            </a:r>
            <a:r>
              <a:rPr lang="nl-NL" dirty="0" smtClean="0"/>
              <a:t>()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err="1" smtClean="0"/>
              <a:t>Console.WriteLine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1440160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Maak een applicatie die je naam vraagt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Gebruik deze naam om je te begroeten</a:t>
            </a:r>
            <a:endParaRPr lang="en-GB" dirty="0"/>
          </a:p>
        </p:txBody>
      </p:sp>
      <p:sp>
        <p:nvSpPr>
          <p:cNvPr id="7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19A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  <p:sp>
        <p:nvSpPr>
          <p:cNvPr id="3" name="Tekstvak 2"/>
          <p:cNvSpPr txBox="1"/>
          <p:nvPr>
            <p:custDataLst>
              <p:tags r:id="rId6"/>
            </p:custDataLst>
          </p:nvPr>
        </p:nvSpPr>
        <p:spPr>
          <a:xfrm>
            <a:off x="186141" y="2636912"/>
            <a:ext cx="8346299" cy="18722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n-GB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369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WORKSHOP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412776"/>
            <a:ext cx="8229600" cy="4896544"/>
          </a:xfrm>
        </p:spPr>
        <p:txBody>
          <a:bodyPr>
            <a:normAutofit fontScale="70000" lnSpcReduction="20000"/>
          </a:bodyPr>
          <a:lstStyle/>
          <a:p>
            <a:r>
              <a:rPr lang="nl-NL" dirty="0" smtClean="0"/>
              <a:t>Voorbeeld</a:t>
            </a:r>
          </a:p>
          <a:p>
            <a:pPr marL="36576"/>
            <a:r>
              <a:rPr lang="nl-NL" dirty="0" err="1">
                <a:solidFill>
                  <a:srgbClr val="FF8000"/>
                </a:solidFill>
                <a:latin typeface="Consolas"/>
              </a:rPr>
              <a:t>namespace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ConsoleApplication1 {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nl-NL" dirty="0" err="1">
                <a:solidFill>
                  <a:srgbClr val="FF8000"/>
                </a:solidFill>
                <a:latin typeface="Consolas"/>
              </a:rPr>
              <a:t>using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System;</a:t>
            </a:r>
          </a:p>
          <a:p>
            <a:pPr marL="36576"/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nl-NL" dirty="0" err="1">
                <a:solidFill>
                  <a:srgbClr val="FF8000"/>
                </a:solidFill>
                <a:latin typeface="Consolas"/>
              </a:rPr>
              <a:t>internal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class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>
                <a:solidFill>
                  <a:srgbClr val="FFFF00"/>
                </a:solidFill>
                <a:latin typeface="Consolas"/>
              </a:rPr>
              <a:t>Program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{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   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private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FF8000"/>
                </a:solidFill>
                <a:latin typeface="Consolas"/>
              </a:rPr>
              <a:t>static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FF8000"/>
                </a:solidFill>
                <a:latin typeface="Consolas"/>
              </a:rPr>
              <a:t>void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FFFFFF"/>
                </a:solidFill>
                <a:latin typeface="Consolas"/>
              </a:rPr>
              <a:t>Main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(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string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[] </a:t>
            </a:r>
            <a:r>
              <a:rPr lang="nl-NL" dirty="0" err="1">
                <a:solidFill>
                  <a:srgbClr val="808080"/>
                </a:solidFill>
                <a:latin typeface="Consolas"/>
              </a:rPr>
              <a:t>args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) </a:t>
            </a:r>
            <a:r>
              <a:rPr lang="nl-NL" dirty="0" smtClean="0">
                <a:solidFill>
                  <a:srgbClr val="FFFFFF"/>
                </a:solidFill>
                <a:latin typeface="Consolas"/>
              </a:rPr>
              <a:t>{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	</a:t>
            </a:r>
            <a:r>
              <a:rPr lang="nl-NL" dirty="0" smtClean="0">
                <a:solidFill>
                  <a:srgbClr val="FFFFFF"/>
                </a:solidFill>
                <a:latin typeface="Consolas"/>
              </a:rPr>
              <a:t>	</a:t>
            </a:r>
            <a:r>
              <a:rPr lang="nl-NL" dirty="0" smtClean="0">
                <a:solidFill>
                  <a:srgbClr val="FF8000"/>
                </a:solidFill>
                <a:latin typeface="Consolas"/>
              </a:rPr>
              <a:t>string </a:t>
            </a:r>
            <a:r>
              <a:rPr lang="nl-NL" dirty="0" smtClean="0">
                <a:latin typeface="Consolas"/>
              </a:rPr>
              <a:t>input = </a:t>
            </a:r>
            <a:r>
              <a:rPr lang="nl-NL" dirty="0" err="1" smtClean="0">
                <a:solidFill>
                  <a:srgbClr val="FFFF00"/>
                </a:solidFill>
                <a:latin typeface="Consolas"/>
              </a:rPr>
              <a:t>Console</a:t>
            </a:r>
            <a:r>
              <a:rPr lang="nl-NL" dirty="0" err="1" smtClean="0">
                <a:solidFill>
                  <a:srgbClr val="FFFFFF"/>
                </a:solidFill>
                <a:latin typeface="Consolas"/>
              </a:rPr>
              <a:t>.ReadLine</a:t>
            </a:r>
            <a:r>
              <a:rPr lang="nl-NL" dirty="0" smtClean="0">
                <a:solidFill>
                  <a:srgbClr val="FFFFFF"/>
                </a:solidFill>
                <a:latin typeface="Consolas"/>
              </a:rPr>
              <a:t>();</a:t>
            </a:r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        </a:t>
            </a:r>
            <a:r>
              <a:rPr lang="nl-NL" dirty="0" err="1">
                <a:solidFill>
                  <a:srgbClr val="FFFF00"/>
                </a:solidFill>
                <a:latin typeface="Consolas"/>
              </a:rPr>
              <a:t>Console</a:t>
            </a:r>
            <a:r>
              <a:rPr lang="nl-NL" dirty="0" err="1">
                <a:solidFill>
                  <a:srgbClr val="FFFFFF"/>
                </a:solidFill>
                <a:latin typeface="Consolas"/>
              </a:rPr>
              <a:t>.WriteLine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(</a:t>
            </a:r>
            <a:r>
              <a:rPr lang="nl-NL" dirty="0">
                <a:solidFill>
                  <a:srgbClr val="00FF00"/>
                </a:solidFill>
                <a:latin typeface="Consolas"/>
              </a:rPr>
              <a:t>"Hallo "</a:t>
            </a:r>
            <a:r>
              <a:rPr lang="nl-NL" dirty="0" smtClean="0">
                <a:solidFill>
                  <a:srgbClr val="00FF00"/>
                </a:solidFill>
                <a:latin typeface="Consolas"/>
              </a:rPr>
              <a:t> + input + </a:t>
            </a:r>
            <a:r>
              <a:rPr lang="nl-NL" dirty="0">
                <a:solidFill>
                  <a:srgbClr val="00FF00"/>
                </a:solidFill>
                <a:latin typeface="Consolas"/>
              </a:rPr>
              <a:t>"</a:t>
            </a:r>
            <a:r>
              <a:rPr lang="nl-NL" dirty="0" smtClean="0">
                <a:solidFill>
                  <a:srgbClr val="00FF00"/>
                </a:solidFill>
                <a:latin typeface="Consolas"/>
              </a:rPr>
              <a:t>! </a:t>
            </a:r>
            <a:r>
              <a:rPr lang="nl-NL" dirty="0">
                <a:solidFill>
                  <a:srgbClr val="00FF00"/>
                </a:solidFill>
                <a:latin typeface="Consolas"/>
              </a:rPr>
              <a:t>"</a:t>
            </a:r>
            <a:r>
              <a:rPr lang="nl-NL" dirty="0" smtClean="0">
                <a:solidFill>
                  <a:srgbClr val="FFFFFF"/>
                </a:solidFill>
                <a:latin typeface="Consolas"/>
              </a:rPr>
              <a:t>);</a:t>
            </a:r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        </a:t>
            </a:r>
            <a:r>
              <a:rPr lang="nl-NL" dirty="0" err="1">
                <a:solidFill>
                  <a:srgbClr val="FFFF00"/>
                </a:solidFill>
                <a:latin typeface="Consolas"/>
              </a:rPr>
              <a:t>Console</a:t>
            </a:r>
            <a:r>
              <a:rPr lang="nl-NL" dirty="0" err="1">
                <a:solidFill>
                  <a:srgbClr val="FFFFFF"/>
                </a:solidFill>
                <a:latin typeface="Consolas"/>
              </a:rPr>
              <a:t>.ReadKey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();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    }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}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}</a:t>
            </a:r>
          </a:p>
          <a:p>
            <a:endParaRPr lang="nl-NL" dirty="0"/>
          </a:p>
        </p:txBody>
      </p:sp>
      <p:sp>
        <p:nvSpPr>
          <p:cNvPr id="7" name="Rectangle 29"/>
          <p:cNvSpPr/>
          <p:nvPr>
            <p:custDataLst>
              <p:tags r:id="rId4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19A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  <p:sp>
        <p:nvSpPr>
          <p:cNvPr id="3" name="Tekstvak 2"/>
          <p:cNvSpPr txBox="1"/>
          <p:nvPr>
            <p:custDataLst>
              <p:tags r:id="rId5"/>
            </p:custDataLst>
          </p:nvPr>
        </p:nvSpPr>
        <p:spPr>
          <a:xfrm>
            <a:off x="186141" y="2636912"/>
            <a:ext cx="8346299" cy="18722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n-GB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96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l-NL" dirty="0" smtClean="0"/>
              <a:t>Wie zijn wij</a:t>
            </a:r>
            <a:endParaRPr lang="en-GB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Sebastiaan </a:t>
            </a:r>
            <a:r>
              <a:rPr lang="nl-NL" dirty="0" err="1" smtClean="0"/>
              <a:t>Dammann</a:t>
            </a:r>
            <a:endParaRPr lang="nl-NL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Jeroen </a:t>
            </a:r>
            <a:r>
              <a:rPr lang="nl-NL" dirty="0" err="1" smtClean="0"/>
              <a:t>Heijster</a:t>
            </a:r>
            <a:endParaRPr lang="en-GB" dirty="0"/>
          </a:p>
        </p:txBody>
      </p:sp>
      <p:sp>
        <p:nvSpPr>
          <p:cNvPr id="7" name="Tekstvak 6"/>
          <p:cNvSpPr txBox="1"/>
          <p:nvPr>
            <p:custDataLst>
              <p:tags r:id="rId4"/>
            </p:custDataLst>
          </p:nvPr>
        </p:nvSpPr>
        <p:spPr>
          <a:xfrm>
            <a:off x="179512" y="1340768"/>
            <a:ext cx="8496944" cy="51125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n-GB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874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229600" cy="4536504"/>
          </a:xfrm>
        </p:spPr>
        <p:txBody>
          <a:bodyPr>
            <a:normAutofit fontScale="70000" lnSpcReduction="20000"/>
          </a:bodyPr>
          <a:lstStyle/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 *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Represents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a single person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public class Member {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36576"/>
            <a:endParaRPr lang="nl-NL" dirty="0">
              <a:latin typeface="Consolas" pitchFamily="49" charset="0"/>
              <a:cs typeface="Consolas" pitchFamily="49" charset="0"/>
            </a:endParaRP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getName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        return this.name;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setName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(String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value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        this.name =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value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Hello world</a:t>
            </a:r>
            <a:r>
              <a:rPr lang="en-GB" dirty="0"/>
              <a:t>	</a:t>
            </a:r>
            <a:r>
              <a:rPr lang="en-GB" dirty="0" smtClean="0"/>
              <a:t>classes &amp; properties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 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events	   conventions	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00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12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229600" cy="4536504"/>
          </a:xfrm>
        </p:spPr>
        <p:txBody>
          <a:bodyPr>
            <a:normAutofit fontScale="55000" lnSpcReduction="20000"/>
          </a:bodyPr>
          <a:lstStyle/>
          <a:p>
            <a:pPr marL="36576"/>
            <a:r>
              <a:rPr lang="nl-NL" dirty="0">
                <a:solidFill>
                  <a:srgbClr val="808080"/>
                </a:solidFill>
                <a:latin typeface="Consolas"/>
              </a:rPr>
              <a:t>///</a:t>
            </a:r>
            <a:r>
              <a:rPr lang="nl-NL" dirty="0">
                <a:solidFill>
                  <a:srgbClr val="008000"/>
                </a:solidFill>
                <a:latin typeface="Consolas"/>
              </a:rPr>
              <a:t> </a:t>
            </a:r>
            <a:r>
              <a:rPr lang="nl-NL" dirty="0">
                <a:solidFill>
                  <a:srgbClr val="808080"/>
                </a:solidFill>
                <a:latin typeface="Consolas"/>
              </a:rPr>
              <a:t>&lt;summary&gt;</a:t>
            </a:r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808080"/>
                </a:solidFill>
                <a:latin typeface="Consolas"/>
              </a:rPr>
              <a:t>///</a:t>
            </a:r>
            <a:r>
              <a:rPr lang="nl-NL" dirty="0">
                <a:solidFill>
                  <a:srgbClr val="008000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008000"/>
                </a:solidFill>
                <a:latin typeface="Consolas"/>
              </a:rPr>
              <a:t>Represents</a:t>
            </a:r>
            <a:r>
              <a:rPr lang="nl-NL" dirty="0">
                <a:solidFill>
                  <a:srgbClr val="008000"/>
                </a:solidFill>
                <a:latin typeface="Consolas"/>
              </a:rPr>
              <a:t> a single person</a:t>
            </a:r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808080"/>
                </a:solidFill>
                <a:latin typeface="Consolas"/>
              </a:rPr>
              <a:t>///</a:t>
            </a:r>
            <a:r>
              <a:rPr lang="nl-NL" dirty="0">
                <a:solidFill>
                  <a:srgbClr val="008000"/>
                </a:solidFill>
                <a:latin typeface="Consolas"/>
              </a:rPr>
              <a:t> </a:t>
            </a:r>
            <a:r>
              <a:rPr lang="nl-NL" dirty="0">
                <a:solidFill>
                  <a:srgbClr val="808080"/>
                </a:solidFill>
                <a:latin typeface="Consolas"/>
              </a:rPr>
              <a:t>&lt;/summary&gt;</a:t>
            </a:r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FF8000"/>
                </a:solidFill>
                <a:latin typeface="Consolas"/>
              </a:rPr>
              <a:t>public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class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>
                <a:solidFill>
                  <a:srgbClr val="FFFF00"/>
                </a:solidFill>
                <a:latin typeface="Consolas"/>
              </a:rPr>
              <a:t>Member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{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private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string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name;</a:t>
            </a:r>
          </a:p>
          <a:p>
            <a:pPr marL="36576"/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public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string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Name {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   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get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{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return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this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.name; }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   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set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{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this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.name = </a:t>
            </a:r>
            <a:r>
              <a:rPr lang="nl-NL" dirty="0" err="1">
                <a:solidFill>
                  <a:srgbClr val="FF8000"/>
                </a:solidFill>
                <a:latin typeface="Consolas"/>
              </a:rPr>
              <a:t>value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; }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}</a:t>
            </a:r>
          </a:p>
          <a:p>
            <a:pPr marL="36576"/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nl-NL" dirty="0">
                <a:solidFill>
                  <a:srgbClr val="808080"/>
                </a:solidFill>
                <a:latin typeface="Consolas"/>
              </a:rPr>
              <a:t>///</a:t>
            </a:r>
            <a:r>
              <a:rPr lang="nl-NL" dirty="0">
                <a:solidFill>
                  <a:srgbClr val="008000"/>
                </a:solidFill>
                <a:latin typeface="Consolas"/>
              </a:rPr>
              <a:t> </a:t>
            </a:r>
            <a:r>
              <a:rPr lang="nl-NL" dirty="0">
                <a:solidFill>
                  <a:srgbClr val="808080"/>
                </a:solidFill>
                <a:latin typeface="Consolas"/>
              </a:rPr>
              <a:t>&lt;summary&gt;</a:t>
            </a:r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en-US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Gets or sets the age of the person</a:t>
            </a:r>
            <a:endParaRPr lang="en-US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nl-NL" dirty="0">
                <a:solidFill>
                  <a:srgbClr val="808080"/>
                </a:solidFill>
                <a:latin typeface="Consolas"/>
              </a:rPr>
              <a:t>///</a:t>
            </a:r>
            <a:r>
              <a:rPr lang="nl-NL" dirty="0">
                <a:solidFill>
                  <a:srgbClr val="008000"/>
                </a:solidFill>
                <a:latin typeface="Consolas"/>
              </a:rPr>
              <a:t> </a:t>
            </a:r>
            <a:r>
              <a:rPr lang="nl-NL" dirty="0">
                <a:solidFill>
                  <a:srgbClr val="808080"/>
                </a:solidFill>
                <a:latin typeface="Consolas"/>
              </a:rPr>
              <a:t>&lt;/summary&gt;</a:t>
            </a:r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en-US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FF8000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Age { </a:t>
            </a:r>
            <a:r>
              <a:rPr lang="en-US" dirty="0">
                <a:solidFill>
                  <a:srgbClr val="FF8000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; </a:t>
            </a:r>
            <a:r>
              <a:rPr lang="en-US" dirty="0">
                <a:solidFill>
                  <a:srgbClr val="FF8000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; }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}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Hello world</a:t>
            </a:r>
            <a:r>
              <a:rPr lang="en-GB" dirty="0"/>
              <a:t>	</a:t>
            </a:r>
            <a:r>
              <a:rPr lang="en-GB" dirty="0" smtClean="0"/>
              <a:t>classes &amp; properties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 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events	   conventions	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00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248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4608512" cy="4536504"/>
          </a:xfrm>
        </p:spPr>
        <p:txBody>
          <a:bodyPr>
            <a:normAutofit/>
          </a:bodyPr>
          <a:lstStyle/>
          <a:p>
            <a:pPr marL="36576"/>
            <a:r>
              <a:rPr lang="en-US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Color {</a:t>
            </a:r>
          </a:p>
          <a:p>
            <a:pPr marL="36576"/>
            <a:r>
              <a:rPr lang="en-US" dirty="0">
                <a:latin typeface="Consolas" pitchFamily="49" charset="0"/>
                <a:cs typeface="Consolas" pitchFamily="49" charset="0"/>
              </a:rPr>
              <a:t>    BLACK,</a:t>
            </a:r>
          </a:p>
          <a:p>
            <a:pPr marL="36576"/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36576"/>
            <a:r>
              <a:rPr lang="en-US" dirty="0">
                <a:latin typeface="Consolas" pitchFamily="49" charset="0"/>
                <a:cs typeface="Consolas" pitchFamily="49" charset="0"/>
              </a:rPr>
              <a:t>    WHITE,</a:t>
            </a:r>
          </a:p>
          <a:p>
            <a:pPr marL="36576"/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36576"/>
            <a:r>
              <a:rPr lang="en-US" dirty="0">
                <a:latin typeface="Consolas" pitchFamily="49" charset="0"/>
                <a:cs typeface="Consolas" pitchFamily="49" charset="0"/>
              </a:rPr>
              <a:t>    // etc...</a:t>
            </a:r>
          </a:p>
          <a:p>
            <a:pPr marL="36576"/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nl-N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Hello world</a:t>
            </a:r>
            <a:r>
              <a:rPr lang="en-GB" dirty="0"/>
              <a:t>	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classes &amp; properties</a:t>
            </a:r>
            <a:r>
              <a:rPr lang="en-GB" dirty="0" smtClean="0"/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 smtClean="0"/>
              <a:t>enum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 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events	   conventions	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00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  <p:sp>
        <p:nvSpPr>
          <p:cNvPr id="3" name="Tekstvak 2"/>
          <p:cNvSpPr txBox="1"/>
          <p:nvPr>
            <p:custDataLst>
              <p:tags r:id="rId6"/>
            </p:custDataLst>
          </p:nvPr>
        </p:nvSpPr>
        <p:spPr>
          <a:xfrm>
            <a:off x="4932040" y="1700808"/>
            <a:ext cx="3816424" cy="46805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Type safe: beperkte set waarden mogelijk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Een class/object</a:t>
            </a:r>
          </a:p>
          <a:p>
            <a:pPr marL="457200" indent="-457200">
              <a:buFont typeface="Arial" pitchFamily="34" charset="0"/>
              <a:buChar char="•"/>
            </a:pPr>
            <a:endParaRPr lang="nl-NL" sz="28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Kan methoden en </a:t>
            </a:r>
            <a:r>
              <a:rPr lang="nl-NL" sz="2800" dirty="0" err="1">
                <a:solidFill>
                  <a:schemeClr val="bg1">
                    <a:lumMod val="75000"/>
                  </a:schemeClr>
                </a:solidFill>
              </a:rPr>
              <a:t>properties</a:t>
            </a: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 bevatten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Kan @</a:t>
            </a:r>
            <a:r>
              <a:rPr lang="nl-NL" sz="2800" dirty="0" err="1">
                <a:solidFill>
                  <a:schemeClr val="bg1">
                    <a:lumMod val="75000"/>
                  </a:schemeClr>
                </a:solidFill>
              </a:rPr>
              <a:t>Annotations</a:t>
            </a: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 bevatten</a:t>
            </a:r>
          </a:p>
          <a:p>
            <a:endParaRPr lang="en-GB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334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4608512" cy="4536504"/>
          </a:xfrm>
        </p:spPr>
        <p:txBody>
          <a:bodyPr>
            <a:normAutofit lnSpcReduction="10000"/>
          </a:bodyPr>
          <a:lstStyle/>
          <a:p>
            <a:pPr marL="36576"/>
            <a:r>
              <a:rPr lang="nl-NL" dirty="0" err="1">
                <a:solidFill>
                  <a:srgbClr val="FF8000"/>
                </a:solidFill>
                <a:latin typeface="Consolas"/>
              </a:rPr>
              <a:t>enum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2B91AF"/>
                </a:solidFill>
                <a:latin typeface="Consolas"/>
              </a:rPr>
              <a:t>Color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: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short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{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Black = 0,</a:t>
            </a:r>
          </a:p>
          <a:p>
            <a:pPr marL="36576"/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White,</a:t>
            </a:r>
          </a:p>
          <a:p>
            <a:pPr marL="36576"/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nl-NL" dirty="0">
                <a:solidFill>
                  <a:srgbClr val="00FF00"/>
                </a:solidFill>
                <a:latin typeface="Consolas"/>
              </a:rPr>
              <a:t>// etc...</a:t>
            </a:r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}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Hello world</a:t>
            </a:r>
            <a:r>
              <a:rPr lang="en-GB" dirty="0"/>
              <a:t>	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classes &amp; properties</a:t>
            </a:r>
            <a:r>
              <a:rPr lang="en-GB" dirty="0" smtClean="0"/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 smtClean="0"/>
              <a:t>enum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 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events	   conventions	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00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  <p:sp>
        <p:nvSpPr>
          <p:cNvPr id="3" name="Tekstvak 2"/>
          <p:cNvSpPr txBox="1"/>
          <p:nvPr>
            <p:custDataLst>
              <p:tags r:id="rId6"/>
            </p:custDataLst>
          </p:nvPr>
        </p:nvSpPr>
        <p:spPr>
          <a:xfrm>
            <a:off x="4932040" y="1700808"/>
            <a:ext cx="3816424" cy="46805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Niet type safe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Afgeleid van </a:t>
            </a:r>
            <a:r>
              <a:rPr lang="nl-NL" sz="2800" dirty="0" err="1">
                <a:solidFill>
                  <a:schemeClr val="bg1">
                    <a:lumMod val="75000"/>
                  </a:schemeClr>
                </a:solidFill>
              </a:rPr>
              <a:t>getaltype</a:t>
            </a: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: kan niet </a:t>
            </a:r>
            <a:r>
              <a:rPr lang="nl-NL" sz="2800" dirty="0" err="1">
                <a:solidFill>
                  <a:schemeClr val="bg1">
                    <a:lumMod val="75000"/>
                  </a:schemeClr>
                </a:solidFill>
              </a:rPr>
              <a:t>null</a:t>
            </a: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 zijn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Vergelijkingen mogelijk (&lt; ; &gt; ; &gt;=)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Dom: geen methodes en andere logica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[Attributen] toevoegen is wel mogelijk!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40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WORKSHOP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186140" y="1124744"/>
            <a:ext cx="8957859" cy="5544616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Maak een nieuw project met: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Een class </a:t>
            </a:r>
            <a:r>
              <a:rPr lang="nl-NL" dirty="0" err="1" smtClean="0"/>
              <a:t>Rectangle</a:t>
            </a:r>
            <a:r>
              <a:rPr lang="nl-NL" dirty="0" smtClean="0"/>
              <a:t> met: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NL" dirty="0" err="1" smtClean="0"/>
              <a:t>Width</a:t>
            </a:r>
            <a:endParaRPr lang="nl-NL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nl-NL" dirty="0" err="1" smtClean="0"/>
              <a:t>Height</a:t>
            </a:r>
            <a:endParaRPr lang="nl-NL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nl-NL" dirty="0" smtClean="0"/>
              <a:t>Area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Een </a:t>
            </a:r>
            <a:r>
              <a:rPr lang="nl-NL" dirty="0" err="1" smtClean="0"/>
              <a:t>enum</a:t>
            </a:r>
            <a:r>
              <a:rPr lang="nl-NL" dirty="0" smtClean="0"/>
              <a:t> </a:t>
            </a:r>
            <a:r>
              <a:rPr lang="nl-NL" dirty="0" err="1" smtClean="0"/>
              <a:t>Color</a:t>
            </a:r>
            <a:endParaRPr lang="nl-NL" dirty="0" smtClean="0"/>
          </a:p>
          <a:p>
            <a:pPr marL="457200" indent="-457200">
              <a:buFont typeface="Arial" pitchFamily="34" charset="0"/>
              <a:buChar char="•"/>
            </a:pPr>
            <a:endParaRPr lang="nl-NL" dirty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In </a:t>
            </a:r>
            <a:r>
              <a:rPr lang="nl-NL" dirty="0" err="1" smtClean="0"/>
              <a:t>Rectangle</a:t>
            </a:r>
            <a:r>
              <a:rPr lang="nl-NL" dirty="0" smtClean="0"/>
              <a:t> moet Area de hoogte keer de breedte terug geven</a:t>
            </a:r>
            <a:endParaRPr lang="en-GB" dirty="0"/>
          </a:p>
        </p:txBody>
      </p:sp>
      <p:sp>
        <p:nvSpPr>
          <p:cNvPr id="7" name="Rectangle 29"/>
          <p:cNvSpPr/>
          <p:nvPr>
            <p:custDataLst>
              <p:tags r:id="rId4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19A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  <p:sp>
        <p:nvSpPr>
          <p:cNvPr id="3" name="Tekstvak 2"/>
          <p:cNvSpPr txBox="1"/>
          <p:nvPr>
            <p:custDataLst>
              <p:tags r:id="rId5"/>
            </p:custDataLst>
          </p:nvPr>
        </p:nvSpPr>
        <p:spPr>
          <a:xfrm>
            <a:off x="186141" y="2636912"/>
            <a:ext cx="8346299" cy="18722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n-GB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560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568952" cy="2304256"/>
          </a:xfrm>
        </p:spPr>
        <p:txBody>
          <a:bodyPr>
            <a:normAutofit fontScale="62500" lnSpcReduction="20000"/>
          </a:bodyPr>
          <a:lstStyle/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public class 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Beeper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 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implements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 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ActionListener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 {</a:t>
            </a:r>
            <a:br>
              <a:rPr lang="nl-NL" dirty="0">
                <a:latin typeface="Consolas" pitchFamily="49" charset="0"/>
                <a:cs typeface="Consolas" pitchFamily="49" charset="0"/>
              </a:rPr>
            </a:br>
            <a:r>
              <a:rPr lang="nl-NL" dirty="0">
                <a:latin typeface="Consolas" pitchFamily="49" charset="0"/>
                <a:cs typeface="Consolas" pitchFamily="49" charset="0"/>
              </a:rPr>
              <a:t/>
            </a:r>
            <a:br>
              <a:rPr lang="nl-NL" dirty="0">
                <a:latin typeface="Consolas" pitchFamily="49" charset="0"/>
                <a:cs typeface="Consolas" pitchFamily="49" charset="0"/>
              </a:rPr>
            </a:br>
            <a:r>
              <a:rPr lang="nl-NL" dirty="0">
                <a:latin typeface="Consolas" pitchFamily="49" charset="0"/>
                <a:cs typeface="Consolas" pitchFamily="49" charset="0"/>
              </a:rPr>
              <a:t>    //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where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 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initialization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 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occurs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:</a:t>
            </a:r>
            <a:br>
              <a:rPr lang="nl-NL" dirty="0">
                <a:latin typeface="Consolas" pitchFamily="49" charset="0"/>
                <a:cs typeface="Consolas" pitchFamily="49" charset="0"/>
              </a:rPr>
            </a:br>
            <a:r>
              <a:rPr lang="nl-NL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button.addActionListener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(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this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);</a:t>
            </a:r>
            <a:br>
              <a:rPr lang="nl-NL" dirty="0">
                <a:latin typeface="Consolas" pitchFamily="49" charset="0"/>
                <a:cs typeface="Consolas" pitchFamily="49" charset="0"/>
              </a:rPr>
            </a:br>
            <a:r>
              <a:rPr lang="nl-NL" dirty="0">
                <a:latin typeface="Consolas" pitchFamily="49" charset="0"/>
                <a:cs typeface="Consolas" pitchFamily="49" charset="0"/>
              </a:rPr>
              <a:t/>
            </a:r>
            <a:br>
              <a:rPr lang="nl-NL" dirty="0">
                <a:latin typeface="Consolas" pitchFamily="49" charset="0"/>
                <a:cs typeface="Consolas" pitchFamily="49" charset="0"/>
              </a:rPr>
            </a:br>
            <a:r>
              <a:rPr lang="nl-NL" dirty="0">
                <a:latin typeface="Consolas" pitchFamily="49" charset="0"/>
                <a:cs typeface="Consolas" pitchFamily="49" charset="0"/>
              </a:rPr>
              <a:t>    public 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 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actionPerformed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(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ActionEvent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 e) {</a:t>
            </a:r>
            <a:br>
              <a:rPr lang="nl-NL" dirty="0">
                <a:latin typeface="Consolas" pitchFamily="49" charset="0"/>
                <a:cs typeface="Consolas" pitchFamily="49" charset="0"/>
              </a:rPr>
            </a:br>
            <a:r>
              <a:rPr lang="nl-NL" dirty="0">
                <a:latin typeface="Consolas" pitchFamily="49" charset="0"/>
                <a:cs typeface="Consolas" pitchFamily="49" charset="0"/>
              </a:rPr>
              <a:t>        //Make a beep sound...</a:t>
            </a:r>
            <a:br>
              <a:rPr lang="nl-NL" dirty="0">
                <a:latin typeface="Consolas" pitchFamily="49" charset="0"/>
                <a:cs typeface="Consolas" pitchFamily="49" charset="0"/>
              </a:rPr>
            </a:br>
            <a:r>
              <a:rPr lang="nl-NL" dirty="0">
                <a:latin typeface="Consolas" pitchFamily="49" charset="0"/>
                <a:cs typeface="Consolas" pitchFamily="49" charset="0"/>
              </a:rPr>
              <a:t>    }</a:t>
            </a:r>
            <a:br>
              <a:rPr lang="nl-NL" dirty="0">
                <a:latin typeface="Consolas" pitchFamily="49" charset="0"/>
                <a:cs typeface="Consolas" pitchFamily="49" charset="0"/>
              </a:rPr>
            </a:br>
            <a:r>
              <a:rPr lang="nl-NL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Hello world</a:t>
            </a:r>
            <a:r>
              <a:rPr lang="en-GB" dirty="0"/>
              <a:t>	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classes &amp; properties</a:t>
            </a:r>
            <a:r>
              <a:rPr lang="en-GB" dirty="0" smtClean="0"/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  </a:t>
            </a:r>
            <a:r>
              <a:rPr lang="en-GB" dirty="0" smtClean="0"/>
              <a:t>events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	   conventions	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00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  <p:sp>
        <p:nvSpPr>
          <p:cNvPr id="3" name="Tekstvak 2"/>
          <p:cNvSpPr txBox="1"/>
          <p:nvPr>
            <p:custDataLst>
              <p:tags r:id="rId6"/>
            </p:custDataLst>
          </p:nvPr>
        </p:nvSpPr>
        <p:spPr>
          <a:xfrm>
            <a:off x="93070" y="4653136"/>
            <a:ext cx="8871418" cy="22048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Interface: </a:t>
            </a:r>
            <a:r>
              <a:rPr lang="nl-NL" sz="2800" dirty="0" err="1">
                <a:solidFill>
                  <a:schemeClr val="bg1">
                    <a:lumMod val="75000"/>
                  </a:schemeClr>
                </a:solidFill>
              </a:rPr>
              <a:t>XxxYyyListener</a:t>
            </a:r>
            <a:endParaRPr lang="nl-NL" sz="28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Events niet geïntegreerd in taal/</a:t>
            </a:r>
            <a:r>
              <a:rPr lang="nl-NL" sz="2800" dirty="0" err="1">
                <a:solidFill>
                  <a:schemeClr val="bg1">
                    <a:lumMod val="75000"/>
                  </a:schemeClr>
                </a:solidFill>
              </a:rPr>
              <a:t>framework</a:t>
            </a:r>
            <a:endParaRPr lang="nl-NL" sz="28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nl-NL" sz="28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Wat moet je doen bij luisteren naar Action van een ander object?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513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568952" cy="2952328"/>
          </a:xfrm>
        </p:spPr>
        <p:txBody>
          <a:bodyPr>
            <a:normAutofit fontScale="32500" lnSpcReduction="20000"/>
          </a:bodyPr>
          <a:lstStyle/>
          <a:p>
            <a:pPr marL="36576"/>
            <a:r>
              <a:rPr lang="nl-NL" dirty="0">
                <a:solidFill>
                  <a:srgbClr val="FF8000"/>
                </a:solidFill>
                <a:latin typeface="Consolas"/>
              </a:rPr>
              <a:t>public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class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FFFF00"/>
                </a:solidFill>
                <a:latin typeface="Consolas"/>
              </a:rPr>
              <a:t>Beeper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{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public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FFFFFF"/>
                </a:solidFill>
                <a:latin typeface="Consolas"/>
              </a:rPr>
              <a:t>Beeper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() {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  </a:t>
            </a:r>
            <a:r>
              <a:rPr lang="nl-NL" dirty="0">
                <a:solidFill>
                  <a:srgbClr val="00FF00"/>
                </a:solidFill>
                <a:latin typeface="Consolas"/>
              </a:rPr>
              <a:t>// (we </a:t>
            </a:r>
            <a:r>
              <a:rPr lang="nl-NL" dirty="0" err="1">
                <a:solidFill>
                  <a:srgbClr val="00FF00"/>
                </a:solidFill>
                <a:latin typeface="Consolas"/>
              </a:rPr>
              <a:t>assume</a:t>
            </a:r>
            <a:r>
              <a:rPr lang="nl-NL" dirty="0">
                <a:solidFill>
                  <a:srgbClr val="00FF00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nsolas"/>
              </a:rPr>
              <a:t>our</a:t>
            </a:r>
            <a:r>
              <a:rPr lang="nl-NL" dirty="0">
                <a:solidFill>
                  <a:srgbClr val="00FF00"/>
                </a:solidFill>
                <a:latin typeface="Consolas"/>
              </a:rPr>
              <a:t> button is </a:t>
            </a:r>
            <a:r>
              <a:rPr lang="nl-NL" dirty="0" err="1">
                <a:solidFill>
                  <a:srgbClr val="00FF00"/>
                </a:solidFill>
                <a:latin typeface="Consolas"/>
              </a:rPr>
              <a:t>already</a:t>
            </a:r>
            <a:r>
              <a:rPr lang="nl-NL" dirty="0">
                <a:solidFill>
                  <a:srgbClr val="00FF00"/>
                </a:solidFill>
                <a:latin typeface="Consolas"/>
              </a:rPr>
              <a:t> set-up)</a:t>
            </a:r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  </a:t>
            </a:r>
            <a:r>
              <a:rPr lang="nl-NL" dirty="0" err="1">
                <a:solidFill>
                  <a:srgbClr val="FFFFFF"/>
                </a:solidFill>
                <a:latin typeface="Consolas"/>
              </a:rPr>
              <a:t>button.Click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+= </a:t>
            </a:r>
            <a:r>
              <a:rPr lang="nl-NL" dirty="0" err="1">
                <a:solidFill>
                  <a:srgbClr val="FF8000"/>
                </a:solidFill>
                <a:latin typeface="Consolas"/>
              </a:rPr>
              <a:t>this</a:t>
            </a:r>
            <a:r>
              <a:rPr lang="nl-NL" dirty="0" err="1">
                <a:solidFill>
                  <a:srgbClr val="FFFFFF"/>
                </a:solidFill>
                <a:latin typeface="Consolas"/>
              </a:rPr>
              <a:t>.OnButtonClick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;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}</a:t>
            </a:r>
          </a:p>
          <a:p>
            <a:pPr marL="36576"/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private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FF8000"/>
                </a:solidFill>
                <a:latin typeface="Consolas"/>
              </a:rPr>
              <a:t>void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FFFFFF"/>
                </a:solidFill>
                <a:latin typeface="Consolas"/>
              </a:rPr>
              <a:t>OnButtonClick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(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object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FFFFFF"/>
                </a:solidFill>
                <a:latin typeface="Consolas"/>
              </a:rPr>
              <a:t>sender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, </a:t>
            </a:r>
            <a:r>
              <a:rPr lang="nl-NL" dirty="0" err="1">
                <a:solidFill>
                  <a:srgbClr val="FFFF00"/>
                </a:solidFill>
                <a:latin typeface="Consolas"/>
              </a:rPr>
              <a:t>ClickEventArgs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FFFFFF"/>
                </a:solidFill>
                <a:latin typeface="Consolas"/>
              </a:rPr>
              <a:t>eventArgs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) {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  </a:t>
            </a:r>
            <a:r>
              <a:rPr lang="nl-NL" dirty="0">
                <a:solidFill>
                  <a:srgbClr val="00FF00"/>
                </a:solidFill>
                <a:latin typeface="Consolas"/>
              </a:rPr>
              <a:t>// ...</a:t>
            </a:r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}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}</a:t>
            </a:r>
          </a:p>
          <a:p>
            <a:pPr marL="36576"/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 err="1">
                <a:solidFill>
                  <a:srgbClr val="FF8000"/>
                </a:solidFill>
                <a:latin typeface="Consolas"/>
              </a:rPr>
              <a:t>internal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class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>
                <a:solidFill>
                  <a:srgbClr val="FFFF00"/>
                </a:solidFill>
                <a:latin typeface="Consolas"/>
              </a:rPr>
              <a:t>Button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{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public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event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2B91AF"/>
                </a:solidFill>
                <a:latin typeface="Consolas"/>
              </a:rPr>
              <a:t>EventHandler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&lt;</a:t>
            </a:r>
            <a:r>
              <a:rPr lang="nl-NL" dirty="0" err="1">
                <a:solidFill>
                  <a:srgbClr val="FFFF00"/>
                </a:solidFill>
                <a:latin typeface="Consolas"/>
              </a:rPr>
              <a:t>ClickEventArgs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&gt; Click;</a:t>
            </a:r>
          </a:p>
          <a:p>
            <a:pPr marL="36576"/>
            <a:r>
              <a:rPr lang="en-US" dirty="0">
                <a:solidFill>
                  <a:srgbClr val="FFFFFF"/>
                </a:solidFill>
                <a:latin typeface="Consolas"/>
              </a:rPr>
              <a:t>  </a:t>
            </a:r>
            <a:r>
              <a:rPr lang="nl-NL" dirty="0">
                <a:solidFill>
                  <a:srgbClr val="00FF00"/>
                </a:solidFill>
                <a:latin typeface="Consolas"/>
              </a:rPr>
              <a:t>// ...</a:t>
            </a:r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}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Hello world</a:t>
            </a:r>
            <a:r>
              <a:rPr lang="en-GB" dirty="0"/>
              <a:t>	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classes &amp; properties</a:t>
            </a:r>
            <a:r>
              <a:rPr lang="en-GB" dirty="0" smtClean="0"/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  </a:t>
            </a:r>
            <a:r>
              <a:rPr lang="en-GB" dirty="0" smtClean="0"/>
              <a:t>events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	   conventions	features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00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  <p:sp>
        <p:nvSpPr>
          <p:cNvPr id="3" name="Tekstvak 2"/>
          <p:cNvSpPr txBox="1"/>
          <p:nvPr>
            <p:custDataLst>
              <p:tags r:id="rId6"/>
            </p:custDataLst>
          </p:nvPr>
        </p:nvSpPr>
        <p:spPr>
          <a:xfrm>
            <a:off x="93070" y="4653136"/>
            <a:ext cx="8871418" cy="22048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Functiepointer meegeven aan event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Events zijn compleet verwerkt in taal en </a:t>
            </a:r>
            <a:r>
              <a:rPr lang="nl-NL" sz="2800" dirty="0" err="1">
                <a:solidFill>
                  <a:schemeClr val="bg1">
                    <a:lumMod val="75000"/>
                  </a:schemeClr>
                </a:solidFill>
              </a:rPr>
              <a:t>framework</a:t>
            </a:r>
            <a:endParaRPr lang="nl-NL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50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WORKSHOP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186140" y="1124744"/>
            <a:ext cx="8957859" cy="5544616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Maak een nieuw Windows Form Application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Voeg een button toe (via </a:t>
            </a:r>
            <a:r>
              <a:rPr lang="nl-NL" dirty="0" err="1" smtClean="0"/>
              <a:t>toolbox</a:t>
            </a:r>
            <a:r>
              <a:rPr lang="nl-NL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Voeg een event </a:t>
            </a:r>
            <a:r>
              <a:rPr lang="nl-NL" dirty="0" err="1" smtClean="0"/>
              <a:t>handler</a:t>
            </a:r>
            <a:r>
              <a:rPr lang="nl-NL" dirty="0" smtClean="0"/>
              <a:t> toe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Toon een bericht aan de gebruiker (gebruik </a:t>
            </a:r>
            <a:r>
              <a:rPr lang="nl-NL" dirty="0" err="1" smtClean="0"/>
              <a:t>MessageBox</a:t>
            </a:r>
            <a:r>
              <a:rPr lang="nl-NL" dirty="0" smtClean="0"/>
              <a:t>)</a:t>
            </a:r>
            <a:endParaRPr lang="en-GB" dirty="0"/>
          </a:p>
        </p:txBody>
      </p:sp>
      <p:sp>
        <p:nvSpPr>
          <p:cNvPr id="7" name="Rectangle 29"/>
          <p:cNvSpPr/>
          <p:nvPr>
            <p:custDataLst>
              <p:tags r:id="rId4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19A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  <p:sp>
        <p:nvSpPr>
          <p:cNvPr id="3" name="Tekstvak 2"/>
          <p:cNvSpPr txBox="1"/>
          <p:nvPr>
            <p:custDataLst>
              <p:tags r:id="rId5"/>
            </p:custDataLst>
          </p:nvPr>
        </p:nvSpPr>
        <p:spPr>
          <a:xfrm>
            <a:off x="186141" y="2636912"/>
            <a:ext cx="8346299" cy="18722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n-GB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545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Hello world</a:t>
            </a:r>
            <a:r>
              <a:rPr lang="en-GB" dirty="0"/>
              <a:t>	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classes &amp; properties</a:t>
            </a:r>
            <a:r>
              <a:rPr lang="en-GB" dirty="0" smtClean="0"/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 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events	   </a:t>
            </a:r>
            <a:r>
              <a:rPr lang="en-GB" dirty="0" smtClean="0"/>
              <a:t>conventions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29"/>
          <p:cNvSpPr/>
          <p:nvPr>
            <p:custDataLst>
              <p:tags r:id="rId4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00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tekst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809158" y="1816320"/>
            <a:ext cx="3200400" cy="5486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mtClean="0"/>
              <a:t>C#</a:t>
            </a:r>
            <a:endParaRPr lang="nl-NL" dirty="0"/>
          </a:p>
        </p:txBody>
      </p:sp>
      <p:sp>
        <p:nvSpPr>
          <p:cNvPr id="10" name="Tijdelijke aanduiding voor inhoud 11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805348" y="2420888"/>
            <a:ext cx="3200400" cy="48234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nl-NL" sz="1800" smtClean="0"/>
              <a:t>Alle methoden: PascalCased</a:t>
            </a:r>
          </a:p>
          <a:p>
            <a:pPr>
              <a:buFont typeface="Arial" pitchFamily="34" charset="0"/>
              <a:buChar char="•"/>
            </a:pPr>
            <a:r>
              <a:rPr lang="nl-NL" sz="1800" smtClean="0"/>
              <a:t>Constanten en enums: PascalCased</a:t>
            </a:r>
          </a:p>
          <a:p>
            <a:pPr>
              <a:buFont typeface="Arial" pitchFamily="34" charset="0"/>
              <a:buChar char="•"/>
            </a:pPr>
            <a:r>
              <a:rPr lang="nl-NL" sz="1800" smtClean="0"/>
              <a:t>Alle properties: PascalCased</a:t>
            </a:r>
          </a:p>
          <a:p>
            <a:pPr>
              <a:buFont typeface="Arial" pitchFamily="34" charset="0"/>
              <a:buChar char="•"/>
            </a:pPr>
            <a:r>
              <a:rPr lang="nl-NL" sz="1800" smtClean="0"/>
              <a:t>Instance fields: camelCased of _camelCased</a:t>
            </a:r>
            <a:endParaRPr lang="nl-NL" smtClean="0"/>
          </a:p>
          <a:p>
            <a:pPr>
              <a:buFont typeface="Arial" pitchFamily="34" charset="0"/>
              <a:buChar char="•"/>
            </a:pPr>
            <a:r>
              <a:rPr lang="nl-NL" sz="1800" smtClean="0"/>
              <a:t>Static fields: PascalCased</a:t>
            </a:r>
          </a:p>
          <a:p>
            <a:pPr>
              <a:buFont typeface="Arial" pitchFamily="34" charset="0"/>
              <a:buChar char="•"/>
            </a:pPr>
            <a:r>
              <a:rPr lang="nl-NL" sz="1800" smtClean="0"/>
              <a:t>Interfaces: Prefixen met “I” (IDisposable)</a:t>
            </a:r>
            <a:endParaRPr lang="nl-NL" sz="1800" dirty="0" smtClean="0"/>
          </a:p>
        </p:txBody>
      </p:sp>
      <p:sp>
        <p:nvSpPr>
          <p:cNvPr id="11" name="Tijdelijke aanduiding voor tekst 4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4686214" y="1816320"/>
            <a:ext cx="3200400" cy="5486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mtClean="0"/>
              <a:t>Java</a:t>
            </a:r>
            <a:endParaRPr lang="nl-NL" dirty="0"/>
          </a:p>
        </p:txBody>
      </p:sp>
      <p:sp>
        <p:nvSpPr>
          <p:cNvPr id="12" name="Tijdelijke aanduiding voor inhoud 12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4686214" y="2420888"/>
            <a:ext cx="3200400" cy="48234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nl-NL" sz="1800" smtClean="0"/>
              <a:t>Public methods: camelCased </a:t>
            </a:r>
          </a:p>
          <a:p>
            <a:pPr>
              <a:buFont typeface="Arial" pitchFamily="34" charset="0"/>
              <a:buChar char="•"/>
            </a:pPr>
            <a:r>
              <a:rPr lang="nl-NL" sz="1800" smtClean="0"/>
              <a:t>Constanten en enums: HOOFDLETTERS</a:t>
            </a:r>
          </a:p>
          <a:p>
            <a:pPr>
              <a:buFont typeface="Arial" pitchFamily="34" charset="0"/>
              <a:buChar char="•"/>
            </a:pPr>
            <a:r>
              <a:rPr lang="nl-NL" sz="1800" smtClean="0"/>
              <a:t>Properties bestaan niet</a:t>
            </a:r>
          </a:p>
          <a:p>
            <a:pPr>
              <a:buFont typeface="Arial" pitchFamily="34" charset="0"/>
              <a:buChar char="•"/>
            </a:pPr>
            <a:r>
              <a:rPr lang="nl-NL" sz="1800" smtClean="0"/>
              <a:t>Instance fields: camelCased</a:t>
            </a:r>
          </a:p>
          <a:p>
            <a:pPr>
              <a:buFont typeface="Arial" pitchFamily="34" charset="0"/>
              <a:buChar char="•"/>
            </a:pPr>
            <a:r>
              <a:rPr lang="nl-NL" sz="1800" smtClean="0"/>
              <a:t>Static fields: camelCased of PascalCased</a:t>
            </a:r>
          </a:p>
          <a:p>
            <a:pPr>
              <a:buFont typeface="Arial" pitchFamily="34" charset="0"/>
              <a:buChar char="•"/>
            </a:pPr>
            <a:r>
              <a:rPr lang="nl-NL" sz="1800" smtClean="0"/>
              <a:t>Geen conventies voor interfaces</a:t>
            </a:r>
            <a:endParaRPr lang="nl-NL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789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568952" cy="4392488"/>
          </a:xfrm>
        </p:spPr>
        <p:txBody>
          <a:bodyPr>
            <a:normAutofit fontScale="70000" lnSpcReduction="20000"/>
          </a:bodyPr>
          <a:lstStyle/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package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protected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abstract class Class&lt;E&gt; : List&lt;E&gt; {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 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protected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final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string HELLOSTRING = "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Hello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  public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final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true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=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true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  private string test;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  //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properties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bestaan niet (native)</a:t>
            </a:r>
          </a:p>
          <a:p>
            <a:pPr marL="36576"/>
            <a:endParaRPr lang="nl-NL" dirty="0">
              <a:latin typeface="Consolas" pitchFamily="49" charset="0"/>
              <a:cs typeface="Consolas" pitchFamily="49" charset="0"/>
            </a:endParaRP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  private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sayBye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() {}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 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protected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abstract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doSomething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  public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string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sayHello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(int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count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){}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Hello world</a:t>
            </a:r>
            <a:r>
              <a:rPr lang="en-GB" dirty="0"/>
              <a:t>	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classes &amp; properties</a:t>
            </a:r>
            <a:r>
              <a:rPr lang="en-GB" dirty="0" smtClean="0"/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 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events	   </a:t>
            </a:r>
            <a:r>
              <a:rPr lang="en-GB" dirty="0" smtClean="0"/>
              <a:t>conventions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00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451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l-NL" dirty="0" smtClean="0"/>
              <a:t>Benodigdheden</a:t>
            </a:r>
            <a:endParaRPr lang="en-GB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Laptop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Windows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Visual Studio 2010</a:t>
            </a:r>
            <a:endParaRPr lang="en-GB" dirty="0"/>
          </a:p>
        </p:txBody>
      </p:sp>
      <p:sp>
        <p:nvSpPr>
          <p:cNvPr id="7" name="Tekstvak 6"/>
          <p:cNvSpPr txBox="1"/>
          <p:nvPr>
            <p:custDataLst>
              <p:tags r:id="rId4"/>
            </p:custDataLst>
          </p:nvPr>
        </p:nvSpPr>
        <p:spPr>
          <a:xfrm>
            <a:off x="179512" y="1340768"/>
            <a:ext cx="8496944" cy="51125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n-GB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84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568952" cy="4392488"/>
          </a:xfrm>
        </p:spPr>
        <p:txBody>
          <a:bodyPr>
            <a:normAutofit fontScale="70000" lnSpcReduction="20000"/>
          </a:bodyPr>
          <a:lstStyle/>
          <a:p>
            <a:pPr marL="36576"/>
            <a:r>
              <a:rPr lang="en-US" dirty="0">
                <a:solidFill>
                  <a:srgbClr val="FF8000"/>
                </a:solidFill>
                <a:latin typeface="Consolas"/>
              </a:rPr>
              <a:t>internal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/>
              </a:rPr>
              <a:t>abstract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FFFFFF"/>
                </a:solidFill>
                <a:latin typeface="Consolas"/>
              </a:rPr>
              <a:t>TContents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&gt; :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IList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FFFFFF"/>
                </a:solidFill>
                <a:latin typeface="Consolas"/>
              </a:rPr>
              <a:t>TContents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&gt; {</a:t>
            </a:r>
          </a:p>
          <a:p>
            <a:pPr marL="36576"/>
            <a:r>
              <a:rPr lang="en-US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FF8000"/>
                </a:solidFill>
                <a:latin typeface="Consolas"/>
              </a:rPr>
              <a:t>protected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solas"/>
              </a:rPr>
              <a:t>HelloString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FF00"/>
                </a:solidFill>
                <a:latin typeface="Consolas"/>
              </a:rPr>
              <a:t>"Hello"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;</a:t>
            </a:r>
          </a:p>
          <a:p>
            <a:pPr marL="36576"/>
            <a:r>
              <a:rPr lang="en-US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FF8000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Consolas"/>
              </a:rPr>
              <a:t>readonly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Consolas"/>
              </a:rPr>
              <a:t>bool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True = </a:t>
            </a:r>
            <a:r>
              <a:rPr lang="en-US" dirty="0">
                <a:solidFill>
                  <a:srgbClr val="FF8000"/>
                </a:solidFill>
                <a:latin typeface="Consolas"/>
              </a:rPr>
              <a:t>true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;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private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string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>
                <a:solidFill>
                  <a:srgbClr val="808080"/>
                </a:solidFill>
                <a:latin typeface="Consolas"/>
              </a:rPr>
              <a:t>test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;</a:t>
            </a:r>
          </a:p>
          <a:p>
            <a:pPr marL="36576"/>
            <a:r>
              <a:rPr lang="en-US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FF8000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Count { </a:t>
            </a:r>
            <a:r>
              <a:rPr lang="en-US" dirty="0">
                <a:solidFill>
                  <a:srgbClr val="FF8000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; </a:t>
            </a:r>
            <a:r>
              <a:rPr lang="en-US" dirty="0">
                <a:solidFill>
                  <a:srgbClr val="FF8000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; }</a:t>
            </a:r>
          </a:p>
          <a:p>
            <a:pPr marL="36576"/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private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FF8000"/>
                </a:solidFill>
                <a:latin typeface="Consolas"/>
              </a:rPr>
              <a:t>void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808080"/>
                </a:solidFill>
                <a:latin typeface="Consolas"/>
              </a:rPr>
              <a:t>SayBye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() {}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nl-NL" dirty="0" err="1">
                <a:solidFill>
                  <a:srgbClr val="FF8000"/>
                </a:solidFill>
                <a:latin typeface="Consolas"/>
              </a:rPr>
              <a:t>protected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abstract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FF8000"/>
                </a:solidFill>
                <a:latin typeface="Consolas"/>
              </a:rPr>
              <a:t>void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FFFFFF"/>
                </a:solidFill>
                <a:latin typeface="Consolas"/>
              </a:rPr>
              <a:t>DoSomething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();</a:t>
            </a:r>
          </a:p>
          <a:p>
            <a:pPr marL="36576"/>
            <a:r>
              <a:rPr lang="en-US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FF8000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solas"/>
              </a:rPr>
              <a:t>SayHello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FF8000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count){}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}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Hello world</a:t>
            </a:r>
            <a:r>
              <a:rPr lang="en-GB" dirty="0"/>
              <a:t>	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classes &amp; properties</a:t>
            </a:r>
            <a:r>
              <a:rPr lang="en-GB" dirty="0" smtClean="0"/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 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events	   </a:t>
            </a:r>
            <a:r>
              <a:rPr lang="en-GB" dirty="0" smtClean="0"/>
              <a:t>conventions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	features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00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522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l-NL" dirty="0" smtClean="0"/>
              <a:t>Literatuur</a:t>
            </a:r>
            <a:endParaRPr lang="en-GB" dirty="0"/>
          </a:p>
        </p:txBody>
      </p:sp>
      <p:sp>
        <p:nvSpPr>
          <p:cNvPr id="7" name="Tekstvak 6"/>
          <p:cNvSpPr txBox="1"/>
          <p:nvPr>
            <p:custDataLst>
              <p:tags r:id="rId3"/>
            </p:custDataLst>
          </p:nvPr>
        </p:nvSpPr>
        <p:spPr>
          <a:xfrm>
            <a:off x="179512" y="1340768"/>
            <a:ext cx="8496944" cy="51125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n-GB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Essential C# 4.0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Professional C# 4 &amp; .NET 4</a:t>
            </a:r>
          </a:p>
          <a:p>
            <a:endParaRPr lang="en-US" smtClean="0"/>
          </a:p>
          <a:p>
            <a:endParaRPr lang="nl-NL" dirty="0"/>
          </a:p>
        </p:txBody>
      </p:sp>
      <p:pic>
        <p:nvPicPr>
          <p:cNvPr id="8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12776"/>
            <a:ext cx="18669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022" y="4077072"/>
            <a:ext cx="19050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445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l-NL" dirty="0" smtClean="0"/>
              <a:t>Literatuur</a:t>
            </a:r>
            <a:endParaRPr lang="en-GB" dirty="0"/>
          </a:p>
        </p:txBody>
      </p:sp>
      <p:sp>
        <p:nvSpPr>
          <p:cNvPr id="7" name="Tekstvak 6"/>
          <p:cNvSpPr txBox="1"/>
          <p:nvPr>
            <p:custDataLst>
              <p:tags r:id="rId3"/>
            </p:custDataLst>
          </p:nvPr>
        </p:nvSpPr>
        <p:spPr>
          <a:xfrm>
            <a:off x="179512" y="1340768"/>
            <a:ext cx="8496944" cy="51125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n-GB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r>
              <a:rPr lang="en-US" dirty="0" smtClean="0"/>
              <a:t>Code Complete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err="1" smtClean="0"/>
              <a:t>Boek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iedereen</a:t>
            </a:r>
            <a:r>
              <a:rPr lang="en-US" dirty="0" smtClean="0"/>
              <a:t>!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nl-NL" dirty="0"/>
          </a:p>
        </p:txBody>
      </p:sp>
      <p:pic>
        <p:nvPicPr>
          <p:cNvPr id="11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12776"/>
            <a:ext cx="192405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688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l-NL" dirty="0" smtClean="0"/>
              <a:t>Vragen</a:t>
            </a:r>
            <a:endParaRPr lang="en-GB" dirty="0"/>
          </a:p>
        </p:txBody>
      </p:sp>
      <p:sp>
        <p:nvSpPr>
          <p:cNvPr id="7" name="Tekstvak 6"/>
          <p:cNvSpPr txBox="1"/>
          <p:nvPr>
            <p:custDataLst>
              <p:tags r:id="rId3"/>
            </p:custDataLst>
          </p:nvPr>
        </p:nvSpPr>
        <p:spPr>
          <a:xfrm>
            <a:off x="179512" y="1340768"/>
            <a:ext cx="8496944" cy="51125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n-GB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nl-NL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477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WORKSHOP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196752"/>
            <a:ext cx="8229600" cy="5112568"/>
          </a:xfrm>
        </p:spPr>
        <p:txBody>
          <a:bodyPr/>
          <a:lstStyle/>
          <a:p>
            <a:r>
              <a:rPr lang="nl-NL" dirty="0" smtClean="0"/>
              <a:t>Eventueel over 10 minuten “Advanced features” </a:t>
            </a:r>
            <a:r>
              <a:rPr lang="nl-NL" smtClean="0"/>
              <a:t>voor geïnteresseerden.</a:t>
            </a:r>
            <a:endParaRPr lang="nl-NL" dirty="0"/>
          </a:p>
        </p:txBody>
      </p:sp>
      <p:sp>
        <p:nvSpPr>
          <p:cNvPr id="7" name="Rectangle 29"/>
          <p:cNvSpPr/>
          <p:nvPr>
            <p:custDataLst>
              <p:tags r:id="rId4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19A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  <p:sp>
        <p:nvSpPr>
          <p:cNvPr id="3" name="Tekstvak 2"/>
          <p:cNvSpPr txBox="1"/>
          <p:nvPr>
            <p:custDataLst>
              <p:tags r:id="rId5"/>
            </p:custDataLst>
          </p:nvPr>
        </p:nvSpPr>
        <p:spPr>
          <a:xfrm>
            <a:off x="186141" y="2636912"/>
            <a:ext cx="8346299" cy="18722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n-GB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604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l-NL" dirty="0" smtClean="0"/>
              <a:t>Bronnen</a:t>
            </a:r>
            <a:endParaRPr lang="en-GB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MSDN Library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dirty="0">
                <a:hlinkClick r:id="rId6"/>
              </a:rPr>
              <a:t>http://</a:t>
            </a:r>
            <a:r>
              <a:rPr lang="en-GB" dirty="0" smtClean="0">
                <a:hlinkClick r:id="rId6"/>
              </a:rPr>
              <a:t>msdn.microsoft.com/library/default.aspx</a:t>
            </a:r>
            <a:endParaRPr lang="en-GB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Stack Overflow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NL" dirty="0" smtClean="0">
                <a:hlinkClick r:id="rId7"/>
              </a:rPr>
              <a:t>http://www.stackoverflow.com</a:t>
            </a:r>
            <a:endParaRPr lang="nl-NL" dirty="0" smtClean="0"/>
          </a:p>
          <a:p>
            <a:pPr marL="457200" indent="-457200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7" name="Tekstvak 6"/>
          <p:cNvSpPr txBox="1"/>
          <p:nvPr>
            <p:custDataLst>
              <p:tags r:id="rId4"/>
            </p:custDataLst>
          </p:nvPr>
        </p:nvSpPr>
        <p:spPr>
          <a:xfrm>
            <a:off x="179512" y="1340768"/>
            <a:ext cx="8496944" cy="51125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n-GB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438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>
            <p:custDataLst>
              <p:tags r:id="rId2"/>
            </p:custDataLst>
          </p:nvPr>
        </p:nvSpPr>
        <p:spPr>
          <a:xfrm>
            <a:off x="4184724" y="3775122"/>
            <a:ext cx="2160240" cy="2160240"/>
          </a:xfrm>
          <a:prstGeom prst="rect">
            <a:avLst/>
          </a:prstGeom>
          <a:solidFill>
            <a:srgbClr val="19A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Blue</a:t>
            </a:r>
            <a:endParaRPr lang="en-GB" dirty="0"/>
          </a:p>
        </p:txBody>
      </p:sp>
      <p:sp>
        <p:nvSpPr>
          <p:cNvPr id="23" name="Rectangle 22"/>
          <p:cNvSpPr/>
          <p:nvPr>
            <p:custDataLst>
              <p:tags r:id="rId3"/>
            </p:custDataLst>
          </p:nvPr>
        </p:nvSpPr>
        <p:spPr>
          <a:xfrm>
            <a:off x="1691680" y="3775122"/>
            <a:ext cx="2160240" cy="2160240"/>
          </a:xfrm>
          <a:prstGeom prst="rect">
            <a:avLst/>
          </a:prstGeom>
          <a:solidFill>
            <a:srgbClr val="319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Green</a:t>
            </a:r>
            <a:endParaRPr lang="en-GB" dirty="0"/>
          </a:p>
        </p:txBody>
      </p:sp>
      <p:sp>
        <p:nvSpPr>
          <p:cNvPr id="22" name="Rectangle 21"/>
          <p:cNvSpPr/>
          <p:nvPr>
            <p:custDataLst>
              <p:tags r:id="rId4"/>
            </p:custDataLst>
          </p:nvPr>
        </p:nvSpPr>
        <p:spPr>
          <a:xfrm>
            <a:off x="4184724" y="1327375"/>
            <a:ext cx="2160240" cy="2160240"/>
          </a:xfrm>
          <a:prstGeom prst="rect">
            <a:avLst/>
          </a:prstGeom>
          <a:solidFill>
            <a:srgbClr val="00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Teal</a:t>
            </a:r>
            <a:endParaRPr lang="en-GB" dirty="0"/>
          </a:p>
        </p:txBody>
      </p:sp>
      <p:sp>
        <p:nvSpPr>
          <p:cNvPr id="21" name="Rectangle 20"/>
          <p:cNvSpPr/>
          <p:nvPr>
            <p:custDataLst>
              <p:tags r:id="rId5"/>
            </p:custDataLst>
          </p:nvPr>
        </p:nvSpPr>
        <p:spPr>
          <a:xfrm>
            <a:off x="1691680" y="1327375"/>
            <a:ext cx="2160240" cy="2160240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Magenta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GB" dirty="0" err="1" smtClean="0"/>
              <a:t>Onderwerpen</a:t>
            </a:r>
            <a:endParaRPr lang="en-GB" dirty="0"/>
          </a:p>
        </p:txBody>
      </p:sp>
      <p:sp>
        <p:nvSpPr>
          <p:cNvPr id="11" name="Rectangle 10"/>
          <p:cNvSpPr/>
          <p:nvPr>
            <p:custDataLst>
              <p:tags r:id="rId7"/>
            </p:custDataLst>
          </p:nvPr>
        </p:nvSpPr>
        <p:spPr>
          <a:xfrm>
            <a:off x="1691680" y="3775122"/>
            <a:ext cx="2160240" cy="2160240"/>
          </a:xfrm>
          <a:prstGeom prst="rect">
            <a:avLst/>
          </a:prstGeom>
          <a:solidFill>
            <a:srgbClr val="319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Visual Studio</a:t>
            </a:r>
            <a:endParaRPr lang="en-GB" dirty="0"/>
          </a:p>
        </p:txBody>
      </p:sp>
      <p:sp>
        <p:nvSpPr>
          <p:cNvPr id="8" name="Rectangle 7"/>
          <p:cNvSpPr/>
          <p:nvPr>
            <p:custDataLst>
              <p:tags r:id="rId8"/>
            </p:custDataLst>
          </p:nvPr>
        </p:nvSpPr>
        <p:spPr>
          <a:xfrm>
            <a:off x="1691680" y="1327375"/>
            <a:ext cx="2160240" cy="2160240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err="1" smtClean="0"/>
              <a:t>Wat</a:t>
            </a:r>
            <a:r>
              <a:rPr lang="en-GB" dirty="0" smtClean="0"/>
              <a:t> is C#</a:t>
            </a:r>
            <a:endParaRPr lang="en-GB" dirty="0"/>
          </a:p>
        </p:txBody>
      </p:sp>
      <p:sp>
        <p:nvSpPr>
          <p:cNvPr id="9" name="Rectangle 8"/>
          <p:cNvSpPr/>
          <p:nvPr>
            <p:custDataLst>
              <p:tags r:id="rId9"/>
            </p:custDataLst>
          </p:nvPr>
        </p:nvSpPr>
        <p:spPr>
          <a:xfrm>
            <a:off x="4184724" y="1327375"/>
            <a:ext cx="2160240" cy="2160240"/>
          </a:xfrm>
          <a:prstGeom prst="rect">
            <a:avLst/>
          </a:prstGeom>
          <a:solidFill>
            <a:srgbClr val="00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nl-NL" dirty="0" smtClean="0"/>
              <a:t>Code</a:t>
            </a:r>
            <a:endParaRPr lang="en-GB" dirty="0"/>
          </a:p>
        </p:txBody>
      </p:sp>
      <p:sp>
        <p:nvSpPr>
          <p:cNvPr id="10" name="Rectangle 9"/>
          <p:cNvSpPr/>
          <p:nvPr>
            <p:custDataLst>
              <p:tags r:id="rId10"/>
            </p:custDataLst>
          </p:nvPr>
        </p:nvSpPr>
        <p:spPr>
          <a:xfrm>
            <a:off x="4184724" y="3775122"/>
            <a:ext cx="2160240" cy="2160240"/>
          </a:xfrm>
          <a:prstGeom prst="rect">
            <a:avLst/>
          </a:prstGeom>
          <a:solidFill>
            <a:srgbClr val="19A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Workshop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026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2" grpId="0" animBg="1"/>
      <p:bldP spid="21" grpId="0" animBg="1"/>
      <p:bldP spid="11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WAT IS HET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229600" cy="453650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85000" lnSpcReduction="10000"/>
          </a:bodyPr>
          <a:lstStyle/>
          <a:p>
            <a:r>
              <a:rPr lang="en-GB" dirty="0" err="1"/>
              <a:t>v</a:t>
            </a:r>
            <a:r>
              <a:rPr lang="en-GB" dirty="0" err="1" smtClean="0"/>
              <a:t>oor</a:t>
            </a:r>
            <a:r>
              <a:rPr lang="en-GB" dirty="0" smtClean="0"/>
              <a:t> </a:t>
            </a:r>
            <a:r>
              <a:rPr lang="en-GB" dirty="0" err="1" smtClean="0"/>
              <a:t>wat</a:t>
            </a:r>
            <a:r>
              <a:rPr lang="en-GB" dirty="0"/>
              <a:t>	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wat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is .NET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at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is C#	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verschillen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met JAVA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00" y="1700213"/>
            <a:ext cx="3231871" cy="230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ux3.iconpedia.net/uploads/543099874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412" y="386104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media01.versus.io/pictures/WYEWNREWQJSGNMQLETSONJHCSCNOGDLNQRXGVTZQMPEYNLFLZKVANWHCTDQBMZIR/original.png?1319620506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28830"/>
            <a:ext cx="1581558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35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WAT IS HET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229600" cy="453650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nl-NL" dirty="0" err="1" smtClean="0"/>
              <a:t>Desktop-applicaties</a:t>
            </a:r>
            <a:endParaRPr lang="nl-NL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err="1" smtClean="0"/>
              <a:t>Webapplicaties</a:t>
            </a:r>
            <a:endParaRPr lang="nl-NL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Office-</a:t>
            </a:r>
            <a:r>
              <a:rPr lang="nl-NL" dirty="0" err="1" smtClean="0"/>
              <a:t>addins</a:t>
            </a:r>
            <a:r>
              <a:rPr lang="nl-NL" dirty="0" smtClean="0"/>
              <a:t>/VS-</a:t>
            </a:r>
            <a:r>
              <a:rPr lang="nl-NL" dirty="0" err="1" smtClean="0"/>
              <a:t>extensions</a:t>
            </a:r>
            <a:endParaRPr lang="nl-NL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err="1" smtClean="0"/>
              <a:t>Silverlight</a:t>
            </a:r>
            <a:endParaRPr lang="nl-NL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WP7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XBOX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85000" lnSpcReduction="10000"/>
          </a:bodyPr>
          <a:lstStyle/>
          <a:p>
            <a:r>
              <a:rPr lang="en-GB" dirty="0" err="1"/>
              <a:t>v</a:t>
            </a:r>
            <a:r>
              <a:rPr lang="en-GB" dirty="0" err="1" smtClean="0"/>
              <a:t>oor</a:t>
            </a:r>
            <a:r>
              <a:rPr lang="en-GB" dirty="0" smtClean="0"/>
              <a:t> </a:t>
            </a:r>
            <a:r>
              <a:rPr lang="en-GB" dirty="0" err="1" smtClean="0"/>
              <a:t>wat</a:t>
            </a:r>
            <a:r>
              <a:rPr lang="en-GB" dirty="0"/>
              <a:t>	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wat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is .NET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at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is C#	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verschillen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met JAVA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502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WAT IS HET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229600" cy="453650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nl-NL" dirty="0" err="1" smtClean="0"/>
              <a:t>Programmeerframework</a:t>
            </a:r>
            <a:endParaRPr lang="nl-NL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Fouten van JAVA niet nog eens gemaakt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(Bijna) alles van 1 leverancier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Snelle evoluties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85000" lnSpcReduction="10000"/>
          </a:bodyPr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voor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wat</a:t>
            </a:r>
            <a:r>
              <a:rPr lang="en-GB" dirty="0"/>
              <a:t>	</a:t>
            </a:r>
            <a:r>
              <a:rPr lang="en-GB" dirty="0" err="1"/>
              <a:t>wat</a:t>
            </a:r>
            <a:r>
              <a:rPr lang="en-GB" dirty="0"/>
              <a:t> is </a:t>
            </a:r>
            <a:r>
              <a:rPr lang="en-GB" dirty="0" smtClean="0"/>
              <a:t>.NET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wat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is C#	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verschillen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met JAVA</a:t>
            </a:r>
          </a:p>
        </p:txBody>
      </p:sp>
      <p:sp>
        <p:nvSpPr>
          <p:cNvPr id="9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780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WAT IS HET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229600" cy="453650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Developer in gedachte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Ontwikkelen is gratis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Focus op Microsoft platformen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Samenwerken met native </a:t>
            </a:r>
            <a:r>
              <a:rPr lang="nl-NL" dirty="0" err="1" smtClean="0"/>
              <a:t>components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85000" lnSpcReduction="10000"/>
          </a:bodyPr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voor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wat</a:t>
            </a:r>
            <a:r>
              <a:rPr lang="en-GB" dirty="0"/>
              <a:t>	</a:t>
            </a:r>
            <a:r>
              <a:rPr lang="en-GB" dirty="0" err="1"/>
              <a:t>wat</a:t>
            </a:r>
            <a:r>
              <a:rPr lang="en-GB" dirty="0"/>
              <a:t> is </a:t>
            </a:r>
            <a:r>
              <a:rPr lang="en-GB" dirty="0" smtClean="0"/>
              <a:t>.NET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wat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is C#	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verschillen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met JAVA</a:t>
            </a:r>
          </a:p>
        </p:txBody>
      </p:sp>
      <p:sp>
        <p:nvSpPr>
          <p:cNvPr id="9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289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9wXwQzM3rhQ9eicrIbw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Dv3J44TcYl6CbOMOYdb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j9bwRn8CXq7aRJS1WaIj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KsVUXjOb6c0weD3ZUfmL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fkQzIEnhM2SEqaVNKDd6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j1Wcaq6KUFGDcErlRAhnO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j9bwRn8CXq7aRJS1WaIj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KsVUXjOb6c0weD3ZUfmL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hx9c3uBQrAopowy4RPYjN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d4tABZykc5twzHfCT3kr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7ED6P22Vmxd1eRqnHOCM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2H4lJiliqBR0XPWvawhhJ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NC6mOw3UV35m7IibG7INk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xsobvlwO4ccCV1tjKz3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aeTBqcE6uIb6pxSl6PWUN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NLc1uGdxHFOGneuA49SI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0wwuBXDK6cOnq7opHXTX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I9DQwKN24cjLGvZ5fTXy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SZNnbFrUPCstfOkX76Zj9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yCTn5gy9n6LdzkrPPzxyI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b7mITIRD33XEP9Ptl4l7f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QhrHE87MYfs8OG0sMJ3bz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wAYb7ELUX2uBg4hb3Jwg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Gv154c9gH76WQSXmfyQh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Hk9sSiB440sLQJt0t13h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DdqWbAGjFijOngQYbSBlX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BOiqszI2f1pM37JvHHVKo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8WssD2h8sVsdBBDK86BC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ikMqtOolbHBpZxjFoliid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BcIeGbTqd1TFmXZWGL7z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jQv7SWzP9MERyQfVNBWyv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bHWhN8aVRVIUimc7NfjA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ON6J0Sab1Y3FNaA9rEeV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EaXdD10pLf99kyBEMJK1U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1g46uDi6sRDjWAlIsRKE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DyTIGNGeUbWs8tGo92HK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eGoWd6SVPkwEayPicmuM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SJl26s2vbeYsHjdkJAAlY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BVtj7yRQkgUSmX3U6DPq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C9kUw9acgqa0GCtfbmkL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ycteCYtMTq4v7pyNltEkT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OXfhOtWvyHvnhQSWSnxm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QQDliimLjcREEhnHEiXV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OB2hXsxLXll4Z6pDtbE9M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fPdL3JzzxbnAxNTIvQey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faRpdjRaX2qouL1YIwYB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jvDbAybJfpyi2eA4lPO0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wzEbX3a7iLJpiwEMRYAe6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H4b2oQPlM2sZ3wpB7y86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yCW4qyXPq7KA2X7M0Mgtp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ZjRZbwxoH97fTvHK6rDHS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nPwAfsnsGXOK8reYYhRwm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p1ziP7LRDmBf7xQivrXq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LiOFx1NZBTBr67yGaxlU6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nxc7r8Ym4ovWEJKCi5YS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D64FmtRuxnowQTT4y219u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jwWm1w5ZwoV20Te4pYehU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0N0qhClUCvGAVhtpAF0eP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WatPWxffWd8Uwo61Qm1a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f3Nt8SviRNDNQQXsFNEmz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0K4jyPEdFrXUp1tonKDm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tiUn0KKNVhQZGLVv93wdB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Iyg4oGewopNBNI4zWtd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mTVxqcogCV57K1w2uqXZ9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x6NeKkOOa9KimEkwXuQfM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Iu2Gyws2fBOklPKcr3sN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RnEOR1SAFJvpDLLYs6JJ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Tx6AHu9eGKj0RltRil5Yw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FRHXst9Tf2ojb4Mhl7T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1jvML2MNYJL8B0GOvALs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4iqr0nharE3cYDycaHrm6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jDaA35sQx7HyX05lLEvDw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BHkgzE0b2NSzTHfr3LmaH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WR9pyrmgno8cBxayrpFK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lvq1hCXqz5g79nfrK81wn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zTecD1iVu7QlBmIohPpQO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4raU7HhDdDfWxM4ZW8EA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FQc882SYChCIqwJcTIUkB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srK7JD7ZmmlHDpgqOBPiI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IVDn8CkSk5OMYMgqkbHB6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pGy6OWMRtLfVfXGXQvEN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Ka1i5kkjVVXMqdGzwwWyd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1JR0tDdR5s8SFwxOJBrxx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uh89KbAqtRhKHNBJTQIH6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h8PJZnkZHfoo8hq5RG64P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Exya2HNl6GNcsJaKEQw5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ugnfnDJKrsZLtiaPkCcl8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WOHU72gxKKL2iNNk9C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zKDsGwVH5o68pHONAp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J02TByFTcV5R4EQAKv6Gn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WR9pyrmgno8cBxayrpFK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lvq1hCXqz5g79nfrK81wn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zTecD1iVu7QlBmIohPpQO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4raU7HhDdDfWxM4ZW8E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tvA61mWzAhLCa9p0FzYYP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1qkCN7xXS7dVi8GP0xuv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WR9pyrmgno8cBxayrpFK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lvq1hCXqz5g79nfrK81wn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4raU7HhDdDfWxM4ZW8E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aQg0ZM2VnVRWO2H5b0j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9H4ARwt8dkhIJ5Q2yjt9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NUkefgc0P7vymVZZhHncN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cGfSzOvUTpJMFqrFJCIbU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1HgS2xh3JNtfK7r2ydKD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2fCmlEqZD3qWFyBGMXDQF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qFjeG3uqhoGF0gFcCCJ9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qGPVAaP3CU0gueOvVjds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POsTqRrNZ0G5VcG1qKW9C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xYSBq7L0dVMUARRkfc3Di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0z43YabSN0MGgt0Pqj1YN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i1BOa6uJ5ZQ9Yiwm8BPl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7w2KTNL305nddbA6zVk0Z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CMkBAeQkb1NMlSbwXOnJM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e9rGJTz0jUq2tEpkG2bLv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7UBojpLJBjAfh2saZ5n4V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Q6uIj4bq9rDxUHdLM4Xmn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zI1tUYBJX3Qk4uTB6Hxb9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CJ8LWeii6ypixLGPadPpu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GzDIRaXgOcnq6hk91nrEW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y5rLaLM4YkHgrGtUrVuBB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VLX8VhxkmKE12y7em7kQK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6Eou0crYPDpERKJfGIuQ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4eL1N0jj6xIQRtwNw8U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xNW6vTsxmUNfxVJZghCO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oDUgtCRE7flhjA9IZorEw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V1SgJTcmWRYGBRLjnrFY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GjcAYYuNXvqe0aiszMa0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WR9pyrmgno8cBxayrpFK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zTecD1iVu7QlBmIohPpQO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4raU7HhDdDfWxM4ZW8E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tvA61mWzAhLCa9p0FzYYP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QrLa6BDbhgEDBmfYJNefW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mzyTm4wJs6hQMYfBm8KVT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plTyQe53dRzzyskmmOFD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uVocFvBv6qCLfxFuJXSD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QPSvI1iU3oX9cZOdhDp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hcpMg0MWffVEE3JYIn2UX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Bi7mxBnZ3QgzCtJr0wXO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kccIQLAfhTZseZZ0EaqM3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1vyW5fzgnZtL2Ou8DelRg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ou6uZV1nZH1ANzqslOJG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MNAFeinhCWS9H9sYKzklC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30dHzdMZ2wbWCGwPLDE5m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8q5pXtAfpleiKArxJ9vDT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FeaE7KLgA75FmodlTXFx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Y5lfNYx56YPei0IidWWRO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WR9pyrmgno8cBxayrpFK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zTecD1iVu7QlBmIohPpQO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4raU7HhDdDfWxM4ZW8EA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tvA61mWzAhLCa9p0FzYYP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CN56EscGnm8K6yXoLRA1Z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YLxMsVOGHw8iRNB9gjpN7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sIDVzTbd5e83dQwxzMdV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q4lhh5iKmocZ9tdKijAov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2zfHsDnaAMrWgyJh1kUU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0mceLPPjQ1kOStzQHweU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CLGcjMxFWoDBXjQqIDX0k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ZYhsdqDOXIiZezTueRykh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qBsGfIbDoG4v0nVLyobvS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2ODUGlsFGz03yF0wbVDkk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GxIOgV1pNIJ4Jk27qamVK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YLxMsVOGHw8iRNB9gjpN7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HjVWoeTuAJRNrkSa1ErID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sIDVzTbd5e83dQwxzMdV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q4lhh5iKmocZ9tdKijAov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E87fYI94O91UAoDJ673Aw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yjhEju7RVqML1DiEiOTtJ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W0eFMrJVHN4BszyAELyq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W43niMgtDwTEw20CLNCvs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corzrE1Lu22IncAWbkAsN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Rn7gEG36QenaREVJkCrR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z8pH8bgZeqOrZQNx27Si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j1Wcaq6KUFGDcErlRAhnO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KsVUXjOb6c0weD3ZUfmL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gmthqqQ0Amx020VPyuwa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e0PJdq6NLR0YlOIUKbhrx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kYPl99SJLOi1mDxcZJdO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Y845n2BHhxglSZRl4Zreh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BH3psNdjTN2YPGYE06W0H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j1Wcaq6KUFGDcErlRAhnO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KsVUXjOb6c0weD3ZUfmL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1HbcVNjfJXy1vLo5XDS7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93NmgdYhIkRtMW89We5pv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yNV2Ox99B5SLqdJM9VQiD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j1Wcaq6KUFGDcErlRAhnO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KsVUXjOb6c0weD3ZUfmL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1HbcVNjfJXy1vLo5XDS7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uXOfL1dfRyYqTUmaM0lxq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WR9pyrmgno8cBxayrpF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wlQgR8YcsTCvpwBnZVHnU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lvq1hCXqz5g79nfrK81wn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4raU7HhDdDfWxM4ZW8EA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tvA61mWzAhLCa9p0FzYYP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uKSBZKru1JLbHybV5kG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mkhs2D70jjVfMmwZwYs0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jxAqFGSUxdIt20VMWL00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DkTONZB3eVp7pB9X7ktI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QWVcEWyldlJLxD78Oj0H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kme6on1kFVSmNoYC933H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FmSX1Oi1s099BzXxxakT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bPIacaXDzGKGSeqmd2E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dDMoEBwSn7TRtG8iD5Qv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tRS5j6O6Q2l1YbVLxzrLb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Poyi3AWNXuCaVwzhp4g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wsIWmRxh4BoUZ3GLOKwUf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wl10fYh1HVi0iWPmGIov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tV06Bk9gcBB1cuat85b6x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gWtSwAjKmB9VmVmCz02U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BYKKVs3NvJuD7K4L6Krn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p90sqk6PvQYKEXI7B8fW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EhfaiQsfBwiFzAJs1JHG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m663Z9j8e5wvIdg1fmff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rZn7o86veaE0DS4bNt6ho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A250fKHsjYocU6IVA0cCZ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Su5kcQsT9X4nok1nTlOM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CrYXsRS55L5FaBUUxRZqP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8xIoTd7QOc3dSEmfnA03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vK9AbNYyZZF74Epy4xLh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hJaqsZOWNrPbiqe4YFYeX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XJgxitppMzQgZdtK72R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nHlW0jCl4Dkn6dGcrvsn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BsafRuUQc5uZz2UBhaM3H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SSZMxGwo1Aj5TMLr7q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T6DEiPeiBXmGXhnRIm9F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pgX0PvJFDsugZLl7fQh6p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WpWunzo34LypHnHh0IzVk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bGiBwA7jnz3Mky4k89gzo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Iz3YqYPzxth2dfcM3OWL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R0NrCtCUPkDiqfX19miDC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lU39cFApFLvrYIxy98tO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uikO8l6sCDlKd9VhM9Y8O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wMhteuEOhzWMpKOnxejd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6duoDSmjPTLYLxwE7BNO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NrJasoCJOBoDG3YPRMrXJ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0rZgQS7Ipjxjq2FtpYH6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z8RsFhJ1mn2KqhacxJC6b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6mDVaontgDXRSQpocPYo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hFCoidqXtYYt2vPJ7lDT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MzokM9xM7M8W4YjL6a2j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5qv3A1Dkg9oT9MKauW5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SoOTysIDL32SS2ZXqhqH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l5qQqlftQNfNGZvTA44u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Uc5hM8KKTs8H3JsI2mohd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C4l0swHlCm9gadK9z6I5U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FZWLqS2I5JRFA1VMFd3x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NzfXTMhz8kPpm3G6PjU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ouDJdNqv2mWTr9cbU8VO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KByIZ7deVv7o4BdFZQ3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SwVUtUUaYsfF9S8F5rnO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kK8zHtWX6DmS5DNvci4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tLdaB3opYnufDI06p2TbZ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RJUJ5ZTpFhQR7AalldG1u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1NZ22hVbw33ks0ePCt2y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w1X2DaQ5nWyJI7J2XCtuK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ON896wAcYWHEgY4ZELkr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MIi75zwq4WBJcaTt3kuaX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13QKYYXI9j5G1qQZq1Gx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wLU6aH0Wv99HfgkBxtmN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Dw9tC3UstpKg0jZ4SM09n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RIBI5q84vXKSfKCyD5t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oqeXlwFGlEV3ZiK0lP2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81mOepbNHws1BEhSZYfVi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jgqJjfen3TxMsinLJTtn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a1nqFTH2sc1wiDy2hrox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D78k2XNEEh1JJfj4h3Po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tTG5cnhtdVq57ypFGMoz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DQRB2S39o9YGKaW1Tfa9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j1Wcaq6KUFGDcErlRAhnO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j9bwRn8CXq7aRJS1WaIj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KsVUXjOb6c0weD3ZUfmL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M84gRqBpGgA5qGzFs0TeI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j1Wcaq6KUFGDcErlRAhnO"/>
</p:tagLst>
</file>

<file path=ppt/theme/theme1.xml><?xml version="1.0" encoding="utf-8"?>
<a:theme xmlns:a="http://schemas.openxmlformats.org/drawingml/2006/main" name="WP7 Metro">
  <a:themeElements>
    <a:clrScheme name="WP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>
          <a:defRPr sz="2800" dirty="0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945</Words>
  <Application>Microsoft Office PowerPoint</Application>
  <PresentationFormat>Diavoorstelling (4:3)</PresentationFormat>
  <Paragraphs>307</Paragraphs>
  <Slides>34</Slides>
  <Notes>28</Notes>
  <HiddenSlides>1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34</vt:i4>
      </vt:variant>
    </vt:vector>
  </HeadingPairs>
  <TitlesOfParts>
    <vt:vector size="35" baseType="lpstr">
      <vt:lpstr>WP7 Metro</vt:lpstr>
      <vt:lpstr>Introductie C# / .NET</vt:lpstr>
      <vt:lpstr>Wie zijn wij</vt:lpstr>
      <vt:lpstr>Benodigdheden</vt:lpstr>
      <vt:lpstr>Bronnen</vt:lpstr>
      <vt:lpstr>Onderwerpen</vt:lpstr>
      <vt:lpstr>WAT IS HET</vt:lpstr>
      <vt:lpstr>WAT IS HET</vt:lpstr>
      <vt:lpstr>WAT IS HET</vt:lpstr>
      <vt:lpstr>WAT IS HET</vt:lpstr>
      <vt:lpstr>WAT IS HET</vt:lpstr>
      <vt:lpstr>WAT IS HET</vt:lpstr>
      <vt:lpstr>WAT IS HET</vt:lpstr>
      <vt:lpstr>VISUAL STUDIO</vt:lpstr>
      <vt:lpstr>VISUAL STUDIO</vt:lpstr>
      <vt:lpstr>WORKSHOP</vt:lpstr>
      <vt:lpstr>Code</vt:lpstr>
      <vt:lpstr>Code</vt:lpstr>
      <vt:lpstr>WORKSHOP</vt:lpstr>
      <vt:lpstr>WORKSHOP</vt:lpstr>
      <vt:lpstr>Code</vt:lpstr>
      <vt:lpstr>Code</vt:lpstr>
      <vt:lpstr>Code</vt:lpstr>
      <vt:lpstr>Code</vt:lpstr>
      <vt:lpstr>WORKSHOP</vt:lpstr>
      <vt:lpstr>Code</vt:lpstr>
      <vt:lpstr>Code</vt:lpstr>
      <vt:lpstr>WORKSHOP</vt:lpstr>
      <vt:lpstr>Code</vt:lpstr>
      <vt:lpstr>Code</vt:lpstr>
      <vt:lpstr>Code</vt:lpstr>
      <vt:lpstr>Literatuur</vt:lpstr>
      <vt:lpstr>Literatuur</vt:lpstr>
      <vt:lpstr>Vragen</vt:lpstr>
      <vt:lpstr>WORKSHOP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2012-03-08T22:14:04Z</dcterms:created>
  <dcterms:modified xsi:type="dcterms:W3CDTF">2012-06-07T07:33:29Z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1H9bfVHsFqAaF0nG0YIqH3xbAUeNsRo7s6B5qdmHsUZI</vt:lpwstr>
  </property>
  <property fmtid="{D5CDD505-2E9C-101B-9397-08002B2CF9AE}" pid="4" name="Google.Documents.RevisionId">
    <vt:lpwstr>15534667291345224312</vt:lpwstr>
  </property>
  <property fmtid="{D5CDD505-2E9C-101B-9397-08002B2CF9AE}" pid="5" name="Google.Documents.PreviousRevisionId">
    <vt:lpwstr>08306033772768762529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