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6" r:id="rId5"/>
    <p:sldId id="260" r:id="rId6"/>
    <p:sldId id="262" r:id="rId7"/>
    <p:sldId id="267" r:id="rId8"/>
    <p:sldId id="261"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155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A51D7B-DB99-439E-ACA4-D19066511EE1}"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B20E7-95A4-40B8-A9D7-CFFD1CC7EBA1}" type="slidenum">
              <a:rPr lang="en-US" smtClean="0"/>
              <a:t>‹#›</a:t>
            </a:fld>
            <a:endParaRPr lang="en-US"/>
          </a:p>
        </p:txBody>
      </p:sp>
    </p:spTree>
    <p:extLst>
      <p:ext uri="{BB962C8B-B14F-4D97-AF65-F5344CB8AC3E}">
        <p14:creationId xmlns:p14="http://schemas.microsoft.com/office/powerpoint/2010/main" val="115876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51D7B-DB99-439E-ACA4-D19066511EE1}"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B20E7-95A4-40B8-A9D7-CFFD1CC7EBA1}" type="slidenum">
              <a:rPr lang="en-US" smtClean="0"/>
              <a:t>‹#›</a:t>
            </a:fld>
            <a:endParaRPr lang="en-US"/>
          </a:p>
        </p:txBody>
      </p:sp>
    </p:spTree>
    <p:extLst>
      <p:ext uri="{BB962C8B-B14F-4D97-AF65-F5344CB8AC3E}">
        <p14:creationId xmlns:p14="http://schemas.microsoft.com/office/powerpoint/2010/main" val="393432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51D7B-DB99-439E-ACA4-D19066511EE1}"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B20E7-95A4-40B8-A9D7-CFFD1CC7EBA1}" type="slidenum">
              <a:rPr lang="en-US" smtClean="0"/>
              <a:t>‹#›</a:t>
            </a:fld>
            <a:endParaRPr lang="en-US"/>
          </a:p>
        </p:txBody>
      </p:sp>
    </p:spTree>
    <p:extLst>
      <p:ext uri="{BB962C8B-B14F-4D97-AF65-F5344CB8AC3E}">
        <p14:creationId xmlns:p14="http://schemas.microsoft.com/office/powerpoint/2010/main" val="132404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51D7B-DB99-439E-ACA4-D19066511EE1}"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B20E7-95A4-40B8-A9D7-CFFD1CC7EBA1}" type="slidenum">
              <a:rPr lang="en-US" smtClean="0"/>
              <a:t>‹#›</a:t>
            </a:fld>
            <a:endParaRPr lang="en-US"/>
          </a:p>
        </p:txBody>
      </p:sp>
    </p:spTree>
    <p:extLst>
      <p:ext uri="{BB962C8B-B14F-4D97-AF65-F5344CB8AC3E}">
        <p14:creationId xmlns:p14="http://schemas.microsoft.com/office/powerpoint/2010/main" val="233939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51D7B-DB99-439E-ACA4-D19066511EE1}"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B20E7-95A4-40B8-A9D7-CFFD1CC7EBA1}" type="slidenum">
              <a:rPr lang="en-US" smtClean="0"/>
              <a:t>‹#›</a:t>
            </a:fld>
            <a:endParaRPr lang="en-US"/>
          </a:p>
        </p:txBody>
      </p:sp>
    </p:spTree>
    <p:extLst>
      <p:ext uri="{BB962C8B-B14F-4D97-AF65-F5344CB8AC3E}">
        <p14:creationId xmlns:p14="http://schemas.microsoft.com/office/powerpoint/2010/main" val="21207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51D7B-DB99-439E-ACA4-D19066511EE1}"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B20E7-95A4-40B8-A9D7-CFFD1CC7EBA1}" type="slidenum">
              <a:rPr lang="en-US" smtClean="0"/>
              <a:t>‹#›</a:t>
            </a:fld>
            <a:endParaRPr lang="en-US"/>
          </a:p>
        </p:txBody>
      </p:sp>
    </p:spTree>
    <p:extLst>
      <p:ext uri="{BB962C8B-B14F-4D97-AF65-F5344CB8AC3E}">
        <p14:creationId xmlns:p14="http://schemas.microsoft.com/office/powerpoint/2010/main" val="3881795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51D7B-DB99-439E-ACA4-D19066511EE1}"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B20E7-95A4-40B8-A9D7-CFFD1CC7EBA1}" type="slidenum">
              <a:rPr lang="en-US" smtClean="0"/>
              <a:t>‹#›</a:t>
            </a:fld>
            <a:endParaRPr lang="en-US"/>
          </a:p>
        </p:txBody>
      </p:sp>
    </p:spTree>
    <p:extLst>
      <p:ext uri="{BB962C8B-B14F-4D97-AF65-F5344CB8AC3E}">
        <p14:creationId xmlns:p14="http://schemas.microsoft.com/office/powerpoint/2010/main" val="2641870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A51D7B-DB99-439E-ACA4-D19066511EE1}"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B20E7-95A4-40B8-A9D7-CFFD1CC7EBA1}" type="slidenum">
              <a:rPr lang="en-US" smtClean="0"/>
              <a:t>‹#›</a:t>
            </a:fld>
            <a:endParaRPr lang="en-US"/>
          </a:p>
        </p:txBody>
      </p:sp>
    </p:spTree>
    <p:extLst>
      <p:ext uri="{BB962C8B-B14F-4D97-AF65-F5344CB8AC3E}">
        <p14:creationId xmlns:p14="http://schemas.microsoft.com/office/powerpoint/2010/main" val="193567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51D7B-DB99-439E-ACA4-D19066511EE1}"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B20E7-95A4-40B8-A9D7-CFFD1CC7EBA1}" type="slidenum">
              <a:rPr lang="en-US" smtClean="0"/>
              <a:t>‹#›</a:t>
            </a:fld>
            <a:endParaRPr lang="en-US"/>
          </a:p>
        </p:txBody>
      </p:sp>
    </p:spTree>
    <p:extLst>
      <p:ext uri="{BB962C8B-B14F-4D97-AF65-F5344CB8AC3E}">
        <p14:creationId xmlns:p14="http://schemas.microsoft.com/office/powerpoint/2010/main" val="114651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51D7B-DB99-439E-ACA4-D19066511EE1}"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B20E7-95A4-40B8-A9D7-CFFD1CC7EBA1}" type="slidenum">
              <a:rPr lang="en-US" smtClean="0"/>
              <a:t>‹#›</a:t>
            </a:fld>
            <a:endParaRPr lang="en-US"/>
          </a:p>
        </p:txBody>
      </p:sp>
    </p:spTree>
    <p:extLst>
      <p:ext uri="{BB962C8B-B14F-4D97-AF65-F5344CB8AC3E}">
        <p14:creationId xmlns:p14="http://schemas.microsoft.com/office/powerpoint/2010/main" val="21329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51D7B-DB99-439E-ACA4-D19066511EE1}"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B20E7-95A4-40B8-A9D7-CFFD1CC7EBA1}" type="slidenum">
              <a:rPr lang="en-US" smtClean="0"/>
              <a:t>‹#›</a:t>
            </a:fld>
            <a:endParaRPr lang="en-US"/>
          </a:p>
        </p:txBody>
      </p:sp>
    </p:spTree>
    <p:extLst>
      <p:ext uri="{BB962C8B-B14F-4D97-AF65-F5344CB8AC3E}">
        <p14:creationId xmlns:p14="http://schemas.microsoft.com/office/powerpoint/2010/main" val="366078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51D7B-DB99-439E-ACA4-D19066511EE1}" type="datetimeFigureOut">
              <a:rPr lang="en-US" smtClean="0"/>
              <a:t>1/11/2019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B20E7-95A4-40B8-A9D7-CFFD1CC7EBA1}" type="slidenum">
              <a:rPr lang="en-US" smtClean="0"/>
              <a:t>‹#›</a:t>
            </a:fld>
            <a:endParaRPr lang="en-US"/>
          </a:p>
        </p:txBody>
      </p:sp>
    </p:spTree>
    <p:extLst>
      <p:ext uri="{BB962C8B-B14F-4D97-AF65-F5344CB8AC3E}">
        <p14:creationId xmlns:p14="http://schemas.microsoft.com/office/powerpoint/2010/main" val="3599028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p:txBody>
          <a:bodyPr>
            <a:normAutofit/>
          </a:bodyPr>
          <a:lstStyle/>
          <a:p>
            <a:r>
              <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Biodiversity for the National </a:t>
            </a: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Parks</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Subtitle 2"/>
          <p:cNvSpPr>
            <a:spLocks noGrp="1"/>
          </p:cNvSpPr>
          <p:nvPr>
            <p:ph type="subTitle" idx="1"/>
          </p:nvPr>
        </p:nvSpPr>
        <p:spPr/>
        <p:txBody>
          <a:bodyPr>
            <a:normAutofit/>
          </a:bodyPr>
          <a:lstStyle/>
          <a:p>
            <a:r>
              <a:rPr lang="en-US" sz="2400" b="1" dirty="0" smtClean="0">
                <a:ln w="12700">
                  <a:solidFill>
                    <a:sysClr val="windowText" lastClr="000000"/>
                  </a:solidFill>
                  <a:prstDash val="solid"/>
                </a:ln>
                <a:noFill/>
                <a:effectLst>
                  <a:outerShdw blurRad="41275" dist="20320" dir="1800000" algn="tl" rotWithShape="0">
                    <a:srgbClr val="000000">
                      <a:alpha val="40000"/>
                    </a:srgbClr>
                  </a:outerShdw>
                </a:effectLst>
              </a:rPr>
              <a:t>Matt Cleveland</a:t>
            </a:r>
          </a:p>
          <a:p>
            <a:r>
              <a:rPr lang="en-US" sz="2400" b="1" dirty="0" smtClean="0">
                <a:ln w="12700">
                  <a:solidFill>
                    <a:sysClr val="windowText" lastClr="000000"/>
                  </a:solidFill>
                  <a:prstDash val="solid"/>
                </a:ln>
                <a:noFill/>
                <a:effectLst>
                  <a:outerShdw blurRad="41275" dist="20320" dir="1800000" algn="tl" rotWithShape="0">
                    <a:srgbClr val="000000">
                      <a:alpha val="40000"/>
                    </a:srgbClr>
                  </a:outerShdw>
                </a:effectLst>
              </a:rPr>
              <a:t>January 11</a:t>
            </a:r>
            <a:r>
              <a:rPr lang="en-US" sz="2400" b="1" baseline="30000" dirty="0" smtClean="0">
                <a:ln w="12700">
                  <a:solidFill>
                    <a:sysClr val="windowText" lastClr="000000"/>
                  </a:solidFill>
                  <a:prstDash val="solid"/>
                </a:ln>
                <a:noFill/>
                <a:effectLst>
                  <a:outerShdw blurRad="41275" dist="20320" dir="1800000" algn="tl" rotWithShape="0">
                    <a:srgbClr val="000000">
                      <a:alpha val="40000"/>
                    </a:srgbClr>
                  </a:outerShdw>
                </a:effectLst>
              </a:rPr>
              <a:t>th</a:t>
            </a:r>
            <a:r>
              <a:rPr lang="en-US" sz="2400" b="1" dirty="0" smtClean="0">
                <a:ln w="12700">
                  <a:solidFill>
                    <a:sysClr val="windowText" lastClr="000000"/>
                  </a:solidFill>
                  <a:prstDash val="solid"/>
                </a:ln>
                <a:noFill/>
                <a:effectLst>
                  <a:outerShdw blurRad="41275" dist="20320" dir="1800000" algn="tl" rotWithShape="0">
                    <a:srgbClr val="000000">
                      <a:alpha val="40000"/>
                    </a:srgbClr>
                  </a:outerShdw>
                </a:effectLst>
              </a:rPr>
              <a:t>, 2019</a:t>
            </a:r>
            <a:endParaRPr lang="en-US" sz="2400" b="1" dirty="0">
              <a:ln w="12700">
                <a:solidFill>
                  <a:sysClr val="windowText" lastClr="000000"/>
                </a:solidFill>
                <a:prstDash val="solid"/>
              </a:ln>
              <a:no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561266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1"/>
            <a:ext cx="7269480" cy="652157"/>
          </a:xfrm>
        </p:spPr>
        <p:txBody>
          <a:bodyPr>
            <a:normAutofit fontScale="90000"/>
          </a:bodyPr>
          <a:lstStyle/>
          <a:p>
            <a:r>
              <a:rPr lang="en-US" dirty="0" smtClean="0"/>
              <a:t>Graphs, Charts &amp; Tables Part 3</a:t>
            </a:r>
            <a:endParaRPr lang="en-US" dirty="0"/>
          </a:p>
        </p:txBody>
      </p:sp>
      <p:sp>
        <p:nvSpPr>
          <p:cNvPr id="6" name="TextBox 5"/>
          <p:cNvSpPr txBox="1"/>
          <p:nvPr/>
        </p:nvSpPr>
        <p:spPr>
          <a:xfrm>
            <a:off x="591043" y="3200400"/>
            <a:ext cx="7809509" cy="369332"/>
          </a:xfrm>
          <a:prstGeom prst="rect">
            <a:avLst/>
          </a:prstGeom>
          <a:noFill/>
        </p:spPr>
        <p:txBody>
          <a:bodyPr wrap="square" rtlCol="0">
            <a:spAutoFit/>
          </a:bodyPr>
          <a:lstStyle/>
          <a:p>
            <a:pPr algn="ctr"/>
            <a:r>
              <a:rPr lang="en-US" dirty="0"/>
              <a:t>4</a:t>
            </a:r>
            <a:r>
              <a:rPr lang="en-US" dirty="0" smtClean="0"/>
              <a:t>. Observations per Park</a:t>
            </a:r>
            <a:endParaRPr lang="en-US" dirty="0"/>
          </a:p>
        </p:txBody>
      </p:sp>
      <p:sp>
        <p:nvSpPr>
          <p:cNvPr id="8" name="TextBox 7"/>
          <p:cNvSpPr txBox="1"/>
          <p:nvPr/>
        </p:nvSpPr>
        <p:spPr>
          <a:xfrm>
            <a:off x="591044" y="5852988"/>
            <a:ext cx="7809509" cy="369332"/>
          </a:xfrm>
          <a:prstGeom prst="rect">
            <a:avLst/>
          </a:prstGeom>
          <a:noFill/>
        </p:spPr>
        <p:txBody>
          <a:bodyPr wrap="square" rtlCol="0">
            <a:spAutoFit/>
          </a:bodyPr>
          <a:lstStyle/>
          <a:p>
            <a:pPr algn="ctr"/>
            <a:r>
              <a:rPr lang="en-US" dirty="0" smtClean="0"/>
              <a:t>5. </a:t>
            </a:r>
            <a:r>
              <a:rPr lang="en-US" dirty="0" smtClean="0"/>
              <a:t>Observations per Park Bar Graph</a:t>
            </a:r>
            <a:endParaRPr lang="en-US" dirty="0"/>
          </a:p>
        </p:txBody>
      </p:sp>
      <p:pic>
        <p:nvPicPr>
          <p:cNvPr id="3074" name="Picture 2" descr="C:\Users\mclevela\Desktop\CodeAcademyProject_MC\ObservationsPerPa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111250"/>
            <a:ext cx="46482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clevela\Desktop\CodeAcademyProject_MC\ObservationsPerPark_BarCh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 y="3497048"/>
            <a:ext cx="8315326"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679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84741" y="0"/>
            <a:ext cx="518488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2600" y="0"/>
            <a:ext cx="2802142"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826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09600" y="643466"/>
            <a:ext cx="2590800" cy="5528734"/>
          </a:xfrm>
          <a:noFill/>
        </p:spPr>
        <p:txBody>
          <a:bodyPr anchor="t">
            <a:normAutofit/>
          </a:bodyPr>
          <a:lstStyle/>
          <a:p>
            <a:r>
              <a:rPr lang="en-US" sz="2800" dirty="0" smtClean="0">
                <a:solidFill>
                  <a:srgbClr val="FFFFFF"/>
                </a:solidFill>
              </a:rPr>
              <a:t>Describing th</a:t>
            </a:r>
            <a:r>
              <a:rPr lang="en-US" sz="2800" dirty="0" smtClean="0">
                <a:solidFill>
                  <a:srgbClr val="FFFFFF"/>
                </a:solidFill>
              </a:rPr>
              <a:t>e Data in species_info.csv</a:t>
            </a:r>
            <a:endParaRPr lang="en-US" sz="2800" dirty="0">
              <a:solidFill>
                <a:srgbClr val="FFFFFF"/>
              </a:solidFill>
            </a:endParaRPr>
          </a:p>
        </p:txBody>
      </p:sp>
      <p:sp>
        <p:nvSpPr>
          <p:cNvPr id="3" name="Content Placeholder 2"/>
          <p:cNvSpPr>
            <a:spLocks noGrp="1"/>
          </p:cNvSpPr>
          <p:nvPr>
            <p:ph idx="1"/>
          </p:nvPr>
        </p:nvSpPr>
        <p:spPr>
          <a:xfrm>
            <a:off x="3526039" y="304800"/>
            <a:ext cx="4460989" cy="6476999"/>
          </a:xfrm>
        </p:spPr>
        <p:txBody>
          <a:bodyPr>
            <a:normAutofit fontScale="25000" lnSpcReduction="20000"/>
          </a:bodyPr>
          <a:lstStyle/>
          <a:p>
            <a:pPr marL="0" indent="0">
              <a:buNone/>
            </a:pPr>
            <a:r>
              <a:rPr lang="en-US" sz="6400" b="1" u="sng" dirty="0" smtClean="0"/>
              <a:t>Findings</a:t>
            </a:r>
          </a:p>
          <a:p>
            <a:r>
              <a:rPr lang="en-US" sz="5600" dirty="0" smtClean="0"/>
              <a:t>There are 5541 distinct records out of the 5824 records in the csv file.</a:t>
            </a:r>
          </a:p>
          <a:p>
            <a:r>
              <a:rPr lang="en-US" sz="5600" dirty="0" smtClean="0"/>
              <a:t>Out of all of those records there are 7 different species; which consist of the following:</a:t>
            </a:r>
          </a:p>
          <a:p>
            <a:pPr lvl="1"/>
            <a:r>
              <a:rPr lang="en-US" sz="4400" dirty="0" smtClean="0"/>
              <a:t>Mammal</a:t>
            </a:r>
          </a:p>
          <a:p>
            <a:pPr lvl="1"/>
            <a:r>
              <a:rPr lang="en-US" sz="4400" dirty="0" smtClean="0"/>
              <a:t>Bird</a:t>
            </a:r>
          </a:p>
          <a:p>
            <a:pPr lvl="1"/>
            <a:r>
              <a:rPr lang="en-US" sz="4400" dirty="0" smtClean="0"/>
              <a:t>Reptile</a:t>
            </a:r>
          </a:p>
          <a:p>
            <a:pPr lvl="1"/>
            <a:r>
              <a:rPr lang="en-US" sz="4400" dirty="0" smtClean="0"/>
              <a:t>Amphibian </a:t>
            </a:r>
          </a:p>
          <a:p>
            <a:pPr lvl="1"/>
            <a:r>
              <a:rPr lang="en-US" sz="4400" dirty="0" smtClean="0"/>
              <a:t>Fish</a:t>
            </a:r>
          </a:p>
          <a:p>
            <a:pPr lvl="1"/>
            <a:r>
              <a:rPr lang="en-US" sz="4400" dirty="0" smtClean="0"/>
              <a:t>Vascular Plant</a:t>
            </a:r>
          </a:p>
          <a:p>
            <a:pPr lvl="1"/>
            <a:r>
              <a:rPr lang="en-US" sz="4400" dirty="0" smtClean="0"/>
              <a:t>Nonvascular Plant</a:t>
            </a:r>
          </a:p>
          <a:p>
            <a:r>
              <a:rPr lang="en-US" sz="5600" dirty="0" smtClean="0"/>
              <a:t>5363 records originally have NULL values for the conservation_status field.</a:t>
            </a:r>
          </a:p>
          <a:p>
            <a:pPr lvl="1"/>
            <a:r>
              <a:rPr lang="en-US" sz="4400" dirty="0" smtClean="0"/>
              <a:t>I eventually filled those values with “No Intervention”</a:t>
            </a:r>
          </a:p>
          <a:p>
            <a:pPr lvl="1"/>
            <a:endParaRPr lang="en-US" sz="4400" dirty="0"/>
          </a:p>
          <a:p>
            <a:pPr lvl="1"/>
            <a:endParaRPr lang="en-US" sz="4400" dirty="0" smtClean="0"/>
          </a:p>
          <a:p>
            <a:pPr lvl="1"/>
            <a:endParaRPr lang="en-US" sz="4400" dirty="0" smtClean="0"/>
          </a:p>
          <a:p>
            <a:r>
              <a:rPr lang="en-US" sz="5600" dirty="0" smtClean="0"/>
              <a:t>Different types of conservation statuses:</a:t>
            </a:r>
          </a:p>
          <a:p>
            <a:pPr lvl="1"/>
            <a:r>
              <a:rPr lang="en-US" sz="4400" dirty="0" smtClean="0"/>
              <a:t>Species of concern</a:t>
            </a:r>
          </a:p>
          <a:p>
            <a:pPr lvl="1"/>
            <a:r>
              <a:rPr lang="en-US" sz="4400" dirty="0" smtClean="0"/>
              <a:t>Threatened</a:t>
            </a:r>
          </a:p>
          <a:p>
            <a:pPr lvl="1"/>
            <a:r>
              <a:rPr lang="en-US" sz="4400" dirty="0" smtClean="0"/>
              <a:t>Endangered</a:t>
            </a:r>
          </a:p>
          <a:p>
            <a:pPr lvl="1"/>
            <a:r>
              <a:rPr lang="en-US" sz="4400" dirty="0" smtClean="0"/>
              <a:t>In Recovery</a:t>
            </a:r>
          </a:p>
          <a:p>
            <a:pPr lvl="1"/>
            <a:r>
              <a:rPr lang="en-US" sz="4400" dirty="0" smtClean="0"/>
              <a:t>No Intervention (after we replace the NULL values)</a:t>
            </a:r>
          </a:p>
          <a:p>
            <a:r>
              <a:rPr lang="en-US" sz="5600" dirty="0" smtClean="0"/>
              <a:t>See Chart #2 for the number of species that fall into each conservation status. Chart #3 portrays that data as a bar graph.</a:t>
            </a:r>
          </a:p>
          <a:p>
            <a:r>
              <a:rPr lang="en-US" sz="5600" dirty="0"/>
              <a:t>Mammals seem to be the most likely to be </a:t>
            </a:r>
            <a:r>
              <a:rPr lang="en-US" sz="5600" dirty="0" smtClean="0"/>
              <a:t>protected (17.05%) </a:t>
            </a:r>
            <a:r>
              <a:rPr lang="en-US" sz="5600" dirty="0"/>
              <a:t>according to the data given; whereas vascular plants are the least </a:t>
            </a:r>
            <a:r>
              <a:rPr lang="en-US" sz="5600" dirty="0" smtClean="0"/>
              <a:t>likely (1.08%) of </a:t>
            </a:r>
            <a:r>
              <a:rPr lang="en-US" sz="5600" dirty="0"/>
              <a:t>being protected</a:t>
            </a:r>
            <a:r>
              <a:rPr lang="en-US" sz="5600" dirty="0" smtClean="0"/>
              <a:t>.  The lower the % - the more likely to be endangered.</a:t>
            </a:r>
            <a:endParaRPr lang="en-US" sz="5600" dirty="0"/>
          </a:p>
          <a:p>
            <a:r>
              <a:rPr lang="en-US" sz="5600" dirty="0" smtClean="0"/>
              <a:t>The above statement, that some species are more likely to be endangered, was also proved by both of our chi-squared tests. </a:t>
            </a:r>
            <a:endParaRPr lang="en-US" sz="4400" dirty="0"/>
          </a:p>
          <a:p>
            <a:pPr lvl="1"/>
            <a:r>
              <a:rPr lang="en-US" sz="4400" dirty="0"/>
              <a:t>Will </a:t>
            </a:r>
            <a:r>
              <a:rPr lang="en-US" sz="4400" dirty="0" smtClean="0"/>
              <a:t>explain this </a:t>
            </a:r>
            <a:r>
              <a:rPr lang="en-US" sz="4400" dirty="0"/>
              <a:t>further in the next </a:t>
            </a:r>
            <a:r>
              <a:rPr lang="en-US" sz="4400" dirty="0" smtClean="0"/>
              <a:t>slide(s).</a:t>
            </a:r>
            <a:endParaRPr lang="en-US" sz="4400" dirty="0"/>
          </a:p>
          <a:p>
            <a:endParaRPr lang="en-US" sz="4000" dirty="0"/>
          </a:p>
          <a:p>
            <a:pPr marL="0" indent="0">
              <a:buNone/>
            </a:pPr>
            <a:endParaRPr lang="en-US" sz="1400" b="1" u="sng" dirty="0" smtClean="0"/>
          </a:p>
          <a:p>
            <a:pPr marL="0" indent="0">
              <a:buNone/>
            </a:pPr>
            <a:r>
              <a:rPr lang="en-US" sz="1400" dirty="0"/>
              <a:t/>
            </a:r>
            <a:br>
              <a:rPr lang="en-US" sz="1400" dirty="0"/>
            </a:br>
            <a:endParaRPr lang="en-US" sz="2600" dirty="0"/>
          </a:p>
          <a:p>
            <a:pPr lvl="1"/>
            <a:endParaRPr lang="en-US" sz="1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935" y="3120339"/>
            <a:ext cx="47625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43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1"/>
            <a:ext cx="7269480" cy="652157"/>
          </a:xfrm>
        </p:spPr>
        <p:txBody>
          <a:bodyPr>
            <a:normAutofit fontScale="90000"/>
          </a:bodyPr>
          <a:lstStyle/>
          <a:p>
            <a:r>
              <a:rPr lang="en-US" dirty="0" smtClean="0"/>
              <a:t>Significance Calculations</a:t>
            </a:r>
            <a:endParaRPr lang="en-US" dirty="0"/>
          </a:p>
        </p:txBody>
      </p:sp>
      <p:sp>
        <p:nvSpPr>
          <p:cNvPr id="6" name="TextBox 5"/>
          <p:cNvSpPr txBox="1"/>
          <p:nvPr/>
        </p:nvSpPr>
        <p:spPr>
          <a:xfrm>
            <a:off x="2403216" y="1066800"/>
            <a:ext cx="4343400" cy="2862322"/>
          </a:xfrm>
          <a:prstGeom prst="rect">
            <a:avLst/>
          </a:prstGeom>
          <a:noFill/>
        </p:spPr>
        <p:txBody>
          <a:bodyPr wrap="square" rtlCol="0">
            <a:spAutoFit/>
          </a:bodyPr>
          <a:lstStyle/>
          <a:p>
            <a:r>
              <a:rPr lang="en-US" dirty="0" smtClean="0"/>
              <a:t>To </a:t>
            </a:r>
            <a:r>
              <a:rPr lang="en-US" dirty="0"/>
              <a:t>answer the question "are certain types of species more likely to be endangered</a:t>
            </a:r>
            <a:r>
              <a:rPr lang="en-US" dirty="0" smtClean="0"/>
              <a:t>?“ I needed to compare two different species likelihood of becoming endangered. The best way to do this would be analyzing the p-value returned from chi-squared test that would be run against a contingency table. </a:t>
            </a:r>
          </a:p>
          <a:p>
            <a:r>
              <a:rPr lang="en-US" dirty="0" smtClean="0"/>
              <a:t>First I compared birds and mammals by creating a contingency table; which looks like this:</a:t>
            </a:r>
            <a:endParaRPr lang="en-US" dirty="0"/>
          </a:p>
        </p:txBody>
      </p:sp>
      <p:sp>
        <p:nvSpPr>
          <p:cNvPr id="8" name="TextBox 7"/>
          <p:cNvSpPr txBox="1"/>
          <p:nvPr/>
        </p:nvSpPr>
        <p:spPr>
          <a:xfrm>
            <a:off x="2403216" y="5069296"/>
            <a:ext cx="4343400" cy="1754326"/>
          </a:xfrm>
          <a:prstGeom prst="rect">
            <a:avLst/>
          </a:prstGeom>
          <a:noFill/>
        </p:spPr>
        <p:txBody>
          <a:bodyPr wrap="square" rtlCol="0">
            <a:spAutoFit/>
          </a:bodyPr>
          <a:lstStyle/>
          <a:p>
            <a:r>
              <a:rPr lang="en-US" dirty="0" smtClean="0"/>
              <a:t>When running the chi-squared test against the above contingency table I </a:t>
            </a:r>
            <a:r>
              <a:rPr lang="en-US" dirty="0" smtClean="0"/>
              <a:t>noticed that there was a only a small difference (0.688) in the percentages; which proves that the difference was a result of chance.</a:t>
            </a:r>
          </a:p>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217" y="3962400"/>
            <a:ext cx="43434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323008" y="1066800"/>
            <a:ext cx="4572000" cy="54864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220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1"/>
            <a:ext cx="7269480" cy="652157"/>
          </a:xfrm>
        </p:spPr>
        <p:txBody>
          <a:bodyPr>
            <a:normAutofit fontScale="90000"/>
          </a:bodyPr>
          <a:lstStyle/>
          <a:p>
            <a:r>
              <a:rPr lang="en-US" dirty="0" smtClean="0"/>
              <a:t>Significance Calculations Continued..</a:t>
            </a:r>
            <a:endParaRPr lang="en-US" dirty="0"/>
          </a:p>
        </p:txBody>
      </p:sp>
      <p:sp>
        <p:nvSpPr>
          <p:cNvPr id="7" name="Rectangle 6"/>
          <p:cNvSpPr/>
          <p:nvPr/>
        </p:nvSpPr>
        <p:spPr>
          <a:xfrm>
            <a:off x="2323008" y="1371600"/>
            <a:ext cx="4572000" cy="51816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600" y="1420316"/>
            <a:ext cx="4191000" cy="3139321"/>
          </a:xfrm>
          <a:prstGeom prst="rect">
            <a:avLst/>
          </a:prstGeom>
          <a:noFill/>
        </p:spPr>
        <p:txBody>
          <a:bodyPr wrap="square" rtlCol="0">
            <a:spAutoFit/>
          </a:bodyPr>
          <a:lstStyle/>
          <a:p>
            <a:r>
              <a:rPr lang="en-US" dirty="0" smtClean="0"/>
              <a:t>Next I used the chi-squared test to compare reptiles </a:t>
            </a:r>
            <a:r>
              <a:rPr lang="en-US" dirty="0"/>
              <a:t>and </a:t>
            </a:r>
            <a:r>
              <a:rPr lang="en-US" dirty="0" smtClean="0"/>
              <a:t>mammals. The p-value this time was 0.038. This is a lot more significant than the other test; which left me with the answer to the question – certain types </a:t>
            </a:r>
            <a:r>
              <a:rPr lang="en-US" dirty="0"/>
              <a:t>of species </a:t>
            </a:r>
            <a:r>
              <a:rPr lang="en-US" b="1" dirty="0" smtClean="0"/>
              <a:t>ARE</a:t>
            </a:r>
            <a:r>
              <a:rPr lang="en-US" dirty="0"/>
              <a:t> more likely to be endangered than others.</a:t>
            </a:r>
          </a:p>
          <a:p>
            <a:endParaRPr lang="en-US" dirty="0" smtClean="0"/>
          </a:p>
          <a:p>
            <a:r>
              <a:rPr lang="en-US" dirty="0" smtClean="0"/>
              <a:t>Please see the two different chi-squared tests below:</a:t>
            </a:r>
          </a:p>
          <a:p>
            <a:pPr marL="285750" indent="-285750">
              <a:buFont typeface="Arial" panose="020B0604020202020204" pitchFamily="34" charset="0"/>
              <a:buChar char="•"/>
            </a:pPr>
            <a:r>
              <a:rPr lang="en-US" b="1" u="sng" dirty="0" smtClean="0"/>
              <a:t>Birds &amp; Mammals:</a:t>
            </a:r>
            <a:endParaRPr lang="en-US" b="1" u="sng"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805" y="4547812"/>
            <a:ext cx="44481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23759" y="5100262"/>
            <a:ext cx="4181842"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smtClean="0"/>
              <a:t>Reptiles &amp; Mammals:</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3" y="5532543"/>
            <a:ext cx="33051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962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84741" y="0"/>
            <a:ext cx="518488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2600" y="0"/>
            <a:ext cx="2802142"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826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09600" y="643466"/>
            <a:ext cx="2590800" cy="5528734"/>
          </a:xfrm>
          <a:noFill/>
        </p:spPr>
        <p:txBody>
          <a:bodyPr anchor="t">
            <a:normAutofit/>
          </a:bodyPr>
          <a:lstStyle/>
          <a:p>
            <a:r>
              <a:rPr lang="en-US" sz="2400" dirty="0" smtClean="0">
                <a:solidFill>
                  <a:srgbClr val="FFFFFF"/>
                </a:solidFill>
              </a:rPr>
              <a:t>Recommendations</a:t>
            </a:r>
            <a:endParaRPr lang="en-US" sz="2400" dirty="0">
              <a:solidFill>
                <a:srgbClr val="FFFFFF"/>
              </a:solidFill>
            </a:endParaRPr>
          </a:p>
        </p:txBody>
      </p:sp>
      <p:sp>
        <p:nvSpPr>
          <p:cNvPr id="3" name="Content Placeholder 2"/>
          <p:cNvSpPr>
            <a:spLocks noGrp="1"/>
          </p:cNvSpPr>
          <p:nvPr>
            <p:ph idx="1"/>
          </p:nvPr>
        </p:nvSpPr>
        <p:spPr>
          <a:xfrm>
            <a:off x="3526039" y="643467"/>
            <a:ext cx="4460989" cy="5571067"/>
          </a:xfrm>
        </p:spPr>
        <p:txBody>
          <a:bodyPr>
            <a:normAutofit fontScale="92500"/>
          </a:bodyPr>
          <a:lstStyle/>
          <a:p>
            <a:pPr>
              <a:lnSpc>
                <a:spcPct val="90000"/>
              </a:lnSpc>
            </a:pPr>
            <a:r>
              <a:rPr lang="en-US" sz="2800" dirty="0" smtClean="0"/>
              <a:t>Conservationists should use this data to help focus on the species that are not protected as well as the others; which should help lower the likelihood of a species becoming endangered.</a:t>
            </a:r>
          </a:p>
          <a:p>
            <a:pPr>
              <a:lnSpc>
                <a:spcPct val="90000"/>
              </a:lnSpc>
            </a:pPr>
            <a:r>
              <a:rPr lang="en-US" sz="2800" dirty="0" smtClean="0"/>
              <a:t>The pivot tables along with the bar charts should be reloaded on a normal basis, so that conservationists can switch focus to the species that are least protected at that specific time.</a:t>
            </a:r>
            <a:endParaRPr lang="en-US" sz="28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474431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84741" y="0"/>
            <a:ext cx="518488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2600" y="0"/>
            <a:ext cx="2802142"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826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09600" y="643466"/>
            <a:ext cx="2590800" cy="5528734"/>
          </a:xfrm>
          <a:noFill/>
        </p:spPr>
        <p:txBody>
          <a:bodyPr anchor="t">
            <a:normAutofit/>
          </a:bodyPr>
          <a:lstStyle/>
          <a:p>
            <a:r>
              <a:rPr lang="en-US" sz="2400" dirty="0" smtClean="0">
                <a:solidFill>
                  <a:srgbClr val="FFFFFF"/>
                </a:solidFill>
              </a:rPr>
              <a:t>Sample Size</a:t>
            </a:r>
            <a:endParaRPr lang="en-US" sz="2400" dirty="0">
              <a:solidFill>
                <a:srgbClr val="FFFFFF"/>
              </a:solidFill>
            </a:endParaRPr>
          </a:p>
        </p:txBody>
      </p:sp>
      <p:sp>
        <p:nvSpPr>
          <p:cNvPr id="3" name="Content Placeholder 2"/>
          <p:cNvSpPr>
            <a:spLocks noGrp="1"/>
          </p:cNvSpPr>
          <p:nvPr>
            <p:ph idx="1"/>
          </p:nvPr>
        </p:nvSpPr>
        <p:spPr>
          <a:xfrm>
            <a:off x="3526039" y="643467"/>
            <a:ext cx="5008361" cy="6062133"/>
          </a:xfrm>
        </p:spPr>
        <p:txBody>
          <a:bodyPr>
            <a:normAutofit/>
          </a:bodyPr>
          <a:lstStyle/>
          <a:p>
            <a:r>
              <a:rPr lang="en-US" sz="1600" dirty="0" smtClean="0"/>
              <a:t>Since it was recorded that 15% of sheep at Bryce National Park have foot and mouth disease – we will use that as our baseline.</a:t>
            </a:r>
          </a:p>
          <a:p>
            <a:r>
              <a:rPr lang="en-US" sz="1600" dirty="0" smtClean="0"/>
              <a:t>The Park Rangers at Yellowstone National Park also wanted to be able to detect reductions of &gt;5%. </a:t>
            </a:r>
          </a:p>
          <a:p>
            <a:r>
              <a:rPr lang="en-US" sz="1600" dirty="0" smtClean="0"/>
              <a:t>With those numbers – I was able to calculate the minimal detectable effect % by using the following formula below:</a:t>
            </a:r>
          </a:p>
          <a:p>
            <a:pPr marL="0" indent="0">
              <a:buNone/>
            </a:pPr>
            <a:endParaRPr lang="en-US" sz="1600" dirty="0"/>
          </a:p>
          <a:p>
            <a:endParaRPr lang="en-US" sz="1600" dirty="0" smtClean="0"/>
          </a:p>
          <a:p>
            <a:r>
              <a:rPr lang="en-US" sz="1600" dirty="0" smtClean="0"/>
              <a:t>I was then able to use the calculator given to input these numbers and get our sample size (see below).</a:t>
            </a:r>
            <a:endParaRPr lang="en-US" sz="1600" dirty="0"/>
          </a:p>
          <a:p>
            <a:pPr lvl="1"/>
            <a:endParaRPr lang="en-US" sz="2200" dirty="0"/>
          </a:p>
          <a:p>
            <a:pPr lvl="1"/>
            <a:endParaRPr lang="en-US" sz="2200" dirty="0"/>
          </a:p>
          <a:p>
            <a:pPr lvl="1"/>
            <a:endParaRPr lang="en-US" sz="2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689" y="3932769"/>
            <a:ext cx="4384991"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071" y="2783048"/>
            <a:ext cx="40862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581400" y="5691924"/>
            <a:ext cx="4888229"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NOTE: 90% was given in the directions as our default level of significance. </a:t>
            </a:r>
            <a:endParaRPr lang="en-US" sz="1600" dirty="0"/>
          </a:p>
        </p:txBody>
      </p:sp>
    </p:spTree>
    <p:extLst>
      <p:ext uri="{BB962C8B-B14F-4D97-AF65-F5344CB8AC3E}">
        <p14:creationId xmlns:p14="http://schemas.microsoft.com/office/powerpoint/2010/main" val="884241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84741" y="0"/>
            <a:ext cx="518488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2600" y="0"/>
            <a:ext cx="2802142"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82600"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09600" y="643466"/>
            <a:ext cx="2590800" cy="5528734"/>
          </a:xfrm>
          <a:noFill/>
        </p:spPr>
        <p:txBody>
          <a:bodyPr anchor="t">
            <a:normAutofit/>
          </a:bodyPr>
          <a:lstStyle/>
          <a:p>
            <a:r>
              <a:rPr lang="en-US" sz="2400" dirty="0" smtClean="0">
                <a:solidFill>
                  <a:srgbClr val="FFFFFF"/>
                </a:solidFill>
              </a:rPr>
              <a:t>Sample Size Continued..</a:t>
            </a:r>
            <a:endParaRPr lang="en-US" sz="2400" dirty="0">
              <a:solidFill>
                <a:srgbClr val="FFFFFF"/>
              </a:solidFill>
            </a:endParaRPr>
          </a:p>
        </p:txBody>
      </p:sp>
      <p:sp>
        <p:nvSpPr>
          <p:cNvPr id="3" name="Content Placeholder 2"/>
          <p:cNvSpPr>
            <a:spLocks noGrp="1"/>
          </p:cNvSpPr>
          <p:nvPr>
            <p:ph idx="1"/>
          </p:nvPr>
        </p:nvSpPr>
        <p:spPr>
          <a:xfrm>
            <a:off x="3526039" y="643467"/>
            <a:ext cx="4703561" cy="6062133"/>
          </a:xfrm>
        </p:spPr>
        <p:txBody>
          <a:bodyPr>
            <a:normAutofit/>
          </a:bodyPr>
          <a:lstStyle/>
          <a:p>
            <a:r>
              <a:rPr lang="en-US" sz="1600" dirty="0" smtClean="0"/>
              <a:t>As seen in the previous slide – the sample size per variant for Yellowstone National Park is 870.</a:t>
            </a:r>
          </a:p>
          <a:p>
            <a:r>
              <a:rPr lang="en-US" sz="1600" dirty="0"/>
              <a:t>In order to observe enough sheep at Yellowstone National Park – scientists would have to spend over 1 week observing; whereas they would have to spend a little over 3 weeks to do the same at Bryce National Park.</a:t>
            </a:r>
            <a:endParaRPr lang="en-US" sz="1600" dirty="0"/>
          </a:p>
          <a:p>
            <a:r>
              <a:rPr lang="en-US" sz="1600" dirty="0"/>
              <a:t>I was able to calculate the above answers by using the following calculations:</a:t>
            </a:r>
            <a:endParaRPr lang="en-US" sz="1600" dirty="0"/>
          </a:p>
          <a:p>
            <a:pPr lvl="1"/>
            <a:endParaRPr lang="en-US" sz="2200" dirty="0"/>
          </a:p>
        </p:txBody>
      </p:sp>
      <p:sp>
        <p:nvSpPr>
          <p:cNvPr id="4" name="TextBox 3"/>
          <p:cNvSpPr txBox="1"/>
          <p:nvPr/>
        </p:nvSpPr>
        <p:spPr>
          <a:xfrm>
            <a:off x="8915400" y="8389"/>
            <a:ext cx="2438400" cy="729430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Yellowstone was significant they would have to observe at least 870 sheep.</a:t>
            </a:r>
          </a:p>
          <a:p>
            <a:pPr marL="285750" indent="-285750">
              <a:buFont typeface="Arial" panose="020B0604020202020204" pitchFamily="34" charset="0"/>
              <a:buChar char="•"/>
            </a:pPr>
            <a:r>
              <a:rPr lang="en-US" dirty="0" smtClean="0"/>
              <a:t>Then, using the observation data you analyzed earlier, you found that this would take approximately one week of observing in Yellowstone to see that many sheep, or approximately two weeks in Bryce to see that many sheep.</a:t>
            </a:r>
          </a:p>
          <a:p>
            <a:pPr marL="285750" indent="-285750">
              <a:buFont typeface="Arial" panose="020B0604020202020204" pitchFamily="34" charset="0"/>
              <a:buChar char="•"/>
            </a:pPr>
            <a:r>
              <a:rPr lang="en-US" dirty="0" smtClean="0"/>
              <a:t>calculate the sample size necessary for confident measurements in a disease reduction study.</a:t>
            </a:r>
          </a:p>
          <a:p>
            <a:endParaRPr lang="en-US" dirty="0" smtClean="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118" y="3110219"/>
            <a:ext cx="527685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189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1"/>
            <a:ext cx="7269480" cy="652157"/>
          </a:xfrm>
        </p:spPr>
        <p:txBody>
          <a:bodyPr>
            <a:normAutofit fontScale="90000"/>
          </a:bodyPr>
          <a:lstStyle/>
          <a:p>
            <a:r>
              <a:rPr lang="en-US" dirty="0" smtClean="0"/>
              <a:t>Graphs, Charts &amp; Tables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066800"/>
            <a:ext cx="8229600" cy="1968963"/>
          </a:xfrm>
        </p:spPr>
      </p:pic>
      <p:sp>
        <p:nvSpPr>
          <p:cNvPr id="6" name="TextBox 5"/>
          <p:cNvSpPr txBox="1"/>
          <p:nvPr/>
        </p:nvSpPr>
        <p:spPr>
          <a:xfrm>
            <a:off x="591046" y="3200400"/>
            <a:ext cx="7809509" cy="369332"/>
          </a:xfrm>
          <a:prstGeom prst="rect">
            <a:avLst/>
          </a:prstGeom>
          <a:noFill/>
        </p:spPr>
        <p:txBody>
          <a:bodyPr wrap="square" rtlCol="0">
            <a:spAutoFit/>
          </a:bodyPr>
          <a:lstStyle/>
          <a:p>
            <a:pPr algn="ctr"/>
            <a:r>
              <a:rPr lang="en-US" dirty="0" smtClean="0"/>
              <a:t>1. Output from the original csv file (species.csv)</a:t>
            </a:r>
            <a:endParaRPr lang="en-US" dirty="0"/>
          </a:p>
        </p:txBody>
      </p:sp>
      <p:pic>
        <p:nvPicPr>
          <p:cNvPr id="1026" name="Picture 2" descr="C:\Users\mclevela\Desktop\CodeAcademyProject_MC\ConservationCountsFix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3724194"/>
            <a:ext cx="5638801" cy="17498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91044" y="5638800"/>
            <a:ext cx="7809509" cy="369332"/>
          </a:xfrm>
          <a:prstGeom prst="rect">
            <a:avLst/>
          </a:prstGeom>
          <a:noFill/>
        </p:spPr>
        <p:txBody>
          <a:bodyPr wrap="square" rtlCol="0">
            <a:spAutoFit/>
          </a:bodyPr>
          <a:lstStyle/>
          <a:p>
            <a:pPr algn="ctr"/>
            <a:r>
              <a:rPr lang="en-US" dirty="0"/>
              <a:t>2</a:t>
            </a:r>
            <a:r>
              <a:rPr lang="en-US" dirty="0" smtClean="0"/>
              <a:t>. Number of conservations among the species given in the original csv file.</a:t>
            </a:r>
            <a:endParaRPr lang="en-US" dirty="0"/>
          </a:p>
        </p:txBody>
      </p:sp>
      <p:sp>
        <p:nvSpPr>
          <p:cNvPr id="9" name="TextBox 8"/>
          <p:cNvSpPr txBox="1"/>
          <p:nvPr/>
        </p:nvSpPr>
        <p:spPr>
          <a:xfrm>
            <a:off x="586922" y="6030102"/>
            <a:ext cx="7809509" cy="369332"/>
          </a:xfrm>
          <a:prstGeom prst="rect">
            <a:avLst/>
          </a:prstGeom>
          <a:noFill/>
        </p:spPr>
        <p:txBody>
          <a:bodyPr wrap="square" rtlCol="0">
            <a:spAutoFit/>
          </a:bodyPr>
          <a:lstStyle/>
          <a:p>
            <a:pPr algn="ctr"/>
            <a:r>
              <a:rPr lang="en-US" dirty="0" smtClean="0"/>
              <a:t>NOTE: This data is after I filled in all of the NULL data.</a:t>
            </a:r>
          </a:p>
        </p:txBody>
      </p:sp>
    </p:spTree>
    <p:extLst>
      <p:ext uri="{BB962C8B-B14F-4D97-AF65-F5344CB8AC3E}">
        <p14:creationId xmlns:p14="http://schemas.microsoft.com/office/powerpoint/2010/main" val="4240926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clevela\Desktop\CodeAcademyProject_MC\ConservationStatusBySpec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191375" cy="37337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46404" y="365761"/>
            <a:ext cx="7269480" cy="652157"/>
          </a:xfrm>
        </p:spPr>
        <p:txBody>
          <a:bodyPr>
            <a:normAutofit fontScale="90000"/>
          </a:bodyPr>
          <a:lstStyle/>
          <a:p>
            <a:r>
              <a:rPr lang="en-US" dirty="0" smtClean="0"/>
              <a:t>Graphs, Charts &amp; Tables Part 2</a:t>
            </a:r>
            <a:endParaRPr lang="en-US" dirty="0"/>
          </a:p>
        </p:txBody>
      </p:sp>
      <p:sp>
        <p:nvSpPr>
          <p:cNvPr id="6" name="TextBox 5"/>
          <p:cNvSpPr txBox="1"/>
          <p:nvPr/>
        </p:nvSpPr>
        <p:spPr>
          <a:xfrm>
            <a:off x="591046" y="5416410"/>
            <a:ext cx="7809509" cy="369332"/>
          </a:xfrm>
          <a:prstGeom prst="rect">
            <a:avLst/>
          </a:prstGeom>
          <a:noFill/>
        </p:spPr>
        <p:txBody>
          <a:bodyPr wrap="square" rtlCol="0">
            <a:spAutoFit/>
          </a:bodyPr>
          <a:lstStyle/>
          <a:p>
            <a:pPr algn="ctr"/>
            <a:r>
              <a:rPr lang="en-US" dirty="0"/>
              <a:t>3</a:t>
            </a:r>
            <a:r>
              <a:rPr lang="en-US" dirty="0" smtClean="0"/>
              <a:t>. Conservation Status by Species Bar Graph</a:t>
            </a:r>
            <a:endParaRPr lang="en-US" dirty="0"/>
          </a:p>
        </p:txBody>
      </p:sp>
    </p:spTree>
    <p:extLst>
      <p:ext uri="{BB962C8B-B14F-4D97-AF65-F5344CB8AC3E}">
        <p14:creationId xmlns:p14="http://schemas.microsoft.com/office/powerpoint/2010/main" val="3037117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5801</TotalTime>
  <Words>770</Words>
  <Application>Microsoft Office PowerPoint</Application>
  <PresentationFormat>On-screen Show (4:3)</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Biodiversity for the National Parks</vt:lpstr>
      <vt:lpstr>Describing the Data in species_info.csv</vt:lpstr>
      <vt:lpstr>Significance Calculations</vt:lpstr>
      <vt:lpstr>Significance Calculations Continued..</vt:lpstr>
      <vt:lpstr>Recommendations</vt:lpstr>
      <vt:lpstr>Sample Size</vt:lpstr>
      <vt:lpstr>Sample Size Continued..</vt:lpstr>
      <vt:lpstr>Graphs, Charts &amp; Tables</vt:lpstr>
      <vt:lpstr>Graphs, Charts &amp; Tables Part 2</vt:lpstr>
      <vt:lpstr>Graphs, Charts &amp; Tables Part 3</vt:lpstr>
    </vt:vector>
  </TitlesOfParts>
  <Company>Everest Global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for the National Parks</dc:title>
  <dc:creator>Matthew Cleveland</dc:creator>
  <cp:lastModifiedBy>Matthew Cleveland</cp:lastModifiedBy>
  <cp:revision>31</cp:revision>
  <dcterms:created xsi:type="dcterms:W3CDTF">2019-01-11T13:16:59Z</dcterms:created>
  <dcterms:modified xsi:type="dcterms:W3CDTF">2019-01-15T13:58:29Z</dcterms:modified>
</cp:coreProperties>
</file>