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36c1cd566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a36c1cd566_1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36c1cd566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a36c1cd566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36c1cd56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a36c1cd566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e802f989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ae802f9898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36c1cd566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a36c1cd566_1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36c1cd566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a36c1cd566_1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a36c1cd566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a36c1cd566_1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a36c1cd566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a36c1cd566_1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a36c1cd566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a36c1cd566_1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36c1cd566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a36c1cd566_1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e802f98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ae802f9898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36c1cd566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a36c1cd566_1_5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6c1cd566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a36c1cd566_1_7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e802f96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ae802f960a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6c1cd56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a36c1cd56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6c1cd56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a36c1cd566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36c1cd56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a36c1cd566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36c1cd56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a36c1cd566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992117" y="3122893"/>
            <a:ext cx="47139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최저시급 </a:t>
            </a:r>
            <a:r>
              <a:rPr b="1" i="1" lang="en-US" sz="36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r>
              <a:rPr b="1" i="1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2020-12-01 인공지능 1차 개인프로젝트 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2505882" y="3105816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5614925" y="2660425"/>
            <a:ext cx="409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[비트서울]뉴딜 인공지능 개발자 과정 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 김민종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2505759" y="2768316"/>
            <a:ext cx="2071796" cy="1063896"/>
            <a:chOff x="2721659" y="2819116"/>
            <a:chExt cx="2071796" cy="1063896"/>
          </a:xfrm>
        </p:grpSpPr>
        <p:sp>
          <p:nvSpPr>
            <p:cNvPr id="88" name="Google Shape;88;p13"/>
            <p:cNvSpPr/>
            <p:nvPr/>
          </p:nvSpPr>
          <p:spPr>
            <a:xfrm rot="10800000">
              <a:off x="2721659" y="2819116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flipH="1">
              <a:off x="2886629" y="2819265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3096679" y="2819116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264030" y="2819265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10800000">
              <a:off x="3474080" y="2819116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3641431" y="2819265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3973752" y="2819265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4143355" y="3156712"/>
              <a:ext cx="650100" cy="726300"/>
            </a:xfrm>
            <a:prstGeom prst="parallelogram">
              <a:avLst>
                <a:gd fmla="val 57253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10800000">
              <a:off x="3806401" y="2819116"/>
              <a:ext cx="448800" cy="337500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3926425" y="2876363"/>
            <a:ext cx="899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M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/>
          <p:nvPr/>
        </p:nvSpPr>
        <p:spPr>
          <a:xfrm>
            <a:off x="914400" y="1097280"/>
            <a:ext cx="11017500" cy="5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datetime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dt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holiday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'./project/data/npy/holiday.npy'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holiday_k_stock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'./project/data/npy/holiday_k_stock.npy'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check_holiday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'./project/data/npy/check_holiday.npy'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holiday_all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np.hstack((holiday,holiday_k_stock,check_holiday))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holiday_all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np.unique(holiday_all)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pd.read_csv(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'./project/data/csv/미국환율.csv'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index_col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header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sep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df.drop([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'변동 %'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df.sort_values([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ascending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(df.index)):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"년"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"월"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"일"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(df.iloc[i])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 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df.iloc[i,j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float(df.iloc[i,j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df.iloc[i,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'2011-08-25'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df_sub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df[df_sub:]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82022" y="273225"/>
            <a:ext cx="99486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_3 데이터 전처리 - DateTime 요일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2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1" name="Google Shape;471;p22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472" name="Google Shape;472;p22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473" name="Google Shape;473;p2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9" name="Google Shape;479;p22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480" name="Google Shape;480;p2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86" name="Google Shape;486;p22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7" name="Google Shape;487;p22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488" name="Google Shape;488;p22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92" name="Google Shape;492;p22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6" name="Google Shape;496;p22"/>
          <p:cNvSpPr/>
          <p:nvPr/>
        </p:nvSpPr>
        <p:spPr>
          <a:xfrm>
            <a:off x="1053750" y="1735675"/>
            <a:ext cx="5640000" cy="104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22"/>
          <p:cNvCxnSpPr/>
          <p:nvPr/>
        </p:nvCxnSpPr>
        <p:spPr>
          <a:xfrm>
            <a:off x="6715475" y="2259625"/>
            <a:ext cx="1227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22"/>
          <p:cNvSpPr txBox="1"/>
          <p:nvPr/>
        </p:nvSpPr>
        <p:spPr>
          <a:xfrm>
            <a:off x="7943075" y="1779450"/>
            <a:ext cx="309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공휴일, 주식시장 휴일, 누락된 데이터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np.hstack을 통해 열을 추가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np.unique를 통해 중복값 제거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7493375" y="4746750"/>
            <a:ext cx="3990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for문을 통해 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0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컬럼의 형태를 맞춰줌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ex) 2020년 1월 1일 -&gt; 2020-01-01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NC소프트의 시작일인 </a:t>
            </a:r>
            <a:r>
              <a:rPr b="1" lang="en-US" sz="10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'2011-08-25'</a:t>
            </a: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를 기준으로 slice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879450" y="4033100"/>
            <a:ext cx="5589600" cy="232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22"/>
          <p:cNvCxnSpPr/>
          <p:nvPr/>
        </p:nvCxnSpPr>
        <p:spPr>
          <a:xfrm>
            <a:off x="6469050" y="5142000"/>
            <a:ext cx="1074900" cy="1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582022" y="273225"/>
            <a:ext cx="1008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_3 데이터 전처리 - DateTime 요일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8" name="Google Shape;508;p23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9" name="Google Shape;509;p23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510" name="Google Shape;510;p23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511" name="Google Shape;511;p23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24" name="Google Shape;524;p23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5" name="Google Shape;525;p23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526" name="Google Shape;526;p23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30" name="Google Shape;530;p23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p23"/>
          <p:cNvSpPr txBox="1"/>
          <p:nvPr/>
        </p:nvSpPr>
        <p:spPr>
          <a:xfrm>
            <a:off x="914400" y="1935480"/>
            <a:ext cx="98847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pd.to_datetime(df[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'요일'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].dt.day_name() 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df[(df[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'요일'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'Saturday'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'요일'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'Sunday'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 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df.drop([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'요일'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].dt.strftime(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'%Y-%m-%d'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df.values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find_index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find2_index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(holiday_all)):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holiday_all[j]: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find_index.append(i)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(find_index)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(df.shape)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np.delete(df, find_index,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(df.shape) </a:t>
            </a: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#(2275,4)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'./project/data/npy/america.npy'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5" name="Google Shape;535;p23"/>
          <p:cNvCxnSpPr>
            <a:stCxn id="536" idx="3"/>
          </p:cNvCxnSpPr>
          <p:nvPr/>
        </p:nvCxnSpPr>
        <p:spPr>
          <a:xfrm flipH="1" rot="10800000">
            <a:off x="6192600" y="2415200"/>
            <a:ext cx="15330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23"/>
          <p:cNvSpPr txBox="1"/>
          <p:nvPr/>
        </p:nvSpPr>
        <p:spPr>
          <a:xfrm>
            <a:off x="7387050" y="1984700"/>
            <a:ext cx="37785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'날짜'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를 datetime 객체로 변환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요일 컬럼 추가(요일설정)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토요일, 일요일 데이터 제거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요일 컬럼 제거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strftime을 사용하여 datetime객체에서 str로 변환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데이터타입 맞추기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988500" y="1863800"/>
            <a:ext cx="5204100" cy="111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23"/>
          <p:cNvCxnSpPr>
            <a:stCxn id="539" idx="3"/>
          </p:cNvCxnSpPr>
          <p:nvPr/>
        </p:nvCxnSpPr>
        <p:spPr>
          <a:xfrm flipH="1" rot="10800000">
            <a:off x="5766150" y="4315225"/>
            <a:ext cx="1533000" cy="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23"/>
          <p:cNvSpPr txBox="1"/>
          <p:nvPr/>
        </p:nvSpPr>
        <p:spPr>
          <a:xfrm>
            <a:off x="7387050" y="3828175"/>
            <a:ext cx="37785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for문을 사용하여 휴일 데이터 인덱스 찾기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인덱스에 해당하는 데이터 삭제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2275개로 shape를 맞춤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44550" y="3552925"/>
            <a:ext cx="4821600" cy="154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582022" y="273225"/>
            <a:ext cx="93663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_4 데이터 전처리 - 데이터 채우기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7" name="Google Shape;547;p24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48" name="Google Shape;548;p24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549" name="Google Shape;549;p24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550" name="Google Shape;550;p24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6" name="Google Shape;556;p24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557" name="Google Shape;557;p24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3" name="Google Shape;563;p24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64" name="Google Shape;564;p24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565" name="Google Shape;565;p24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9" name="Google Shape;569;p24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3" name="Google Shape;573;p24"/>
          <p:cNvSpPr txBox="1"/>
          <p:nvPr/>
        </p:nvSpPr>
        <p:spPr>
          <a:xfrm>
            <a:off x="914400" y="1097275"/>
            <a:ext cx="9499500" cy="5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nc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'./project/data/npy/nc.npy'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wg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'./project/data/npy/wage.npy'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'./project/data/npy/snack.npy'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(wg)):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year.append(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(wg[i,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count_list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(year)):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count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100">
              <a:solidFill>
                <a:srgbClr val="308CE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(nc)):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np.char.count(nc[i,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year[j])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  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count_list.append(count)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count_list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np.array(count_list)   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wg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np.delete(wg,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np.delete(sn,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wage 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np.array([])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 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np.array([])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(wg)):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wage 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np.append(wage, np.tile(wg[i], count_list[i]))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snack 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np.append(snack, np.tile(sn[i], count_list[i])) 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(wage) </a:t>
            </a:r>
            <a:r>
              <a:rPr b="1" lang="en-US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#[4320. 4320. 4320. ... 8590. 8590. 8590.]</a:t>
            </a:r>
            <a:endParaRPr b="1" sz="12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(snack)</a:t>
            </a:r>
            <a:endParaRPr b="1" sz="13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2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'./project/data/npy/wage_result.npy'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wage)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2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'./project/data/npy/snack_result.npy'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2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'./project/data/npy/count_list.npy'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2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count_list)</a:t>
            </a:r>
            <a:endParaRPr b="1" sz="12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Google Shape;574;p24"/>
          <p:cNvCxnSpPr>
            <a:stCxn id="575" idx="3"/>
          </p:cNvCxnSpPr>
          <p:nvPr/>
        </p:nvCxnSpPr>
        <p:spPr>
          <a:xfrm flipH="1" rot="10800000">
            <a:off x="5766150" y="3003275"/>
            <a:ext cx="15330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24"/>
          <p:cNvSpPr txBox="1"/>
          <p:nvPr/>
        </p:nvSpPr>
        <p:spPr>
          <a:xfrm>
            <a:off x="7387050" y="1908500"/>
            <a:ext cx="47139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nc[i,0] =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'2013-10-09' 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wg[i,0] = '2020'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np.char.count를 사용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ex)nc의 데이터 중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'2020'으로 시작되는 행의 갯수 찾기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결과값(2011로 시작, 2020으로 끝)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[88, 248, 245, 245, 248, 246, 243, 244, 246, 222]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944550" y="2139275"/>
            <a:ext cx="4821600" cy="174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24"/>
          <p:cNvCxnSpPr>
            <a:stCxn id="578" idx="3"/>
            <a:endCxn id="579" idx="1"/>
          </p:cNvCxnSpPr>
          <p:nvPr/>
        </p:nvCxnSpPr>
        <p:spPr>
          <a:xfrm flipH="1" rot="10800000">
            <a:off x="6254100" y="4937625"/>
            <a:ext cx="1133100" cy="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4"/>
          <p:cNvSpPr txBox="1"/>
          <p:nvPr/>
        </p:nvSpPr>
        <p:spPr>
          <a:xfrm>
            <a:off x="7387050" y="4136175"/>
            <a:ext cx="47139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np.tile을 사용하여 년도에 해당하는 갯수의 곱만큼 복사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wg[i,1] = </a:t>
            </a:r>
            <a:r>
              <a:rPr b="1" lang="en-US" sz="110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4320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ex) result =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[4320. 4320. 4320. ... 8590. 8590. 8590.]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데이터의 shape = (2275,)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988500" y="4647075"/>
            <a:ext cx="5265600" cy="58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25"/>
          <p:cNvCxnSpPr/>
          <p:nvPr/>
        </p:nvCxnSpPr>
        <p:spPr>
          <a:xfrm>
            <a:off x="2359250" y="4714602"/>
            <a:ext cx="3249900" cy="420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25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582022" y="273225"/>
            <a:ext cx="99906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3_ 데이터셋 (2011-01-01 ~ 2020-11-23)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25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25"/>
          <p:cNvSpPr/>
          <p:nvPr/>
        </p:nvSpPr>
        <p:spPr>
          <a:xfrm>
            <a:off x="5670650" y="1418025"/>
            <a:ext cx="53697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날짜, 지점,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평균기온, 최저기온, 최고기온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#(2275,3)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9" name="Google Shape;589;p25"/>
          <p:cNvCxnSpPr>
            <a:stCxn id="590" idx="3"/>
          </p:cNvCxnSpPr>
          <p:nvPr/>
        </p:nvCxnSpPr>
        <p:spPr>
          <a:xfrm>
            <a:off x="3906950" y="1700125"/>
            <a:ext cx="17637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25"/>
          <p:cNvSpPr/>
          <p:nvPr/>
        </p:nvSpPr>
        <p:spPr>
          <a:xfrm>
            <a:off x="2444750" y="1402075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날씨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1" name="Google Shape;591;p25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592" name="Google Shape;592;p25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593" name="Google Shape;593;p2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9" name="Google Shape;599;p25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600" name="Google Shape;600;p2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06" name="Google Shape;606;p25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12" name="Google Shape;612;p25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>
            <a:off x="2444750" y="2418193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NC주식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2444750" y="3434318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미국환율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2444750" y="4416552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새우깡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2444750" y="5412505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최저시급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5670650" y="2326875"/>
            <a:ext cx="683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날짜,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종가, 오픈, 고가, 저가,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거래량, 변동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#(2275, 4)</a:t>
            </a:r>
            <a:endParaRPr b="1" sz="1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1" name="Google Shape;621;p25"/>
          <p:cNvCxnSpPr>
            <a:stCxn id="616" idx="3"/>
          </p:cNvCxnSpPr>
          <p:nvPr/>
        </p:nvCxnSpPr>
        <p:spPr>
          <a:xfrm>
            <a:off x="3906950" y="2716243"/>
            <a:ext cx="16818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2" name="Google Shape;622;p25"/>
          <p:cNvSpPr/>
          <p:nvPr/>
        </p:nvSpPr>
        <p:spPr>
          <a:xfrm>
            <a:off x="5670650" y="3292625"/>
            <a:ext cx="6927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날짜,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종가, 오픈, 고가, 저가,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#(2275, 4)</a:t>
            </a:r>
            <a:endParaRPr b="1" sz="1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3" name="Google Shape;623;p25"/>
          <p:cNvCxnSpPr>
            <a:stCxn id="617" idx="3"/>
          </p:cNvCxnSpPr>
          <p:nvPr/>
        </p:nvCxnSpPr>
        <p:spPr>
          <a:xfrm>
            <a:off x="3906950" y="3732368"/>
            <a:ext cx="17124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25"/>
          <p:cNvSpPr/>
          <p:nvPr/>
        </p:nvSpPr>
        <p:spPr>
          <a:xfrm>
            <a:off x="5669280" y="4251700"/>
            <a:ext cx="5648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순번, 연도,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가격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#(2275,)</a:t>
            </a:r>
            <a:endParaRPr b="1" sz="1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5669280" y="5343025"/>
            <a:ext cx="50214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</a:t>
            </a: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순번, 연도,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최저급여</a:t>
            </a:r>
            <a:endParaRPr b="1" sz="9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#(2275,)</a:t>
            </a:r>
            <a:endParaRPr b="1" sz="1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6" name="Google Shape;626;p25"/>
          <p:cNvCxnSpPr>
            <a:stCxn id="619" idx="3"/>
          </p:cNvCxnSpPr>
          <p:nvPr/>
        </p:nvCxnSpPr>
        <p:spPr>
          <a:xfrm>
            <a:off x="3906950" y="5710555"/>
            <a:ext cx="16818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25"/>
          <p:cNvSpPr/>
          <p:nvPr/>
        </p:nvSpPr>
        <p:spPr>
          <a:xfrm>
            <a:off x="1340925" y="2834025"/>
            <a:ext cx="63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1" sz="43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8" name="Google Shape;628;p25"/>
          <p:cNvCxnSpPr>
            <a:stCxn id="590" idx="1"/>
            <a:endCxn id="627" idx="0"/>
          </p:cNvCxnSpPr>
          <p:nvPr/>
        </p:nvCxnSpPr>
        <p:spPr>
          <a:xfrm flipH="1">
            <a:off x="1659950" y="1700125"/>
            <a:ext cx="784800" cy="1134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5"/>
          <p:cNvCxnSpPr>
            <a:stCxn id="627" idx="2"/>
            <a:endCxn id="618" idx="1"/>
          </p:cNvCxnSpPr>
          <p:nvPr/>
        </p:nvCxnSpPr>
        <p:spPr>
          <a:xfrm flipH="1" rot="-5400000">
            <a:off x="1551225" y="3821175"/>
            <a:ext cx="1002300" cy="784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25"/>
          <p:cNvSpPr/>
          <p:nvPr/>
        </p:nvSpPr>
        <p:spPr>
          <a:xfrm>
            <a:off x="1395950" y="5276300"/>
            <a:ext cx="63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1" sz="43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1" name="Google Shape;631;p25"/>
          <p:cNvCxnSpPr/>
          <p:nvPr/>
        </p:nvCxnSpPr>
        <p:spPr>
          <a:xfrm flipH="1" rot="10800000">
            <a:off x="6552850" y="1564025"/>
            <a:ext cx="846300" cy="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5"/>
          <p:cNvCxnSpPr/>
          <p:nvPr/>
        </p:nvCxnSpPr>
        <p:spPr>
          <a:xfrm>
            <a:off x="8885500" y="2716250"/>
            <a:ext cx="100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5"/>
          <p:cNvCxnSpPr/>
          <p:nvPr/>
        </p:nvCxnSpPr>
        <p:spPr>
          <a:xfrm>
            <a:off x="6552850" y="2715675"/>
            <a:ext cx="42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5"/>
          <p:cNvCxnSpPr/>
          <p:nvPr/>
        </p:nvCxnSpPr>
        <p:spPr>
          <a:xfrm>
            <a:off x="6552850" y="3712425"/>
            <a:ext cx="42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5"/>
          <p:cNvCxnSpPr/>
          <p:nvPr/>
        </p:nvCxnSpPr>
        <p:spPr>
          <a:xfrm>
            <a:off x="6632475" y="4647950"/>
            <a:ext cx="798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5"/>
          <p:cNvCxnSpPr/>
          <p:nvPr/>
        </p:nvCxnSpPr>
        <p:spPr>
          <a:xfrm>
            <a:off x="6632475" y="5496400"/>
            <a:ext cx="819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5"/>
          <p:cNvCxnSpPr/>
          <p:nvPr/>
        </p:nvCxnSpPr>
        <p:spPr>
          <a:xfrm>
            <a:off x="8874350" y="3712425"/>
            <a:ext cx="42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/>
          <p:nvPr/>
        </p:nvSpPr>
        <p:spPr>
          <a:xfrm>
            <a:off x="-2" y="-3362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582025" y="276575"/>
            <a:ext cx="5259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데이터셋 연관성 - 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matplotlib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4" name="Google Shape;644;p26"/>
          <p:cNvCxnSpPr/>
          <p:nvPr/>
        </p:nvCxnSpPr>
        <p:spPr>
          <a:xfrm>
            <a:off x="4065455" y="1011739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45" name="Google Shape;645;p26"/>
          <p:cNvGrpSpPr/>
          <p:nvPr/>
        </p:nvGrpSpPr>
        <p:grpSpPr>
          <a:xfrm>
            <a:off x="0" y="397970"/>
            <a:ext cx="337500" cy="2519171"/>
            <a:chOff x="0" y="394607"/>
            <a:chExt cx="337500" cy="2519171"/>
          </a:xfrm>
        </p:grpSpPr>
        <p:grpSp>
          <p:nvGrpSpPr>
            <p:cNvPr id="646" name="Google Shape;646;p26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647" name="Google Shape;647;p2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53" name="Google Shape;653;p26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654" name="Google Shape;654;p2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61" name="Google Shape;661;p26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662" name="Google Shape;662;p26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66" name="Google Shape;666;p26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70" name="Google Shape;6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100643"/>
            <a:ext cx="45681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225" y="1100638"/>
            <a:ext cx="47942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50" y="3648800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350" y="3606238"/>
            <a:ext cx="4794225" cy="2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6"/>
          <p:cNvSpPr txBox="1"/>
          <p:nvPr/>
        </p:nvSpPr>
        <p:spPr>
          <a:xfrm>
            <a:off x="3396550" y="1772675"/>
            <a:ext cx="1704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NC</a:t>
            </a:r>
            <a:r>
              <a:rPr b="1" lang="en-US" sz="3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주식</a:t>
            </a:r>
            <a:endParaRPr b="1" sz="3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26"/>
          <p:cNvSpPr txBox="1"/>
          <p:nvPr/>
        </p:nvSpPr>
        <p:spPr>
          <a:xfrm>
            <a:off x="8618375" y="1890425"/>
            <a:ext cx="19863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미국환율</a:t>
            </a:r>
            <a:endParaRPr b="1" sz="3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26"/>
          <p:cNvSpPr txBox="1"/>
          <p:nvPr/>
        </p:nvSpPr>
        <p:spPr>
          <a:xfrm>
            <a:off x="3989200" y="4254750"/>
            <a:ext cx="11643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날씨</a:t>
            </a:r>
            <a:endParaRPr b="1" sz="3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26"/>
          <p:cNvSpPr txBox="1"/>
          <p:nvPr/>
        </p:nvSpPr>
        <p:spPr>
          <a:xfrm>
            <a:off x="9027575" y="4254750"/>
            <a:ext cx="1577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새우깡</a:t>
            </a:r>
            <a:endParaRPr b="1" sz="3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7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함수형 모델 - matplotlib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27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85" name="Google Shape;685;p27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686" name="Google Shape;686;p27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687" name="Google Shape;687;p2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3" name="Google Shape;693;p27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694" name="Google Shape;694;p2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00" name="Google Shape;700;p27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01" name="Google Shape;701;p27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06" name="Google Shape;706;p27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10" name="Google Shape;7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725" y="1188798"/>
            <a:ext cx="8255000" cy="49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8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582022" y="273225"/>
            <a:ext cx="966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XGBRegressor 모델 - feature_importance_</a:t>
            </a:r>
            <a:endParaRPr/>
          </a:p>
        </p:txBody>
      </p:sp>
      <p:cxnSp>
        <p:nvCxnSpPr>
          <p:cNvPr id="717" name="Google Shape;717;p28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18" name="Google Shape;718;p28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719" name="Google Shape;719;p28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720" name="Google Shape;720;p2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6" name="Google Shape;726;p28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727" name="Google Shape;727;p2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33" name="Google Shape;733;p28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34" name="Google Shape;734;p28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735" name="Google Shape;735;p28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39" name="Google Shape;739;p28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43" name="Google Shape;743;p28"/>
          <p:cNvSpPr txBox="1"/>
          <p:nvPr/>
        </p:nvSpPr>
        <p:spPr>
          <a:xfrm>
            <a:off x="914400" y="1097280"/>
            <a:ext cx="11535900" cy="6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sklearn.datasets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load_boston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xgboost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XGBClassifier, XGBRegressor, plot_importance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sklearn.datasets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load_boston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train_test_split, GridSearchCV, KFold, cross_val_score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r2_score, accuracy_score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xgboost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XGBClassifier, XGBRegressor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sklearn.feature_selection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SelectFromModel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#1. 데이터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nc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'./project/data/npy/nc.npy'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'./project/data/npy/america.npy'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'./project/data/npy/weather.npy'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snack_result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'./project/data/npy/snack_result.npy'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wage_result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np.load(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'./project/data/npy/wage_result.npy'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allow_pickle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nc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np.delete(nc,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np.delete(am,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np.delete(weather,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snack_result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snack_result.reshape(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2275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data_all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np.concatenate((nc, am, weather, snack_result), axis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data_pred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data_all[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2274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data_all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data_all[: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2274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y_real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wage_result[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2274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wage_result[: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2274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4" name="Google Shape;744;p28"/>
          <p:cNvCxnSpPr>
            <a:stCxn id="745" idx="3"/>
          </p:cNvCxnSpPr>
          <p:nvPr/>
        </p:nvCxnSpPr>
        <p:spPr>
          <a:xfrm flipH="1" rot="10800000">
            <a:off x="6346200" y="4502825"/>
            <a:ext cx="15330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28"/>
          <p:cNvSpPr txBox="1"/>
          <p:nvPr/>
        </p:nvSpPr>
        <p:spPr>
          <a:xfrm>
            <a:off x="7879200" y="4225325"/>
            <a:ext cx="4713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모든 데이터셋을 load한 후 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np.concatenate로 묶어준다.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28"/>
          <p:cNvSpPr/>
          <p:nvPr/>
        </p:nvSpPr>
        <p:spPr>
          <a:xfrm>
            <a:off x="988500" y="2866025"/>
            <a:ext cx="5357700" cy="328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9"/>
          <p:cNvSpPr txBox="1"/>
          <p:nvPr/>
        </p:nvSpPr>
        <p:spPr>
          <a:xfrm>
            <a:off x="891150" y="1008380"/>
            <a:ext cx="104097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#1. 데이터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train_test_split(data_all, y, train_size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shuffle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#2. 모델 구성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kfold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KFold(n_splits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shuffle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#5개로 조각을 내고 섞어서 하겠다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"n_estimators"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"learning_rate"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"max_depth"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{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"n_estimators"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"learning_rate"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"max_depth"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"colsample_bytree"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{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"n_estimators"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"learning_rate"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"max_depth"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"colsample_bytree"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"colsample_bylevel"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GridSearchCV(XGBRegressor(n_jobs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parameters, cv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kfold, verbose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#3. 훈련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 y_train)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#4. 평가, 예측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model.score(x_test, y_test)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"score : 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score)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model_best_estimator_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model.best_estimator_        </a:t>
            </a: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#최적의 모델 저장</a:t>
            </a:r>
            <a:endParaRPr b="1" sz="11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"최적의 매개변수 : 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model_best_estimator_)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thresholds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model.best_estimator_.feature_importances_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(model.best_estimator_.feature_importances_)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29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582021" y="273225"/>
            <a:ext cx="1026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XGBRegressor 모델 - feature_importance_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4" name="Google Shape;754;p29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55" name="Google Shape;755;p29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756" name="Google Shape;756;p29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757" name="Google Shape;757;p2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63" name="Google Shape;763;p29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764" name="Google Shape;764;p2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70" name="Google Shape;770;p29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71" name="Google Shape;771;p29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772" name="Google Shape;772;p29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76" name="Google Shape;776;p29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80" name="Google Shape;780;p29"/>
          <p:cNvCxnSpPr>
            <a:stCxn id="781" idx="3"/>
            <a:endCxn id="782" idx="1"/>
          </p:cNvCxnSpPr>
          <p:nvPr/>
        </p:nvCxnSpPr>
        <p:spPr>
          <a:xfrm flipH="1" rot="10800000">
            <a:off x="7840800" y="3675500"/>
            <a:ext cx="503400" cy="54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29"/>
          <p:cNvSpPr txBox="1"/>
          <p:nvPr/>
        </p:nvSpPr>
        <p:spPr>
          <a:xfrm>
            <a:off x="8344225" y="3531350"/>
            <a:ext cx="3758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GridSearchCV - XGBRegressor 모델 사용 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model.best_estimator를 통해 최적의 모델을     변수에 저장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29"/>
          <p:cNvSpPr/>
          <p:nvPr/>
        </p:nvSpPr>
        <p:spPr>
          <a:xfrm>
            <a:off x="988500" y="3183350"/>
            <a:ext cx="6852300" cy="206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/>
        </p:nvSpPr>
        <p:spPr>
          <a:xfrm>
            <a:off x="914400" y="1097276"/>
            <a:ext cx="10674300" cy="5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collections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deque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#데쿠사용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find_index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deque()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thresh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np.sort(thresholds):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#데쿠사용 이유는 for문안에서 np.sort를 하지 않아도 thresh가 가장 작은 값부터 자동으로 들어가기때문에 n을 1부터 순차적으로 넣기 위함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selection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SelectFromModel(model.best_estimator_, threshold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thresh, prefit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#최적의 모델 model.best_estimator로 선언해줌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select_x_train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selection.transform(x_train)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selection_model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XGBRegressor()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selection_model.fit(select_x_train, y_train)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select_x_test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selection.transform(x_test)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y_predict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selection_model.predict(select_x_test)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score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r2_score(y_test, y_predict)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"Thresh=%.3f, n=%d, R2: %.2f%%, Index: %d"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%(thresh, select_x_train.shape[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score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(np.where(thresholds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thresh)[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#기존의 index위치를 저장하기 위함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find_index.appendleft([select_x_train.shape[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score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(np.where(thresholds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thresh)[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])])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#appendleft를 통해 index 추가 이후 데이터 왼쪽삽입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find_index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np.asarray(find_index)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score_max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np.array(find_index[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(find_index)) 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find_index[i][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score_max 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score_max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find_index[i][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score_max_index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(find_index[i][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#score의 최댓값을 찾고 그곳의 인덱스를 찾는다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"R2 최대값 : 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score_max)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"최대값 n : "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score_max_index)                      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find_index_list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(find_index[score_max_index:,</a:t>
            </a:r>
            <a:r>
              <a:rPr b="1" lang="en-US" sz="11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]).astype(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#score의 최댓값 이외에 값들의 인덱스를 반환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582021" y="273225"/>
            <a:ext cx="107421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XGBRegressor 모델 - feature_importance_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0" name="Google Shape;790;p30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91" name="Google Shape;791;p30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792" name="Google Shape;792;p30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793" name="Google Shape;793;p3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9" name="Google Shape;799;p30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800" name="Google Shape;800;p3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06" name="Google Shape;806;p30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7" name="Google Shape;807;p30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808" name="Google Shape;808;p30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12" name="Google Shape;812;p30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6" name="Google Shape;816;p30"/>
          <p:cNvSpPr/>
          <p:nvPr/>
        </p:nvSpPr>
        <p:spPr>
          <a:xfrm>
            <a:off x="850900" y="1080525"/>
            <a:ext cx="10162800" cy="337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805500" y="4227825"/>
            <a:ext cx="38550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Thresh=0.000, n=12, R2: 99.80%, Index: 8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Thresh=0.000, n=11, R2: 99.80%, Index: 10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Thresh=0.001, n=10, R2: 99.83%, Index: 9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Thresh=0.001, n=9, R2: 99.48%, Index: 4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Thresh=0.001, n=8, R2: 99.48%, Index: 5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Thresh=0.001, n=7, R2: 99.44%, Index: 7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Thresh=0.009, n=6, R2: 99.32%, Index: 6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Thresh=0.011, n=5, R2: 98.06%, Index: 1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Thresh=0.019, n=4, R2: 97.94%, Index: 0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Thresh=0.030, n=3, R2: 97.85%, Index: 2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Thresh=0.161, n=2, R2: 97.99%, Index: 3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Thresh=0.764, n=1, R2: 95.65%, Index: 11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R2 최대값 : 99.829355727501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최대값 n : 10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31"/>
          <p:cNvSpPr/>
          <p:nvPr/>
        </p:nvSpPr>
        <p:spPr>
          <a:xfrm>
            <a:off x="582021" y="273225"/>
            <a:ext cx="111231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XGBRegressor 모델 - feature_importance_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4" name="Google Shape;824;p31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25" name="Google Shape;825;p31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826" name="Google Shape;826;p31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827" name="Google Shape;827;p3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3" name="Google Shape;833;p31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834" name="Google Shape;834;p3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0" name="Google Shape;840;p31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41" name="Google Shape;841;p31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842" name="Google Shape;842;p31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6" name="Google Shape;846;p31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0" name="Google Shape;850;p31"/>
          <p:cNvSpPr txBox="1"/>
          <p:nvPr/>
        </p:nvSpPr>
        <p:spPr>
          <a:xfrm>
            <a:off x="914400" y="1097280"/>
            <a:ext cx="65511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#1. 데이터</a:t>
            </a:r>
            <a:endParaRPr b="1" sz="10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np.delete(x_train, find_index_list, axis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np.delete(x_test, find_index_list, axis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data_pred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np.delete(data_pred, find_index_list, axis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308CE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#2. 모델구성</a:t>
            </a:r>
            <a:endParaRPr b="1" sz="10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model2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model_best_estimator_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#3. 훈련</a:t>
            </a:r>
            <a:endParaRPr b="1" sz="10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model2.fit(x_train, y_train)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#4. 평가, 예측</a:t>
            </a:r>
            <a:endParaRPr b="1" sz="10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score2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model2.score(x_test, y_test)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"score2 : "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score2)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y_pred </a:t>
            </a:r>
            <a:r>
              <a:rPr b="1" lang="en-US" sz="10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model.predict(data_pred)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"2021년 최저시급 : "</a:t>
            </a:r>
            <a:r>
              <a:rPr b="1" lang="en-US" sz="10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y_pred)</a:t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1" name="Google Shape;851;p31"/>
          <p:cNvCxnSpPr>
            <a:stCxn id="852" idx="3"/>
            <a:endCxn id="853" idx="1"/>
          </p:cNvCxnSpPr>
          <p:nvPr/>
        </p:nvCxnSpPr>
        <p:spPr>
          <a:xfrm>
            <a:off x="7196700" y="1500925"/>
            <a:ext cx="521700" cy="110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31"/>
          <p:cNvSpPr txBox="1"/>
          <p:nvPr/>
        </p:nvSpPr>
        <p:spPr>
          <a:xfrm>
            <a:off x="7718400" y="1904566"/>
            <a:ext cx="37587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앞서 반환받은 인덱스값을 통해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train, test, pred의 인덱스 삭제 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모델을 새로 구성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저장된 model.best_estimator 모델을 통해 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훈련, 예측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914400" y="1097275"/>
            <a:ext cx="6282300" cy="8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1"/>
          <p:cNvSpPr txBox="1"/>
          <p:nvPr/>
        </p:nvSpPr>
        <p:spPr>
          <a:xfrm>
            <a:off x="914400" y="3852325"/>
            <a:ext cx="62823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2021년 최저시급 : 8720원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최종결과 예측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score2 :  0.9981759011004258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2021년 최저시급 :  [8606.593]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목차</a:t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5" name="Google Shape;105;p14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106" name="Google Shape;106;p14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" name="Google Shape;113;p14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114" name="Google Shape;114;p14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0" name="Google Shape;120;p14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6" name="Google Shape;126;p14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p14"/>
          <p:cNvSpPr/>
          <p:nvPr/>
        </p:nvSpPr>
        <p:spPr>
          <a:xfrm>
            <a:off x="477298" y="2470961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491434" y="4397002"/>
            <a:ext cx="113403" cy="190732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462778" y="3768685"/>
            <a:ext cx="170416" cy="149147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461886" y="3136838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674168" y="1642156"/>
            <a:ext cx="4426537" cy="552902"/>
            <a:chOff x="1745948" y="2271938"/>
            <a:chExt cx="4426537" cy="552902"/>
          </a:xfrm>
        </p:grpSpPr>
        <p:sp>
          <p:nvSpPr>
            <p:cNvPr id="135" name="Google Shape;135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기획의도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896989" y="2407289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1667036" y="2530722"/>
            <a:ext cx="4426537" cy="552902"/>
            <a:chOff x="1745948" y="2271938"/>
            <a:chExt cx="4426537" cy="552902"/>
          </a:xfrm>
        </p:grpSpPr>
        <p:sp>
          <p:nvSpPr>
            <p:cNvPr id="140" name="Google Shape;140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기획일정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896986" y="2407291"/>
              <a:ext cx="5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667036" y="3419284"/>
            <a:ext cx="4426537" cy="552902"/>
            <a:chOff x="1745948" y="2271938"/>
            <a:chExt cx="4426537" cy="552902"/>
          </a:xfrm>
        </p:grpSpPr>
        <p:sp>
          <p:nvSpPr>
            <p:cNvPr id="145" name="Google Shape;145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662272" y="2341327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데이터셋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896986" y="2407278"/>
              <a:ext cx="5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667036" y="4307846"/>
            <a:ext cx="4426537" cy="552902"/>
            <a:chOff x="1745948" y="2271938"/>
            <a:chExt cx="4426537" cy="552902"/>
          </a:xfrm>
        </p:grpSpPr>
        <p:sp>
          <p:nvSpPr>
            <p:cNvPr id="150" name="Google Shape;150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896986" y="2407292"/>
              <a:ext cx="61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6403914" y="2530733"/>
            <a:ext cx="4426537" cy="552902"/>
            <a:chOff x="1745948" y="2271938"/>
            <a:chExt cx="4426537" cy="552902"/>
          </a:xfrm>
        </p:grpSpPr>
        <p:sp>
          <p:nvSpPr>
            <p:cNvPr id="155" name="Google Shape;155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896983" y="2407280"/>
              <a:ext cx="5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6403918" y="1647108"/>
            <a:ext cx="4426537" cy="552902"/>
            <a:chOff x="1745948" y="2271938"/>
            <a:chExt cx="4426537" cy="552902"/>
          </a:xfrm>
        </p:grpSpPr>
        <p:sp>
          <p:nvSpPr>
            <p:cNvPr id="160" name="Google Shape;160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데이터셋 연관성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896989" y="2407289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" name="Google Shape;164;p14"/>
          <p:cNvSpPr/>
          <p:nvPr/>
        </p:nvSpPr>
        <p:spPr>
          <a:xfrm>
            <a:off x="7285278" y="2571097"/>
            <a:ext cx="3276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함수형 모델 </a:t>
            </a:r>
            <a:endParaRPr b="1" sz="16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" name="Google Shape;165;p14"/>
          <p:cNvGrpSpPr/>
          <p:nvPr/>
        </p:nvGrpSpPr>
        <p:grpSpPr>
          <a:xfrm>
            <a:off x="6403964" y="3419583"/>
            <a:ext cx="4426537" cy="552902"/>
            <a:chOff x="1745948" y="2271938"/>
            <a:chExt cx="4426537" cy="552902"/>
          </a:xfrm>
        </p:grpSpPr>
        <p:sp>
          <p:nvSpPr>
            <p:cNvPr id="166" name="Google Shape;166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XGBRegressor 모델 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896983" y="2407280"/>
              <a:ext cx="5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6403964" y="4308433"/>
            <a:ext cx="4426537" cy="552902"/>
            <a:chOff x="1745948" y="2271938"/>
            <a:chExt cx="4426537" cy="552902"/>
          </a:xfrm>
        </p:grpSpPr>
        <p:sp>
          <p:nvSpPr>
            <p:cNvPr id="171" name="Google Shape;171;p14"/>
            <p:cNvSpPr/>
            <p:nvPr/>
          </p:nvSpPr>
          <p:spPr>
            <a:xfrm>
              <a:off x="1817385" y="2271939"/>
              <a:ext cx="4355100" cy="55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2642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flipH="1" rot="-5400000">
              <a:off x="1800548" y="2217338"/>
              <a:ext cx="552900" cy="662100"/>
            </a:xfrm>
            <a:prstGeom prst="round2SameRect">
              <a:avLst>
                <a:gd fmla="val 32796" name="adj1"/>
                <a:gd fmla="val 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651772" y="2312302"/>
              <a:ext cx="3276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마무리</a:t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896983" y="2407280"/>
              <a:ext cx="5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08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32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마무리</a:t>
            </a:r>
            <a:endParaRPr b="1"/>
          </a:p>
        </p:txBody>
      </p:sp>
      <p:cxnSp>
        <p:nvCxnSpPr>
          <p:cNvPr id="861" name="Google Shape;861;p32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62" name="Google Shape;862;p32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863" name="Google Shape;863;p32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0" name="Google Shape;870;p32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871" name="Google Shape;871;p3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77" name="Google Shape;877;p32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8" name="Google Shape;878;p32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879" name="Google Shape;879;p32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3" name="Google Shape;883;p32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7" name="Google Shape;887;p32"/>
          <p:cNvSpPr/>
          <p:nvPr/>
        </p:nvSpPr>
        <p:spPr>
          <a:xfrm>
            <a:off x="3270225" y="3102841"/>
            <a:ext cx="6202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개발환경</a:t>
            </a:r>
            <a:endParaRPr/>
          </a:p>
        </p:txBody>
      </p:sp>
      <p:cxnSp>
        <p:nvCxnSpPr>
          <p:cNvPr id="181" name="Google Shape;181;p15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2" name="Google Shape;182;p15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183" name="Google Shape;183;p15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184" name="Google Shape;184;p1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0" name="Google Shape;190;p15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191" name="Google Shape;191;p1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7" name="Google Shape;197;p15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3" name="Google Shape;203;p15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477298" y="2470961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91434" y="4397002"/>
            <a:ext cx="113403" cy="190732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462778" y="3768685"/>
            <a:ext cx="170416" cy="149147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461886" y="3136838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6554959" y="1782460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36" y="1682622"/>
            <a:ext cx="3062550" cy="123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94" y="4096950"/>
            <a:ext cx="2901030" cy="1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425" y="1550525"/>
            <a:ext cx="2820374" cy="158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7137" y="1782462"/>
            <a:ext cx="1407387" cy="140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775" y="4096950"/>
            <a:ext cx="2820375" cy="155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6688" y="3922099"/>
            <a:ext cx="3062550" cy="164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기획의도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16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6"/>
          <p:cNvSpPr/>
          <p:nvPr/>
        </p:nvSpPr>
        <p:spPr>
          <a:xfrm>
            <a:off x="1362800" y="4475763"/>
            <a:ext cx="100050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2018년 당시에 약 1100원이라는 최저시급 상승으로 인해 많은 경제적인 문제를 야기 시켰다.</a:t>
            </a:r>
            <a:endParaRPr b="1" sz="15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적절한 데이터셋을 통해, 미래의 최저시급을 예측한다면 그에 따른 경제적인 대비책을 마련 할 수 있을 것이라고 생각한다.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227" name="Google Shape;227;p16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228" name="Google Shape;228;p1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235" name="Google Shape;235;p1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41" name="Google Shape;241;p16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2" name="Google Shape;242;p16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47" name="Google Shape;247;p16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33248" l="65661" r="16119" t="30532"/>
          <a:stretch/>
        </p:blipFill>
        <p:spPr>
          <a:xfrm>
            <a:off x="1443250" y="1807425"/>
            <a:ext cx="4309622" cy="24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" name="Google Shape;257;p17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8" name="Google Shape;258;p17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259" name="Google Shape;259;p17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260" name="Google Shape;260;p1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267" name="Google Shape;267;p1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3" name="Google Shape;273;p17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4" name="Google Shape;274;p17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275" name="Google Shape;275;p17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9" name="Google Shape;279;p17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3" name="Google Shape;283;p17"/>
          <p:cNvSpPr/>
          <p:nvPr/>
        </p:nvSpPr>
        <p:spPr>
          <a:xfrm>
            <a:off x="477298" y="2470961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491434" y="4397002"/>
            <a:ext cx="113403" cy="190732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462778" y="3768685"/>
            <a:ext cx="170416" cy="149147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461886" y="3136838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574800" y="1863725"/>
            <a:ext cx="73025" cy="85725"/>
          </a:xfrm>
          <a:custGeom>
            <a:rect b="b" l="l" r="r" t="t"/>
            <a:pathLst>
              <a:path extrusionOk="0" h="85725" w="730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1899416" y="1582976"/>
            <a:ext cx="73025" cy="85725"/>
          </a:xfrm>
          <a:custGeom>
            <a:rect b="b" l="l" r="r" t="t"/>
            <a:pathLst>
              <a:path extrusionOk="0" h="85725" w="730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1761030" y="1312517"/>
            <a:ext cx="9239250" cy="4314845"/>
          </a:xfrm>
          <a:custGeom>
            <a:rect b="b" l="l" r="r" t="t"/>
            <a:pathLst>
              <a:path extrusionOk="0" h="4314845" w="9239250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1574800" y="5529484"/>
            <a:ext cx="195900" cy="195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5353050" y="4438650"/>
            <a:ext cx="906000" cy="8865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11/28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966862" y="4940885"/>
            <a:ext cx="136800" cy="117900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2061300" y="3780425"/>
            <a:ext cx="1947900" cy="8073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구성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7"/>
          <p:cNvSpPr/>
          <p:nvPr/>
        </p:nvSpPr>
        <p:spPr>
          <a:xfrm rot="439692">
            <a:off x="5798230" y="4236482"/>
            <a:ext cx="136414" cy="104636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7"/>
          <p:cNvSpPr/>
          <p:nvPr/>
        </p:nvSpPr>
        <p:spPr>
          <a:xfrm rot="-2700000">
            <a:off x="9477076" y="1980477"/>
            <a:ext cx="136613" cy="11794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7169200" y="1151800"/>
            <a:ext cx="2104500" cy="11616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모델 구성,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모델 평가 및 예측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5124450" y="2859613"/>
            <a:ext cx="1804800" cy="8217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데이터셋 처리</a:t>
            </a:r>
            <a:endParaRPr b="1"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7"/>
          <p:cNvSpPr/>
          <p:nvPr/>
        </p:nvSpPr>
        <p:spPr>
          <a:xfrm rot="-4181661">
            <a:off x="7465666" y="3534395"/>
            <a:ext cx="136588" cy="118261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2582250" y="5143500"/>
            <a:ext cx="906000" cy="8865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11/27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7658100" y="3289775"/>
            <a:ext cx="906000" cy="8865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11/29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9515475" y="2027275"/>
            <a:ext cx="906000" cy="8865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11/30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기획일정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8"/>
          <p:cNvCxnSpPr/>
          <p:nvPr/>
        </p:nvCxnSpPr>
        <p:spPr>
          <a:xfrm>
            <a:off x="2359250" y="4714602"/>
            <a:ext cx="3249900" cy="420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18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582022" y="273225"/>
            <a:ext cx="99906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 데이터셋 (2011-01-01 ~ 2020-11-23)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18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8"/>
          <p:cNvSpPr/>
          <p:nvPr/>
        </p:nvSpPr>
        <p:spPr>
          <a:xfrm>
            <a:off x="5670650" y="1361125"/>
            <a:ext cx="53697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Column : 날짜, 지점, 평균기온, 최저기온, 최고기온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- 2011-01-01 ~ 2020-11-23 </a:t>
            </a:r>
            <a:r>
              <a:rPr b="1" lang="en-US" sz="11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#(3615, 5)</a:t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2011-01-02,108,-5.4,-8.5,-1.2</a:t>
            </a:r>
            <a:r>
              <a:rPr b="1" lang="en-US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p18"/>
          <p:cNvCxnSpPr>
            <a:stCxn id="313" idx="3"/>
          </p:cNvCxnSpPr>
          <p:nvPr/>
        </p:nvCxnSpPr>
        <p:spPr>
          <a:xfrm>
            <a:off x="3906950" y="1700125"/>
            <a:ext cx="17637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8"/>
          <p:cNvSpPr/>
          <p:nvPr/>
        </p:nvSpPr>
        <p:spPr>
          <a:xfrm>
            <a:off x="2444750" y="1402075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날씨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4" name="Google Shape;314;p18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15" name="Google Shape;315;p18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16" name="Google Shape;316;p1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2" name="Google Shape;322;p18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323" name="Google Shape;323;p1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9" name="Google Shape;329;p18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5" name="Google Shape;335;p18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9" name="Google Shape;339;p18"/>
          <p:cNvSpPr/>
          <p:nvPr/>
        </p:nvSpPr>
        <p:spPr>
          <a:xfrm>
            <a:off x="2444750" y="2418193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NC주식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2444750" y="3434318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미국환율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2444750" y="4416552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새우깡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2444750" y="5412505"/>
            <a:ext cx="1462200" cy="5961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최저시급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5670650" y="2294738"/>
            <a:ext cx="683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날짜, 종가, 오픈, 고가, 저가, 거래량, 변동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2011-08-25 ~ 2020-11-23 </a:t>
            </a:r>
            <a:r>
              <a:rPr b="1" lang="en-US" sz="11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#(2547, 7)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"2020년 11월 23일","822,000","831,000","836,000","819,000","0.02K","-0.72%"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4" name="Google Shape;344;p18"/>
          <p:cNvCxnSpPr>
            <a:stCxn id="339" idx="3"/>
          </p:cNvCxnSpPr>
          <p:nvPr/>
        </p:nvCxnSpPr>
        <p:spPr>
          <a:xfrm>
            <a:off x="3906950" y="2716243"/>
            <a:ext cx="16818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8"/>
          <p:cNvSpPr/>
          <p:nvPr/>
        </p:nvSpPr>
        <p:spPr>
          <a:xfrm>
            <a:off x="5670650" y="3228350"/>
            <a:ext cx="6927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날짜, 종가, 오픈, 고가, 저가, 변동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- 2011-01-01 ~ 2020-11-23 </a:t>
            </a:r>
            <a:r>
              <a:rPr b="1" lang="en-US" sz="12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#(2582, 6)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"2020년 11월 23일","1,115.09","1,115.10","1,115.12","1,115.00","0.01%"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p18"/>
          <p:cNvCxnSpPr>
            <a:stCxn id="340" idx="3"/>
          </p:cNvCxnSpPr>
          <p:nvPr/>
        </p:nvCxnSpPr>
        <p:spPr>
          <a:xfrm>
            <a:off x="3906950" y="3732368"/>
            <a:ext cx="17124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8"/>
          <p:cNvSpPr/>
          <p:nvPr/>
        </p:nvSpPr>
        <p:spPr>
          <a:xfrm>
            <a:off x="5669280" y="4249600"/>
            <a:ext cx="5648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순번, 연도, 가격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- 2011 ~ 2020</a:t>
            </a: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#(10,3)</a:t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1,"2020",1300</a:t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5669280" y="5271375"/>
            <a:ext cx="50214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 : 순번, 연도, 최저급여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- 2011 ~ 2020</a:t>
            </a: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101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#(10,3)</a:t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1,"2020",8590</a:t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9" name="Google Shape;349;p18"/>
          <p:cNvCxnSpPr>
            <a:stCxn id="342" idx="3"/>
          </p:cNvCxnSpPr>
          <p:nvPr/>
        </p:nvCxnSpPr>
        <p:spPr>
          <a:xfrm>
            <a:off x="3906950" y="5710555"/>
            <a:ext cx="16818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18"/>
          <p:cNvSpPr/>
          <p:nvPr/>
        </p:nvSpPr>
        <p:spPr>
          <a:xfrm>
            <a:off x="1340925" y="2834025"/>
            <a:ext cx="63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1" sz="43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1" name="Google Shape;351;p18"/>
          <p:cNvCxnSpPr>
            <a:stCxn id="313" idx="1"/>
            <a:endCxn id="350" idx="0"/>
          </p:cNvCxnSpPr>
          <p:nvPr/>
        </p:nvCxnSpPr>
        <p:spPr>
          <a:xfrm flipH="1">
            <a:off x="1659950" y="1700125"/>
            <a:ext cx="784800" cy="1134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8"/>
          <p:cNvCxnSpPr>
            <a:stCxn id="350" idx="2"/>
            <a:endCxn id="341" idx="1"/>
          </p:cNvCxnSpPr>
          <p:nvPr/>
        </p:nvCxnSpPr>
        <p:spPr>
          <a:xfrm flipH="1" rot="-5400000">
            <a:off x="1551225" y="3821175"/>
            <a:ext cx="1002300" cy="784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8"/>
          <p:cNvSpPr/>
          <p:nvPr/>
        </p:nvSpPr>
        <p:spPr>
          <a:xfrm>
            <a:off x="1395950" y="5276300"/>
            <a:ext cx="63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1" sz="43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/>
          <p:nvPr/>
        </p:nvSpPr>
        <p:spPr>
          <a:xfrm>
            <a:off x="7328475" y="2066575"/>
            <a:ext cx="4719000" cy="4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&gt;00&lt;/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resultMsg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&gt;NORMAL SERVICE.&lt;/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resultMsg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dateKind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&gt;01&lt;/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dateKind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dateName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&gt;추석&lt;/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dateName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isHoliday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isHoliday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9370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locdate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&gt;20150926&lt;/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locdate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&gt;10&lt;/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pageNo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pageNo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totalCount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&gt;4&lt;/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totalCount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0" name="Google Shape;360;p19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61" name="Google Shape;361;p19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62" name="Google Shape;362;p1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8" name="Google Shape;368;p19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369" name="Google Shape;369;p1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75" name="Google Shape;375;p19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7" name="Google Shape;377;p19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378" name="Google Shape;378;p19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2" name="Google Shape;382;p19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5" name="Google Shape;385;p19"/>
          <p:cNvSpPr/>
          <p:nvPr/>
        </p:nvSpPr>
        <p:spPr>
          <a:xfrm>
            <a:off x="582021" y="273225"/>
            <a:ext cx="105564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4_1 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- 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공휴일 데이터(OPEN API)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19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7" name="Google Shape;387;p19"/>
          <p:cNvPicPr preferRelativeResize="0"/>
          <p:nvPr/>
        </p:nvPicPr>
        <p:blipFill rotWithShape="1">
          <a:blip r:embed="rId3">
            <a:alphaModFix/>
          </a:blip>
          <a:srcRect b="9929" l="50142" r="13903" t="7739"/>
          <a:stretch/>
        </p:blipFill>
        <p:spPr>
          <a:xfrm>
            <a:off x="1017500" y="1744225"/>
            <a:ext cx="5851027" cy="442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9"/>
          <p:cNvSpPr txBox="1"/>
          <p:nvPr/>
        </p:nvSpPr>
        <p:spPr>
          <a:xfrm>
            <a:off x="688650" y="1201375"/>
            <a:ext cx="1081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URL : </a:t>
            </a:r>
            <a:r>
              <a:rPr b="1" lang="en-US" sz="1200">
                <a:solidFill>
                  <a:srgbClr val="01010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http://apis.data.go.kr/B090041/openapi/service/SpcdeInfoService/getRestDeInfo?serviceKey=key&amp;solYear=2015&amp;solMonth=09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8818225" y="1147200"/>
            <a:ext cx="2320200" cy="54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8654450" y="3695125"/>
            <a:ext cx="2745900" cy="9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20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97" name="Google Shape;397;p20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98" name="Google Shape;398;p2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4" name="Google Shape;404;p20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405" name="Google Shape;405;p2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1" name="Google Shape;411;p20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3" name="Google Shape;413;p20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414" name="Google Shape;414;p20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8" name="Google Shape;418;p20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1" name="Google Shape;421;p20"/>
          <p:cNvSpPr/>
          <p:nvPr/>
        </p:nvSpPr>
        <p:spPr>
          <a:xfrm>
            <a:off x="582022" y="273225"/>
            <a:ext cx="94614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_1 데이터 전처리 - 공휴일 데이터(OPEN API)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2" name="Google Shape;422;p20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20"/>
          <p:cNvSpPr txBox="1"/>
          <p:nvPr/>
        </p:nvSpPr>
        <p:spPr>
          <a:xfrm>
            <a:off x="914400" y="1097280"/>
            <a:ext cx="10972800" cy="5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urllib.request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urlopen, Request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urllib.parse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urlencode,unquote,quote_plus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urllib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bs4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BeautifulSoup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datetime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dt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year_data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'2014'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'2015'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'2016'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'2017'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'2018'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month_data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'03'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'04'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'05'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'06'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'07'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'08'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'09'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find_list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(year_data)):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(month_data)):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url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'http://apis.data.go.kr/B090041/openapi/service/SpcdeInfoService/getRestDeInfo'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queryParams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urlencode({ quote_plus(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'ServiceKey'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'ServiceKey'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quote_plus(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'solYear'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year_data[i], quote_plus(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'solMonth'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 month_data[j]})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request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urllib.request.Request(url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unquote(queryParams))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request.get_method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lambda: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endParaRPr b="1" sz="1100">
              <a:solidFill>
                <a:srgbClr val="99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response_body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urlopen(request).read()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soup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BeautifulSoup(response_body,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soup.find_all(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'item'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locdate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item.find(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'locdate'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find_list.append(locdate.get_text())  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find_list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np.array(find_list)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change_day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(find_list)):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change_day.append(dt.datetime.strptime(find_list[i],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'%Y%m%d'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).strftime(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'%Y-%m-%d'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change_days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np.array(change_day)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'./project/data/npy/holiday.npy'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change_days)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20"/>
          <p:cNvSpPr/>
          <p:nvPr/>
        </p:nvSpPr>
        <p:spPr>
          <a:xfrm flipH="1" rot="10800000">
            <a:off x="1595300" y="4421700"/>
            <a:ext cx="4320900" cy="94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 flipH="1" rot="10800000">
            <a:off x="1595300" y="3630150"/>
            <a:ext cx="6736800" cy="21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 txBox="1"/>
          <p:nvPr/>
        </p:nvSpPr>
        <p:spPr>
          <a:xfrm>
            <a:off x="6588400" y="3841650"/>
            <a:ext cx="55035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['2011-01-01' '2011-02-02' '2011-02-03' '2011-02-04' '2011-03-01'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'2011-05-05' '2011-05-10' '2011-06-06' '2011-08-15' '2011-09-11'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'2011-09-12' '2011-09-13' '2011-10-03' '2011-12-25' '2012-01-01'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'2012-01-22' '2012-01-23' '2012-01-24' '2012-03-01' '2012-04-11'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                         ...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'2019-10-09' '2019-12-25' '2020-01-01' '2020-01-24' '2020-01-25'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'2020-01-26' '2020-01-27' '2020-03-01' '2020-04-15' '2020-04-30'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'2020-05-05' '2020-06-06' '2020-08-15' '2020-08-17' '2020-09-30'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'2020-10-01' '2020-10-02' '2020-10-03' '2020-10-09' '2020-12-25']</a:t>
            </a:r>
            <a:endParaRPr b="1" sz="10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20"/>
          <p:cNvCxnSpPr>
            <a:stCxn id="428" idx="3"/>
            <a:endCxn id="426" idx="2"/>
          </p:cNvCxnSpPr>
          <p:nvPr/>
        </p:nvCxnSpPr>
        <p:spPr>
          <a:xfrm flipH="1" rot="10800000">
            <a:off x="3619350" y="5503325"/>
            <a:ext cx="5720700" cy="34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8" name="Google Shape;428;p20"/>
          <p:cNvSpPr/>
          <p:nvPr/>
        </p:nvSpPr>
        <p:spPr>
          <a:xfrm flipH="1" rot="10800000">
            <a:off x="900750" y="5721875"/>
            <a:ext cx="2718600" cy="25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2022" y="273225"/>
            <a:ext cx="100014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_2 데이터 전처리 - 주식 휴일 캘린더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1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437" name="Google Shape;437;p21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438" name="Google Shape;438;p2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4" name="Google Shape;444;p21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445" name="Google Shape;445;p2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1" name="Google Shape;451;p21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2" name="Google Shape;452;p21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61" name="Google Shape;461;p21"/>
          <p:cNvPicPr preferRelativeResize="0"/>
          <p:nvPr/>
        </p:nvPicPr>
        <p:blipFill rotWithShape="1">
          <a:blip r:embed="rId3">
            <a:alphaModFix/>
          </a:blip>
          <a:srcRect b="12653" l="61333" r="20474" t="7716"/>
          <a:stretch/>
        </p:blipFill>
        <p:spPr>
          <a:xfrm>
            <a:off x="1121825" y="1428750"/>
            <a:ext cx="4174099" cy="4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1"/>
          <p:cNvSpPr txBox="1"/>
          <p:nvPr/>
        </p:nvSpPr>
        <p:spPr>
          <a:xfrm>
            <a:off x="5548475" y="2010850"/>
            <a:ext cx="64452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33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#주식 시장에서 제공하는 한국 증권 휴무일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#기간 2012-10-01 ~ 2020-11-23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k_stock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'2012-10-01'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'2012-10-03'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'2012-12-25'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'2012-12-31'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'2013-01-01'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'2013-03-01'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'2013-05-01'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'2013-05-05'</a:t>
            </a:r>
            <a:endParaRPr b="1" sz="1100">
              <a:solidFill>
                <a:srgbClr val="99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		...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'2019-09-12'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'2019-09-13'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'2019-10-03'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'2019-10-09'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'2020-09-30'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'2020-10-01'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'2020-10-02'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'2020-10-09'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'./project/data/npy/holiday_k_stock.npy'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k_stock)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check_holiday 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'2011-12-30'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'2012-05-01'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'2015-08-14'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2011-12-31, 2012-05-01, 2015-08-14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2011-12-30 - 12월 30일은 그레고리력으로 364번째(윤년일 경우 365번째) 날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2012-05-01 - 2012년 노동절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2015-08-14 - 임시 공휴일</a:t>
            </a:r>
            <a:endParaRPr b="1" sz="11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np.save(</a:t>
            </a:r>
            <a:r>
              <a:rPr b="1" lang="en-US" sz="1100">
                <a:solidFill>
                  <a:srgbClr val="99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'./project/data/npy/check_holiday.npy'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</a:t>
            </a:r>
            <a:r>
              <a:rPr b="1" lang="en-US" sz="1100">
                <a:solidFill>
                  <a:srgbClr val="FF33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check_holiday)</a:t>
            </a:r>
            <a:endParaRPr b="1" sz="11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33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33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