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7" r:id="rId5"/>
    <p:sldId id="258" r:id="rId6"/>
    <p:sldId id="269" r:id="rId7"/>
    <p:sldId id="270" r:id="rId8"/>
    <p:sldId id="271" r:id="rId9"/>
    <p:sldId id="27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C2"/>
    <a:srgbClr val="4C3300"/>
    <a:srgbClr val="996600"/>
    <a:srgbClr val="5C3D00"/>
    <a:srgbClr val="D6D0AA"/>
    <a:srgbClr val="D1C6AE"/>
    <a:srgbClr val="BEB7B1"/>
    <a:srgbClr val="5F5F5D"/>
    <a:srgbClr val="3D3A3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-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컨셉기획</c:v>
                </c:pt>
                <c:pt idx="1">
                  <c:v>DB설계&amp;디자인</c:v>
                </c:pt>
                <c:pt idx="2">
                  <c:v>웹 페이지 제작</c:v>
                </c:pt>
                <c:pt idx="3">
                  <c:v>DB 연동 및 오류 수정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컨셉기획</c:v>
                </c:pt>
                <c:pt idx="1">
                  <c:v>DB설계&amp;디자인</c:v>
                </c:pt>
                <c:pt idx="2">
                  <c:v>웹 페이지 제작</c:v>
                </c:pt>
                <c:pt idx="3">
                  <c:v>DB 연동 및 오류 수정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4C33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컨셉기획</c:v>
                </c:pt>
                <c:pt idx="1">
                  <c:v>DB설계&amp;디자인</c:v>
                </c:pt>
                <c:pt idx="2">
                  <c:v>웹 페이지 제작</c:v>
                </c:pt>
                <c:pt idx="3">
                  <c:v>DB 연동 및 오류 수정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7735936"/>
        <c:axId val="47737472"/>
      </c:barChart>
      <c:catAx>
        <c:axId val="47735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37472"/>
        <c:crosses val="autoZero"/>
        <c:auto val="1"/>
        <c:lblAlgn val="ctr"/>
        <c:lblOffset val="100"/>
        <c:noMultiLvlLbl val="0"/>
      </c:catAx>
      <c:valAx>
        <c:axId val="47737472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3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6D0AA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785263"/>
            <a:ext cx="12192000" cy="296091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7032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855741" y="1578756"/>
            <a:ext cx="3333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lt"/>
                <a:ea typeface="Yoon 윤고딕 520_TT" pitchFamily="18" charset="-127"/>
              </a:rPr>
              <a:t>INDEX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591711" y="1347733"/>
            <a:ext cx="0" cy="426528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48905" y="1349511"/>
            <a:ext cx="2735971" cy="381220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 학위청구논문발표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5838141" y="1842866"/>
            <a:ext cx="3086595" cy="3770142"/>
          </a:xfrm>
        </p:spPr>
        <p:txBody>
          <a:bodyPr/>
          <a:lstStyle>
            <a:lvl1pPr marL="0" indent="-359974">
              <a:spcAft>
                <a:spcPts val="1200"/>
              </a:spcAft>
              <a:buFont typeface="+mj-lt"/>
              <a:buAutoNum type="arabicPeriod"/>
              <a:defRPr/>
            </a:lvl1pPr>
            <a:lvl2pPr marL="0" indent="-179988">
              <a:buFont typeface="+mj-lt"/>
              <a:buAutoNum type="arabicPeriod"/>
              <a:defRPr/>
            </a:lvl2pPr>
            <a:lvl3pPr marL="0" indent="-179988">
              <a:buFont typeface="+mj-lt"/>
              <a:buAutoNum type="arabicPeriod"/>
              <a:defRPr/>
            </a:lvl3pPr>
            <a:lvl4pPr marL="0" indent="-179988">
              <a:buFont typeface="+mj-lt"/>
              <a:buAutoNum type="arabicPeriod"/>
              <a:defRPr/>
            </a:lvl4pPr>
            <a:lvl5pPr marL="0" indent="-179988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 smtClean="0"/>
              <a:t>서론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이론적고찰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연구방법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연구결과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논의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결론 </a:t>
            </a:r>
            <a:r>
              <a:rPr lang="ko-KR" altLang="en-US" dirty="0" err="1" smtClean="0"/>
              <a:t>등등등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00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2077811"/>
            <a:ext cx="10515600" cy="128950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장 제목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3236686"/>
            <a:ext cx="12192000" cy="36213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97943"/>
            <a:ext cx="10515600" cy="4937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1.1 </a:t>
            </a:r>
            <a:r>
              <a:rPr lang="ko-KR" altLang="en-US" dirty="0" smtClean="0"/>
              <a:t>연구배경   </a:t>
            </a:r>
            <a:r>
              <a:rPr lang="en-US" altLang="ko-KR" dirty="0" smtClean="0"/>
              <a:t>1.2 </a:t>
            </a:r>
            <a:r>
              <a:rPr lang="ko-KR" altLang="en-US" dirty="0" smtClean="0"/>
              <a:t>연구목적 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연구흐름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63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487" y="365131"/>
            <a:ext cx="2819400" cy="9318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"/>
            <a:ext cx="12192000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8973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487" y="365131"/>
            <a:ext cx="2819400" cy="9318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"/>
            <a:ext cx="12192000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4299283"/>
            <a:ext cx="12192000" cy="25587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82200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785263"/>
            <a:ext cx="12192000" cy="296091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838200" y="2602938"/>
            <a:ext cx="10515600" cy="1325563"/>
          </a:xfrm>
        </p:spPr>
        <p:txBody>
          <a:bodyPr tIns="108000">
            <a:normAutofit/>
          </a:bodyPr>
          <a:lstStyle>
            <a:lvl1pPr algn="ctr">
              <a:defRPr sz="5400" spc="600">
                <a:solidFill>
                  <a:srgbClr val="D6D0AA"/>
                </a:solidFill>
              </a:defRPr>
            </a:lvl1pPr>
          </a:lstStyle>
          <a:p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50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BF63-47C9-4E7C-B078-1C7FD1D2E597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F547-7F7A-4E11-A674-F233CCE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1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5221" y="1814288"/>
            <a:ext cx="11261558" cy="2264229"/>
          </a:xfrm>
        </p:spPr>
        <p:txBody>
          <a:bodyPr anchor="ctr">
            <a:normAutofit/>
          </a:bodyPr>
          <a:lstStyle/>
          <a:p>
            <a:r>
              <a:rPr lang="ko-KR" altLang="en-US" sz="5600" dirty="0" smtClean="0"/>
              <a:t>미디어 학부 기자재 </a:t>
            </a:r>
            <a:r>
              <a:rPr lang="ko-KR" altLang="en-US" sz="5600" dirty="0" err="1" smtClean="0"/>
              <a:t>렌트</a:t>
            </a:r>
            <a:r>
              <a:rPr lang="ko-KR" altLang="en-US" sz="5600" dirty="0" smtClean="0"/>
              <a:t> 시스템</a:t>
            </a:r>
            <a:endParaRPr lang="ko-KR" altLang="en-US" sz="5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667000" y="472498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20092518 </a:t>
            </a:r>
            <a:r>
              <a:rPr lang="ko-KR" altLang="en-US" dirty="0" smtClean="0"/>
              <a:t>김민종</a:t>
            </a:r>
            <a:endParaRPr lang="en-US" altLang="ko-KR" dirty="0" smtClean="0"/>
          </a:p>
          <a:p>
            <a:r>
              <a:rPr lang="en-US" altLang="ko-KR" dirty="0" smtClean="0"/>
              <a:t>20111470 </a:t>
            </a:r>
            <a:r>
              <a:rPr lang="ko-KR" altLang="en-US" dirty="0" smtClean="0"/>
              <a:t>신현욱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6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팀 구성 및 역할</a:t>
            </a:r>
            <a:endParaRPr lang="en-US" altLang="ko-KR" dirty="0" smtClean="0"/>
          </a:p>
          <a:p>
            <a:r>
              <a:rPr lang="ko-KR" altLang="en-US" dirty="0" smtClean="0"/>
              <a:t>동기</a:t>
            </a:r>
            <a:endParaRPr lang="en-US" altLang="ko-KR" dirty="0" smtClean="0"/>
          </a:p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r>
              <a:rPr lang="ko-KR" altLang="en-US" dirty="0" smtClean="0"/>
              <a:t>구동환경</a:t>
            </a:r>
            <a:endParaRPr lang="en-US" altLang="ko-KR" dirty="0" smtClean="0"/>
          </a:p>
          <a:p>
            <a:r>
              <a:rPr lang="ko-KR" altLang="en-US" dirty="0" smtClean="0"/>
              <a:t>구동방식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2486" y="365131"/>
            <a:ext cx="6352481" cy="931863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 구성 및 역할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90829" y="1920098"/>
            <a:ext cx="4897852" cy="561975"/>
          </a:xfrm>
          <a:prstGeom prst="rect">
            <a:avLst/>
          </a:prstGeom>
          <a:solidFill>
            <a:srgbClr val="3D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김민종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90829" y="1927044"/>
            <a:ext cx="4897852" cy="0"/>
          </a:xfrm>
          <a:prstGeom prst="line">
            <a:avLst/>
          </a:prstGeom>
          <a:ln w="25400">
            <a:solidFill>
              <a:srgbClr val="616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0829" y="2701744"/>
            <a:ext cx="489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(DB </a:t>
            </a:r>
            <a:r>
              <a:rPr lang="ko-KR" altLang="en-US" dirty="0" smtClean="0"/>
              <a:t>설계 및 서버 연동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503319" y="1925875"/>
            <a:ext cx="4897852" cy="561975"/>
          </a:xfrm>
          <a:prstGeom prst="rect">
            <a:avLst/>
          </a:prstGeom>
          <a:solidFill>
            <a:srgbClr val="3D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신현욱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503319" y="1927044"/>
            <a:ext cx="4897852" cy="0"/>
          </a:xfrm>
          <a:prstGeom prst="line">
            <a:avLst/>
          </a:prstGeom>
          <a:ln w="25400">
            <a:solidFill>
              <a:srgbClr val="616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03319" y="2701744"/>
            <a:ext cx="48978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- </a:t>
            </a:r>
            <a:r>
              <a:rPr lang="ko-KR" altLang="en-US" dirty="0" smtClean="0"/>
              <a:t>인터페이스 구성 및 관리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- </a:t>
            </a:r>
            <a:r>
              <a:rPr lang="ko-KR" altLang="en-US" dirty="0" smtClean="0"/>
              <a:t>웹 페이지 디자인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58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동기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95091" y="1669147"/>
            <a:ext cx="107986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92">
              <a:spcAft>
                <a:spcPts val="600"/>
              </a:spcAft>
            </a:pPr>
            <a:r>
              <a:rPr lang="en-US" altLang="ko-KR" sz="2800" dirty="0" smtClean="0"/>
              <a:t>- </a:t>
            </a:r>
            <a:r>
              <a:rPr lang="ko-KR" altLang="en-US" sz="2800" dirty="0" smtClean="0"/>
              <a:t>현재 기자재 대여는 오프라인으로 신청이 가능</a:t>
            </a:r>
            <a:endParaRPr lang="en-US" altLang="ko-KR" sz="2800" dirty="0" smtClean="0"/>
          </a:p>
          <a:p>
            <a:pPr marL="107992">
              <a:spcAft>
                <a:spcPts val="600"/>
              </a:spcAft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미디어 학부 홈페이지에서 장비 대여 신청서 작성 후 신청이 가능하며           </a:t>
            </a:r>
            <a:r>
              <a:rPr lang="en-US" altLang="ko-KR" sz="2400" dirty="0" smtClean="0"/>
              <a:t>	 </a:t>
            </a:r>
            <a:r>
              <a:rPr lang="ko-KR" altLang="en-US" sz="2400" dirty="0" smtClean="0"/>
              <a:t>날짜에 제한된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오프라인 예약확인 방식</a:t>
            </a:r>
            <a:endParaRPr lang="en-US" altLang="ko-KR" sz="2400" dirty="0" smtClean="0"/>
          </a:p>
          <a:p>
            <a:pPr marL="107992">
              <a:spcAft>
                <a:spcPts val="600"/>
              </a:spcAft>
            </a:pPr>
            <a:r>
              <a:rPr lang="en-US" altLang="ko-KR" sz="2800" dirty="0" smtClean="0"/>
              <a:t>- </a:t>
            </a:r>
            <a:r>
              <a:rPr lang="ko-KR" altLang="en-US" sz="2800" dirty="0"/>
              <a:t>대여 장부를 수기로 </a:t>
            </a:r>
            <a:r>
              <a:rPr lang="ko-KR" altLang="en-US" sz="2800" dirty="0" smtClean="0"/>
              <a:t>작성</a:t>
            </a:r>
            <a:endParaRPr lang="en-US" altLang="ko-KR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900033" y="4889305"/>
            <a:ext cx="10279250" cy="1338828"/>
            <a:chOff x="900033" y="4424087"/>
            <a:chExt cx="10279250" cy="1338828"/>
          </a:xfrm>
        </p:grpSpPr>
        <p:grpSp>
          <p:nvGrpSpPr>
            <p:cNvPr id="5" name="그룹 4"/>
            <p:cNvGrpSpPr/>
            <p:nvPr/>
          </p:nvGrpSpPr>
          <p:grpSpPr>
            <a:xfrm>
              <a:off x="900033" y="4568465"/>
              <a:ext cx="246456" cy="170853"/>
              <a:chOff x="1838071" y="974402"/>
              <a:chExt cx="246456" cy="170853"/>
            </a:xfrm>
            <a:solidFill>
              <a:schemeClr val="bg1"/>
            </a:solidFill>
          </p:grpSpPr>
          <p:sp>
            <p:nvSpPr>
              <p:cNvPr id="6" name="갈매기형 수장 5"/>
              <p:cNvSpPr/>
              <p:nvPr/>
            </p:nvSpPr>
            <p:spPr>
              <a:xfrm>
                <a:off x="1838071" y="974402"/>
                <a:ext cx="141641" cy="170853"/>
              </a:xfrm>
              <a:prstGeom prst="chevron">
                <a:avLst>
                  <a:gd name="adj" fmla="val 65221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갈매기형 수장 6"/>
              <p:cNvSpPr/>
              <p:nvPr/>
            </p:nvSpPr>
            <p:spPr>
              <a:xfrm>
                <a:off x="1942886" y="974402"/>
                <a:ext cx="141641" cy="170853"/>
              </a:xfrm>
              <a:prstGeom prst="chevron">
                <a:avLst>
                  <a:gd name="adj" fmla="val 65221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267351" y="4424087"/>
              <a:ext cx="9911932" cy="1338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07992">
                <a:spcAft>
                  <a:spcPts val="600"/>
                </a:spcAft>
              </a:pPr>
              <a:r>
                <a:rPr lang="ko-KR" altLang="en-US" sz="2800" dirty="0">
                  <a:solidFill>
                    <a:schemeClr val="bg1"/>
                  </a:solidFill>
                </a:rPr>
                <a:t>기자재 대여현황을 데이터베이스화하여 미리 예약을 하거나 원하는 상태의 특정 기자재를 대여하는 등의 서비스를 제공</a:t>
              </a:r>
            </a:p>
            <a:p>
              <a:pPr marL="107992">
                <a:spcAft>
                  <a:spcPts val="600"/>
                </a:spcAft>
              </a:pP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467" y="15975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편리성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31891" y="1597564"/>
            <a:ext cx="795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웹을 통해 기자재의 예약 현황 및 반납 일자 등을 확인할 수 </a:t>
            </a:r>
            <a:r>
              <a:rPr lang="ko-KR" altLang="en-US" sz="2800" dirty="0" smtClean="0"/>
              <a:t>있음</a:t>
            </a:r>
            <a:endParaRPr lang="en-US" altLang="ko-KR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1467" y="303495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효율성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31891" y="3034956"/>
            <a:ext cx="795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장비정보</a:t>
            </a:r>
            <a:r>
              <a:rPr lang="en-US" altLang="ko-KR" sz="2800" dirty="0"/>
              <a:t>,</a:t>
            </a:r>
            <a:r>
              <a:rPr lang="ko-KR" altLang="en-US" sz="2800" dirty="0"/>
              <a:t> 대여기록이 데이터베이스 상에 존재하므로 장비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471" y="44723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정확성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31891" y="4472348"/>
            <a:ext cx="795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대여할 기자재의 상태를 미리 확인하여 원하는 상태의 장비 대여 가능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03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구동환경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1697289"/>
            <a:ext cx="7886700" cy="4351338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MS 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IIS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PHP(or ASP)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HTML, CSS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구동방식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91" y="1669147"/>
            <a:ext cx="10798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ko-KR" altLang="en-US" sz="2800" dirty="0" smtClean="0"/>
              <a:t>미디어 </a:t>
            </a:r>
            <a:r>
              <a:rPr lang="ko-KR" altLang="en-US" sz="2800" dirty="0"/>
              <a:t>학부 학생만 회원가입 가능</a:t>
            </a:r>
            <a:endParaRPr lang="en-US" altLang="ko-KR" sz="2800" dirty="0"/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ko-KR" altLang="en-US" sz="2800" dirty="0" smtClean="0"/>
              <a:t>가입한 </a:t>
            </a:r>
            <a:r>
              <a:rPr lang="ko-KR" altLang="en-US" sz="2800" dirty="0"/>
              <a:t>학생에 한해서 기자재 대여 가능</a:t>
            </a:r>
            <a:endParaRPr lang="en-US" altLang="ko-KR" sz="2800" dirty="0"/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ko-KR" altLang="en-US" sz="2800" dirty="0" err="1" smtClean="0"/>
              <a:t>웹서버를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통해 기자재 현황 및 예약 목록을 확인하고 기자재 </a:t>
            </a:r>
            <a:r>
              <a:rPr lang="ko-KR" altLang="en-US" sz="2800" dirty="0" smtClean="0"/>
              <a:t>  예약 </a:t>
            </a:r>
            <a:r>
              <a:rPr lang="ko-KR" altLang="en-US" sz="2800" dirty="0"/>
              <a:t>가능</a:t>
            </a:r>
            <a:endParaRPr lang="en-US" altLang="ko-KR" sz="2800" dirty="0"/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ko-KR" altLang="en-US" sz="2800" dirty="0"/>
              <a:t>관리자는 전체 기자재의 대여 현황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기자재의 추가</a:t>
            </a:r>
            <a:r>
              <a:rPr lang="en-US" altLang="ko-KR" sz="2800" dirty="0"/>
              <a:t>, </a:t>
            </a:r>
            <a:r>
              <a:rPr lang="ko-KR" altLang="en-US" sz="2800" dirty="0" smtClean="0"/>
              <a:t>특이사항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(</a:t>
            </a:r>
            <a:r>
              <a:rPr lang="en-US" altLang="ko-KR" sz="2800" dirty="0"/>
              <a:t>ex)</a:t>
            </a:r>
            <a:r>
              <a:rPr lang="ko-KR" altLang="en-US" sz="2800" dirty="0"/>
              <a:t>기자재의 상태</a:t>
            </a:r>
            <a:r>
              <a:rPr lang="en-US" altLang="ko-KR" sz="2800" dirty="0"/>
              <a:t>)</a:t>
            </a:r>
            <a:r>
              <a:rPr lang="ko-KR" altLang="en-US" sz="2800" dirty="0"/>
              <a:t> 등을 관리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652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12" y="1505542"/>
            <a:ext cx="7607176" cy="49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77" name="차트 76"/>
          <p:cNvGraphicFramePr/>
          <p:nvPr>
            <p:extLst>
              <p:ext uri="{D42A27DB-BD31-4B8C-83A1-F6EECF244321}">
                <p14:modId xmlns:p14="http://schemas.microsoft.com/office/powerpoint/2010/main" val="2500064874"/>
              </p:ext>
            </p:extLst>
          </p:nvPr>
        </p:nvGraphicFramePr>
        <p:xfrm>
          <a:off x="1500679" y="1524642"/>
          <a:ext cx="9190643" cy="444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9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194</Words>
  <Application>Microsoft Office PowerPoint</Application>
  <PresentationFormat>사용자 지정</PresentationFormat>
  <Paragraphs>44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미디어 학부 기자재 렌트 시스템</vt:lpstr>
      <vt:lpstr>PowerPoint 프레젠테이션</vt:lpstr>
      <vt:lpstr>1. 팀 구성 및 역할</vt:lpstr>
      <vt:lpstr>2. 동기</vt:lpstr>
      <vt:lpstr>3. 기대효과</vt:lpstr>
      <vt:lpstr>4. 구동환경</vt:lpstr>
      <vt:lpstr>5. 구동방식</vt:lpstr>
      <vt:lpstr>예시 화면</vt:lpstr>
      <vt:lpstr>6. 개발일정</vt:lpstr>
      <vt:lpstr>감사합니다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RV511H32</dc:creator>
  <cp:lastModifiedBy>KMJ</cp:lastModifiedBy>
  <cp:revision>20</cp:revision>
  <dcterms:created xsi:type="dcterms:W3CDTF">2015-10-01T21:12:17Z</dcterms:created>
  <dcterms:modified xsi:type="dcterms:W3CDTF">2016-12-07T04:39:52Z</dcterms:modified>
</cp:coreProperties>
</file>