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61" r:id="rId5"/>
    <p:sldId id="259" r:id="rId6"/>
    <p:sldId id="264" r:id="rId7"/>
    <p:sldId id="263" r:id="rId8"/>
    <p:sldId id="265" r:id="rId9"/>
    <p:sldId id="266" r:id="rId10"/>
    <p:sldId id="267" r:id="rId11"/>
    <p:sldId id="260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74" autoAdjust="0"/>
  </p:normalViewPr>
  <p:slideViewPr>
    <p:cSldViewPr>
      <p:cViewPr>
        <p:scale>
          <a:sx n="75" d="100"/>
          <a:sy n="75" d="100"/>
        </p:scale>
        <p:origin x="-122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3A2FC-0BD2-428D-A075-17BB14966075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9276B-0738-4384-8818-D7E9BAC87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sz="120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(1</a:t>
            </a:r>
            <a:r>
              <a:rPr lang="ko-KR" altLang="en-US" sz="1200" dirty="0" err="1" smtClean="0">
                <a:latin typeface="+mn-lt"/>
              </a:rPr>
              <a:t>번그림</a:t>
            </a:r>
            <a:r>
              <a:rPr lang="en-US" altLang="ko-KR" sz="1200" dirty="0" smtClean="0">
                <a:latin typeface="+mn-lt"/>
              </a:rPr>
              <a:t>) </a:t>
            </a:r>
            <a:r>
              <a:rPr lang="ko-KR" altLang="en-US" sz="1200" dirty="0" smtClean="0">
                <a:latin typeface="+mn-lt"/>
              </a:rPr>
              <a:t>사물인터넷</a:t>
            </a:r>
            <a:r>
              <a:rPr lang="en-US" altLang="ko-KR" sz="1200" dirty="0" smtClean="0">
                <a:latin typeface="+mn-lt"/>
              </a:rPr>
              <a:t>(</a:t>
            </a:r>
            <a:r>
              <a:rPr lang="en-US" altLang="ko-KR" sz="1200" dirty="0" err="1" smtClean="0">
                <a:latin typeface="+mn-lt"/>
              </a:rPr>
              <a:t>IoT</a:t>
            </a:r>
            <a:r>
              <a:rPr lang="en-US" altLang="ko-KR" sz="1200" dirty="0" smtClean="0">
                <a:latin typeface="+mn-lt"/>
              </a:rPr>
              <a:t>)</a:t>
            </a:r>
            <a:r>
              <a:rPr lang="ko-KR" altLang="en-US" sz="1200" dirty="0" smtClean="0">
                <a:latin typeface="+mn-lt"/>
              </a:rPr>
              <a:t>은 </a:t>
            </a:r>
            <a:r>
              <a:rPr lang="ko-KR" altLang="en-US" sz="1200" dirty="0" err="1" smtClean="0">
                <a:latin typeface="+mn-lt"/>
              </a:rPr>
              <a:t>가트너</a:t>
            </a:r>
            <a:r>
              <a:rPr lang="en-US" altLang="ko-KR" sz="1200" dirty="0" smtClean="0">
                <a:latin typeface="+mn-lt"/>
              </a:rPr>
              <a:t>(Gartner)</a:t>
            </a:r>
            <a:r>
              <a:rPr lang="ko-KR" altLang="en-US" sz="1200" dirty="0" smtClean="0">
                <a:latin typeface="+mn-lt"/>
              </a:rPr>
              <a:t>가 선정하는 </a:t>
            </a:r>
            <a:r>
              <a:rPr lang="en-US" altLang="ko-KR" sz="1200" dirty="0" smtClean="0">
                <a:latin typeface="+mn-lt"/>
              </a:rPr>
              <a:t>10</a:t>
            </a:r>
            <a:r>
              <a:rPr lang="ko-KR" altLang="en-US" sz="1200" dirty="0" smtClean="0">
                <a:latin typeface="+mn-lt"/>
              </a:rPr>
              <a:t>대 전략기술에 </a:t>
            </a:r>
            <a:r>
              <a:rPr lang="en-US" altLang="ko-KR" sz="1200" dirty="0" smtClean="0">
                <a:latin typeface="+mn-lt"/>
              </a:rPr>
              <a:t>2012</a:t>
            </a:r>
            <a:r>
              <a:rPr lang="ko-KR" altLang="en-US" sz="1200" dirty="0" smtClean="0">
                <a:latin typeface="+mn-lt"/>
              </a:rPr>
              <a:t>년부터 매년 선정되어 </a:t>
            </a:r>
            <a:r>
              <a:rPr lang="en-US" altLang="ko-KR" sz="1200" dirty="0" smtClean="0">
                <a:latin typeface="+mn-lt"/>
              </a:rPr>
              <a:t>ICT </a:t>
            </a:r>
            <a:r>
              <a:rPr lang="ko-KR" altLang="en-US" sz="1200" dirty="0" smtClean="0">
                <a:latin typeface="+mn-lt"/>
              </a:rPr>
              <a:t>시장의 </a:t>
            </a:r>
            <a:r>
              <a:rPr lang="ko-KR" altLang="en-US" sz="1200" dirty="0" err="1" smtClean="0">
                <a:latin typeface="+mn-lt"/>
              </a:rPr>
              <a:t>신산업을</a:t>
            </a:r>
            <a:r>
              <a:rPr lang="ko-KR" altLang="en-US" sz="1200" dirty="0" smtClean="0">
                <a:latin typeface="+mn-lt"/>
              </a:rPr>
              <a:t> 이끌어가는 </a:t>
            </a:r>
            <a:endParaRPr lang="en-US" altLang="ko-KR" sz="1200" dirty="0" smtClean="0">
              <a:latin typeface="+mn-lt"/>
            </a:endParaRPr>
          </a:p>
          <a:p>
            <a:pPr algn="just"/>
            <a:r>
              <a:rPr lang="ko-KR" altLang="en-US" sz="1200" dirty="0" smtClean="0">
                <a:latin typeface="+mn-lt"/>
              </a:rPr>
              <a:t>핵심 부가가치 산업으로 급부상하고 있습니다</a:t>
            </a:r>
            <a:r>
              <a:rPr lang="en-US" altLang="ko-KR" sz="1200" dirty="0" smtClean="0">
                <a:latin typeface="+mn-lt"/>
              </a:rPr>
              <a:t>. </a:t>
            </a:r>
            <a:r>
              <a:rPr lang="ko-KR" altLang="en-US" sz="1200" dirty="0" smtClean="0">
                <a:latin typeface="+mn-lt"/>
              </a:rPr>
              <a:t>특히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en-US" sz="1200" dirty="0" err="1" smtClean="0">
                <a:latin typeface="+mn-lt"/>
              </a:rPr>
              <a:t>스마트폰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en-US" sz="1200" dirty="0" err="1" smtClean="0">
                <a:latin typeface="+mn-lt"/>
              </a:rPr>
              <a:t>테블릿</a:t>
            </a:r>
            <a:r>
              <a:rPr lang="ko-KR" altLang="en-US" sz="1200" dirty="0" smtClean="0">
                <a:latin typeface="+mn-lt"/>
              </a:rPr>
              <a:t> 등 스마트 기기의 확산으로 인한 스마트 센서 증가와 함께</a:t>
            </a:r>
            <a:r>
              <a:rPr lang="en-US" altLang="ko-KR" sz="1200" dirty="0" smtClean="0">
                <a:latin typeface="+mn-lt"/>
              </a:rPr>
              <a:t>,</a:t>
            </a:r>
            <a:r>
              <a:rPr lang="ko-KR" altLang="en-US" sz="1200" dirty="0" smtClean="0">
                <a:latin typeface="+mn-lt"/>
              </a:rPr>
              <a:t> </a:t>
            </a:r>
            <a:endParaRPr lang="en-US" altLang="ko-KR" sz="1200" dirty="0" smtClean="0">
              <a:latin typeface="+mn-lt"/>
            </a:endParaRPr>
          </a:p>
          <a:p>
            <a:pPr algn="just"/>
            <a:r>
              <a:rPr lang="ko-KR" altLang="en-US" sz="1200" dirty="0" smtClean="0">
                <a:latin typeface="+mn-lt"/>
              </a:rPr>
              <a:t>이런 기기들 간의 융합 및 연결성을 확장하면서 </a:t>
            </a:r>
            <a:r>
              <a:rPr lang="en-US" altLang="ko-KR" sz="1200" dirty="0" smtClean="0">
                <a:latin typeface="+mn-lt"/>
              </a:rPr>
              <a:t>ICT </a:t>
            </a:r>
            <a:r>
              <a:rPr lang="ko-KR" altLang="en-US" sz="1200" dirty="0" smtClean="0">
                <a:latin typeface="+mn-lt"/>
              </a:rPr>
              <a:t>융합 분야 전반에 걸쳐서 사물인터넷 환경에 대한 관심이 고조되고 있는 추세입니다</a:t>
            </a:r>
            <a:r>
              <a:rPr lang="en-US" altLang="ko-KR" sz="1200" dirty="0" smtClean="0">
                <a:latin typeface="+mn-lt"/>
              </a:rPr>
              <a:t>.</a:t>
            </a:r>
          </a:p>
          <a:p>
            <a:pPr algn="just"/>
            <a:endParaRPr lang="en-US" altLang="ko-KR" sz="1200" dirty="0" smtClean="0">
              <a:latin typeface="+mn-lt"/>
            </a:endParaRPr>
          </a:p>
          <a:p>
            <a:pPr algn="just"/>
            <a:r>
              <a:rPr lang="ko-KR" altLang="en-US" sz="120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(2</a:t>
            </a:r>
            <a:r>
              <a:rPr lang="ko-KR" altLang="en-US" sz="1200" dirty="0" err="1" smtClean="0">
                <a:latin typeface="+mn-lt"/>
              </a:rPr>
              <a:t>번그림</a:t>
            </a:r>
            <a:r>
              <a:rPr lang="en-US" altLang="ko-KR" sz="1200" dirty="0" smtClean="0">
                <a:latin typeface="+mn-lt"/>
              </a:rPr>
              <a:t>) </a:t>
            </a:r>
            <a:r>
              <a:rPr lang="ko-KR" altLang="en-US" sz="1200" dirty="0" smtClean="0">
                <a:latin typeface="+mn-lt"/>
              </a:rPr>
              <a:t>이런 </a:t>
            </a:r>
            <a:r>
              <a:rPr lang="en-US" altLang="ko-KR" sz="1200" dirty="0" err="1" smtClean="0">
                <a:latin typeface="+mn-lt"/>
              </a:rPr>
              <a:t>IoT</a:t>
            </a:r>
            <a:r>
              <a:rPr lang="ko-KR" altLang="en-US" sz="1200" dirty="0" smtClean="0">
                <a:latin typeface="+mn-lt"/>
              </a:rPr>
              <a:t>에 대한 관심에 힘입어 쉽게 개발에 접근하고 </a:t>
            </a:r>
            <a:r>
              <a:rPr lang="ko-KR" altLang="en-US" sz="1200" dirty="0" err="1" smtClean="0">
                <a:latin typeface="+mn-lt"/>
              </a:rPr>
              <a:t>프로토타입을</a:t>
            </a:r>
            <a:r>
              <a:rPr lang="ko-KR" altLang="en-US" sz="1200" dirty="0" smtClean="0">
                <a:latin typeface="+mn-lt"/>
              </a:rPr>
              <a:t> 만들 수 있는 교육용 마이크로 컨트롤러 들이 등장했고 </a:t>
            </a:r>
            <a:endParaRPr lang="en-US" altLang="ko-KR" sz="1200" dirty="0" smtClean="0">
              <a:latin typeface="+mn-lt"/>
            </a:endParaRPr>
          </a:p>
          <a:p>
            <a:pPr algn="just"/>
            <a:r>
              <a:rPr lang="ko-KR" altLang="en-US" sz="1200" dirty="0" smtClean="0">
                <a:latin typeface="+mn-lt"/>
              </a:rPr>
              <a:t>특히 </a:t>
            </a:r>
            <a:r>
              <a:rPr lang="ko-KR" altLang="en-US" sz="1200" dirty="0" err="1" smtClean="0">
                <a:latin typeface="+mn-lt"/>
              </a:rPr>
              <a:t>라즈베리파이는</a:t>
            </a:r>
            <a:r>
              <a:rPr lang="ko-KR" altLang="en-US" sz="1200" dirty="0" smtClean="0">
                <a:latin typeface="+mn-lt"/>
              </a:rPr>
              <a:t> 프로그래머들이 접근하기 쉬운 </a:t>
            </a:r>
            <a:r>
              <a:rPr lang="ko-KR" altLang="en-US" sz="1200" dirty="0" err="1" smtClean="0">
                <a:latin typeface="+mn-lt"/>
              </a:rPr>
              <a:t>리눅스</a:t>
            </a:r>
            <a:r>
              <a:rPr lang="ko-KR" altLang="en-US" sz="120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OS, </a:t>
            </a:r>
            <a:r>
              <a:rPr lang="ko-KR" altLang="en-US" sz="1200" dirty="0" smtClean="0">
                <a:latin typeface="+mn-lt"/>
              </a:rPr>
              <a:t>다양한 </a:t>
            </a:r>
            <a:r>
              <a:rPr lang="en-US" altLang="ko-KR" sz="1200" dirty="0" smtClean="0">
                <a:latin typeface="+mn-lt"/>
              </a:rPr>
              <a:t>I/O </a:t>
            </a:r>
            <a:r>
              <a:rPr lang="ko-KR" altLang="en-US" sz="1200" dirty="0" smtClean="0">
                <a:latin typeface="+mn-lt"/>
              </a:rPr>
              <a:t>모듈과 무선통신 기능을 기본적으로 제공함으로써 </a:t>
            </a:r>
            <a:endParaRPr lang="en-US" altLang="ko-KR" sz="1200" dirty="0" smtClean="0">
              <a:latin typeface="+mn-lt"/>
            </a:endParaRPr>
          </a:p>
          <a:p>
            <a:pPr algn="just"/>
            <a:r>
              <a:rPr lang="ko-KR" altLang="en-US" sz="1200" dirty="0" smtClean="0">
                <a:latin typeface="+mn-lt"/>
              </a:rPr>
              <a:t>이런 </a:t>
            </a:r>
            <a:r>
              <a:rPr lang="en-US" altLang="ko-KR" sz="1200" dirty="0" err="1" smtClean="0">
                <a:latin typeface="+mn-lt"/>
              </a:rPr>
              <a:t>IoT</a:t>
            </a:r>
            <a:r>
              <a:rPr lang="en-US" altLang="ko-KR" sz="1200" dirty="0" smtClean="0">
                <a:latin typeface="+mn-lt"/>
              </a:rPr>
              <a:t> </a:t>
            </a:r>
            <a:r>
              <a:rPr lang="ko-KR" altLang="en-US" sz="1200" dirty="0" smtClean="0">
                <a:latin typeface="+mn-lt"/>
              </a:rPr>
              <a:t>제품의 </a:t>
            </a:r>
            <a:r>
              <a:rPr lang="ko-KR" altLang="en-US" sz="1200" dirty="0" err="1" smtClean="0">
                <a:latin typeface="+mn-lt"/>
              </a:rPr>
              <a:t>프로토타입</a:t>
            </a:r>
            <a:r>
              <a:rPr lang="ko-KR" altLang="en-US" sz="1200" dirty="0" smtClean="0">
                <a:latin typeface="+mn-lt"/>
              </a:rPr>
              <a:t> 개발을 용이하게 </a:t>
            </a:r>
            <a:r>
              <a:rPr lang="ko-KR" altLang="en-US" sz="1200" dirty="0" err="1" smtClean="0">
                <a:latin typeface="+mn-lt"/>
              </a:rPr>
              <a:t>하고있습니다</a:t>
            </a:r>
            <a:r>
              <a:rPr lang="en-US" altLang="ko-KR" sz="1200" dirty="0" smtClean="0">
                <a:latin typeface="+mn-lt"/>
              </a:rPr>
              <a:t>.</a:t>
            </a:r>
          </a:p>
          <a:p>
            <a:pPr algn="just"/>
            <a:endParaRPr lang="en-US" altLang="ko-KR" sz="1200" dirty="0" smtClean="0"/>
          </a:p>
          <a:p>
            <a:pPr algn="just"/>
            <a:r>
              <a:rPr lang="ko-KR" altLang="en-US" sz="1200" dirty="0" smtClean="0"/>
              <a:t> </a:t>
            </a:r>
            <a:r>
              <a:rPr lang="en-US" altLang="ko-KR" sz="1200" dirty="0" smtClean="0">
                <a:latin typeface="+mn-lt"/>
              </a:rPr>
              <a:t>(3</a:t>
            </a:r>
            <a:r>
              <a:rPr lang="ko-KR" altLang="en-US" sz="1200" dirty="0" err="1" smtClean="0">
                <a:latin typeface="+mn-lt"/>
              </a:rPr>
              <a:t>번그림</a:t>
            </a:r>
            <a:r>
              <a:rPr lang="en-US" altLang="ko-KR" sz="1200" dirty="0" smtClean="0">
                <a:latin typeface="+mn-lt"/>
              </a:rPr>
              <a:t>) </a:t>
            </a:r>
            <a:r>
              <a:rPr lang="ko-KR" altLang="en-US" sz="1200" dirty="0" smtClean="0"/>
              <a:t>저희는 그 중에서도 </a:t>
            </a:r>
            <a:r>
              <a:rPr lang="en-US" altLang="ko-KR" sz="1200" dirty="0" smtClean="0"/>
              <a:t>I/O</a:t>
            </a:r>
            <a:r>
              <a:rPr lang="ko-KR" altLang="en-US" sz="1200" dirty="0" smtClean="0"/>
              <a:t>의 대표적인 모듈인 카메라에 집중했습니다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네트워크와 연결된 </a:t>
            </a:r>
            <a:r>
              <a:rPr lang="en-US" altLang="ko-KR" sz="1200" dirty="0" smtClean="0"/>
              <a:t>IP </a:t>
            </a:r>
            <a:r>
              <a:rPr lang="ko-KR" altLang="en-US" sz="1200" dirty="0" smtClean="0"/>
              <a:t>카메라는 사물인터넷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IoT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발달</a:t>
            </a:r>
            <a:r>
              <a:rPr lang="en-US" altLang="ko-KR" sz="1200" dirty="0" smtClean="0"/>
              <a:t>, </a:t>
            </a:r>
          </a:p>
          <a:p>
            <a:pPr algn="just"/>
            <a:r>
              <a:rPr lang="en-US" altLang="ko-KR" sz="1200" dirty="0" smtClean="0"/>
              <a:t>CCTV</a:t>
            </a:r>
            <a:r>
              <a:rPr lang="ko-KR" altLang="en-US" sz="1200" dirty="0" smtClean="0"/>
              <a:t>의 지능화에 따라 점점 더 고도화되고 있습니다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단순 물리보안의 영역에 속해있던 </a:t>
            </a:r>
            <a:r>
              <a:rPr lang="en-US" altLang="ko-KR" sz="1200" dirty="0" smtClean="0"/>
              <a:t>CCTV</a:t>
            </a:r>
            <a:r>
              <a:rPr lang="ko-KR" altLang="en-US" sz="1200" dirty="0" smtClean="0"/>
              <a:t>가 다른 분야와 융합하며 비 보안업계를 </a:t>
            </a:r>
            <a:endParaRPr lang="en-US" altLang="ko-KR" sz="1200" dirty="0" smtClean="0"/>
          </a:p>
          <a:p>
            <a:pPr algn="just"/>
            <a:r>
              <a:rPr lang="ko-KR" altLang="en-US" sz="1200" dirty="0" smtClean="0"/>
              <a:t>자석처럼 끌어당기고 있으며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이런 추세에 따라</a:t>
            </a:r>
            <a:r>
              <a:rPr lang="ko-KR" altLang="en-US" sz="1200" dirty="0" smtClean="0">
                <a:latin typeface="+mn-lt"/>
              </a:rPr>
              <a:t> 저희는 </a:t>
            </a:r>
            <a:r>
              <a:rPr lang="ko-KR" altLang="en-US" sz="1200" dirty="0" err="1" smtClean="0">
                <a:latin typeface="+mn-lt"/>
              </a:rPr>
              <a:t>라즈베리파이를</a:t>
            </a:r>
            <a:r>
              <a:rPr lang="ko-KR" altLang="en-US" sz="1200" dirty="0" smtClean="0">
                <a:latin typeface="+mn-lt"/>
              </a:rPr>
              <a:t> 활용해 다양한 기능을 가진 </a:t>
            </a:r>
            <a:r>
              <a:rPr lang="en-US" altLang="ko-KR" sz="1200" dirty="0" err="1" smtClean="0">
                <a:latin typeface="+mn-lt"/>
              </a:rPr>
              <a:t>IoT</a:t>
            </a:r>
            <a:r>
              <a:rPr lang="en-US" altLang="ko-KR" sz="1200" dirty="0" smtClean="0">
                <a:latin typeface="+mn-lt"/>
              </a:rPr>
              <a:t> </a:t>
            </a:r>
            <a:r>
              <a:rPr lang="ko-KR" altLang="en-US" sz="1200" dirty="0" smtClean="0">
                <a:latin typeface="+mn-lt"/>
              </a:rPr>
              <a:t>카메라를 만들어보고자 합니다</a:t>
            </a:r>
            <a:r>
              <a:rPr lang="en-US" altLang="ko-KR" sz="1200" dirty="0" smtClean="0">
                <a:latin typeface="+mn-lt"/>
              </a:rPr>
              <a:t>.</a:t>
            </a:r>
            <a:endParaRPr lang="ko-KR" altLang="en-US" dirty="0" smtClean="0">
              <a:latin typeface="Arial" pitchFamily="34" charset="0"/>
              <a:cs typeface="Arial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9276B-0738-4384-8818-D7E9BAC87A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9276B-0738-4384-8818-D7E9BAC87A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ZSm7Q2bZoc" TargetMode="External"/><Relationship Id="rId2" Type="http://schemas.openxmlformats.org/officeDocument/2006/relationships/hyperlink" Target="https://www.youtube.com/watch?v=HiB-GnWwU0Y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88HdqNDQsEk" TargetMode="External"/><Relationship Id="rId5" Type="http://schemas.openxmlformats.org/officeDocument/2006/relationships/hyperlink" Target="https://www.youtube.com/watch?v=6j-Wy9j0TCs" TargetMode="External"/><Relationship Id="rId4" Type="http://schemas.openxmlformats.org/officeDocument/2006/relationships/hyperlink" Target="https://www.youtube.com/watch?v=1I4gHpctXb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4536" y="4725144"/>
            <a:ext cx="3584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조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&amp; 4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조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변영호 최건일 김민종 신봉경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24536" y="3031989"/>
            <a:ext cx="478802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라즈베리파이를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활용한 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IoT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카메라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만들기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27984" y="3140968"/>
            <a:ext cx="144016" cy="20460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0688"/>
          </a:xfrm>
        </p:spPr>
        <p:txBody>
          <a:bodyPr/>
          <a:lstStyle/>
          <a:p>
            <a:r>
              <a:rPr lang="en-US" altLang="ko-KR" sz="3200" dirty="0" smtClean="0"/>
              <a:t> </a:t>
            </a:r>
            <a:r>
              <a:rPr lang="ko-KR" altLang="en-US" sz="3200" dirty="0" smtClean="0"/>
              <a:t>참고자</a:t>
            </a:r>
            <a:r>
              <a:rPr lang="ko-KR" altLang="en-US" sz="3200" dirty="0"/>
              <a:t>료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753344" y="836712"/>
            <a:ext cx="6563072" cy="460648"/>
          </a:xfrm>
        </p:spPr>
        <p:txBody>
          <a:bodyPr/>
          <a:lstStyle/>
          <a:p>
            <a:pPr lvl="0"/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&gt;&gt; 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논문인용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691680" y="1268760"/>
            <a:ext cx="7344816" cy="5589240"/>
          </a:xfrm>
        </p:spPr>
        <p:txBody>
          <a:bodyPr/>
          <a:lstStyle/>
          <a:p>
            <a:r>
              <a:rPr lang="en-US" altLang="ko-KR" sz="1200" dirty="0" smtClean="0"/>
              <a:t>1) </a:t>
            </a:r>
            <a:r>
              <a:rPr lang="ko-KR" altLang="en-US" sz="1200" dirty="0" err="1" smtClean="0"/>
              <a:t>라즈베리파이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기반의 </a:t>
            </a:r>
            <a:r>
              <a:rPr lang="en-US" altLang="ko-KR" sz="1200" dirty="0"/>
              <a:t>PTZ</a:t>
            </a:r>
            <a:r>
              <a:rPr lang="ko-KR" altLang="en-US" sz="1200" dirty="0"/>
              <a:t>카메라 연동형 스마트 </a:t>
            </a:r>
            <a:r>
              <a:rPr lang="ko-KR" altLang="en-US" sz="1200" dirty="0" smtClean="0"/>
              <a:t>플랫폼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Min Yun-Jae et al. </a:t>
            </a:r>
            <a:r>
              <a:rPr lang="en-US" altLang="ko-KR" sz="1200" dirty="0"/>
              <a:t>Proceedings of Symposium of the Korean Institute of communications and </a:t>
            </a:r>
            <a:r>
              <a:rPr lang="en-US" altLang="ko-KR" sz="1200" dirty="0" smtClean="0"/>
              <a:t>Information </a:t>
            </a:r>
            <a:r>
              <a:rPr lang="fr-FR" altLang="ko-KR" sz="1200" dirty="0" smtClean="0"/>
              <a:t>Sciences ,</a:t>
            </a:r>
            <a:r>
              <a:rPr lang="ko-KR" altLang="en-US" sz="1200" dirty="0"/>
              <a:t> 한국통신학회 </a:t>
            </a:r>
            <a:r>
              <a:rPr lang="ko-KR" altLang="en-US" sz="1200" dirty="0" smtClean="0"/>
              <a:t>학술대회논문집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fr-FR" altLang="ko-KR" sz="1200" dirty="0" smtClean="0"/>
              <a:t>2015.11</a:t>
            </a:r>
            <a:r>
              <a:rPr lang="fr-FR" altLang="ko-KR" sz="1200" dirty="0"/>
              <a:t>, 668-669 (2 pages</a:t>
            </a:r>
            <a:r>
              <a:rPr lang="fr-FR" altLang="ko-KR" sz="1200" dirty="0" smtClean="0"/>
              <a:t>)</a:t>
            </a:r>
          </a:p>
          <a:p>
            <a:r>
              <a:rPr lang="en-US" altLang="ko-KR" sz="1200" dirty="0" smtClean="0"/>
              <a:t>2) </a:t>
            </a:r>
            <a:r>
              <a:rPr lang="ko-KR" altLang="en-US" sz="1200" dirty="0" err="1" smtClean="0"/>
              <a:t>라즈베리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파이 클러스터를 이용한 </a:t>
            </a:r>
            <a:r>
              <a:rPr lang="en-US" altLang="ko-KR" sz="1200" dirty="0"/>
              <a:t>4D </a:t>
            </a:r>
            <a:r>
              <a:rPr lang="ko-KR" altLang="en-US" sz="1200" dirty="0" err="1"/>
              <a:t>라이트</a:t>
            </a:r>
            <a:r>
              <a:rPr lang="ko-KR" altLang="en-US" sz="1200" dirty="0"/>
              <a:t> 필드 카메라 시스템 </a:t>
            </a:r>
            <a:r>
              <a:rPr lang="ko-KR" altLang="en-US" sz="1200" dirty="0" smtClean="0"/>
              <a:t>개발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err="1" smtClean="0">
                <a:cs typeface="Arial" pitchFamily="34" charset="0"/>
              </a:rPr>
              <a:t>Jaepung</a:t>
            </a:r>
            <a:r>
              <a:rPr lang="en-US" altLang="ko-KR" sz="1200" dirty="0" smtClean="0">
                <a:cs typeface="Arial" pitchFamily="34" charset="0"/>
              </a:rPr>
              <a:t> An et al. </a:t>
            </a:r>
            <a:r>
              <a:rPr lang="ko-KR" altLang="en-US" sz="1200" dirty="0" err="1"/>
              <a:t>한국정보과학회</a:t>
            </a:r>
            <a:r>
              <a:rPr lang="ko-KR" altLang="en-US" sz="1200" dirty="0"/>
              <a:t> 학술발표논문집 </a:t>
            </a:r>
            <a:r>
              <a:rPr lang="en-US" altLang="ko-KR" sz="1200" dirty="0"/>
              <a:t>, 2015.12, 1110-1112 (3 </a:t>
            </a:r>
            <a:r>
              <a:rPr lang="en-US" altLang="ko-KR" sz="1200" dirty="0" smtClean="0"/>
              <a:t>pages)</a:t>
            </a:r>
          </a:p>
          <a:p>
            <a:r>
              <a:rPr lang="en-US" altLang="ko-KR" sz="1200" dirty="0"/>
              <a:t>3) </a:t>
            </a:r>
            <a:r>
              <a:rPr lang="ko-KR" altLang="en-US" sz="1200" dirty="0" err="1"/>
              <a:t>라즈베리</a:t>
            </a:r>
            <a:r>
              <a:rPr lang="ko-KR" altLang="en-US" sz="1200" dirty="0"/>
              <a:t> 파이</a:t>
            </a:r>
            <a:r>
              <a:rPr lang="en-US" altLang="ko-KR" sz="1200" dirty="0"/>
              <a:t>2 </a:t>
            </a:r>
            <a:r>
              <a:rPr lang="ko-KR" altLang="en-US" sz="1200" dirty="0"/>
              <a:t>기반의 스마트 홈 </a:t>
            </a:r>
            <a:r>
              <a:rPr lang="ko-KR" altLang="en-US" sz="1200" dirty="0" err="1"/>
              <a:t>시큐리티</a:t>
            </a:r>
            <a:r>
              <a:rPr lang="ko-KR" altLang="en-US" sz="1200" dirty="0"/>
              <a:t> 모니터링 시스템 </a:t>
            </a:r>
            <a:r>
              <a:rPr lang="ko-KR" altLang="en-US" sz="1200" dirty="0" smtClean="0"/>
              <a:t>설계 </a:t>
            </a:r>
            <a:r>
              <a:rPr lang="ko-KR" altLang="en-US" sz="1200" dirty="0"/>
              <a:t>및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Hyoung</a:t>
            </a:r>
            <a:r>
              <a:rPr lang="en-US" altLang="ko-KR" sz="1200" dirty="0" smtClean="0"/>
              <a:t>-Ro </a:t>
            </a:r>
            <a:r>
              <a:rPr lang="en-US" altLang="ko-KR" sz="1200" dirty="0"/>
              <a:t>Lee et al. The Journal of The Institute of Internet, Broadcasting and Communication (IIBC</a:t>
            </a:r>
            <a:r>
              <a:rPr lang="en-US" altLang="ko-KR" sz="1200" dirty="0" smtClean="0"/>
              <a:t>), Vol</a:t>
            </a:r>
            <a:r>
              <a:rPr lang="en-US" altLang="ko-KR" sz="1200" dirty="0"/>
              <a:t>. 16, No. 5, pp.131-136, Oct. 31, 2016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4) </a:t>
            </a:r>
            <a:r>
              <a:rPr lang="ko-KR" altLang="en-US" sz="1200" dirty="0"/>
              <a:t>사물인터넷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IoT</a:t>
            </a:r>
            <a:r>
              <a:rPr lang="en-US" altLang="ko-KR" sz="1200" dirty="0"/>
              <a:t>) </a:t>
            </a:r>
            <a:r>
              <a:rPr lang="ko-KR" altLang="en-US" sz="1200" dirty="0"/>
              <a:t>환경에서 프라이버시 보호 </a:t>
            </a:r>
            <a:r>
              <a:rPr lang="ko-KR" altLang="en-US" sz="1200" dirty="0" smtClean="0"/>
              <a:t>기술 </a:t>
            </a:r>
            <a:r>
              <a:rPr lang="en-US" altLang="ko-KR" sz="1200" dirty="0" smtClean="0"/>
              <a:t>(- </a:t>
            </a:r>
            <a:r>
              <a:rPr lang="ko-KR" altLang="en-US" sz="1200" dirty="0"/>
              <a:t>네트워크 카메라 사례 </a:t>
            </a:r>
            <a:r>
              <a:rPr lang="ko-KR" altLang="en-US" sz="1200" dirty="0" smtClean="0"/>
              <a:t>연구</a:t>
            </a:r>
            <a:r>
              <a:rPr lang="en-US" altLang="ko-KR" sz="12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err="1"/>
              <a:t>Mihui</a:t>
            </a:r>
            <a:r>
              <a:rPr lang="en-US" altLang="ko-KR" sz="1200" dirty="0"/>
              <a:t> Kim. JOURNAL OF THE KOREA CONTENTS ASSOCIATION 16(9), </a:t>
            </a:r>
            <a:r>
              <a:rPr lang="ko-KR" altLang="en-US" sz="1200" dirty="0" err="1" smtClean="0"/>
              <a:t>한국콘텐츠학회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논문지</a:t>
            </a:r>
            <a:r>
              <a:rPr lang="en-US" altLang="ko-KR" sz="1200" dirty="0"/>
              <a:t>, 2016.9, 329-338 (10 pages)</a:t>
            </a:r>
          </a:p>
          <a:p>
            <a:r>
              <a:rPr lang="en-US" altLang="ko-KR" sz="1200" dirty="0" smtClean="0"/>
              <a:t>5) </a:t>
            </a:r>
            <a:r>
              <a:rPr lang="ko-KR" altLang="en-US" sz="1200" dirty="0"/>
              <a:t>스마트 </a:t>
            </a:r>
            <a:r>
              <a:rPr lang="ko-KR" altLang="en-US" sz="1200" dirty="0" err="1"/>
              <a:t>도어록</a:t>
            </a:r>
            <a:r>
              <a:rPr lang="ko-KR" altLang="en-US" sz="1200" dirty="0"/>
              <a:t> 시스템을 위한 </a:t>
            </a:r>
            <a:r>
              <a:rPr lang="en-US" altLang="ko-KR" sz="1200" dirty="0" err="1"/>
              <a:t>IoT</a:t>
            </a:r>
            <a:r>
              <a:rPr lang="en-US" altLang="ko-KR" sz="1200" dirty="0"/>
              <a:t> </a:t>
            </a:r>
            <a:r>
              <a:rPr lang="ko-KR" altLang="en-US" sz="1200" dirty="0"/>
              <a:t>기반의 실시간 </a:t>
            </a:r>
            <a:r>
              <a:rPr lang="ko-KR" altLang="en-US" sz="1200" dirty="0" err="1"/>
              <a:t>스트리밍</a:t>
            </a:r>
            <a:r>
              <a:rPr lang="ko-KR" altLang="en-US" sz="1200" dirty="0"/>
              <a:t> 및 원격 </a:t>
            </a:r>
            <a:r>
              <a:rPr lang="ko-KR" altLang="en-US" sz="1200" dirty="0" smtClean="0"/>
              <a:t>제어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Sung-Won Lee et al. Journal </a:t>
            </a:r>
            <a:r>
              <a:rPr lang="en-US" altLang="ko-KR" sz="1200" dirty="0"/>
              <a:t>of Korean Institute of Intelligent Systems 25(6), </a:t>
            </a:r>
            <a:r>
              <a:rPr lang="ko-KR" altLang="en-US" sz="1200" dirty="0"/>
              <a:t>한국지능시스템학회 </a:t>
            </a:r>
            <a:r>
              <a:rPr lang="ko-KR" altLang="en-US" sz="1200" dirty="0" err="1" smtClean="0"/>
              <a:t>논문지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2015.12</a:t>
            </a:r>
            <a:r>
              <a:rPr lang="en-US" altLang="ko-KR" sz="1200" dirty="0"/>
              <a:t>, 565-570 (6 pages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6) </a:t>
            </a:r>
            <a:r>
              <a:rPr lang="ko-KR" altLang="en-US" sz="1200" dirty="0"/>
              <a:t>홈 </a:t>
            </a:r>
            <a:r>
              <a:rPr lang="en-US" altLang="ko-KR" sz="1200" dirty="0" err="1"/>
              <a:t>IoT</a:t>
            </a:r>
            <a:r>
              <a:rPr lang="en-US" altLang="ko-KR" sz="1200" dirty="0"/>
              <a:t> </a:t>
            </a:r>
            <a:r>
              <a:rPr lang="ko-KR" altLang="en-US" sz="1200" dirty="0"/>
              <a:t>기술 현황과 발전 방향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Youngsung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Son et al. Proceedings of Symposium of the Korean Institute of communications and Information </a:t>
            </a:r>
            <a:r>
              <a:rPr lang="fr-FR" altLang="ko-KR" sz="1200" dirty="0" smtClean="0"/>
              <a:t>Sciences,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한국통신학회 학술대회논문집</a:t>
            </a:r>
            <a:r>
              <a:rPr lang="en-US" altLang="ko-KR" sz="1200" dirty="0"/>
              <a:t>, 2015, </a:t>
            </a:r>
            <a:r>
              <a:rPr lang="en-US" altLang="ko-KR" sz="1200" dirty="0" smtClean="0"/>
              <a:t>23-28</a:t>
            </a:r>
          </a:p>
          <a:p>
            <a:r>
              <a:rPr lang="en-US" altLang="ko-KR" sz="1200" dirty="0" smtClean="0"/>
              <a:t>7) </a:t>
            </a:r>
            <a:r>
              <a:rPr lang="en-US" altLang="ko-KR" sz="1200" dirty="0" err="1"/>
              <a:t>IoT</a:t>
            </a:r>
            <a:r>
              <a:rPr lang="en-US" altLang="ko-KR" sz="1200" dirty="0"/>
              <a:t> </a:t>
            </a:r>
            <a:r>
              <a:rPr lang="ko-KR" altLang="en-US" sz="1200" dirty="0"/>
              <a:t>무선 카메라 </a:t>
            </a:r>
            <a:r>
              <a:rPr lang="ko-KR" altLang="en-US" sz="1200" dirty="0" smtClean="0"/>
              <a:t>및 </a:t>
            </a:r>
            <a:r>
              <a:rPr lang="en-US" altLang="ko-KR" sz="1200" dirty="0" smtClean="0"/>
              <a:t>GIS </a:t>
            </a:r>
            <a:r>
              <a:rPr lang="ko-KR" altLang="en-US" sz="1200" dirty="0"/>
              <a:t>기반 원격 모니터링 </a:t>
            </a:r>
            <a:r>
              <a:rPr lang="ko-KR" altLang="en-US" sz="1200" dirty="0" smtClean="0"/>
              <a:t>시스템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Jaemin</a:t>
            </a:r>
            <a:r>
              <a:rPr lang="en-US" altLang="ko-KR" sz="1200" dirty="0" smtClean="0"/>
              <a:t> Jang. </a:t>
            </a:r>
            <a:r>
              <a:rPr lang="ko-KR" altLang="en-US" sz="1200" dirty="0"/>
              <a:t>학위논문</a:t>
            </a:r>
            <a:r>
              <a:rPr lang="en-US" altLang="ko-KR" sz="1200" dirty="0"/>
              <a:t>(</a:t>
            </a:r>
            <a:r>
              <a:rPr lang="ko-KR" altLang="en-US" sz="1200" dirty="0"/>
              <a:t>석사</a:t>
            </a:r>
            <a:r>
              <a:rPr lang="en-US" altLang="ko-KR" sz="1200" dirty="0"/>
              <a:t>)-- </a:t>
            </a:r>
            <a:r>
              <a:rPr lang="ko-KR" altLang="en-US" sz="1200" dirty="0"/>
              <a:t>금오공과대학교 </a:t>
            </a:r>
            <a:r>
              <a:rPr lang="en-US" altLang="ko-KR" sz="1200" dirty="0"/>
              <a:t>: IT</a:t>
            </a:r>
            <a:r>
              <a:rPr lang="ko-KR" altLang="en-US" sz="1200" dirty="0" err="1"/>
              <a:t>융복합공학과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임베디드</a:t>
            </a:r>
            <a:r>
              <a:rPr lang="ko-KR" altLang="en-US" sz="1200" dirty="0"/>
              <a:t> 시스템 </a:t>
            </a:r>
            <a:r>
              <a:rPr lang="ko-KR" altLang="en-US" sz="1200" dirty="0" smtClean="0"/>
              <a:t>전공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2016. </a:t>
            </a:r>
            <a:r>
              <a:rPr lang="en-US" altLang="ko-KR" sz="1200" dirty="0" smtClean="0"/>
              <a:t>2</a:t>
            </a:r>
          </a:p>
          <a:p>
            <a:r>
              <a:rPr lang="en-US" altLang="ko-KR" sz="1200" dirty="0" smtClean="0"/>
              <a:t>8) </a:t>
            </a:r>
            <a:r>
              <a:rPr lang="en-US" altLang="ko-KR" sz="1200" dirty="0" err="1" smtClean="0"/>
              <a:t>IoT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디바이스 제품 및 기술 </a:t>
            </a:r>
            <a:r>
              <a:rPr lang="ko-KR" altLang="en-US" sz="1200" dirty="0" smtClean="0"/>
              <a:t>동향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Jongam</a:t>
            </a:r>
            <a:r>
              <a:rPr lang="en-US" altLang="ko-KR" sz="1200" dirty="0" smtClean="0"/>
              <a:t> Jeon et al. </a:t>
            </a:r>
            <a:r>
              <a:rPr lang="en-US" altLang="ko-KR" sz="1200" dirty="0"/>
              <a:t>Korea Institute Of Communication </a:t>
            </a:r>
            <a:r>
              <a:rPr lang="en-US" altLang="ko-KR" sz="1200" dirty="0" smtClean="0"/>
              <a:t>Sciences, </a:t>
            </a:r>
            <a:r>
              <a:rPr lang="ko-KR" altLang="en-US" sz="1200" dirty="0" smtClean="0"/>
              <a:t>한국통신학회</a:t>
            </a:r>
            <a:r>
              <a:rPr lang="en-US" altLang="ko-KR" sz="1200" dirty="0" smtClean="0"/>
              <a:t>, 2014, 44-52</a:t>
            </a:r>
          </a:p>
          <a:p>
            <a:r>
              <a:rPr lang="en-US" altLang="ko-KR" sz="1200" dirty="0" smtClean="0"/>
              <a:t>9) </a:t>
            </a:r>
            <a:r>
              <a:rPr lang="ko-KR" altLang="en-US" sz="1200" dirty="0" err="1"/>
              <a:t>라즈베리파이</a:t>
            </a:r>
            <a:r>
              <a:rPr lang="ko-KR" altLang="en-US" sz="1200" dirty="0"/>
              <a:t> 기반 미소 불꽃 감지를 이용한 스마트 경보 서비스 시스템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Young-Min Lee et al. </a:t>
            </a:r>
            <a:r>
              <a:rPr lang="en-US" altLang="ko-KR" sz="1200" dirty="0"/>
              <a:t>Journal of the Korean Society of Marine Engineering, </a:t>
            </a:r>
            <a:r>
              <a:rPr lang="ko-KR" altLang="en-US" sz="1200" dirty="0" err="1" smtClean="0"/>
              <a:t>한국마린엔지니어링학회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Vol</a:t>
            </a:r>
            <a:r>
              <a:rPr lang="en-US" altLang="ko-KR" sz="1200" dirty="0"/>
              <a:t>. </a:t>
            </a:r>
            <a:r>
              <a:rPr lang="en-US" altLang="ko-KR" sz="1200" dirty="0" smtClean="0"/>
              <a:t>39</a:t>
            </a:r>
            <a:r>
              <a:rPr lang="en-US" altLang="ko-KR" sz="1200" dirty="0"/>
              <a:t>, No. 9 pp. 953~958, </a:t>
            </a:r>
            <a:r>
              <a:rPr lang="en-US" altLang="ko-KR" sz="1200" dirty="0" smtClean="0"/>
              <a:t>2015</a:t>
            </a:r>
          </a:p>
          <a:p>
            <a:r>
              <a:rPr lang="en-US" altLang="ko-KR" sz="1200" dirty="0" smtClean="0"/>
              <a:t>10) </a:t>
            </a:r>
            <a:r>
              <a:rPr lang="ko-KR" altLang="en-US" sz="1200" dirty="0" smtClean="0"/>
              <a:t>다양한 </a:t>
            </a:r>
            <a:r>
              <a:rPr lang="en-US" altLang="ko-KR" sz="1200" dirty="0" err="1" smtClean="0"/>
              <a:t>IoT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환경을 고려한 </a:t>
            </a:r>
            <a:r>
              <a:rPr lang="en-US" altLang="ko-KR" sz="1200" dirty="0" err="1" smtClean="0"/>
              <a:t>IoT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통합 플랫폼 기술 동향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Jaehak</a:t>
            </a:r>
            <a:r>
              <a:rPr lang="en-US" altLang="ko-KR" sz="1200" dirty="0" smtClean="0"/>
              <a:t> Yu et al. </a:t>
            </a:r>
            <a:r>
              <a:rPr lang="ko-KR" altLang="en-US" sz="1200" dirty="0" smtClean="0"/>
              <a:t>정보통신기술진흥센터 주간기술동향 기획시리즈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사물인터넷</a:t>
            </a:r>
            <a:r>
              <a:rPr lang="en-US" altLang="ko-KR" sz="1200" dirty="0" smtClean="0"/>
              <a:t>, 2015.09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1775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참고자</a:t>
            </a:r>
            <a:r>
              <a:rPr lang="ko-KR" altLang="en-US" dirty="0"/>
              <a:t>료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753344" y="1124744"/>
            <a:ext cx="6563072" cy="460648"/>
          </a:xfrm>
        </p:spPr>
        <p:txBody>
          <a:bodyPr/>
          <a:lstStyle/>
          <a:p>
            <a:pPr lvl="0"/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&gt;&gt; 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영상자료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691680" y="1844824"/>
            <a:ext cx="7344816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1) Low-cost </a:t>
            </a:r>
            <a:r>
              <a:rPr lang="en-US" altLang="ko-KR" sz="1600" dirty="0"/>
              <a:t>Security Camera using a Raspberry </a:t>
            </a:r>
            <a:r>
              <a:rPr lang="en-US" altLang="ko-KR" sz="1600" dirty="0" smtClean="0"/>
              <a:t>Pi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Link:</a:t>
            </a:r>
            <a:r>
              <a:rPr lang="en-US" altLang="ko-KR" sz="1600" dirty="0">
                <a:hlinkClick r:id="rId2"/>
              </a:rPr>
              <a:t> https://www.youtube.com/watch?v=HiB-GnWwU0Y</a:t>
            </a:r>
            <a:endParaRPr lang="fr-FR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2) </a:t>
            </a:r>
            <a:r>
              <a:rPr lang="en-US" altLang="ko-KR" sz="1600" dirty="0" err="1"/>
              <a:t>SimpleCV</a:t>
            </a:r>
            <a:r>
              <a:rPr lang="en-US" altLang="ko-KR" sz="1600" dirty="0"/>
              <a:t> - Computer Vision using </a:t>
            </a:r>
            <a:r>
              <a:rPr lang="en-US" altLang="ko-KR" sz="1600" dirty="0" smtClean="0"/>
              <a:t>Python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cs typeface="Arial" pitchFamily="34" charset="0"/>
              </a:rPr>
              <a:t>Link</a:t>
            </a:r>
            <a:r>
              <a:rPr lang="en-US" altLang="ko-KR" sz="1600" dirty="0">
                <a:cs typeface="Arial" pitchFamily="34" charset="0"/>
              </a:rPr>
              <a:t>: </a:t>
            </a:r>
            <a:r>
              <a:rPr lang="en-US" altLang="ko-KR" sz="1600" dirty="0">
                <a:cs typeface="Arial" pitchFamily="34" charset="0"/>
                <a:hlinkClick r:id="rId3"/>
              </a:rPr>
              <a:t>https://www.youtube.com/watch?v=UZSm7Q2bZoc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3) </a:t>
            </a:r>
            <a:r>
              <a:rPr lang="en-US" altLang="ko-KR" sz="1600" dirty="0" err="1"/>
              <a:t>OpenCV</a:t>
            </a:r>
            <a:r>
              <a:rPr lang="en-US" altLang="ko-KR" sz="1600" dirty="0"/>
              <a:t> Face Detection with Raspberry Pi - Robotics with Python </a:t>
            </a:r>
            <a:r>
              <a:rPr lang="en-US" altLang="ko-KR" sz="1600" dirty="0" smtClean="0"/>
              <a:t>p.7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Link: </a:t>
            </a:r>
            <a:r>
              <a:rPr lang="en-US" altLang="ko-KR" sz="1600" dirty="0">
                <a:hlinkClick r:id="rId4"/>
              </a:rPr>
              <a:t>https://www.youtube.com/watch?v=1I4gHpctXbU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4) </a:t>
            </a:r>
            <a:r>
              <a:rPr lang="en-US" altLang="ko-KR" sz="1600" dirty="0"/>
              <a:t>Raspberry Pi 2 and </a:t>
            </a:r>
            <a:r>
              <a:rPr lang="en-US" altLang="ko-KR" sz="1600" dirty="0" err="1"/>
              <a:t>OpenCV</a:t>
            </a:r>
            <a:r>
              <a:rPr lang="en-US" altLang="ko-KR" sz="1600" dirty="0"/>
              <a:t> 3 Tutorial Part </a:t>
            </a:r>
            <a:r>
              <a:rPr lang="en-US" altLang="ko-KR" sz="16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Link: </a:t>
            </a:r>
            <a:r>
              <a:rPr lang="en-US" altLang="ko-KR" sz="1600" dirty="0">
                <a:hlinkClick r:id="rId5"/>
              </a:rPr>
              <a:t>https://www.youtube.com/watch?v=6j-Wy9j0TCs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5) </a:t>
            </a:r>
            <a:r>
              <a:rPr lang="en-US" altLang="ko-KR" sz="1600" dirty="0" err="1"/>
              <a:t>Haar</a:t>
            </a:r>
            <a:r>
              <a:rPr lang="en-US" altLang="ko-KR" sz="1600" dirty="0"/>
              <a:t> Cascade Object Detection Face &amp; Eye - </a:t>
            </a:r>
            <a:r>
              <a:rPr lang="en-US" altLang="ko-KR" sz="1600" dirty="0" err="1"/>
              <a:t>OpenCV</a:t>
            </a:r>
            <a:r>
              <a:rPr lang="en-US" altLang="ko-KR" sz="1600" dirty="0"/>
              <a:t> with Python for Image and Video Analysis </a:t>
            </a:r>
            <a:r>
              <a:rPr lang="en-US" altLang="ko-KR" sz="1600" dirty="0" smtClean="0"/>
              <a:t>16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Link: </a:t>
            </a:r>
            <a:r>
              <a:rPr lang="en-US" altLang="ko-KR" sz="1600" dirty="0">
                <a:hlinkClick r:id="rId6"/>
              </a:rPr>
              <a:t>https://</a:t>
            </a:r>
            <a:r>
              <a:rPr lang="en-US" altLang="ko-KR" sz="1600" dirty="0" smtClean="0">
                <a:hlinkClick r:id="rId6"/>
              </a:rPr>
              <a:t>www.youtube.com/watch?v=88HdqNDQsEk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852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60648"/>
          </a:xfrm>
        </p:spPr>
        <p:txBody>
          <a:bodyPr/>
          <a:lstStyle/>
          <a:p>
            <a:pPr lvl="0"/>
            <a:r>
              <a:rPr lang="en-US" altLang="ko-KR" b="1" dirty="0" smtClean="0"/>
              <a:t>&gt;&gt; </a:t>
            </a:r>
            <a:r>
              <a:rPr lang="ko-KR" altLang="en-US" b="1" dirty="0" smtClean="0"/>
              <a:t>개발 배경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5369702" cy="4608512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437112"/>
            <a:ext cx="3024336" cy="15121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65" y="1916832"/>
            <a:ext cx="314001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60648"/>
          </a:xfrm>
        </p:spPr>
        <p:txBody>
          <a:bodyPr/>
          <a:lstStyle/>
          <a:p>
            <a:pPr lvl="0"/>
            <a:r>
              <a:rPr lang="en-US" altLang="ko-KR" b="1" dirty="0" smtClean="0"/>
              <a:t>&gt;&gt; </a:t>
            </a:r>
            <a:r>
              <a:rPr lang="ko-KR" altLang="en-US" b="1" dirty="0" smtClean="0"/>
              <a:t>개발 목적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352928" cy="2088232"/>
          </a:xfrm>
        </p:spPr>
        <p:txBody>
          <a:bodyPr/>
          <a:lstStyle/>
          <a:p>
            <a:pPr marL="457200" lvl="1" indent="-457200" algn="just">
              <a:buFont typeface="+mj-ea"/>
              <a:buAutoNum type="circleNumDbPlain"/>
            </a:pPr>
            <a:r>
              <a:rPr lang="ko-KR" altLang="en-US" sz="2000" b="1" dirty="0" err="1" smtClean="0">
                <a:latin typeface="+mn-ea"/>
                <a:sym typeface="Arial"/>
              </a:rPr>
              <a:t>라즈베리파이를</a:t>
            </a:r>
            <a:r>
              <a:rPr lang="ko-KR" altLang="en-US" sz="2000" b="1" dirty="0" smtClean="0">
                <a:latin typeface="+mn-ea"/>
                <a:sym typeface="Arial"/>
              </a:rPr>
              <a:t> 이용해 무선 원거리 통신이 가능한 </a:t>
            </a:r>
            <a:r>
              <a:rPr lang="en-US" altLang="ko-KR" sz="2000" b="1" dirty="0" smtClean="0">
                <a:latin typeface="+mn-ea"/>
                <a:sym typeface="Arial"/>
              </a:rPr>
              <a:t>CCTV </a:t>
            </a:r>
            <a:r>
              <a:rPr lang="ko-KR" altLang="en-US" sz="2000" b="1" dirty="0">
                <a:latin typeface="+mn-ea"/>
                <a:sym typeface="Arial"/>
              </a:rPr>
              <a:t>시스템 </a:t>
            </a:r>
            <a:r>
              <a:rPr lang="ko-KR" altLang="en-US" sz="2000" b="1" dirty="0" smtClean="0">
                <a:latin typeface="+mn-ea"/>
                <a:sym typeface="Arial"/>
              </a:rPr>
              <a:t>개발</a:t>
            </a:r>
            <a:endParaRPr lang="en-US" altLang="ko-KR" sz="2000" b="1" dirty="0" smtClean="0">
              <a:latin typeface="+mn-ea"/>
              <a:sym typeface="Arial"/>
            </a:endParaRPr>
          </a:p>
          <a:p>
            <a:pPr marL="457200" lvl="1" indent="-457200" algn="just">
              <a:buFont typeface="+mj-ea"/>
              <a:buAutoNum type="circleNumDbPlain"/>
            </a:pPr>
            <a:r>
              <a:rPr lang="ko-KR" altLang="en-US" sz="2000" b="1" dirty="0">
                <a:latin typeface="+mn-ea"/>
              </a:rPr>
              <a:t>영상처리 알고리즘을 적용하여 움직임 및 물체 인식이 가능한 </a:t>
            </a:r>
            <a:r>
              <a:rPr lang="ko-KR" altLang="en-US" sz="2000" b="1" dirty="0" smtClean="0">
                <a:latin typeface="+mn-ea"/>
              </a:rPr>
              <a:t>카메라 구현</a:t>
            </a:r>
            <a:endParaRPr lang="en-US" altLang="ko-KR" sz="2000" b="1" dirty="0" smtClean="0">
              <a:latin typeface="+mn-ea"/>
            </a:endParaRPr>
          </a:p>
          <a:p>
            <a:pPr marL="457200" lvl="1" indent="-457200" algn="just">
              <a:buFont typeface="+mj-ea"/>
              <a:buAutoNum type="circleNumDbPlain"/>
            </a:pPr>
            <a:r>
              <a:rPr lang="ko-KR" altLang="en-US" sz="2000" b="1" dirty="0">
                <a:latin typeface="+mn-ea"/>
              </a:rPr>
              <a:t>서버 구축 및 무선 통신을 통해 사용자에게 포착 데이터를 다양한 경로로 송신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67544" y="400506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&gt;&gt; </a:t>
            </a:r>
            <a:r>
              <a:rPr lang="ko-KR" altLang="en-US" b="1" dirty="0" smtClean="0"/>
              <a:t>개발 효과</a:t>
            </a:r>
            <a:endParaRPr lang="en-US" altLang="ko-KR" b="1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19944" y="4797152"/>
            <a:ext cx="8352928" cy="150082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algn="just"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latin typeface="+mn-ea"/>
                <a:sym typeface="Arial"/>
              </a:rPr>
              <a:t>마이크로 컨트롤러를 이용해 보다 저렴하고 유연한 </a:t>
            </a:r>
            <a:r>
              <a:rPr lang="en-US" altLang="ko-KR" sz="2000" b="1" dirty="0" smtClean="0">
                <a:latin typeface="+mn-ea"/>
                <a:sym typeface="Arial"/>
              </a:rPr>
              <a:t>CCTV </a:t>
            </a:r>
            <a:r>
              <a:rPr lang="ko-KR" altLang="en-US" sz="2000" b="1" dirty="0" smtClean="0">
                <a:latin typeface="+mn-ea"/>
                <a:sym typeface="Arial"/>
              </a:rPr>
              <a:t>시스템 개발</a:t>
            </a:r>
            <a:endParaRPr lang="en-US" altLang="ko-KR" sz="2000" b="1" dirty="0">
              <a:latin typeface="+mn-ea"/>
              <a:sym typeface="Arial"/>
            </a:endParaRPr>
          </a:p>
          <a:p>
            <a:pPr marL="457200" lvl="1" indent="-457200" algn="just"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latin typeface="+mn-ea"/>
                <a:sym typeface="Arial"/>
              </a:rPr>
              <a:t>다양한 </a:t>
            </a:r>
            <a:r>
              <a:rPr lang="en-US" altLang="ko-KR" sz="2000" b="1" dirty="0" smtClean="0">
                <a:latin typeface="+mn-ea"/>
                <a:sym typeface="Arial"/>
              </a:rPr>
              <a:t>I/O </a:t>
            </a:r>
            <a:r>
              <a:rPr lang="ko-KR" altLang="en-US" sz="2000" b="1" dirty="0" smtClean="0">
                <a:latin typeface="+mn-ea"/>
                <a:sym typeface="Arial"/>
              </a:rPr>
              <a:t>모듈 및 프로그램 적재가 가능한 </a:t>
            </a:r>
            <a:r>
              <a:rPr lang="en-US" altLang="ko-KR" sz="2000" b="1" dirty="0" smtClean="0">
                <a:latin typeface="+mn-ea"/>
                <a:sym typeface="Arial"/>
              </a:rPr>
              <a:t>IOT </a:t>
            </a:r>
            <a:r>
              <a:rPr lang="ko-KR" altLang="en-US" sz="2000" b="1" dirty="0" smtClean="0">
                <a:latin typeface="+mn-ea"/>
                <a:sym typeface="Arial"/>
              </a:rPr>
              <a:t>카메라 기술 제시</a:t>
            </a:r>
            <a:endParaRPr lang="en-US" altLang="ko-KR" sz="2000" b="1" dirty="0" smtClean="0">
              <a:latin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3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716745"/>
            <a:ext cx="1316366" cy="23651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56" y="1988840"/>
            <a:ext cx="2759272" cy="19932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195" y="26653"/>
            <a:ext cx="7524328" cy="594035"/>
          </a:xfrm>
        </p:spPr>
        <p:txBody>
          <a:bodyPr/>
          <a:lstStyle/>
          <a:p>
            <a:r>
              <a:rPr lang="ko-KR" altLang="en-US" sz="3200" dirty="0" smtClean="0"/>
              <a:t>프로젝트 </a:t>
            </a:r>
            <a:r>
              <a:rPr lang="ko-KR" altLang="en-US" sz="3200" dirty="0" smtClean="0"/>
              <a:t>시나리</a:t>
            </a:r>
            <a:r>
              <a:rPr lang="ko-KR" altLang="en-US" sz="3200" dirty="0"/>
              <a:t>오</a:t>
            </a:r>
            <a:endParaRPr lang="ko-KR" altLang="en-US" sz="3200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1547664" y="980728"/>
            <a:ext cx="7596336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&gt;&gt; </a:t>
            </a:r>
            <a:r>
              <a:rPr lang="ko-KR" altLang="en-US" b="1" dirty="0" err="1" smtClean="0"/>
              <a:t>라즈베리파이를</a:t>
            </a:r>
            <a:r>
              <a:rPr lang="ko-KR" altLang="en-US" b="1" dirty="0" smtClean="0"/>
              <a:t> 이용한 보안 </a:t>
            </a:r>
            <a:r>
              <a:rPr lang="en-US" altLang="ko-KR" b="1" dirty="0" smtClean="0"/>
              <a:t>IP </a:t>
            </a:r>
            <a:r>
              <a:rPr lang="ko-KR" altLang="en-US" b="1" dirty="0" smtClean="0"/>
              <a:t>카메라</a:t>
            </a:r>
            <a:endParaRPr lang="en-US" altLang="ko-KR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69" y="3982106"/>
            <a:ext cx="1997398" cy="12307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661" y="5301208"/>
            <a:ext cx="2248214" cy="1224134"/>
          </a:xfrm>
          <a:prstGeom prst="rect">
            <a:avLst/>
          </a:prstGeom>
        </p:spPr>
      </p:pic>
      <p:sp>
        <p:nvSpPr>
          <p:cNvPr id="16" name="번개 15"/>
          <p:cNvSpPr/>
          <p:nvPr/>
        </p:nvSpPr>
        <p:spPr>
          <a:xfrm>
            <a:off x="6055875" y="3172656"/>
            <a:ext cx="936104" cy="504056"/>
          </a:xfrm>
          <a:prstGeom prst="lightningBol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195" y="3982106"/>
            <a:ext cx="1834457" cy="1834457"/>
          </a:xfrm>
          <a:prstGeom prst="rect">
            <a:avLst/>
          </a:prstGeom>
        </p:spPr>
      </p:pic>
      <p:sp>
        <p:nvSpPr>
          <p:cNvPr id="19" name="아래쪽 화살표 18"/>
          <p:cNvSpPr/>
          <p:nvPr/>
        </p:nvSpPr>
        <p:spPr>
          <a:xfrm>
            <a:off x="4788024" y="3172656"/>
            <a:ext cx="287489" cy="504056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29783" y="6021288"/>
            <a:ext cx="1728192" cy="43773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영상 감지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35896" y="1551105"/>
            <a:ext cx="2592287" cy="43773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영상 분석 </a:t>
            </a:r>
            <a:r>
              <a:rPr lang="en-US" altLang="ko-KR" b="1" dirty="0" smtClean="0">
                <a:solidFill>
                  <a:srgbClr val="FF0000"/>
                </a:solidFill>
              </a:rPr>
              <a:t>&amp; </a:t>
            </a:r>
            <a:r>
              <a:rPr lang="ko-KR" altLang="en-US" b="1" dirty="0" smtClean="0">
                <a:solidFill>
                  <a:srgbClr val="FF0000"/>
                </a:solidFill>
              </a:rPr>
              <a:t>처리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14303" y="6013498"/>
            <a:ext cx="2160240" cy="43773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③ 메일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&amp;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영상 송신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195" y="26653"/>
            <a:ext cx="7524328" cy="594035"/>
          </a:xfrm>
        </p:spPr>
        <p:txBody>
          <a:bodyPr/>
          <a:lstStyle/>
          <a:p>
            <a:r>
              <a:rPr lang="ko-KR" altLang="en-US" sz="3200" dirty="0" smtClean="0"/>
              <a:t>프로젝트 구성도</a:t>
            </a:r>
            <a:endParaRPr lang="ko-KR" altLang="en-US" sz="3200" dirty="0"/>
          </a:p>
        </p:txBody>
      </p:sp>
      <p:sp>
        <p:nvSpPr>
          <p:cNvPr id="17" name="직사각형 16"/>
          <p:cNvSpPr/>
          <p:nvPr/>
        </p:nvSpPr>
        <p:spPr>
          <a:xfrm>
            <a:off x="6272489" y="3012245"/>
            <a:ext cx="2138263" cy="187924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375188" y="4068160"/>
            <a:ext cx="1887529" cy="661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전자우편 포맷</a:t>
            </a:r>
            <a:endParaRPr lang="ko-KR" altLang="en-US" sz="2000" b="1" dirty="0"/>
          </a:p>
        </p:txBody>
      </p:sp>
      <p:sp>
        <p:nvSpPr>
          <p:cNvPr id="21" name="직사각형 20"/>
          <p:cNvSpPr/>
          <p:nvPr/>
        </p:nvSpPr>
        <p:spPr>
          <a:xfrm>
            <a:off x="6375188" y="3183205"/>
            <a:ext cx="1887529" cy="661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웹 </a:t>
            </a:r>
            <a:r>
              <a:rPr lang="ko-KR" altLang="en-US" sz="2000" b="1" dirty="0" err="1" smtClean="0"/>
              <a:t>스트리밍</a:t>
            </a:r>
            <a:endParaRPr lang="ko-KR" altLang="en-US" sz="2000" b="1" dirty="0"/>
          </a:p>
        </p:txBody>
      </p:sp>
      <p:sp>
        <p:nvSpPr>
          <p:cNvPr id="22" name="직사각형 21"/>
          <p:cNvSpPr/>
          <p:nvPr/>
        </p:nvSpPr>
        <p:spPr>
          <a:xfrm>
            <a:off x="4159533" y="3005810"/>
            <a:ext cx="1887529" cy="200059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b="1" dirty="0" err="1" smtClean="0"/>
              <a:t>제어부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6375188" y="1779568"/>
            <a:ext cx="1887530" cy="6614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/>
              <a:t>모니터링부</a:t>
            </a:r>
            <a:endParaRPr lang="ko-KR" altLang="en-US" sz="2800" b="1" dirty="0"/>
          </a:p>
        </p:txBody>
      </p:sp>
      <p:sp>
        <p:nvSpPr>
          <p:cNvPr id="24" name="직사각형 23"/>
          <p:cNvSpPr/>
          <p:nvPr/>
        </p:nvSpPr>
        <p:spPr>
          <a:xfrm>
            <a:off x="4159532" y="1780447"/>
            <a:ext cx="1887530" cy="6614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/>
              <a:t>영상획득부</a:t>
            </a:r>
            <a:endParaRPr lang="ko-KR" altLang="en-US" sz="2000" b="1" dirty="0"/>
          </a:p>
        </p:txBody>
      </p:sp>
      <p:sp>
        <p:nvSpPr>
          <p:cNvPr id="25" name="직사각형 24"/>
          <p:cNvSpPr/>
          <p:nvPr/>
        </p:nvSpPr>
        <p:spPr>
          <a:xfrm>
            <a:off x="1943876" y="1779568"/>
            <a:ext cx="1887530" cy="6614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카메라</a:t>
            </a:r>
            <a:endParaRPr lang="ko-KR" altLang="en-US" sz="2800" b="1" dirty="0"/>
          </a:p>
        </p:txBody>
      </p:sp>
      <p:cxnSp>
        <p:nvCxnSpPr>
          <p:cNvPr id="35" name="직선 화살표 연결선 34"/>
          <p:cNvCxnSpPr>
            <a:stCxn id="25" idx="3"/>
            <a:endCxn id="24" idx="1"/>
          </p:cNvCxnSpPr>
          <p:nvPr/>
        </p:nvCxnSpPr>
        <p:spPr>
          <a:xfrm>
            <a:off x="3831406" y="2110283"/>
            <a:ext cx="328126" cy="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817333" y="2439703"/>
            <a:ext cx="1" cy="563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5400581" y="2439703"/>
            <a:ext cx="1" cy="563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6047062" y="3518959"/>
            <a:ext cx="328126" cy="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6049989" y="4400442"/>
            <a:ext cx="328126" cy="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858025" y="1584742"/>
            <a:ext cx="2121264" cy="108011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409383" y="1160823"/>
            <a:ext cx="10081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 err="1" smtClean="0"/>
              <a:t>입력부</a:t>
            </a:r>
            <a:endParaRPr lang="ko-KR" alt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845059" y="1156722"/>
            <a:ext cx="9477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 err="1" smtClean="0"/>
              <a:t>출력부</a:t>
            </a:r>
            <a:endParaRPr lang="ko-KR" altLang="en-US" sz="2000" b="1" dirty="0"/>
          </a:p>
        </p:txBody>
      </p:sp>
      <p:sp>
        <p:nvSpPr>
          <p:cNvPr id="47" name="직사각형 46"/>
          <p:cNvSpPr/>
          <p:nvPr/>
        </p:nvSpPr>
        <p:spPr>
          <a:xfrm>
            <a:off x="6268320" y="1596012"/>
            <a:ext cx="2142432" cy="108011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13529"/>
              </p:ext>
            </p:extLst>
          </p:nvPr>
        </p:nvGraphicFramePr>
        <p:xfrm>
          <a:off x="4233271" y="3553395"/>
          <a:ext cx="1765854" cy="1098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5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물체 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인식 알고리즘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움직임 패턴 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정의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움직임 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인식 알고리즘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36" name="직선 화살표 연결선 35"/>
          <p:cNvCxnSpPr>
            <a:stCxn id="24" idx="3"/>
            <a:endCxn id="23" idx="1"/>
          </p:cNvCxnSpPr>
          <p:nvPr/>
        </p:nvCxnSpPr>
        <p:spPr>
          <a:xfrm flipV="1">
            <a:off x="6047062" y="2110283"/>
            <a:ext cx="328126" cy="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29779" y="4891494"/>
            <a:ext cx="9477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 smtClean="0"/>
              <a:t>송신부</a:t>
            </a:r>
            <a:endParaRPr lang="ko-KR" altLang="en-US" sz="2000" b="1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7318950" y="2615704"/>
            <a:ext cx="1" cy="51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560" y="4754705"/>
            <a:ext cx="1690027" cy="1690027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 rot="19925629">
            <a:off x="3389702" y="4569069"/>
            <a:ext cx="334728" cy="874669"/>
            <a:chOff x="7390957" y="4215554"/>
            <a:chExt cx="334728" cy="874669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7339653" y="4266858"/>
              <a:ext cx="437334" cy="334726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7339655" y="4704193"/>
              <a:ext cx="437334" cy="334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1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195" y="26653"/>
            <a:ext cx="7524328" cy="594035"/>
          </a:xfrm>
        </p:spPr>
        <p:txBody>
          <a:bodyPr/>
          <a:lstStyle/>
          <a:p>
            <a:r>
              <a:rPr lang="ko-KR" altLang="en-US" sz="3200" dirty="0" smtClean="0"/>
              <a:t>시스템 모듈 상세 설계</a:t>
            </a:r>
            <a:endParaRPr lang="ko-KR" altLang="en-US" sz="3200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93119"/>
              </p:ext>
            </p:extLst>
          </p:nvPr>
        </p:nvGraphicFramePr>
        <p:xfrm>
          <a:off x="1547664" y="1268760"/>
          <a:ext cx="7416824" cy="5021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09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530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58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입력부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카메라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 smtClean="0"/>
                        <a:t>카메라를 통해</a:t>
                      </a:r>
                      <a:r>
                        <a:rPr lang="ko-KR" altLang="en-US" sz="1800" baseline="0" dirty="0" smtClean="0"/>
                        <a:t> 영상 촬영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80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처리부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영상획득부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 smtClean="0"/>
                        <a:t>입력부의 카메라에서</a:t>
                      </a:r>
                      <a:r>
                        <a:rPr lang="ko-KR" altLang="en-US" sz="1800" baseline="0" dirty="0" smtClean="0"/>
                        <a:t> 촬영한 영상을 </a:t>
                      </a:r>
                      <a:r>
                        <a:rPr lang="ko-KR" altLang="en-US" sz="1800" baseline="0" dirty="0" err="1" smtClean="0"/>
                        <a:t>제어부에</a:t>
                      </a:r>
                      <a:r>
                        <a:rPr lang="ko-KR" altLang="en-US" sz="1800" baseline="0" dirty="0" smtClean="0"/>
                        <a:t> 전달</a:t>
                      </a:r>
                      <a:endParaRPr lang="en-US" altLang="ko-KR" sz="1800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aseline="0" dirty="0" err="1" smtClean="0"/>
                        <a:t>제어부에서</a:t>
                      </a:r>
                      <a:r>
                        <a:rPr lang="ko-KR" altLang="en-US" sz="1800" baseline="0" dirty="0" smtClean="0"/>
                        <a:t> 처리한 영상을 받아 </a:t>
                      </a:r>
                      <a:r>
                        <a:rPr lang="ko-KR" altLang="en-US" sz="1800" baseline="0" dirty="0" err="1" smtClean="0"/>
                        <a:t>모니터링부로</a:t>
                      </a:r>
                      <a:r>
                        <a:rPr lang="ko-KR" altLang="en-US" sz="1800" baseline="0" dirty="0" smtClean="0"/>
                        <a:t> 전달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80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제어부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 smtClean="0"/>
                        <a:t>움직임 </a:t>
                      </a:r>
                      <a:r>
                        <a:rPr lang="ko-KR" altLang="en-US" sz="1800" dirty="0" smtClean="0"/>
                        <a:t>발생 유무 판독</a:t>
                      </a:r>
                      <a:endParaRPr lang="en-US" altLang="ko-KR" sz="18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 smtClean="0"/>
                        <a:t>움직임 </a:t>
                      </a:r>
                      <a:r>
                        <a:rPr lang="ko-KR" altLang="en-US" sz="1800" dirty="0" smtClean="0"/>
                        <a:t>발생 시 </a:t>
                      </a:r>
                      <a:r>
                        <a:rPr lang="ko-KR" altLang="en-US" sz="1800" dirty="0" smtClean="0"/>
                        <a:t>분석 결과를 송신부로 </a:t>
                      </a:r>
                      <a:r>
                        <a:rPr lang="ko-KR" altLang="en-US" sz="1800" dirty="0" smtClean="0"/>
                        <a:t>통신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80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출력부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모니터링부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 smtClean="0"/>
                        <a:t>사용자 필요에 의해 모니터를 연결하여 영상 확인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580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송신부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 smtClean="0"/>
                        <a:t>이벤트 </a:t>
                      </a:r>
                      <a:r>
                        <a:rPr lang="ko-KR" altLang="en-US" sz="1800" dirty="0" smtClean="0"/>
                        <a:t>발생</a:t>
                      </a:r>
                      <a:r>
                        <a:rPr lang="ko-KR" altLang="en-US" sz="1800" baseline="0" dirty="0" smtClean="0"/>
                        <a:t> 시 </a:t>
                      </a:r>
                      <a:r>
                        <a:rPr lang="ko-KR" altLang="en-US" sz="1800" baseline="0" dirty="0" err="1" smtClean="0"/>
                        <a:t>제어부로부터</a:t>
                      </a:r>
                      <a:r>
                        <a:rPr lang="ko-KR" altLang="en-US" sz="1800" baseline="0" dirty="0" smtClean="0"/>
                        <a:t> 명령을 전달받아 </a:t>
                      </a:r>
                      <a:r>
                        <a:rPr lang="ko-KR" altLang="en-US" sz="1800" baseline="0" dirty="0" smtClean="0"/>
                        <a:t>이미지 및 메일 전송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4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195" y="26653"/>
            <a:ext cx="7524328" cy="594035"/>
          </a:xfrm>
        </p:spPr>
        <p:txBody>
          <a:bodyPr/>
          <a:lstStyle/>
          <a:p>
            <a:r>
              <a:rPr lang="ko-KR" altLang="en-US" sz="3200" dirty="0" smtClean="0"/>
              <a:t>시스템 모듈 상세 설계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" t="2820" r="1722" b="1270"/>
          <a:stretch/>
        </p:blipFill>
        <p:spPr>
          <a:xfrm>
            <a:off x="3174628" y="2609207"/>
            <a:ext cx="3672408" cy="2448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05" t="11922" r="76565" b="53937"/>
          <a:stretch/>
        </p:blipFill>
        <p:spPr>
          <a:xfrm rot="16200000">
            <a:off x="1435904" y="4805865"/>
            <a:ext cx="1064578" cy="8911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09557" y="1631042"/>
            <a:ext cx="155823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모니터</a:t>
            </a:r>
            <a:endParaRPr lang="ko-KR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30390" y="294450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카메라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케이스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16610" y="5867980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CSI </a:t>
            </a:r>
            <a:r>
              <a:rPr lang="ko-KR" altLang="en-US" b="1" dirty="0" smtClean="0"/>
              <a:t>카메라</a:t>
            </a:r>
            <a:endParaRPr lang="ko-KR" altLang="en-US" b="1" dirty="0"/>
          </a:p>
        </p:txBody>
      </p:sp>
      <p:cxnSp>
        <p:nvCxnSpPr>
          <p:cNvPr id="11" name="꺾인 연결선 10"/>
          <p:cNvCxnSpPr>
            <a:stCxn id="12" idx="0"/>
            <a:endCxn id="8" idx="3"/>
          </p:cNvCxnSpPr>
          <p:nvPr/>
        </p:nvCxnSpPr>
        <p:spPr>
          <a:xfrm rot="5400000" flipH="1" flipV="1">
            <a:off x="3803946" y="2590590"/>
            <a:ext cx="2531005" cy="1196686"/>
          </a:xfrm>
          <a:prstGeom prst="bentConnector4">
            <a:avLst>
              <a:gd name="adj1" fmla="val 44224"/>
              <a:gd name="adj2" fmla="val 119103"/>
            </a:avLst>
          </a:prstGeom>
          <a:ln w="38100">
            <a:solidFill>
              <a:srgbClr val="F228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120629" y="4454435"/>
            <a:ext cx="700951" cy="612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88674" y="3953676"/>
            <a:ext cx="311718" cy="996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50743" y="2582344"/>
            <a:ext cx="822234" cy="1503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16" idx="0"/>
          </p:cNvCxnSpPr>
          <p:nvPr/>
        </p:nvCxnSpPr>
        <p:spPr>
          <a:xfrm rot="5400000" flipH="1" flipV="1">
            <a:off x="6680005" y="2057246"/>
            <a:ext cx="321571" cy="75786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834676" y="4139393"/>
            <a:ext cx="1038301" cy="810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96953" y="3516192"/>
            <a:ext cx="157724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이더넷</a:t>
            </a:r>
            <a:endParaRPr lang="en-US" altLang="ko-KR" sz="3200" b="1" dirty="0"/>
          </a:p>
          <a:p>
            <a:pPr algn="ctr"/>
            <a:r>
              <a:rPr lang="ko-KR" altLang="en-US" sz="3200" b="1" dirty="0" smtClean="0"/>
              <a:t>소켓</a:t>
            </a:r>
            <a:endParaRPr lang="ko-KR" altLang="en-US" sz="3200" b="1" dirty="0"/>
          </a:p>
        </p:txBody>
      </p:sp>
      <p:cxnSp>
        <p:nvCxnSpPr>
          <p:cNvPr id="20" name="꺾인 연결선 19"/>
          <p:cNvCxnSpPr>
            <a:stCxn id="13" idx="2"/>
            <a:endCxn id="5" idx="2"/>
          </p:cNvCxnSpPr>
          <p:nvPr/>
        </p:nvCxnSpPr>
        <p:spPr>
          <a:xfrm rot="5400000">
            <a:off x="3563495" y="3785468"/>
            <a:ext cx="331318" cy="2630759"/>
          </a:xfrm>
          <a:prstGeom prst="bentConnector2">
            <a:avLst/>
          </a:prstGeom>
          <a:ln w="38100">
            <a:solidFill>
              <a:srgbClr val="F228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71557" y="4640317"/>
            <a:ext cx="454647" cy="391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21" idx="1"/>
            <a:endCxn id="25" idx="3"/>
          </p:cNvCxnSpPr>
          <p:nvPr/>
        </p:nvCxnSpPr>
        <p:spPr>
          <a:xfrm rot="10800000">
            <a:off x="2760037" y="3505207"/>
            <a:ext cx="611521" cy="1330870"/>
          </a:xfrm>
          <a:prstGeom prst="bentConnector3">
            <a:avLst>
              <a:gd name="adj1" fmla="val 50000"/>
            </a:avLst>
          </a:prstGeom>
          <a:ln w="38100">
            <a:solidFill>
              <a:srgbClr val="F228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4" idx="1"/>
            <a:endCxn id="24" idx="3"/>
          </p:cNvCxnSpPr>
          <p:nvPr/>
        </p:nvCxnSpPr>
        <p:spPr>
          <a:xfrm rot="10800000" flipH="1">
            <a:off x="3174628" y="1927113"/>
            <a:ext cx="81408" cy="1906231"/>
          </a:xfrm>
          <a:prstGeom prst="bentConnector5">
            <a:avLst>
              <a:gd name="adj1" fmla="val -280808"/>
              <a:gd name="adj2" fmla="val 74440"/>
              <a:gd name="adj3" fmla="val 380808"/>
            </a:avLst>
          </a:prstGeom>
          <a:ln w="38100">
            <a:solidFill>
              <a:srgbClr val="F228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76373" y="1634724"/>
            <a:ext cx="207966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SD Card</a:t>
            </a:r>
            <a:endParaRPr lang="ko-KR" altLang="en-US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198226" y="2966598"/>
            <a:ext cx="156181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보조</a:t>
            </a:r>
            <a:endParaRPr lang="en-US" altLang="ko-KR" sz="3200" b="1" dirty="0" smtClean="0"/>
          </a:p>
          <a:p>
            <a:pPr algn="ctr"/>
            <a:r>
              <a:rPr lang="ko-KR" altLang="en-US" sz="3200" b="1" dirty="0" smtClean="0"/>
              <a:t>배터리</a:t>
            </a:r>
            <a:endParaRPr lang="ko-KR" altLang="en-US" sz="3200" b="1" dirty="0"/>
          </a:p>
        </p:txBody>
      </p:sp>
      <p:cxnSp>
        <p:nvCxnSpPr>
          <p:cNvPr id="26" name="꺾인 연결선 25"/>
          <p:cNvCxnSpPr>
            <a:endCxn id="19" idx="1"/>
          </p:cNvCxnSpPr>
          <p:nvPr/>
        </p:nvCxnSpPr>
        <p:spPr>
          <a:xfrm flipV="1">
            <a:off x="6891897" y="4054801"/>
            <a:ext cx="405056" cy="397162"/>
          </a:xfrm>
          <a:prstGeom prst="bentConnector3">
            <a:avLst>
              <a:gd name="adj1" fmla="val 50000"/>
            </a:avLst>
          </a:prstGeom>
          <a:ln w="38100">
            <a:solidFill>
              <a:srgbClr val="F228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5"/>
          <p:cNvSpPr txBox="1">
            <a:spLocks/>
          </p:cNvSpPr>
          <p:nvPr/>
        </p:nvSpPr>
        <p:spPr>
          <a:xfrm>
            <a:off x="1522612" y="808112"/>
            <a:ext cx="7596336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&gt;&gt; </a:t>
            </a:r>
            <a:r>
              <a:rPr lang="ko-KR" altLang="en-US" b="1" dirty="0" smtClean="0"/>
              <a:t>하드웨어 모듈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390" y="1087751"/>
            <a:ext cx="1678724" cy="167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195" y="26653"/>
            <a:ext cx="7524328" cy="594035"/>
          </a:xfrm>
        </p:spPr>
        <p:txBody>
          <a:bodyPr/>
          <a:lstStyle/>
          <a:p>
            <a:r>
              <a:rPr lang="ko-KR" altLang="en-US" sz="3200" dirty="0" smtClean="0"/>
              <a:t>시스템 모듈 상세 설계</a:t>
            </a:r>
            <a:endParaRPr lang="ko-KR" altLang="en-US" sz="3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498773"/>
              </p:ext>
            </p:extLst>
          </p:nvPr>
        </p:nvGraphicFramePr>
        <p:xfrm>
          <a:off x="1547664" y="1124746"/>
          <a:ext cx="7416824" cy="5256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59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008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76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CSI</a:t>
                      </a:r>
                      <a:r>
                        <a:rPr lang="ko-KR" altLang="en-US" sz="1600" b="1" dirty="0" smtClean="0"/>
                        <a:t>카메라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 smtClean="0">
                          <a:latin typeface="+mn-lt"/>
                        </a:rPr>
                        <a:t>카메라를 통해</a:t>
                      </a:r>
                      <a:r>
                        <a:rPr lang="ko-KR" altLang="en-US" sz="1800" baseline="0" dirty="0" smtClean="0">
                          <a:latin typeface="+mn-lt"/>
                        </a:rPr>
                        <a:t> 영상 촬영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6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모니터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 smtClean="0">
                          <a:latin typeface="+mn-lt"/>
                        </a:rPr>
                        <a:t>사용자 필요에 의해 녹화된 영상 확인 용도로 사용</a:t>
                      </a:r>
                      <a:endParaRPr lang="en-US" altLang="ko-KR" sz="1800" dirty="0" smtClean="0">
                        <a:latin typeface="+mn-lt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 smtClean="0">
                          <a:latin typeface="+mn-lt"/>
                        </a:rPr>
                        <a:t>HDMI</a:t>
                      </a:r>
                      <a:r>
                        <a:rPr lang="ko-KR" altLang="en-US" sz="1800" dirty="0" smtClean="0">
                          <a:latin typeface="+mn-lt"/>
                        </a:rPr>
                        <a:t>단자를 사용하는 모니터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6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이더넷 소켓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 smtClean="0">
                          <a:latin typeface="+mn-lt"/>
                        </a:rPr>
                        <a:t>실내 사용의 경우 </a:t>
                      </a:r>
                      <a:r>
                        <a:rPr lang="en-US" altLang="ko-KR" sz="1800" dirty="0" smtClean="0">
                          <a:latin typeface="+mn-lt"/>
                        </a:rPr>
                        <a:t>LAN</a:t>
                      </a:r>
                      <a:r>
                        <a:rPr lang="ko-KR" altLang="en-US" sz="1800" dirty="0" smtClean="0">
                          <a:latin typeface="+mn-lt"/>
                        </a:rPr>
                        <a:t>선을 연결하여 통신을 가능하게 함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76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SD</a:t>
                      </a:r>
                      <a:r>
                        <a:rPr lang="en-US" altLang="ko-KR" sz="1600" b="1" baseline="0" dirty="0" smtClean="0"/>
                        <a:t> Card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 smtClean="0">
                          <a:latin typeface="+mn-lt"/>
                        </a:rPr>
                        <a:t>촬영한 영상을 저장하기 위한 메모리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76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보조 배터리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 smtClean="0">
                          <a:latin typeface="+mn-lt"/>
                        </a:rPr>
                        <a:t>전원공급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76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카메라 케이스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 smtClean="0">
                          <a:latin typeface="+mn-lt"/>
                        </a:rPr>
                        <a:t>외부 환경으로부터 컨트롤러 보호</a:t>
                      </a:r>
                      <a:r>
                        <a:rPr lang="ko-KR" altLang="en-US" sz="1800" baseline="0" dirty="0" smtClean="0">
                          <a:latin typeface="+mn-lt"/>
                        </a:rPr>
                        <a:t> 및 고정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6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195" y="26653"/>
            <a:ext cx="7524328" cy="594035"/>
          </a:xfrm>
        </p:spPr>
        <p:txBody>
          <a:bodyPr/>
          <a:lstStyle/>
          <a:p>
            <a:r>
              <a:rPr lang="ko-KR" altLang="en-US" sz="3200" dirty="0" smtClean="0"/>
              <a:t>시스템 모듈 상세 설계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873260" y="5153369"/>
            <a:ext cx="5976664" cy="128275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272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H/W(</a:t>
            </a:r>
            <a:r>
              <a:rPr lang="en-US" altLang="ko-KR" sz="2000" b="1" dirty="0" err="1" smtClean="0"/>
              <a:t>IoT</a:t>
            </a:r>
            <a:r>
              <a:rPr lang="ko-KR" altLang="en-US" sz="2000" b="1" dirty="0" smtClean="0"/>
              <a:t>소형</a:t>
            </a:r>
            <a:r>
              <a:rPr lang="en-US" altLang="ko-KR" sz="2000" b="1" dirty="0" smtClean="0"/>
              <a:t>PC, P.10)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991074" y="1520149"/>
            <a:ext cx="3741036" cy="207077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 smtClean="0"/>
              <a:t>Application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95399" y="1682075"/>
            <a:ext cx="1944216" cy="707886"/>
          </a:xfrm>
          <a:prstGeom prst="rect">
            <a:avLst/>
          </a:prstGeom>
          <a:noFill/>
          <a:ln w="38100">
            <a:solidFill>
              <a:srgbClr val="F2281E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인체 </a:t>
            </a:r>
            <a:r>
              <a:rPr lang="ko-KR" altLang="en-US" sz="2000" b="1" dirty="0" smtClean="0">
                <a:latin typeface="+mn-ea"/>
              </a:rPr>
              <a:t>감지 엔진</a:t>
            </a:r>
            <a:endParaRPr lang="en-US" altLang="ko-KR" sz="2000" b="1" dirty="0" smtClean="0">
              <a:latin typeface="+mn-ea"/>
            </a:endParaRPr>
          </a:p>
          <a:p>
            <a:pPr algn="ctr"/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err="1" smtClean="0">
                <a:latin typeface="+mn-ea"/>
              </a:rPr>
              <a:t>영상처리부</a:t>
            </a:r>
            <a:r>
              <a:rPr lang="en-US" altLang="ko-KR" sz="2000" b="1" dirty="0" smtClean="0">
                <a:latin typeface="+mn-ea"/>
              </a:rPr>
              <a:t>)</a:t>
            </a:r>
            <a:endParaRPr lang="ko-KR" altLang="en-US" sz="2000" b="1" dirty="0">
              <a:latin typeface="+mn-ea"/>
            </a:endParaRPr>
          </a:p>
        </p:txBody>
      </p:sp>
      <p:cxnSp>
        <p:nvCxnSpPr>
          <p:cNvPr id="8" name="꺾인 연결선 7"/>
          <p:cNvCxnSpPr>
            <a:stCxn id="13" idx="3"/>
            <a:endCxn id="7" idx="1"/>
          </p:cNvCxnSpPr>
          <p:nvPr/>
        </p:nvCxnSpPr>
        <p:spPr>
          <a:xfrm flipV="1">
            <a:off x="6012160" y="2036018"/>
            <a:ext cx="1083239" cy="448798"/>
          </a:xfrm>
          <a:prstGeom prst="bentConnector3">
            <a:avLst>
              <a:gd name="adj1" fmla="val 50000"/>
            </a:avLst>
          </a:prstGeom>
          <a:ln w="38100">
            <a:solidFill>
              <a:srgbClr val="F228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512551"/>
              </p:ext>
            </p:extLst>
          </p:nvPr>
        </p:nvGraphicFramePr>
        <p:xfrm>
          <a:off x="3806356" y="2012376"/>
          <a:ext cx="2131971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6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06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06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20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물체 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인식 알고리즘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움직임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패턴 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정의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움직임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인식 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알고리즘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544718"/>
              </p:ext>
            </p:extLst>
          </p:nvPr>
        </p:nvGraphicFramePr>
        <p:xfrm>
          <a:off x="2233300" y="3609304"/>
          <a:ext cx="5256584" cy="1565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65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828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        API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OS(</a:t>
                      </a:r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</a:rPr>
                        <a:t>라즈비안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</a:rPr>
                        <a:t>리눅스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359880" y="3590926"/>
            <a:ext cx="2969539" cy="55664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272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CC, </a:t>
            </a:r>
            <a:r>
              <a:rPr lang="ko-KR" altLang="en-US" sz="2000" b="1" dirty="0" smtClean="0"/>
              <a:t>실행환경</a:t>
            </a:r>
            <a:endParaRPr lang="ko-KR" altLang="en-US" sz="2000" b="1" dirty="0"/>
          </a:p>
        </p:txBody>
      </p:sp>
      <p:sp>
        <p:nvSpPr>
          <p:cNvPr id="12" name="직사각형 11"/>
          <p:cNvSpPr/>
          <p:nvPr/>
        </p:nvSpPr>
        <p:spPr>
          <a:xfrm>
            <a:off x="3463586" y="3008219"/>
            <a:ext cx="3235973" cy="55026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272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OpenCV</a:t>
            </a:r>
            <a:endParaRPr lang="ko-KR" altLang="en-US" sz="2000" b="1" dirty="0"/>
          </a:p>
        </p:txBody>
      </p:sp>
      <p:sp>
        <p:nvSpPr>
          <p:cNvPr id="13" name="직사각형 12"/>
          <p:cNvSpPr/>
          <p:nvPr/>
        </p:nvSpPr>
        <p:spPr>
          <a:xfrm>
            <a:off x="3717730" y="1929401"/>
            <a:ext cx="2294430" cy="1110830"/>
          </a:xfrm>
          <a:prstGeom prst="rect">
            <a:avLst/>
          </a:prstGeom>
          <a:noFill/>
          <a:ln w="38100">
            <a:solidFill>
              <a:srgbClr val="F22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1529656" y="836712"/>
            <a:ext cx="7596336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&gt;&gt; </a:t>
            </a:r>
            <a:r>
              <a:rPr lang="ko-KR" altLang="en-US" b="1" dirty="0" smtClean="0"/>
              <a:t>시스템 상세 구조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853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896</Words>
  <Application>Microsoft Office PowerPoint</Application>
  <PresentationFormat>화면 슬라이드 쇼(4:3)</PresentationFormat>
  <Paragraphs>133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Office Theme</vt:lpstr>
      <vt:lpstr>Custom Design</vt:lpstr>
      <vt:lpstr>PowerPoint 프레젠테이션</vt:lpstr>
      <vt:lpstr> 프로젝트 개요</vt:lpstr>
      <vt:lpstr> 프로젝트 개요</vt:lpstr>
      <vt:lpstr>프로젝트 시나리오</vt:lpstr>
      <vt:lpstr>프로젝트 구성도</vt:lpstr>
      <vt:lpstr>시스템 모듈 상세 설계</vt:lpstr>
      <vt:lpstr>시스템 모듈 상세 설계</vt:lpstr>
      <vt:lpstr>시스템 모듈 상세 설계</vt:lpstr>
      <vt:lpstr>시스템 모듈 상세 설계</vt:lpstr>
      <vt:lpstr> 참고자료</vt:lpstr>
      <vt:lpstr> 참고자료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최건일</cp:lastModifiedBy>
  <cp:revision>58</cp:revision>
  <dcterms:created xsi:type="dcterms:W3CDTF">2014-04-01T16:35:38Z</dcterms:created>
  <dcterms:modified xsi:type="dcterms:W3CDTF">2016-11-29T08:58:42Z</dcterms:modified>
</cp:coreProperties>
</file>