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9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D4B-5962-4724-A1F6-60E1A6D047E0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9DF2-5444-4401-98DC-152C4B5D7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38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D4B-5962-4724-A1F6-60E1A6D047E0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9DF2-5444-4401-98DC-152C4B5D7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5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D4B-5962-4724-A1F6-60E1A6D047E0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9DF2-5444-4401-98DC-152C4B5D7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1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4535DD4B-5962-4724-A1F6-60E1A6D047E0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AA19DF2-5444-4401-98DC-152C4B5D7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4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D4B-5962-4724-A1F6-60E1A6D047E0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9DF2-5444-4401-98DC-152C4B5D7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37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D4B-5962-4724-A1F6-60E1A6D047E0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9DF2-5444-4401-98DC-152C4B5D7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8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D4B-5962-4724-A1F6-60E1A6D047E0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9DF2-5444-4401-98DC-152C4B5D7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4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D4B-5962-4724-A1F6-60E1A6D047E0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9DF2-5444-4401-98DC-152C4B5D7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8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D4B-5962-4724-A1F6-60E1A6D047E0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9DF2-5444-4401-98DC-152C4B5D7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7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D4B-5962-4724-A1F6-60E1A6D047E0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9DF2-5444-4401-98DC-152C4B5D7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DD4B-5962-4724-A1F6-60E1A6D047E0}" type="datetimeFigureOut">
              <a:rPr lang="ko-KR" altLang="en-US" smtClean="0"/>
              <a:t>2016-10-21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9DF2-5444-4401-98DC-152C4B5D7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43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mc:AlternateContent xmlns:mc="http://schemas.openxmlformats.org/markup-compatibility/2006" xmlns:p14="http://schemas.microsoft.com/office/powerpoint/2010/main">
  <mc:Choice Requires="p14">
    <p:sldMaster xmlns:a="http://schemas.openxmlformats.org/drawingml/2006/main" xmlns:r="http://schemas.openxmlformats.org/officeDocument/2006/relationships" xmlns:p="http://schemas.openxmlformats.org/presentationml/2006/main">
      <p:cSld>
        <p:bg>
          <p:bgRef idx="1001">
            <a:schemeClr val="bg1"/>
          </p:bgRef>
        </p:bg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Title Placeholder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altLang="ko-KR" smtClean="0"/>
                  <a:t>Click to edit Master title style</a:t>
                </a:r>
                <a:endParaRPr lang="ko-KR" altLang="en-US"/>
              </a:p>
            </p:txBody>
          </p:sp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/>
                <a:r>
                  <a:rPr lang="en-US" altLang="ko-KR" smtClean="0"/>
                  <a:t>Click to edit Master text styles</a:t>
                </a:r>
              </a:p>
              <a:p>
                <a:pPr lvl="1"/>
                <a:r>
                  <a:rPr lang="en-US" altLang="ko-KR" smtClean="0"/>
                  <a:t>Second level</a:t>
                </a:r>
              </a:p>
              <a:p>
                <a:pPr lvl="2"/>
                <a:r>
                  <a:rPr lang="en-US" altLang="ko-KR" smtClean="0"/>
                  <a:t>Third level</a:t>
                </a:r>
              </a:p>
              <a:p>
                <a:pPr lvl="3"/>
                <a:r>
                  <a:rPr lang="en-US" altLang="ko-KR" smtClean="0"/>
                  <a:t>Fourth level</a:t>
                </a:r>
              </a:p>
              <a:p>
                <a:pPr lvl="4"/>
                <a:r>
                  <a:rPr lang="en-US" altLang="ko-KR" smtClean="0"/>
                  <a:t>Fifth level</a:t>
                </a:r>
                <a:endParaRPr lang="ko-KR" altLang="en-US"/>
              </a:p>
            </p:txBody>
          </p:sp>
          <p:sp>
            <p:nvSpPr>
              <p:cNvPr id="4" name="Date Placeholder 3"/>
              <p:cNvSpPr>
                <a:spLocks noGrp="1"/>
              </p:cNvSpPr>
              <p:nvPr>
                <p:ph type="dt" sz="half" idx="2"/>
              </p:nvPr>
            </p:nvSpPr>
            <p:spPr>
              <a:xfrm>
                <a:off x="838200" y="6356350"/>
                <a:ext cx="27432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lvl1pPr algn="l">
                  <a:defRPr sz="1200">
                    <a:solidFill>
                      <a:schemeClr val="tx1">
                        <a:tint val="75000"/>
                      </a:schemeClr>
                    </a:solidFill>
                  </a:defRPr>
                </a:lvl1pPr>
              </a:lstStyle>
              <a:p>
                <a:fld id="{4535DD4B-5962-4724-A1F6-60E1A6D047E0}" type="datetimeFigureOut">
                  <a:rPr lang="ko-KR" altLang="en-US" smtClean="0"/>
                  <a:t>2016-10-21</a:t>
                </a:fld>
                <a:endParaRPr lang="ko-KR" altLang="en-US"/>
              </a:p>
            </p:txBody>
          </p:sp>
          <p:sp>
            <p:nvSpPr>
              <p:cNvPr id="5" name="Footer Placeholder 4"/>
              <p:cNvSpPr>
                <a:spLocks noGrp="1"/>
              </p:cNvSpPr>
              <p:nvPr>
                <p:ph type="ftr" sz="quarter" idx="3"/>
              </p:nvPr>
            </p:nvSpPr>
            <p:spPr>
              <a:xfrm>
                <a:off x="4038600" y="6356350"/>
                <a:ext cx="41148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lvl1pPr algn="ctr">
                  <a:defRPr sz="1200">
                    <a:solidFill>
                      <a:schemeClr val="tx1">
                        <a:tint val="75000"/>
                      </a:schemeClr>
                    </a:solidFill>
                  </a:defRPr>
                </a:lvl1pPr>
              </a:lstStyle>
              <a:p>
                <a:endParaRPr lang="ko-KR" altLang="en-US"/>
              </a:p>
            </p:txBody>
          </p:sp>
          <p:sp>
            <p:nvSpPr>
              <p:cNvPr id="6" name="Slide Number Placeholder 5"/>
              <p:cNvSpPr>
                <a:spLocks noGrp="1"/>
              </p:cNvSpPr>
              <p:nvPr>
                <p:ph type="sldNum" sz="quarter" idx="4"/>
              </p:nvPr>
            </p:nvSpPr>
            <p:spPr>
              <a:xfrm>
                <a:off x="8610600" y="6356350"/>
                <a:ext cx="2743200" cy="3651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lvl1pPr algn="r">
                  <a:defRPr sz="1200">
                    <a:solidFill>
                      <a:schemeClr val="tx1">
                        <a:tint val="75000"/>
                      </a:schemeClr>
                    </a:solidFill>
                  </a:defRPr>
                </a:lvl1pPr>
              </a:lstStyle>
              <a:p>
                <a:fld id="{8AA19DF2-5444-4401-98DC-152C4B5D7BB4}" type="slidenum">
                  <a:rPr lang="ko-KR" altLang="en-US" smtClean="0"/>
                  <a:t>‹#›</a:t>
                </a:fld>
                <a:endParaRPr lang="ko-KR" altLang="en-US"/>
              </a:p>
            </p:txBody>
          </p:sp>
        </p:spTree>
        <p:extLst>
          <p:ext uri="{BB962C8B-B14F-4D97-AF65-F5344CB8AC3E}">
            <p14:creationId val="42215666"/>
          </p:ext>
        </p:extLst>
      </p:cSld>
      <p:clrMap bg1="lt1" tx1="dk1" bg2="lt2" tx2="dk2" accent1="accent1" accent2="accent2" accent3="accent3" accent4="accent4" accent5="accent5" accent6="accent6" hlink="hlink" folHlink="folHlink"/>
      <p:sldLayoutIdLst>
        <p:sldLayoutId id="2147483866" r:id="rId1"/>
        <p:sldLayoutId id="2147483867" r:id="rId2"/>
        <p:sldLayoutId id="2147483868" r:id="rId3"/>
        <p:sldLayoutId id="2147483869" r:id="rId4"/>
        <p:sldLayoutId id="2147483870" r:id="rId5"/>
        <p:sldLayoutId id="2147483871" r:id="rId6"/>
        <p:sldLayoutId id="2147483872" r:id="rId7"/>
        <p:sldLayoutId id="2147483873" r:id="rId8"/>
        <p:sldLayoutId id="2147483874" r:id="rId9"/>
        <p:sldLayoutId id="2147483875" r:id="rId10"/>
        <p:sldLayoutId id="2147483876" r:id="rId11"/>
      </p:sldLayoutIdLst>
      <p:txStyles>
        <p:titleStyle>
          <a:lvl1pPr algn="l" defTabSz="914400" rtl="0" eaLnBrk="1" latinLnBrk="1" hangingPunct="1">
            <a:lnSpc>
              <a:spcPct val="90000"/>
            </a:lnSpc>
            <a:spcBef>
              <a:spcPct val="0"/>
            </a:spcBef>
            <a:buNone/>
            <a:defRPr sz="4400" kern="1200">
              <a:solidFill>
                <a:schemeClr val="tx1"/>
              </a:solidFill>
              <a:latin typeface="+mj-lt"/>
              <a:ea typeface="+mj-ea"/>
              <a:cs typeface="+mj-cs"/>
            </a:defRPr>
          </a:lvl1pPr>
        </p:titleStyle>
        <p:bodyStyle>
          <a:lvl1pPr marL="228600" indent="-228600" algn="l" defTabSz="914400" rtl="0" eaLnBrk="1" latinLnBrk="1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Char char="•"/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685800" indent="-228600" algn="l" defTabSz="914400" rtl="0" eaLnBrk="1" latinLnBrk="1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4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143000" indent="-228600" algn="l" defTabSz="914400" rtl="0" eaLnBrk="1" latinLnBrk="1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600200" indent="-228600" algn="l" defTabSz="914400" rtl="0" eaLnBrk="1" latinLnBrk="1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57400" indent="-228600" algn="l" defTabSz="914400" rtl="0" eaLnBrk="1" latinLnBrk="1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4600" indent="-228600" algn="l" defTabSz="914400" rtl="0" eaLnBrk="1" latinLnBrk="1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971800" indent="-228600" algn="l" defTabSz="914400" rtl="0" eaLnBrk="1" latinLnBrk="1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429000" indent="-228600" algn="l" defTabSz="914400" rtl="0" eaLnBrk="1" latinLnBrk="1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886200" indent="-228600" algn="l" defTabSz="914400" rtl="0" eaLnBrk="1" latinLnBrk="1" hangingPunct="1">
            <a:lnSpc>
              <a:spcPct val="90000"/>
            </a:lnSpc>
            <a:spcBef>
              <a:spcPts val="500"/>
            </a:spcBef>
            <a:buFont typeface="Arial" panose="020B0604020202020204" pitchFamily="34" charset="0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p:bodyStyle>
        <p:otherStyle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p:otherStyle>
      </p:txStyles>
    </p:sldMaster>
  </mc:Choice>
  <mc:Fallback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?gfe_rd=cr&amp;ei=eOEIWP3mJJD-8wemmZLoCA&amp;gws_rd=ssl" TargetMode="External"/><Relationship Id="rId2" Type="http://schemas.openxmlformats.org/officeDocument/2006/relationships/hyperlink" Target="http://navercast.naver.com/contents.nhn?rid=122&amp;contents_id=6418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Image to Texture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MJ Kim</a:t>
            </a:r>
          </a:p>
          <a:p>
            <a:r>
              <a:rPr lang="en-US" altLang="ko-KR" dirty="0" err="1" smtClean="0"/>
              <a:t>Seongho</a:t>
            </a:r>
            <a:r>
              <a:rPr lang="en-US" altLang="ko-KR" dirty="0" smtClean="0"/>
              <a:t> Cho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70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819150" y="384175"/>
            <a:ext cx="1057402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Technology Analysis : Image Recognition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내용 개체 틀 2"/>
          <p:cNvSpPr txBox="1">
            <a:spLocks noGrp="1" noChangeArrowheads="1"/>
          </p:cNvSpPr>
          <p:nvPr>
            <p:ph/>
          </p:nvPr>
        </p:nvSpPr>
        <p:spPr>
          <a:xfrm>
            <a:off x="838200" y="1424305"/>
            <a:ext cx="10516870" cy="435292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Image Recognition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Deep Learning : Deep Learning is kind of Clustering Technique.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Trainning  : For the Image Recognition, Deep Learning server should 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study about target objects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At least Take an 800 Pictures each Objects for recognition.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3" descr="C:/Users/Administrator/AppData/Roaming/PolarisOffice7/ETemp/2004_8612872/fImage217740355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3781425"/>
            <a:ext cx="3391535" cy="2534285"/>
          </a:xfrm>
          <a:prstGeom prst="rect">
            <a:avLst/>
          </a:prstGeom>
          <a:noFill/>
        </p:spPr>
      </p:pic>
      <p:pic>
        <p:nvPicPr>
          <p:cNvPr id="5" name="그림 5" descr="C:/Users/Administrator/AppData/Roaming/PolarisOffice7/ETemp/2004_8612872/fImage153185363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3638550"/>
            <a:ext cx="2668270" cy="28206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Technology Analysis : Haptics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3" descr="C:/Users/Administrator/AppData/Roaming/PolarisOffice7/ETemp/2004_8612872/fImage91511352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542415"/>
            <a:ext cx="7602220" cy="47072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Development environment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50" name="Picture 2" descr="https://cdn4.iconfinder.com/data/icons/smart-phones-technologies/512/android-phone-colo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0" y="1866122"/>
            <a:ext cx="3995740" cy="399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mage.freepik.com/free-icon/server_318-4669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24" y="1865930"/>
            <a:ext cx="3991394" cy="399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bdml.stanford.edu/twiki/pub/Haptics/PHANToMs/LargePremium_1.5-we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859" y="1855716"/>
            <a:ext cx="3295068" cy="376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34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Expected Effect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내용 개체 틀 2"/>
          <p:cNvSpPr txBox="1">
            <a:spLocks noGrp="1" noChangeArrowheads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Usefulness : Could feel the surface texture of unreachable object</a:t>
            </a:r>
            <a:endParaRPr lang="ko-KR" altLang="en-US" sz="2800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Instead of express the each image’s surface texture, we will focus more onto image recognition and do rendering the representative texture</a:t>
            </a:r>
            <a:endParaRPr lang="ko-KR" altLang="en-US" sz="2800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If the haptic devices(PHANToM, ...) get lower their prices, then people will pay attention to haptic technology and its field would get more development.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References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내용 개체 틀 2"/>
          <p:cNvSpPr txBox="1">
            <a:spLocks noGrp="1" noChangeArrowheads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[1] Deep learning,</a:t>
            </a:r>
            <a:br>
              <a:rPr lang="en-US" altLang="ko-KR" sz="2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2400" b="0" u="sng" dirty="0" smtClean="0">
                <a:solidFill>
                  <a:schemeClr val="hlink"/>
                </a:solidFill>
                <a:latin typeface="맑은 고딕" charset="0"/>
                <a:ea typeface="맑은 고딕" charset="0"/>
                <a:hlinkClick r:id="rId2"/>
              </a:rPr>
              <a:t>http://navercast.naver.com/contents.nhn?rid=122&amp;contents_id=64183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[2] </a:t>
            </a:r>
            <a:r>
              <a:rPr lang="en-US" altLang="ko-KR" sz="2400" b="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Seungmoon Choi and Hong Z. Tan, “Towards Realistic Haptic Rendering of Surface Textures,” Accepted for publication in IEEE Computer Graphics &amp; Applications (Special Issue – Haptic Rendering Beyond Visual Computing), 2003. </a:t>
            </a:r>
            <a:endParaRPr lang="ko-KR" altLang="en-US" sz="2400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[3] Images from google, </a:t>
            </a:r>
            <a:r>
              <a:rPr lang="en-US" altLang="ko-KR" sz="2400" b="0" u="sng" dirty="0" smtClean="0">
                <a:solidFill>
                  <a:schemeClr val="hlink"/>
                </a:solidFill>
                <a:latin typeface="맑은 고딕" charset="0"/>
                <a:ea typeface="맑은 고딕" charset="0"/>
                <a:hlinkClick r:id="rId3"/>
              </a:rPr>
              <a:t>https://www.google.co.kr/?gfe_rd=cr&amp;ei=eOEIWP3mJJD-8wemmZLoCA&amp;gws_rd=ssl</a:t>
            </a:r>
            <a:endParaRPr lang="ko-KR" altLang="en-US" sz="2400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228600" algn="l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 noGrp="1" noChangeArrowheads="1"/>
          </p:cNvSpPr>
          <p:nvPr/>
        </p:nvSpPr>
        <p:spPr>
          <a:xfrm>
            <a:off x="4624705" y="2976245"/>
            <a:ext cx="2941320" cy="880745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Thank you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Big Data + Haptics = ??</a:t>
            </a:r>
            <a:endParaRPr lang="ko-KR" altLang="en-US" dirty="0"/>
          </a:p>
        </p:txBody>
      </p:sp>
      <p:pic>
        <p:nvPicPr>
          <p:cNvPr id="1026" name="Picture 2" descr="https://maxdemarzidotcom.files.wordpress.com/2012/02/network.png?w=290&amp;h=2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96" y="1825625"/>
            <a:ext cx="527986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utrs.com/images/news/haptics/keep-an-eye-on-hapti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904" y="1825625"/>
            <a:ext cx="4052300" cy="435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1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How could you feel the texture of this?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95" y="1933282"/>
            <a:ext cx="5217051" cy="41875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108" y="1933281"/>
            <a:ext cx="5338692" cy="41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6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User Interview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 noChangeArrowheads="1"/>
          </p:cNvSpPr>
          <p:nvPr>
            <p:ph idx="1"/>
          </p:nvPr>
        </p:nvSpPr>
        <p:spPr>
          <a:xfrm>
            <a:off x="838200" y="1526540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Interviewed 10 people</a:t>
            </a:r>
            <a:br>
              <a:rPr lang="en-US" altLang="ko-KR" sz="28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b="0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b="0" dirty="0" smtClean="0">
                <a:latin typeface="맑은 고딕" charset="0"/>
                <a:ea typeface="맑은 고딕" charset="0"/>
              </a:rPr>
            </a:br>
            <a:r>
              <a:rPr lang="en-US" altLang="ko-KR" sz="1000" b="0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b="0" dirty="0" smtClean="0">
                <a:latin typeface="맑은 고딕" charset="0"/>
                <a:ea typeface="맑은 고딕" charset="0"/>
              </a:rPr>
            </a:br>
            <a:r>
              <a:rPr lang="en-US" altLang="ko-KR" sz="1000" b="0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b="0" dirty="0" smtClean="0">
                <a:latin typeface="맑은 고딕" charset="0"/>
                <a:ea typeface="맑은 고딕" charset="0"/>
              </a:rPr>
            </a:br>
            <a:r>
              <a:rPr lang="en-US" altLang="ko-KR" sz="1000" b="0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b="0" dirty="0" smtClean="0">
                <a:latin typeface="맑은 고딕" charset="0"/>
                <a:ea typeface="맑은 고딕" charset="0"/>
              </a:rPr>
            </a:br>
            <a:r>
              <a:rPr lang="en-US" altLang="ko-KR" sz="1000" b="0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b="0" dirty="0" smtClean="0">
                <a:latin typeface="맑은 고딕" charset="0"/>
                <a:ea typeface="맑은 고딕" charset="0"/>
              </a:rPr>
            </a:br>
            <a:r>
              <a:rPr lang="en-US" altLang="ko-KR" sz="1000" b="0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b="0" dirty="0" smtClean="0">
                <a:latin typeface="맑은 고딕" charset="0"/>
                <a:ea typeface="맑은 고딕" charset="0"/>
              </a:rPr>
            </a:br>
            <a:r>
              <a:rPr lang="en-US" altLang="ko-KR" sz="1000" b="0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b="0" dirty="0" smtClean="0">
                <a:latin typeface="맑은 고딕" charset="0"/>
                <a:ea typeface="맑은 고딕" charset="0"/>
              </a:rPr>
            </a:br>
            <a:r>
              <a:rPr lang="en-US" altLang="ko-KR" sz="1000" b="0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b="0" dirty="0" smtClean="0">
                <a:latin typeface="맑은 고딕" charset="0"/>
                <a:ea typeface="맑은 고딕" charset="0"/>
              </a:rPr>
            </a:br>
            <a:r>
              <a:rPr lang="en-US" altLang="ko-KR" sz="1000" b="0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b="0" dirty="0" smtClean="0">
                <a:latin typeface="맑은 고딕" charset="0"/>
                <a:ea typeface="맑은 고딕" charset="0"/>
              </a:rPr>
            </a:br>
            <a:r>
              <a:rPr lang="en-US" altLang="ko-KR" sz="1000" b="0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b="0" dirty="0" smtClean="0">
                <a:latin typeface="맑은 고딕" charset="0"/>
                <a:ea typeface="맑은 고딕" charset="0"/>
              </a:rPr>
            </a:br>
            <a:r>
              <a:rPr lang="en-US" altLang="ko-KR" sz="1000" b="0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b="0" dirty="0" smtClean="0">
                <a:latin typeface="맑은 고딕" charset="0"/>
                <a:ea typeface="맑은 고딕" charset="0"/>
              </a:rPr>
            </a:br>
            <a:r>
              <a:rPr lang="en-US" altLang="ko-KR" sz="1000" b="0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b="0" dirty="0" smtClean="0">
                <a:latin typeface="맑은 고딕" charset="0"/>
                <a:ea typeface="맑은 고딕" charset="0"/>
              </a:rPr>
            </a:br>
            <a:r>
              <a:rPr lang="en-US" altLang="ko-KR" sz="1000" b="0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b="0" dirty="0" smtClean="0">
                <a:latin typeface="맑은 고딕" charset="0"/>
                <a:ea typeface="맑은 고딕" charset="0"/>
              </a:rPr>
            </a:br>
            <a:r>
              <a:rPr lang="en-US" altLang="ko-KR" sz="1000" b="0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b="0" dirty="0" smtClean="0">
                <a:latin typeface="맑은 고딕" charset="0"/>
                <a:ea typeface="맑은 고딕" charset="0"/>
              </a:rPr>
            </a:br>
            <a:r>
              <a:rPr lang="en-US" altLang="ko-KR" sz="1000" b="0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b="0" dirty="0" smtClean="0">
                <a:latin typeface="맑은 고딕" charset="0"/>
                <a:ea typeface="맑은 고딕" charset="0"/>
              </a:rPr>
            </a:br>
            <a:r>
              <a:rPr lang="en-US" altLang="ko-KR" sz="1000" b="0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b="0" dirty="0" smtClean="0">
                <a:latin typeface="맑은 고딕" charset="0"/>
                <a:ea typeface="맑은 고딕" charset="0"/>
              </a:rPr>
            </a:br>
            <a:r>
              <a:rPr lang="en-US" altLang="ko-KR" sz="1000" b="0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b="0" dirty="0" smtClean="0">
                <a:latin typeface="맑은 고딕" charset="0"/>
                <a:ea typeface="맑은 고딕" charset="0"/>
              </a:rPr>
            </a:br>
            <a:endParaRPr lang="ko-KR" altLang="en-US" sz="2800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Classificaion of interviewee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4"/>
          <p:cNvGraphicFramePr>
            <a:graphicFrameLocks noGrp="1"/>
          </p:cNvGraphicFramePr>
          <p:nvPr/>
        </p:nvGraphicFramePr>
        <p:xfrm>
          <a:off x="1215390" y="2059940"/>
          <a:ext cx="9403715" cy="259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3715"/>
              </a:tblGrid>
              <a:tr h="259461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 Have you imagine the texture of the object by looking the picture?</a:t>
                      </a:r>
                      <a:b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(On online-shopping, picture of the nature, or some other situation)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2. What do you usually do for feel the texture?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3. After touching the object, could you remember the feeling after a day?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4. If there’s an object that it seems uncomfortable to touch or unreachable to touch, what do you do than?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5. What If you can feel the texture just by picture, what would be the problem of that technology and what would be need for that technology?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1223645" y="5255895"/>
          <a:ext cx="9394825" cy="106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825"/>
              </a:tblGrid>
              <a:tr h="106426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Job : 10 Students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Age : 20s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Gender : 4 women and 6 men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75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User Analysis : a relevant point of view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4"/>
          <p:cNvGraphicFramePr>
            <a:graphicFrameLocks noGrp="1"/>
          </p:cNvGraphicFramePr>
          <p:nvPr/>
        </p:nvGraphicFramePr>
        <p:xfrm>
          <a:off x="1065530" y="1948180"/>
          <a:ext cx="10059670" cy="426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480"/>
                <a:gridCol w="6727190"/>
              </a:tblGrid>
              <a:tr h="68453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Subjects</a:t>
                      </a:r>
                      <a:endParaRPr lang="ko-KR" altLang="en-US" sz="2000" b="1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1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Contents</a:t>
                      </a:r>
                      <a:endParaRPr lang="ko-KR" altLang="en-US" sz="2000" b="1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97739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Problem : user’s view</a:t>
                      </a:r>
                      <a:endParaRPr lang="ko-KR" altLang="en-US" sz="20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Most of interviewees were not sure about the technology that could make a feeling of realistic surface texture.</a:t>
                      </a:r>
                      <a:br>
                        <a:rPr lang="en-US" altLang="ko-KR" sz="20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20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Some of them worried that it could be used as improper way.</a:t>
                      </a:r>
                      <a:endParaRPr lang="ko-KR" altLang="en-US" sz="20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160020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Improvement plan</a:t>
                      </a:r>
                      <a:endParaRPr lang="ko-KR" altLang="en-US" sz="20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Focus more onto image recognition and according to that result, we will select the representative texture.</a:t>
                      </a:r>
                      <a:endParaRPr lang="ko-KR" altLang="en-US" sz="20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For prototype, we will use the nature substances.</a:t>
                      </a:r>
                      <a:endParaRPr lang="ko-KR" altLang="en-US" sz="20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0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How thing are going to work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4" descr="C:/Users/Administrator/AppData/Roaming/PolarisOffice7/ETemp/2004_8612872/image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9715" y="4206875"/>
            <a:ext cx="1943735" cy="1943735"/>
          </a:xfrm>
          <a:prstGeom prst="rect">
            <a:avLst/>
          </a:prstGeom>
          <a:noFill/>
        </p:spPr>
      </p:pic>
      <p:pic>
        <p:nvPicPr>
          <p:cNvPr id="7" name="그림 5" descr="C:/Users/Administrator/AppData/Roaming/PolarisOffice7/ETemp/2004_8612872/image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4010" y="4518025"/>
            <a:ext cx="1794510" cy="827405"/>
          </a:xfrm>
          <a:prstGeom prst="rect">
            <a:avLst/>
          </a:prstGeom>
          <a:noFill/>
        </p:spPr>
      </p:pic>
      <p:pic>
        <p:nvPicPr>
          <p:cNvPr id="8" name="그림 6" descr="C:/Users/Administrator/AppData/Roaming/PolarisOffice7/ETemp/2004_8612872/image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24450" y="4206875"/>
            <a:ext cx="1943735" cy="1943735"/>
          </a:xfrm>
          <a:prstGeom prst="rect">
            <a:avLst/>
          </a:prstGeom>
          <a:noFill/>
        </p:spPr>
      </p:pic>
      <p:pic>
        <p:nvPicPr>
          <p:cNvPr id="9" name="그림 7" descr="C:/Users/Administrator/AppData/Roaming/PolarisOffice7/ETemp/2004_8612872/image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19185" y="4392930"/>
            <a:ext cx="1572260" cy="1572260"/>
          </a:xfrm>
          <a:prstGeom prst="rect">
            <a:avLst/>
          </a:prstGeom>
          <a:noFill/>
        </p:spPr>
      </p:pic>
      <p:pic>
        <p:nvPicPr>
          <p:cNvPr id="10" name="그림 9" descr="C:/Users/Administrator/AppData/Roaming/PolarisOffice7/ETemp/2004_8612872/image8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10600" y="1496060"/>
            <a:ext cx="1814195" cy="1816100"/>
          </a:xfrm>
          <a:prstGeom prst="rect">
            <a:avLst/>
          </a:prstGeom>
          <a:noFill/>
        </p:spPr>
      </p:pic>
      <p:cxnSp>
        <p:nvCxnSpPr>
          <p:cNvPr id="11" name="직선 화살표 연결선 11"/>
          <p:cNvCxnSpPr>
            <a:endCxn id="6" idx="0"/>
          </p:cNvCxnSpPr>
          <p:nvPr/>
        </p:nvCxnSpPr>
        <p:spPr>
          <a:xfrm>
            <a:off x="2500630" y="3469640"/>
            <a:ext cx="1270" cy="737870"/>
          </a:xfrm>
          <a:prstGeom prst="straightConnector1">
            <a:avLst/>
          </a:prstGeom>
          <a:ln w="762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3" name="직선 화살표 연결선 16"/>
          <p:cNvCxnSpPr>
            <a:stCxn id="6" idx="3"/>
            <a:endCxn id="8" idx="1"/>
          </p:cNvCxnSpPr>
          <p:nvPr/>
        </p:nvCxnSpPr>
        <p:spPr>
          <a:xfrm flipV="1">
            <a:off x="3472815" y="5178425"/>
            <a:ext cx="1652270" cy="635"/>
          </a:xfrm>
          <a:prstGeom prst="straightConnector1">
            <a:avLst/>
          </a:prstGeom>
          <a:ln w="762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4" name="직선 화살표 연결선 21"/>
          <p:cNvCxnSpPr>
            <a:stCxn id="8" idx="3"/>
            <a:endCxn id="9" idx="1"/>
          </p:cNvCxnSpPr>
          <p:nvPr/>
        </p:nvCxnSpPr>
        <p:spPr>
          <a:xfrm>
            <a:off x="7067550" y="5178425"/>
            <a:ext cx="1652270" cy="635"/>
          </a:xfrm>
          <a:prstGeom prst="straightConnector1">
            <a:avLst/>
          </a:prstGeom>
          <a:ln w="762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5" name="직선 화살표 연결선 25"/>
          <p:cNvCxnSpPr>
            <a:stCxn id="9" idx="0"/>
          </p:cNvCxnSpPr>
          <p:nvPr/>
        </p:nvCxnSpPr>
        <p:spPr>
          <a:xfrm flipV="1">
            <a:off x="9504680" y="3645535"/>
            <a:ext cx="22860" cy="748030"/>
          </a:xfrm>
          <a:prstGeom prst="straightConnector1">
            <a:avLst/>
          </a:prstGeom>
          <a:ln w="762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pic>
        <p:nvPicPr>
          <p:cNvPr id="5" name="그림 3" descr="C:/Users/Administrator/AppData/Roaming/PolarisOffice7/ETemp/2004_8612872/image10.jpe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987550" y="1421130"/>
            <a:ext cx="1028065" cy="2077085"/>
          </a:xfrm>
          <a:prstGeom prst="rect">
            <a:avLst/>
          </a:prstGeom>
          <a:noFill/>
        </p:spPr>
      </p:pic>
      <p:sp>
        <p:nvSpPr>
          <p:cNvPr id="16" name="텍스트 상자 1"/>
          <p:cNvSpPr txBox="1">
            <a:spLocks noGrp="1" noChangeArrowheads="1"/>
          </p:cNvSpPr>
          <p:nvPr/>
        </p:nvSpPr>
        <p:spPr>
          <a:xfrm>
            <a:off x="1654810" y="3013075"/>
            <a:ext cx="1710055" cy="41592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Take a picture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7"/>
          <p:cNvSpPr txBox="1">
            <a:spLocks noGrp="1" noChangeArrowheads="1"/>
          </p:cNvSpPr>
          <p:nvPr/>
        </p:nvSpPr>
        <p:spPr>
          <a:xfrm>
            <a:off x="933450" y="6057900"/>
            <a:ext cx="3134995" cy="41592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Surface Feature Recognition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8"/>
          <p:cNvSpPr txBox="1">
            <a:spLocks noGrp="1" noChangeArrowheads="1"/>
          </p:cNvSpPr>
          <p:nvPr/>
        </p:nvSpPr>
        <p:spPr>
          <a:xfrm>
            <a:off x="5035550" y="6057900"/>
            <a:ext cx="2115820" cy="41592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Texture Rendering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9"/>
          <p:cNvSpPr txBox="1">
            <a:spLocks noGrp="1" noChangeArrowheads="1"/>
          </p:cNvSpPr>
          <p:nvPr/>
        </p:nvSpPr>
        <p:spPr>
          <a:xfrm>
            <a:off x="8733790" y="6057900"/>
            <a:ext cx="1552575" cy="41592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Haptic Effect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20"/>
          <p:cNvSpPr txBox="1">
            <a:spLocks noGrp="1" noChangeArrowheads="1"/>
          </p:cNvSpPr>
          <p:nvPr/>
        </p:nvSpPr>
        <p:spPr>
          <a:xfrm>
            <a:off x="9175115" y="3293110"/>
            <a:ext cx="706120" cy="41592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89535" tIns="46355" rIns="89535" bIns="46355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User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4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C:/Users/Administrator/AppData/Roaming/PolarisOffice7/ETemp/2004_8612872/fImage4292218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" y="104775"/>
            <a:ext cx="11905615" cy="660590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 noChangeArrowheads="1"/>
          </p:cNvSpPr>
          <p:nvPr>
            <p:ph type="title"/>
          </p:nvPr>
        </p:nvSpPr>
        <p:spPr>
          <a:xfrm>
            <a:off x="-2190750" y="5401945"/>
            <a:ext cx="11483975" cy="14458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Structure Design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00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 noChangeArrowheads="1"/>
          </p:cNvSpPr>
          <p:nvPr>
            <p:ph type="title"/>
          </p:nvPr>
        </p:nvSpPr>
        <p:spPr>
          <a:xfrm>
            <a:off x="838200" y="400050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Perspective </a:t>
            </a:r>
            <a:r>
              <a:rPr lang="en-US" altLang="ko-KR" sz="4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of HCI principles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4"/>
          <p:cNvGraphicFramePr>
            <a:graphicFrameLocks noGrp="1"/>
          </p:cNvGraphicFramePr>
          <p:nvPr/>
        </p:nvGraphicFramePr>
        <p:xfrm>
          <a:off x="813435" y="1950720"/>
          <a:ext cx="10566400" cy="393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315"/>
                <a:gridCol w="2494280"/>
                <a:gridCol w="5678805"/>
              </a:tblGrid>
              <a:tr h="60769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1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Attributes</a:t>
                      </a:r>
                      <a:endParaRPr lang="ko-KR" altLang="en-US" sz="1900" b="1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1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HCI principles</a:t>
                      </a:r>
                      <a:endParaRPr lang="ko-KR" altLang="en-US" sz="1900" b="1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1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Impacts</a:t>
                      </a:r>
                      <a:endParaRPr lang="ko-KR" altLang="en-US" sz="1900" b="1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703705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By hand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Usability, Usefulness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(+) Easy to use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(+) Don’t have to learn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(+) Intuitive to use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(-) Reachable distance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(-) Could get virus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  <a:tr h="162306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By image to texture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Usefulness, Affective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(+) Could feel the unreachable object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(+) Affect of technology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(-) Must have the haptic device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(-) Have to feel the texture by unexperienced way</a:t>
                      </a:r>
                      <a:endParaRPr lang="ko-KR" altLang="en-US" sz="19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6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Task Analysis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3" descr="C:/Users/Administrator/AppData/Roaming/PolarisOffice7/ETemp/2004_8612872/fImage25410183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0" y="1398905"/>
            <a:ext cx="10288270" cy="5083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749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Pages>15</Pages>
  <Words>326</Words>
  <Characters>0</Characters>
  <Application>Microsoft Office PowerPoint</Application>
  <DocSecurity>0</DocSecurity>
  <PresentationFormat>Widescreen</PresentationFormat>
  <Lines>0</Lines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Theme</vt:lpstr>
      <vt:lpstr>Image to Texture</vt:lpstr>
      <vt:lpstr>Big Data + Haptics = ??</vt:lpstr>
      <vt:lpstr>How could you feel the texture of this?</vt:lpstr>
      <vt:lpstr>User Interview</vt:lpstr>
      <vt:lpstr>User Analysis : a relevant point of view</vt:lpstr>
      <vt:lpstr>How thing are going to work</vt:lpstr>
      <vt:lpstr>Structure Design</vt:lpstr>
      <vt:lpstr>Perspective of HCI principles</vt:lpstr>
      <vt:lpstr>Task Analysis</vt:lpstr>
      <vt:lpstr>Technology Analysis : Image Recognition</vt:lpstr>
      <vt:lpstr>Technology Analysis : Haptics</vt:lpstr>
      <vt:lpstr>Development environment</vt:lpstr>
      <vt:lpstr>Expected Effect</vt:lpstr>
      <vt:lpstr>References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320</dc:creator>
  <cp:lastModifiedBy>320</cp:lastModifiedBy>
  <cp:revision>5</cp:revision>
  <dcterms:modified xsi:type="dcterms:W3CDTF">2016-10-21T07:42:21Z</dcterms:modified>
</cp:coreProperties>
</file>