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dirty="0" smtClean="0"/>
              <a:t>Average</a:t>
            </a:r>
            <a:r>
              <a:rPr lang="en-US" altLang="ko-KR" sz="2800" baseline="0" dirty="0" smtClean="0"/>
              <a:t> of Participants Rating</a:t>
            </a:r>
            <a:endParaRPr lang="ko-KR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FB4-4E49-A3E5-0FE1E471BD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FB4-4E49-A3E5-0FE1E471BD1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FB4-4E49-A3E5-0FE1E471BD11}"/>
              </c:ext>
            </c:extLst>
          </c:dPt>
          <c:cat>
            <c:strRef>
              <c:f>Sheet1!$B$1:$D$1</c:f>
              <c:strCache>
                <c:ptCount val="3"/>
                <c:pt idx="0">
                  <c:v>Asphalt</c:v>
                </c:pt>
                <c:pt idx="1">
                  <c:v>Tree</c:v>
                </c:pt>
                <c:pt idx="2">
                  <c:v>Bread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8.615384615384615</c:v>
                </c:pt>
                <c:pt idx="1">
                  <c:v>7.0769230769230766</c:v>
                </c:pt>
                <c:pt idx="2">
                  <c:v>4.9230769230769234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B4-4E49-A3E5-0FE1E471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268344"/>
        <c:axId val="307264424"/>
      </c:barChart>
      <c:catAx>
        <c:axId val="307268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264424"/>
        <c:crosses val="autoZero"/>
        <c:auto val="1"/>
        <c:lblAlgn val="ctr"/>
        <c:lblOffset val="100"/>
        <c:noMultiLvlLbl val="0"/>
      </c:catAx>
      <c:valAx>
        <c:axId val="307264424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7268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3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5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7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4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9FCA82-D1C8-4D6B-9227-C36DDA253DAE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96EB504-9384-427F-9F37-D3CD4BF57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1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to Texture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MJ Kim</a:t>
            </a:r>
          </a:p>
          <a:p>
            <a:r>
              <a:rPr lang="en-US" altLang="ko-KR" dirty="0" err="1" smtClean="0"/>
              <a:t>Sungho</a:t>
            </a:r>
            <a:r>
              <a:rPr lang="en-US" altLang="ko-KR" dirty="0" smtClean="0"/>
              <a:t> Cho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8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 of bread is especially poor</a:t>
            </a:r>
            <a:br>
              <a:rPr lang="en-US" altLang="ko-KR" dirty="0" smtClean="0"/>
            </a:br>
            <a:r>
              <a:rPr lang="en-US" altLang="ko-KR" dirty="0" smtClean="0"/>
              <a:t>in experiment 1, all of the participants answered elastic object</a:t>
            </a:r>
            <a:br>
              <a:rPr lang="en-US" altLang="ko-KR" dirty="0" smtClean="0"/>
            </a:br>
            <a:r>
              <a:rPr lang="en-US" altLang="ko-KR" dirty="0" smtClean="0"/>
              <a:t>in experiment 2, bread got not-good grade</a:t>
            </a:r>
          </a:p>
          <a:p>
            <a:r>
              <a:rPr lang="en-US" altLang="ko-KR" dirty="0" smtClean="0"/>
              <a:t>Experiment error</a:t>
            </a:r>
            <a:br>
              <a:rPr lang="en-US" altLang="ko-KR" dirty="0" smtClean="0"/>
            </a:br>
            <a:r>
              <a:rPr lang="en-US" altLang="ko-KR" dirty="0" smtClean="0"/>
              <a:t>in experiment 1, it was hard to find the position</a:t>
            </a:r>
          </a:p>
          <a:p>
            <a:r>
              <a:rPr lang="en-US" altLang="ko-KR" dirty="0" smtClean="0"/>
              <a:t>Deformable </a:t>
            </a:r>
            <a:r>
              <a:rPr lang="en-US" altLang="ko-KR" dirty="0"/>
              <a:t>vs Rigid</a:t>
            </a:r>
            <a:br>
              <a:rPr lang="en-US" altLang="ko-KR" dirty="0"/>
            </a:br>
            <a:r>
              <a:rPr lang="en-US" altLang="ko-KR" dirty="0" err="1"/>
              <a:t>rigid</a:t>
            </a:r>
            <a:r>
              <a:rPr lang="en-US" altLang="ko-KR" dirty="0"/>
              <a:t> objects’ results are more </a:t>
            </a:r>
            <a:r>
              <a:rPr lang="en-US" altLang="ko-KR" dirty="0" smtClean="0"/>
              <a:t>better</a:t>
            </a:r>
          </a:p>
          <a:p>
            <a:r>
              <a:rPr lang="en-US" altLang="ko-KR" dirty="0" smtClean="0"/>
              <a:t>Image recognition</a:t>
            </a:r>
            <a:br>
              <a:rPr lang="en-US" altLang="ko-KR" dirty="0" smtClean="0"/>
            </a:br>
            <a:r>
              <a:rPr lang="en-US" altLang="ko-KR" dirty="0" smtClean="0"/>
              <a:t>got 100% during experiment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8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“Heuristic evaluation of virtual reality applications”,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</a:t>
            </a:r>
            <a:r>
              <a:rPr lang="en-US" altLang="ko-KR" dirty="0"/>
              <a:t>. Sutcliffe, B. Gault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4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400" dirty="0" smtClean="0"/>
              <a:t>Thank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 smtClean="0">
                <a:latin typeface="+mj-lt"/>
              </a:rPr>
              <a:t>You!</a:t>
            </a:r>
            <a:endParaRPr lang="ko-KR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3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4000" dirty="0" smtClean="0"/>
              <a:t>Experimental </a:t>
            </a:r>
            <a:br>
              <a:rPr lang="en-US" altLang="ko-KR" sz="4000" dirty="0" smtClean="0"/>
            </a:br>
            <a:r>
              <a:rPr lang="en-US" altLang="ko-KR" sz="4000" dirty="0" smtClean="0"/>
              <a:t>Goal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400" dirty="0" smtClean="0"/>
              <a:t>Real object surface texture </a:t>
            </a:r>
            <a:endParaRPr lang="en-US" altLang="ko-KR" sz="2400" dirty="0"/>
          </a:p>
          <a:p>
            <a:pPr marL="0" indent="0" algn="just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vs </a:t>
            </a:r>
          </a:p>
          <a:p>
            <a:pPr marL="0" indent="0" algn="r">
              <a:buNone/>
            </a:pPr>
            <a:endParaRPr lang="en-US" altLang="ko-KR" sz="2400" dirty="0" smtClean="0"/>
          </a:p>
          <a:p>
            <a:pPr marL="0" indent="0" algn="r">
              <a:buNone/>
            </a:pPr>
            <a:r>
              <a:rPr lang="en-US" altLang="ko-KR" sz="2400" dirty="0" smtClean="0"/>
              <a:t> Virtual surface texture</a:t>
            </a:r>
            <a:endParaRPr lang="ko-KR" altLang="en-US" sz="2400" dirty="0"/>
          </a:p>
        </p:txBody>
      </p:sp>
      <p:pic>
        <p:nvPicPr>
          <p:cNvPr id="1026" name="Picture 2" descr="http://www.zins-ziegler-instruments.com/wordpress/wp-content/uploads/2015/10/hap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18" y="864108"/>
            <a:ext cx="35242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Q1rJGkV4vuWGpN7tO0U2LO51ACkCxctjHlzy2qRvdTAt9WYw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618099"/>
            <a:ext cx="3524249" cy="23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Experiment : Population</a:t>
            </a:r>
            <a:br>
              <a:rPr lang="en-US" altLang="ko-KR" sz="4000" dirty="0" smtClean="0"/>
            </a:br>
            <a:r>
              <a:rPr lang="en-US" altLang="ko-KR" sz="4000" dirty="0" smtClean="0"/>
              <a:t>Description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Participants</a:t>
            </a:r>
            <a:br>
              <a:rPr lang="en-US" altLang="ko-KR" sz="2400" dirty="0" smtClean="0"/>
            </a:br>
            <a:r>
              <a:rPr lang="en-US" altLang="ko-KR" sz="2400" dirty="0" smtClean="0"/>
              <a:t>13 participants, 1 female and 12 male</a:t>
            </a:r>
            <a:br>
              <a:rPr lang="en-US" altLang="ko-KR" sz="2400" dirty="0" smtClean="0"/>
            </a:br>
            <a:r>
              <a:rPr lang="en-US" altLang="ko-KR" sz="2400" dirty="0" smtClean="0"/>
              <a:t>average of age is about 25</a:t>
            </a:r>
            <a:br>
              <a:rPr lang="en-US" altLang="ko-KR" sz="2400" dirty="0" smtClean="0"/>
            </a:br>
            <a:r>
              <a:rPr lang="en-US" altLang="ko-KR" sz="2400" dirty="0" smtClean="0"/>
              <a:t>all are never used haptic device before</a:t>
            </a:r>
            <a:br>
              <a:rPr lang="en-US" altLang="ko-KR" sz="2400" dirty="0" smtClean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2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Experiment : Hypothesis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Participants  will detect the object easily by rendered surface texture.</a:t>
            </a:r>
          </a:p>
          <a:p>
            <a:r>
              <a:rPr lang="en-US" altLang="ko-KR" sz="2400" dirty="0" smtClean="0"/>
              <a:t>Rendered surface texture will be similar as real object surface texture.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86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Experiment : Method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First experiment</a:t>
            </a:r>
            <a:br>
              <a:rPr lang="en-US" altLang="ko-KR" sz="2400" dirty="0" smtClean="0"/>
            </a:br>
            <a:r>
              <a:rPr lang="en-US" altLang="ko-KR" sz="2400" dirty="0" smtClean="0"/>
              <a:t>Without visual information, they only had haptic effect and reckoned object</a:t>
            </a:r>
          </a:p>
          <a:p>
            <a:r>
              <a:rPr lang="en-US" altLang="ko-KR" sz="2400" dirty="0" smtClean="0"/>
              <a:t>Second experiment</a:t>
            </a:r>
            <a:br>
              <a:rPr lang="en-US" altLang="ko-KR" sz="2400" dirty="0" smtClean="0"/>
            </a:br>
            <a:r>
              <a:rPr lang="en-US" altLang="ko-KR" sz="2400" dirty="0" smtClean="0"/>
              <a:t>With visual information and haptic effect, they rated haptic effect in range of 1-9(1:never could same, 9:very similar)</a:t>
            </a:r>
          </a:p>
        </p:txBody>
      </p:sp>
    </p:spTree>
    <p:extLst>
      <p:ext uri="{BB962C8B-B14F-4D97-AF65-F5344CB8AC3E}">
        <p14:creationId xmlns:p14="http://schemas.microsoft.com/office/powerpoint/2010/main" val="221127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Experiment : Conducting</a:t>
            </a:r>
            <a:endParaRPr lang="ko-KR" alt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81" y="3569607"/>
            <a:ext cx="3935273" cy="22135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39" y="1065472"/>
            <a:ext cx="4019797" cy="2261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64" y="3569608"/>
            <a:ext cx="3935274" cy="22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First</a:t>
            </a:r>
            <a:br>
              <a:rPr lang="en-US" altLang="ko-KR" sz="4000" dirty="0" smtClean="0"/>
            </a:br>
            <a:r>
              <a:rPr lang="en-US" altLang="ko-KR" sz="4000" dirty="0" smtClean="0"/>
              <a:t>Experiment</a:t>
            </a:r>
            <a:br>
              <a:rPr lang="en-US" altLang="ko-KR" sz="4000" dirty="0" smtClean="0"/>
            </a:br>
            <a:r>
              <a:rPr lang="en-US" altLang="ko-KR" sz="4000" dirty="0" smtClean="0"/>
              <a:t>Result</a:t>
            </a:r>
            <a:endParaRPr lang="ko-KR" altLang="en-US" sz="4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746235"/>
              </p:ext>
            </p:extLst>
          </p:nvPr>
        </p:nvGraphicFramePr>
        <p:xfrm>
          <a:off x="4905829" y="619899"/>
          <a:ext cx="5486399" cy="5609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627">
                  <a:extLst>
                    <a:ext uri="{9D8B030D-6E8A-4147-A177-3AD203B41FA5}">
                      <a16:colId xmlns:a16="http://schemas.microsoft.com/office/drawing/2014/main" xmlns="" val="1188347573"/>
                    </a:ext>
                  </a:extLst>
                </a:gridCol>
                <a:gridCol w="1525087">
                  <a:extLst>
                    <a:ext uri="{9D8B030D-6E8A-4147-A177-3AD203B41FA5}">
                      <a16:colId xmlns:a16="http://schemas.microsoft.com/office/drawing/2014/main" xmlns="" val="2951646260"/>
                    </a:ext>
                  </a:extLst>
                </a:gridCol>
                <a:gridCol w="2728685">
                  <a:extLst>
                    <a:ext uri="{9D8B030D-6E8A-4147-A177-3AD203B41FA5}">
                      <a16:colId xmlns:a16="http://schemas.microsoft.com/office/drawing/2014/main" xmlns="" val="639409790"/>
                    </a:ext>
                  </a:extLst>
                </a:gridCol>
              </a:tblGrid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Subject #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Effect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Answer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518199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Asphalt</a:t>
                      </a:r>
                      <a:endParaRPr lang="ko-KR" sz="1800" b="0" i="0" u="none" strike="noStrike" dirty="0">
                        <a:solidFill>
                          <a:srgbClr val="9C0006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Stone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124183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Asphalt</a:t>
                      </a:r>
                      <a:endParaRPr lang="ko-KR" sz="1800" b="0" i="0" u="none" strike="noStrike" dirty="0">
                        <a:solidFill>
                          <a:srgbClr val="9C0006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Stone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8659996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Tree</a:t>
                      </a:r>
                      <a:endParaRPr lang="ko-KR" sz="1800" b="0" i="0" u="none" strike="noStrike" dirty="0">
                        <a:solidFill>
                          <a:srgbClr val="0061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Marble</a:t>
                      </a:r>
                      <a:r>
                        <a:rPr lang="en-US" altLang="ko-KR" sz="1800" b="0" u="none" strike="noStrike" baseline="0" dirty="0" smtClean="0">
                          <a:effectLst/>
                          <a:latin typeface="+mn-lt"/>
                        </a:rPr>
                        <a:t> or</a:t>
                      </a:r>
                      <a:r>
                        <a:rPr lang="ko-KR" sz="1800" b="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Brick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746768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>
                          <a:effectLst/>
                          <a:latin typeface="+mn-lt"/>
                        </a:rPr>
                        <a:t>4</a:t>
                      </a:r>
                      <a:endParaRPr lang="ko-K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Tree</a:t>
                      </a:r>
                      <a:endParaRPr lang="ko-KR" sz="1800" b="0" i="0" u="none" strike="noStrike" dirty="0">
                        <a:solidFill>
                          <a:srgbClr val="0061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Slick Stone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667519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Asphalt</a:t>
                      </a:r>
                      <a:endParaRPr lang="ko-KR" sz="1800" b="0" i="0" u="none" strike="noStrike" dirty="0">
                        <a:solidFill>
                          <a:srgbClr val="9C0006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Stone or Blackboard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2120792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Bread</a:t>
                      </a:r>
                      <a:endParaRPr 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Eraser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1812847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7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Tree</a:t>
                      </a:r>
                      <a:endParaRPr lang="ko-KR" sz="1800" b="0" i="0" u="none" strike="noStrike" dirty="0">
                        <a:solidFill>
                          <a:srgbClr val="0061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Tree</a:t>
                      </a:r>
                      <a:endParaRPr lang="ko-KR" sz="1800" b="0" i="0" u="none" strike="noStrike" dirty="0">
                        <a:solidFill>
                          <a:srgbClr val="0061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6360472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8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Asphalt</a:t>
                      </a:r>
                      <a:endParaRPr lang="ko-KR" sz="1800" b="0" i="0" u="none" strike="noStrike" dirty="0">
                        <a:solidFill>
                          <a:srgbClr val="9C0006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Wall</a:t>
                      </a:r>
                      <a:r>
                        <a:rPr lang="en-US" altLang="ko-KR" sz="1800" b="0" u="none" strike="noStrike" baseline="0" dirty="0" smtClean="0">
                          <a:effectLst/>
                          <a:latin typeface="+mn-lt"/>
                        </a:rPr>
                        <a:t> or </a:t>
                      </a:r>
                      <a:r>
                        <a:rPr lang="ko-KR" sz="1800" b="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Sandpaper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0522550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9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Tree</a:t>
                      </a:r>
                      <a:endParaRPr lang="ko-KR" sz="1800" b="0" i="0" u="none" strike="noStrike" dirty="0">
                        <a:solidFill>
                          <a:srgbClr val="0061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Stone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865501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10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Bread</a:t>
                      </a:r>
                      <a:endParaRPr 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Balloon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4146506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>
                          <a:effectLst/>
                          <a:latin typeface="+mn-lt"/>
                        </a:rPr>
                        <a:t>11</a:t>
                      </a:r>
                      <a:endParaRPr lang="ko-K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Bread</a:t>
                      </a:r>
                      <a:endParaRPr 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Latex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299829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>
                          <a:effectLst/>
                          <a:latin typeface="+mn-lt"/>
                        </a:rPr>
                        <a:t>12</a:t>
                      </a:r>
                      <a:endParaRPr lang="ko-K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Bread</a:t>
                      </a:r>
                      <a:endParaRPr 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Rubber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6640782"/>
                  </a:ext>
                </a:extLst>
              </a:tr>
              <a:tr h="400647"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sz="1800" b="0" u="none" strike="noStrike">
                          <a:effectLst/>
                          <a:latin typeface="+mn-lt"/>
                        </a:rPr>
                        <a:t>13</a:t>
                      </a:r>
                      <a:endParaRPr lang="ko-KR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Bread</a:t>
                      </a:r>
                      <a:endParaRPr 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ctr"/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Rubber or</a:t>
                      </a:r>
                      <a:r>
                        <a:rPr lang="ko-KR" sz="1800" b="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Water</a:t>
                      </a:r>
                      <a:r>
                        <a:rPr lang="en-US" altLang="ko-KR" sz="1800" b="0" u="none" strike="noStrike" baseline="0" dirty="0" smtClean="0">
                          <a:effectLst/>
                          <a:latin typeface="+mn-lt"/>
                        </a:rPr>
                        <a:t> B</a:t>
                      </a:r>
                      <a:r>
                        <a:rPr lang="en-US" altLang="ko-KR" sz="1800" b="0" u="none" strike="noStrike" dirty="0" smtClean="0">
                          <a:effectLst/>
                          <a:latin typeface="+mn-lt"/>
                        </a:rPr>
                        <a:t>alloon</a:t>
                      </a:r>
                      <a:endParaRPr 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690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Second</a:t>
            </a:r>
            <a:br>
              <a:rPr lang="en-US" altLang="ko-KR" dirty="0" smtClean="0"/>
            </a:br>
            <a:r>
              <a:rPr lang="en-US" altLang="ko-KR" dirty="0" smtClean="0"/>
              <a:t>Experiment</a:t>
            </a:r>
            <a:br>
              <a:rPr lang="en-US" altLang="ko-KR" dirty="0" smtClean="0"/>
            </a:br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6246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4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Deep Learning</a:t>
            </a:r>
            <a:br>
              <a:rPr lang="en-US" altLang="ko-KR" sz="4000" dirty="0" smtClean="0"/>
            </a:br>
            <a:r>
              <a:rPr lang="en-US" altLang="ko-KR" sz="4000" dirty="0" smtClean="0"/>
              <a:t>Evaluation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40233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Deep Learning server’s learning rate according to epoch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Deep learning recognition accuracy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EMB0000579c2b4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6" t="65189" r="39084" b="5806"/>
          <a:stretch>
            <a:fillRect/>
          </a:stretch>
        </p:blipFill>
        <p:spPr bwMode="auto">
          <a:xfrm>
            <a:off x="4638675" y="701676"/>
            <a:ext cx="6238875" cy="219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MB0000579c2b4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6" t="13564" r="39084" b="37834"/>
          <a:stretch>
            <a:fillRect/>
          </a:stretch>
        </p:blipFill>
        <p:spPr bwMode="auto">
          <a:xfrm>
            <a:off x="5062621" y="3300096"/>
            <a:ext cx="4928493" cy="32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40950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77</TotalTime>
  <Words>143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HY중고딕</vt:lpstr>
      <vt:lpstr>맑은 고딕</vt:lpstr>
      <vt:lpstr>Corbel</vt:lpstr>
      <vt:lpstr>Wingdings 2</vt:lpstr>
      <vt:lpstr>틀</vt:lpstr>
      <vt:lpstr>Image to Texture</vt:lpstr>
      <vt:lpstr>Experimental  Goal</vt:lpstr>
      <vt:lpstr>Experiment : Population Description</vt:lpstr>
      <vt:lpstr>Experiment : Hypothesis</vt:lpstr>
      <vt:lpstr>Experiment : Method</vt:lpstr>
      <vt:lpstr>Experiment : Conducting</vt:lpstr>
      <vt:lpstr>First Experiment Result</vt:lpstr>
      <vt:lpstr>Second Experiment Result</vt:lpstr>
      <vt:lpstr>Deep Learning Evaluation</vt:lpstr>
      <vt:lpstr>Conclusion</vt:lpstr>
      <vt:lpstr>References</vt:lpstr>
      <vt:lpstr>Thank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Texture</dc:title>
  <dc:creator>Windows 사용자</dc:creator>
  <cp:lastModifiedBy>320</cp:lastModifiedBy>
  <cp:revision>11</cp:revision>
  <dcterms:created xsi:type="dcterms:W3CDTF">2016-12-15T19:17:04Z</dcterms:created>
  <dcterms:modified xsi:type="dcterms:W3CDTF">2016-12-16T07:29:13Z</dcterms:modified>
</cp:coreProperties>
</file>