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2465"/>
  </p:normalViewPr>
  <p:slideViewPr>
    <p:cSldViewPr snapToGrid="0">
      <p:cViewPr varScale="1">
        <p:scale>
          <a:sx n="93" d="100"/>
          <a:sy n="93" d="100"/>
        </p:scale>
        <p:origin x="1320"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3A542-ADAC-454C-8C4D-30350FFEF5A1}" type="datetimeFigureOut">
              <a:rPr lang="en-US" smtClean="0"/>
              <a:t>4/13/25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DBC67E-02DB-8E4D-A316-9790F3E99F88}" type="slidenum">
              <a:rPr lang="en-US" smtClean="0"/>
              <a:t>‹#›</a:t>
            </a:fld>
            <a:endParaRPr lang="en-US"/>
          </a:p>
        </p:txBody>
      </p:sp>
    </p:spTree>
    <p:extLst>
      <p:ext uri="{BB962C8B-B14F-4D97-AF65-F5344CB8AC3E}">
        <p14:creationId xmlns:p14="http://schemas.microsoft.com/office/powerpoint/2010/main" val="113737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rate is determined by the integration timestep and the real time between cycles in the processing loop. So, you could label the upper knob with delta t.</a:t>
            </a:r>
          </a:p>
          <a:p>
            <a:endParaRPr lang="en-US" dirty="0"/>
          </a:p>
          <a:p>
            <a:r>
              <a:rPr lang="en-US" dirty="0"/>
              <a:t>100% there will be 2 Lorenz Systems, but do they share parameters? They can because of the different speeds so they’ll phase apart quickly.</a:t>
            </a:r>
          </a:p>
          <a:p>
            <a:endParaRPr lang="en-US" dirty="0"/>
          </a:p>
          <a:p>
            <a:r>
              <a:rPr lang="en-US" dirty="0"/>
              <a:t>Pretend it doesn’t loop:</a:t>
            </a:r>
          </a:p>
          <a:p>
            <a:endParaRPr lang="en-US" dirty="0"/>
          </a:p>
          <a:p>
            <a:r>
              <a:rPr lang="en-US" dirty="0"/>
              <a:t>CV outs are x and z of each Lorentz system</a:t>
            </a:r>
          </a:p>
          <a:p>
            <a:r>
              <a:rPr lang="en-US" dirty="0"/>
              <a:t>Pulse outs fire when each Lorentz system crosses 0 in x. This will be unpredictable phasing outputs.</a:t>
            </a:r>
          </a:p>
          <a:p>
            <a:r>
              <a:rPr lang="en-US" dirty="0"/>
              <a:t>The X knob sets the overall rate.</a:t>
            </a:r>
          </a:p>
          <a:p>
            <a:endParaRPr lang="en-US" dirty="0"/>
          </a:p>
          <a:p>
            <a:r>
              <a:rPr lang="en-US" dirty="0"/>
              <a:t>CV or knob control over the model parameters are needed to be get between stable and chaotic systems.</a:t>
            </a:r>
          </a:p>
          <a:p>
            <a:r>
              <a:rPr lang="en-US" dirty="0"/>
              <a:t>CV should be used for things that can benefit from smooth external changes.</a:t>
            </a:r>
          </a:p>
          <a:p>
            <a:r>
              <a:rPr lang="en-US" dirty="0"/>
              <a:t>Important answer would be what are some useful ranges for the three model parameters. Know they are all bounded by 0, +inf but that’s about it.</a:t>
            </a:r>
          </a:p>
          <a:p>
            <a:r>
              <a:rPr lang="en-US" dirty="0"/>
              <a:t>Know the direct effect of rho is &lt;1 means stable with all trajectories converging to a single attractor at the origin, &gt;=1 means two attractors with known formulae, and that stability is determined by a known equation.</a:t>
            </a:r>
          </a:p>
          <a:p>
            <a:r>
              <a:rPr lang="en-US" dirty="0"/>
              <a:t>You almost certainly don’t want people continuously changing x, y and z so those are out for CV control. Each change would require a restart for all but the dumbest integrators and it feels unphysical; the ODEs are moving the system through phase space not the user.</a:t>
            </a:r>
          </a:p>
          <a:p>
            <a:r>
              <a:rPr lang="en-US" dirty="0"/>
              <a:t>CV control over rate seems obvious and fair game, add to knob or disconnect knob?</a:t>
            </a:r>
          </a:p>
          <a:p>
            <a:endParaRPr lang="en-US" dirty="0"/>
          </a:p>
          <a:p>
            <a:r>
              <a:rPr lang="en-US" dirty="0"/>
              <a:t>There are two modes: </a:t>
            </a:r>
          </a:p>
          <a:p>
            <a:endParaRPr lang="en-US" dirty="0"/>
          </a:p>
          <a:p>
            <a:r>
              <a:rPr lang="en-US" dirty="0"/>
              <a:t>Now decide how to loop:</a:t>
            </a:r>
          </a:p>
          <a:p>
            <a:endParaRPr lang="en-US" dirty="0"/>
          </a:p>
          <a:p>
            <a:pPr marL="228600" indent="-228600">
              <a:buAutoNum type="arabicParenR"/>
            </a:pPr>
            <a:r>
              <a:rPr lang="en-US" dirty="0"/>
              <a:t>The Z-switch will turn on looping. If off, the main knob does nothing (can knob function switch between noise and rate depending on looping status? – no that’s confusing AF, this implies the main know being rate may be the best course of action.</a:t>
            </a:r>
          </a:p>
          <a:p>
            <a:pPr marL="228600" indent="-228600">
              <a:buAutoNum type="arabicParenR"/>
            </a:pPr>
            <a:r>
              <a:rPr lang="en-US" dirty="0"/>
              <a:t>One of the knobs will control how much randomness is injected into the initial point on the trajectory. At full CW, no noise is injected and you get a true loop. At full CCW max noise is added at each start.</a:t>
            </a:r>
          </a:p>
          <a:p>
            <a:endParaRPr lang="en-US" dirty="0"/>
          </a:p>
          <a:p>
            <a:r>
              <a:rPr lang="en-US" dirty="0"/>
              <a:t>Looping requires storage of two points in time, and returning to the first one when you reach the last one (time is a flat circle) – this suggests a neat visualization that I </a:t>
            </a:r>
            <a:r>
              <a:rPr lang="en-US" dirty="0" err="1"/>
              <a:t>dunno</a:t>
            </a:r>
            <a:r>
              <a:rPr lang="en-US" dirty="0"/>
              <a:t> if I’ve ever seen.</a:t>
            </a:r>
          </a:p>
          <a:p>
            <a:r>
              <a:rPr lang="en-US" dirty="0"/>
              <a:t>If the system is stable, can also loop on convergence. If not stable will have to have a specified end time (and stored start time). We can know programmatically if the system is stable or not, and this information is independent of the system coordinates therefore the randomness can still be used, but the restart scheme changes.</a:t>
            </a:r>
          </a:p>
          <a:p>
            <a:endParaRPr lang="en-US" dirty="0"/>
          </a:p>
          <a:p>
            <a:r>
              <a:rPr lang="en-US" dirty="0"/>
              <a:t>While looping you can set the start and end points but only inside the loop, so the loop can only get shorter until you unlock it. So maybe you trigger locking which sets the end point? Then you get the switch back though, but the momentary use of the switch could be a physical trigger for the LOOP state. Yes this is good. Then up can have different effects if looping is on or off. Just need to decide something to do with the up position. Not letting user set </a:t>
            </a:r>
            <a:r>
              <a:rPr lang="en-US" dirty="0" err="1"/>
              <a:t>tN</a:t>
            </a:r>
            <a:r>
              <a:rPr lang="en-US" dirty="0"/>
              <a:t> other than by initiating looping guarantees </a:t>
            </a:r>
            <a:r>
              <a:rPr lang="en-US" dirty="0" err="1"/>
              <a:t>tN</a:t>
            </a:r>
            <a:r>
              <a:rPr lang="en-US" dirty="0"/>
              <a:t> &gt; t0 which we need.</a:t>
            </a:r>
          </a:p>
          <a:p>
            <a:endParaRPr lang="en-US" dirty="0"/>
          </a:p>
          <a:p>
            <a:r>
              <a:rPr lang="en-US" dirty="0"/>
              <a:t>Somewhere I wrote that changing the convergence criterion could shorten/lengthen loop but the rate is already doing that I am pretty sure.</a:t>
            </a:r>
          </a:p>
          <a:p>
            <a:endParaRPr lang="en-US" dirty="0"/>
          </a:p>
          <a:p>
            <a:r>
              <a:rPr lang="en-US" dirty="0"/>
              <a:t>LEDS:</a:t>
            </a:r>
          </a:p>
          <a:p>
            <a:r>
              <a:rPr lang="en-US" dirty="0"/>
              <a:t>Blink on pulse out, because that gives you a visual read on the rhythm generation. If you’re using the CV output for pitch can be used to trigger a quantizer/envelope etc. and seeing the pings is useful.</a:t>
            </a:r>
          </a:p>
          <a:p>
            <a:r>
              <a:rPr lang="en-US" dirty="0"/>
              <a:t>Also useful: indicator that looping is happening, a solid LED for on/off and blink at the loop point would help.</a:t>
            </a:r>
          </a:p>
          <a:p>
            <a:endParaRPr lang="en-US" dirty="0"/>
          </a:p>
          <a:p>
            <a:r>
              <a:rPr lang="en-US" dirty="0"/>
              <a:t>If PWM is possible on the LEDs could show two of the CV outs, maybe the one that isn’t zero-crossing</a:t>
            </a:r>
          </a:p>
          <a:p>
            <a:endParaRPr lang="en-US" dirty="0"/>
          </a:p>
          <a:p>
            <a:pPr marL="171450" indent="-171450">
              <a:buFont typeface="Arial" panose="020B0604020202020204" pitchFamily="34" charset="0"/>
              <a:buChar char="•"/>
            </a:pPr>
            <a:r>
              <a:rPr lang="en-US" dirty="0"/>
              <a:t>Loop start would be a neat output in loop mode, but would lose one of the zero-crossing pulse outs…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CV control over epsilon may be misleading because it only has an effect at </a:t>
            </a:r>
            <a:r>
              <a:rPr lang="en-US" dirty="0" err="1"/>
              <a:t>tN</a:t>
            </a:r>
            <a:r>
              <a:rPr lang="en-US" dirty="0"/>
              <a:t>, you are therefore sampling the continuous input at specific times making it discontinuous. Perhaps instead just give CV over all the simulation parameters and leave epsilon as a knob. That leaves Y which could be used to reign in the CV outs for pitch use like in Turing Machine – check how Turing-like this is.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simplified 2-sloth version can have x, z out for each sloth, pulse for zero-crossings, independent rates for each Lorentz system, pulsed restart (digitally normal A to B), magnitude on the big knob then you have 2 CV ins per-sloth and the switch to find functionality for. CV rate control might be good to get to extreme slowness, but this could also be done with the switch having two ranges. CV is better I think. The switch up could select between up for stable parameters and middle for chaotic (click down for restart both sloths, only really useful in chaotic mode). That leaves two CVs for controlling something else, probably beta or sigma in ranges determined by the stability test for fixed rho.</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One of the CV-in sockets could be used for the CV magnitude too, would allow you to envelope the CV which is not simple with the rest of the MTM system.</a:t>
            </a:r>
          </a:p>
        </p:txBody>
      </p:sp>
      <p:sp>
        <p:nvSpPr>
          <p:cNvPr id="4" name="Slide Number Placeholder 3"/>
          <p:cNvSpPr>
            <a:spLocks noGrp="1"/>
          </p:cNvSpPr>
          <p:nvPr>
            <p:ph type="sldNum" sz="quarter" idx="5"/>
          </p:nvPr>
        </p:nvSpPr>
        <p:spPr/>
        <p:txBody>
          <a:bodyPr/>
          <a:lstStyle/>
          <a:p>
            <a:fld id="{08DBC67E-02DB-8E4D-A316-9790F3E99F88}" type="slidenum">
              <a:rPr lang="en-US" smtClean="0"/>
              <a:t>2</a:t>
            </a:fld>
            <a:endParaRPr lang="en-US"/>
          </a:p>
        </p:txBody>
      </p:sp>
    </p:spTree>
    <p:extLst>
      <p:ext uri="{BB962C8B-B14F-4D97-AF65-F5344CB8AC3E}">
        <p14:creationId xmlns:p14="http://schemas.microsoft.com/office/powerpoint/2010/main" val="146618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top-left LED flashes when the x-coordinate of Lorenz system A crosses zero.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top-right LED flashes when the x-coordinate of Lorenz system B crosses zero.</a:t>
            </a:r>
          </a:p>
          <a:p>
            <a:r>
              <a:rPr lang="en-US" dirty="0"/>
              <a:t>The middle-left LED is lit when the Lorenz systems are looping and dark when they are not.</a:t>
            </a:r>
          </a:p>
          <a:p>
            <a:r>
              <a:rPr lang="en-US" dirty="0"/>
              <a:t>The middle-right LED flashes when the initial timestep of the Lorenz systems is set.</a:t>
            </a:r>
          </a:p>
          <a:p>
            <a:r>
              <a:rPr lang="en-US" dirty="0"/>
              <a:t>The bottom-left LED flashes at the loop-point, </a:t>
            </a:r>
          </a:p>
          <a:p>
            <a:r>
              <a:rPr lang="en-US" dirty="0"/>
              <a:t>The bottom-right LED pulses to give some indication of the rate of the system (this could indicate divergence when looping?)</a:t>
            </a:r>
          </a:p>
          <a:p>
            <a:endParaRPr lang="en-US" dirty="0"/>
          </a:p>
          <a:p>
            <a:r>
              <a:rPr lang="en-US" dirty="0"/>
              <a:t>It would be maybe easier at first to prevent any control over system parameters that would lead to a stable state. Can the ranges be determined? Could you hold Z down to change the system params with the 3 knobs? Probably would want to switch looping to up so the clicker could be used for setting system params this way. Looping on Z switch may be pointless TBH, if not using it for that it could be used to change 2 modes? In system params mode the LED matrix could be used to indicate stability boundaries etc. if needed.</a:t>
            </a:r>
          </a:p>
          <a:p>
            <a:endParaRPr lang="en-US" dirty="0"/>
          </a:p>
          <a:p>
            <a:r>
              <a:rPr lang="en-US" dirty="0"/>
              <a:t>There are three system parameters, together they determine whether the system is stable, which is true </a:t>
            </a:r>
            <a:r>
              <a:rPr lang="en-US" dirty="0" err="1"/>
              <a:t>iff</a:t>
            </a:r>
            <a:r>
              <a:rPr lang="en-US" dirty="0"/>
              <a:t> the following expression is true.</a:t>
            </a:r>
          </a:p>
          <a:p>
            <a:endParaRPr lang="en-US" dirty="0"/>
          </a:p>
          <a:p>
            <a:r>
              <a:rPr lang="en-US" dirty="0"/>
              <a:t>$$\rho &lt; \sigma \frac{\sigma + \beta + 3}{\sigma - \beta - 1}$$ </a:t>
            </a:r>
          </a:p>
          <a:p>
            <a:endParaRPr lang="en-US" dirty="0"/>
          </a:p>
          <a:p>
            <a:r>
              <a:rPr lang="en-US" dirty="0"/>
              <a:t>The above holds only if $\sigma &gt; \beta + 1$ which provides a hard limit on $\sigma$ as a function of $\beta$. Changing sigma depends on where beta is - if the sigma knob tried to take the system to a stable state then sigma will stop changing, but a later change to beta may make the knob final position newly acceptable, in which case the system either has to move to that value of sigma or retain the stuck sigma value until the sigma knob gets moved again.</a:t>
            </a:r>
          </a:p>
          <a:p>
            <a:r>
              <a:rPr lang="en-US" dirty="0"/>
              <a:t>Any time $\sigma$, $\rho$ or $\beta$ is changed, the stability must be evaluated. If sigma or beta is changed, the criterion making the stability expression valid has to be evaluated, before evaluating the stability.</a:t>
            </a:r>
          </a:p>
          <a:p>
            <a:endParaRPr lang="en-US" dirty="0"/>
          </a:p>
          <a:p>
            <a:r>
              <a:rPr lang="en-US" dirty="0"/>
              <a:t>The module wants to limit parameters such that this equation is always false.</a:t>
            </a:r>
          </a:p>
          <a:p>
            <a:endParaRPr lang="en-US" dirty="0"/>
          </a:p>
        </p:txBody>
      </p:sp>
      <p:sp>
        <p:nvSpPr>
          <p:cNvPr id="4" name="Slide Number Placeholder 3"/>
          <p:cNvSpPr>
            <a:spLocks noGrp="1"/>
          </p:cNvSpPr>
          <p:nvPr>
            <p:ph type="sldNum" sz="quarter" idx="5"/>
          </p:nvPr>
        </p:nvSpPr>
        <p:spPr/>
        <p:txBody>
          <a:bodyPr/>
          <a:lstStyle/>
          <a:p>
            <a:fld id="{08DBC67E-02DB-8E4D-A316-9790F3E99F88}" type="slidenum">
              <a:rPr lang="en-US" smtClean="0"/>
              <a:t>3</a:t>
            </a:fld>
            <a:endParaRPr lang="en-US"/>
          </a:p>
        </p:txBody>
      </p:sp>
    </p:spTree>
    <p:extLst>
      <p:ext uri="{BB962C8B-B14F-4D97-AF65-F5344CB8AC3E}">
        <p14:creationId xmlns:p14="http://schemas.microsoft.com/office/powerpoint/2010/main" val="27347918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be two diagrams, the second can just label the controls that change when the plugs are in</a:t>
            </a:r>
          </a:p>
        </p:txBody>
      </p:sp>
      <p:sp>
        <p:nvSpPr>
          <p:cNvPr id="4" name="Slide Number Placeholder 3"/>
          <p:cNvSpPr>
            <a:spLocks noGrp="1"/>
          </p:cNvSpPr>
          <p:nvPr>
            <p:ph type="sldNum" sz="quarter" idx="5"/>
          </p:nvPr>
        </p:nvSpPr>
        <p:spPr/>
        <p:txBody>
          <a:bodyPr/>
          <a:lstStyle/>
          <a:p>
            <a:fld id="{08DBC67E-02DB-8E4D-A316-9790F3E99F88}" type="slidenum">
              <a:rPr lang="en-US" smtClean="0"/>
              <a:t>4</a:t>
            </a:fld>
            <a:endParaRPr lang="en-US"/>
          </a:p>
        </p:txBody>
      </p:sp>
    </p:spTree>
    <p:extLst>
      <p:ext uri="{BB962C8B-B14F-4D97-AF65-F5344CB8AC3E}">
        <p14:creationId xmlns:p14="http://schemas.microsoft.com/office/powerpoint/2010/main" val="387792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7CD6-C11B-2476-7EC2-682FAA4604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82AA8B-9607-2EE2-5533-AF29EF24DE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89D450-5DBD-7331-8D53-665F429337A6}"/>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FEEEB555-9170-CC95-3205-BB0DCEAFB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35A392-848F-3486-BE27-E1977B7ED85C}"/>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2358259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BC696-CFD6-9FCB-00EB-395C3F97F2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CD31B-EC6B-CE17-FB59-5DEB7E56CA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F03B5-5CF1-0EFA-5777-326D4CC66D9E}"/>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78B45624-3BEF-A74D-AD0E-85B920A5B7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53160-C9A0-E1A9-997A-B87BFA22E4AB}"/>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593504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5F79C6-2129-F136-1357-60F8170558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CE476D-A61A-9A50-33D2-20AC5C7A3E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9F125-5191-7B36-DA7D-1DE7EDC3FD93}"/>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47304D3D-2A89-F344-E418-7DF9841A5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FB13-6512-1A82-4C49-429650EEDC76}"/>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243488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1639-2481-3264-F99F-F12753741B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E92ED8-6924-D944-F692-51A8F52E81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A83D03-C1EA-AA7D-DF74-DDDF74DCA149}"/>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0D5232A7-4BDD-A007-F85F-39A7169FD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7D6B9-4806-D0C2-15CA-4876515E05AB}"/>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282458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C64A5-F6B0-EED8-A6CD-B0BF3FBCB9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8C04D6-147D-B519-F8F8-D034BAEB706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67EA12-EDBA-E6F4-D363-0468C799E0AE}"/>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0E1E6875-E646-0779-9967-B92419164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542DD-E81E-B6C2-04E0-44F39212E1B9}"/>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171880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8249-61F2-FDCB-6853-F9C7009313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F9D5B4-AD28-94E3-0BC2-A40CCD575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D2482B-CAF1-D18D-B5AF-3E9CEFE223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700C79-7480-F1CA-0C99-3D0EE51CD4F2}"/>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6" name="Footer Placeholder 5">
            <a:extLst>
              <a:ext uri="{FF2B5EF4-FFF2-40B4-BE49-F238E27FC236}">
                <a16:creationId xmlns:a16="http://schemas.microsoft.com/office/drawing/2014/main" id="{3F140967-98D9-ADB2-428B-A0568F051F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C7D27C-BF5F-9368-2114-75DFE73C7C3A}"/>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104421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BCE3F-B4FB-5353-1D86-A555D103C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4FC00EE-842C-A99A-6EF1-EC4916C068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08B2E0-6D50-4224-45D6-1E827EF937C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7F4F3E-B709-34AF-9726-84BAB38B7A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2513BA-FA84-D672-1BD6-1D7793D85F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F9D0B4-01E8-AE35-9318-85BED5641A7B}"/>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8" name="Footer Placeholder 7">
            <a:extLst>
              <a:ext uri="{FF2B5EF4-FFF2-40B4-BE49-F238E27FC236}">
                <a16:creationId xmlns:a16="http://schemas.microsoft.com/office/drawing/2014/main" id="{1A4675E3-A28E-15DA-83FF-EC733D180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972E6D-F574-F294-5548-91A6EDF623D6}"/>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7300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AFDC-DDBA-9A4F-525F-272B64EBC86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BBD0A-4862-4867-3E3E-570E9FBA1CF6}"/>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4" name="Footer Placeholder 3">
            <a:extLst>
              <a:ext uri="{FF2B5EF4-FFF2-40B4-BE49-F238E27FC236}">
                <a16:creationId xmlns:a16="http://schemas.microsoft.com/office/drawing/2014/main" id="{24361936-227E-11A0-1D30-24B6C30C19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17BA0C-0C8F-0313-E7EF-C81FE6E35FBC}"/>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4210575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0BACF-D51B-85DD-EDDC-8A2FE799765C}"/>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3" name="Footer Placeholder 2">
            <a:extLst>
              <a:ext uri="{FF2B5EF4-FFF2-40B4-BE49-F238E27FC236}">
                <a16:creationId xmlns:a16="http://schemas.microsoft.com/office/drawing/2014/main" id="{3CAA6F1D-9389-9350-46A9-3C323350BE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CB1B5B-1BC0-88ED-AA80-28F1BA7F85A5}"/>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1043862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7CE3C-1661-5898-3592-81438AEBD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04C4DA-C5E0-9942-EA8B-C511AD25DE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BAA744-C86F-4446-50C1-6348C4E49D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EFE11-9423-3DE9-3223-B1B9137C2374}"/>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6" name="Footer Placeholder 5">
            <a:extLst>
              <a:ext uri="{FF2B5EF4-FFF2-40B4-BE49-F238E27FC236}">
                <a16:creationId xmlns:a16="http://schemas.microsoft.com/office/drawing/2014/main" id="{F5500C4B-9669-3B8C-D5DE-4F0D8BAC4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AB03BA-ACEC-03BF-237A-C0A8A7584B6F}"/>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5381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33F7-2C32-D6BF-0A43-734013D35D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24E69-BC7D-DC03-1866-49602A84FB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1F99EA-E776-4CA9-EB0A-E5ADDC32A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085D89-5C83-A049-C8B5-533FD9665A75}"/>
              </a:ext>
            </a:extLst>
          </p:cNvPr>
          <p:cNvSpPr>
            <a:spLocks noGrp="1"/>
          </p:cNvSpPr>
          <p:nvPr>
            <p:ph type="dt" sz="half" idx="10"/>
          </p:nvPr>
        </p:nvSpPr>
        <p:spPr/>
        <p:txBody>
          <a:bodyPr/>
          <a:lstStyle/>
          <a:p>
            <a:fld id="{08739D8F-0C99-F545-A2DB-6A44E30FC610}" type="datetimeFigureOut">
              <a:rPr lang="en-US" smtClean="0"/>
              <a:t>4/13/25</a:t>
            </a:fld>
            <a:endParaRPr lang="en-US"/>
          </a:p>
        </p:txBody>
      </p:sp>
      <p:sp>
        <p:nvSpPr>
          <p:cNvPr id="6" name="Footer Placeholder 5">
            <a:extLst>
              <a:ext uri="{FF2B5EF4-FFF2-40B4-BE49-F238E27FC236}">
                <a16:creationId xmlns:a16="http://schemas.microsoft.com/office/drawing/2014/main" id="{B4F8087E-AD80-B897-2A0D-F68F4C121C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0E68DC-5947-8D3A-78EC-2E8BFF43E5CE}"/>
              </a:ext>
            </a:extLst>
          </p:cNvPr>
          <p:cNvSpPr>
            <a:spLocks noGrp="1"/>
          </p:cNvSpPr>
          <p:nvPr>
            <p:ph type="sldNum" sz="quarter" idx="12"/>
          </p:nvPr>
        </p:nvSpPr>
        <p:spPr/>
        <p:txBody>
          <a:bodyPr/>
          <a:lstStyle/>
          <a:p>
            <a:fld id="{0D368430-C9A8-A742-82D1-89BDCCDD13BD}" type="slidenum">
              <a:rPr lang="en-US" smtClean="0"/>
              <a:t>‹#›</a:t>
            </a:fld>
            <a:endParaRPr lang="en-US"/>
          </a:p>
        </p:txBody>
      </p:sp>
    </p:spTree>
    <p:extLst>
      <p:ext uri="{BB962C8B-B14F-4D97-AF65-F5344CB8AC3E}">
        <p14:creationId xmlns:p14="http://schemas.microsoft.com/office/powerpoint/2010/main" val="3661583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42F3D9-29B1-8E49-6C0B-6BF5493565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8845CD-9145-52EE-CD5A-74D4D5B77F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BA8E9E-D3A4-A06E-B1F6-2157C4F9F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739D8F-0C99-F545-A2DB-6A44E30FC610}" type="datetimeFigureOut">
              <a:rPr lang="en-US" smtClean="0"/>
              <a:t>4/13/25</a:t>
            </a:fld>
            <a:endParaRPr lang="en-US"/>
          </a:p>
        </p:txBody>
      </p:sp>
      <p:sp>
        <p:nvSpPr>
          <p:cNvPr id="5" name="Footer Placeholder 4">
            <a:extLst>
              <a:ext uri="{FF2B5EF4-FFF2-40B4-BE49-F238E27FC236}">
                <a16:creationId xmlns:a16="http://schemas.microsoft.com/office/drawing/2014/main" id="{32EA1ACF-6512-C5CA-B6EB-9E6C7EF084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4AE190-702F-80F0-CA5C-342AE13E74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368430-C9A8-A742-82D1-89BDCCDD13BD}" type="slidenum">
              <a:rPr lang="en-US" smtClean="0"/>
              <a:t>‹#›</a:t>
            </a:fld>
            <a:endParaRPr lang="en-US"/>
          </a:p>
        </p:txBody>
      </p:sp>
    </p:spTree>
    <p:extLst>
      <p:ext uri="{BB962C8B-B14F-4D97-AF65-F5344CB8AC3E}">
        <p14:creationId xmlns:p14="http://schemas.microsoft.com/office/powerpoint/2010/main" val="3151184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19.png"/><Relationship Id="rId2" Type="http://schemas.openxmlformats.org/officeDocument/2006/relationships/notesSlide" Target="../notesSlides/notesSlide1.xml"/><Relationship Id="rId16" Type="http://schemas.openxmlformats.org/officeDocument/2006/relationships/image" Target="../media/image20.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18" Type="http://schemas.openxmlformats.org/officeDocument/2006/relationships/image" Target="../media/image39.png"/><Relationship Id="rId3" Type="http://schemas.openxmlformats.org/officeDocument/2006/relationships/image" Target="../media/image24.png"/><Relationship Id="rId21" Type="http://schemas.openxmlformats.org/officeDocument/2006/relationships/image" Target="../media/image42.png"/><Relationship Id="rId7" Type="http://schemas.openxmlformats.org/officeDocument/2006/relationships/image" Target="../media/image28.png"/><Relationship Id="rId12" Type="http://schemas.openxmlformats.org/officeDocument/2006/relationships/image" Target="../media/image33.png"/><Relationship Id="rId17" Type="http://schemas.openxmlformats.org/officeDocument/2006/relationships/image" Target="../media/image38.png"/><Relationship Id="rId2" Type="http://schemas.openxmlformats.org/officeDocument/2006/relationships/notesSlide" Target="../notesSlides/notesSlide2.xml"/><Relationship Id="rId16" Type="http://schemas.openxmlformats.org/officeDocument/2006/relationships/image" Target="../media/image37.png"/><Relationship Id="rId20"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24" Type="http://schemas.openxmlformats.org/officeDocument/2006/relationships/image" Target="../media/image45.png"/><Relationship Id="rId5" Type="http://schemas.openxmlformats.org/officeDocument/2006/relationships/image" Target="../media/image26.png"/><Relationship Id="rId15" Type="http://schemas.openxmlformats.org/officeDocument/2006/relationships/image" Target="../media/image36.png"/><Relationship Id="rId23" Type="http://schemas.openxmlformats.org/officeDocument/2006/relationships/image" Target="../media/image44.png"/><Relationship Id="rId10" Type="http://schemas.openxmlformats.org/officeDocument/2006/relationships/image" Target="../media/image31.png"/><Relationship Id="rId19"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 Id="rId22"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26" Type="http://schemas.openxmlformats.org/officeDocument/2006/relationships/image" Target="../media/image69.png"/><Relationship Id="rId3" Type="http://schemas.openxmlformats.org/officeDocument/2006/relationships/image" Target="../media/image46.png"/><Relationship Id="rId21" Type="http://schemas.openxmlformats.org/officeDocument/2006/relationships/image" Target="../media/image64.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5" Type="http://schemas.openxmlformats.org/officeDocument/2006/relationships/image" Target="../media/image68.png"/><Relationship Id="rId2" Type="http://schemas.openxmlformats.org/officeDocument/2006/relationships/notesSlide" Target="../notesSlides/notesSlide3.xml"/><Relationship Id="rId16" Type="http://schemas.openxmlformats.org/officeDocument/2006/relationships/image" Target="../media/image59.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24" Type="http://schemas.openxmlformats.org/officeDocument/2006/relationships/image" Target="../media/image67.png"/><Relationship Id="rId5" Type="http://schemas.openxmlformats.org/officeDocument/2006/relationships/image" Target="../media/image1.emf"/><Relationship Id="rId15" Type="http://schemas.openxmlformats.org/officeDocument/2006/relationships/image" Target="../media/image58.png"/><Relationship Id="rId23" Type="http://schemas.openxmlformats.org/officeDocument/2006/relationships/image" Target="../media/image66.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 Id="rId22"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227990C-9869-844C-3D0B-DC857BB6FD94}"/>
              </a:ext>
            </a:extLst>
          </p:cNvPr>
          <p:cNvSpPr/>
          <p:nvPr/>
        </p:nvSpPr>
        <p:spPr>
          <a:xfrm>
            <a:off x="413657" y="446315"/>
            <a:ext cx="2764972" cy="52033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234A937-4399-B703-6BDD-B4E20F75596E}"/>
              </a:ext>
            </a:extLst>
          </p:cNvPr>
          <p:cNvSpPr/>
          <p:nvPr/>
        </p:nvSpPr>
        <p:spPr>
          <a:xfrm>
            <a:off x="1224643" y="598715"/>
            <a:ext cx="1143000" cy="1143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F568D5B-4461-AA51-F5AC-E4F5E5E5845D}"/>
              </a:ext>
            </a:extLst>
          </p:cNvPr>
          <p:cNvSpPr/>
          <p:nvPr/>
        </p:nvSpPr>
        <p:spPr>
          <a:xfrm>
            <a:off x="702129" y="1992086"/>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00CBB4F-773E-9869-84E7-11BF6E15DDF2}"/>
              </a:ext>
            </a:extLst>
          </p:cNvPr>
          <p:cNvSpPr/>
          <p:nvPr/>
        </p:nvSpPr>
        <p:spPr>
          <a:xfrm>
            <a:off x="1638300" y="1992086"/>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580C69B-27E5-AB0A-3B30-C2330DE71303}"/>
              </a:ext>
            </a:extLst>
          </p:cNvPr>
          <p:cNvSpPr/>
          <p:nvPr/>
        </p:nvSpPr>
        <p:spPr>
          <a:xfrm>
            <a:off x="2574471" y="2013857"/>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CF33271-8CE7-4B5E-D709-7B436F38F4C6}"/>
              </a:ext>
            </a:extLst>
          </p:cNvPr>
          <p:cNvSpPr/>
          <p:nvPr/>
        </p:nvSpPr>
        <p:spPr>
          <a:xfrm>
            <a:off x="702129"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67A1AB0-1487-D576-FDCB-559D579F4680}"/>
              </a:ext>
            </a:extLst>
          </p:cNvPr>
          <p:cNvSpPr/>
          <p:nvPr/>
        </p:nvSpPr>
        <p:spPr>
          <a:xfrm>
            <a:off x="1322614"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8701C73-3521-963A-26DD-5B76453C55E0}"/>
              </a:ext>
            </a:extLst>
          </p:cNvPr>
          <p:cNvSpPr/>
          <p:nvPr/>
        </p:nvSpPr>
        <p:spPr>
          <a:xfrm>
            <a:off x="1943099"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5A59BD5-77EF-570D-591C-7168C944721E}"/>
              </a:ext>
            </a:extLst>
          </p:cNvPr>
          <p:cNvSpPr/>
          <p:nvPr/>
        </p:nvSpPr>
        <p:spPr>
          <a:xfrm>
            <a:off x="2555421"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45CBD8A-1B3F-44FF-E4F1-93ACD30627FF}"/>
              </a:ext>
            </a:extLst>
          </p:cNvPr>
          <p:cNvSpPr/>
          <p:nvPr/>
        </p:nvSpPr>
        <p:spPr>
          <a:xfrm>
            <a:off x="713016"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60EE007-879A-70E1-30DD-A123A378F4DD}"/>
              </a:ext>
            </a:extLst>
          </p:cNvPr>
          <p:cNvSpPr/>
          <p:nvPr/>
        </p:nvSpPr>
        <p:spPr>
          <a:xfrm>
            <a:off x="1333501"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EED674D-D084-2864-E067-FEACFB85910E}"/>
              </a:ext>
            </a:extLst>
          </p:cNvPr>
          <p:cNvSpPr/>
          <p:nvPr/>
        </p:nvSpPr>
        <p:spPr>
          <a:xfrm>
            <a:off x="1953986"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3E8EAEC-196C-23BA-81B6-D5BB5DF700F5}"/>
              </a:ext>
            </a:extLst>
          </p:cNvPr>
          <p:cNvSpPr/>
          <p:nvPr/>
        </p:nvSpPr>
        <p:spPr>
          <a:xfrm>
            <a:off x="2566308"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7D3B66-859D-4E72-5977-323705241AB8}"/>
              </a:ext>
            </a:extLst>
          </p:cNvPr>
          <p:cNvSpPr/>
          <p:nvPr/>
        </p:nvSpPr>
        <p:spPr>
          <a:xfrm>
            <a:off x="702129"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E337B86-5C74-61C7-9C2D-3E1A8143D383}"/>
              </a:ext>
            </a:extLst>
          </p:cNvPr>
          <p:cNvSpPr/>
          <p:nvPr/>
        </p:nvSpPr>
        <p:spPr>
          <a:xfrm>
            <a:off x="1322614"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E747508-0943-5D85-6D61-CBC32649BF92}"/>
              </a:ext>
            </a:extLst>
          </p:cNvPr>
          <p:cNvSpPr/>
          <p:nvPr/>
        </p:nvSpPr>
        <p:spPr>
          <a:xfrm>
            <a:off x="1943099"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8B18EB94-66D8-4D61-A598-3A8FA4D5E899}"/>
              </a:ext>
            </a:extLst>
          </p:cNvPr>
          <p:cNvSpPr/>
          <p:nvPr/>
        </p:nvSpPr>
        <p:spPr>
          <a:xfrm>
            <a:off x="2555421"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63C9C965-CC82-BFD4-43D6-2D5BA0404927}"/>
              </a:ext>
            </a:extLst>
          </p:cNvPr>
          <p:cNvSpPr/>
          <p:nvPr/>
        </p:nvSpPr>
        <p:spPr>
          <a:xfrm>
            <a:off x="702129"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DB34A8A-90D0-75AA-973D-38C07F25C6C8}"/>
              </a:ext>
            </a:extLst>
          </p:cNvPr>
          <p:cNvSpPr/>
          <p:nvPr/>
        </p:nvSpPr>
        <p:spPr>
          <a:xfrm>
            <a:off x="1322614"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9C24E9-C384-6E73-7A2C-05FAE6BC8B9E}"/>
              </a:ext>
            </a:extLst>
          </p:cNvPr>
          <p:cNvSpPr/>
          <p:nvPr/>
        </p:nvSpPr>
        <p:spPr>
          <a:xfrm>
            <a:off x="1943099"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148ED85-9479-C55E-5475-1C209E2523B0}"/>
              </a:ext>
            </a:extLst>
          </p:cNvPr>
          <p:cNvSpPr/>
          <p:nvPr/>
        </p:nvSpPr>
        <p:spPr>
          <a:xfrm>
            <a:off x="2555421" y="441959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E0B1BD04-4FBB-BE1F-3262-4A6CE09F1258}"/>
              </a:ext>
            </a:extLst>
          </p:cNvPr>
          <p:cNvCxnSpPr>
            <a:stCxn id="5" idx="3"/>
          </p:cNvCxnSpPr>
          <p:nvPr/>
        </p:nvCxnSpPr>
        <p:spPr>
          <a:xfrm flipV="1">
            <a:off x="1392031" y="1143001"/>
            <a:ext cx="376898" cy="431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F61E874-59D9-C182-1ADB-03230D11FC2B}"/>
              </a:ext>
            </a:extLst>
          </p:cNvPr>
          <p:cNvCxnSpPr>
            <a:stCxn id="6" idx="3"/>
          </p:cNvCxnSpPr>
          <p:nvPr/>
        </p:nvCxnSpPr>
        <p:spPr>
          <a:xfrm flipV="1">
            <a:off x="748360" y="2155372"/>
            <a:ext cx="89840" cy="106169"/>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B97D903-A2FC-7984-EA03-F0DB2B2B465B}"/>
              </a:ext>
            </a:extLst>
          </p:cNvPr>
          <p:cNvCxnSpPr>
            <a:stCxn id="7" idx="3"/>
          </p:cNvCxnSpPr>
          <p:nvPr/>
        </p:nvCxnSpPr>
        <p:spPr>
          <a:xfrm flipV="1">
            <a:off x="1684531" y="2155372"/>
            <a:ext cx="59938"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27B38BC7-AFF8-5EFD-7AC3-051BBB6C1C13}"/>
              </a:ext>
            </a:extLst>
          </p:cNvPr>
          <p:cNvSpPr txBox="1"/>
          <p:nvPr/>
        </p:nvSpPr>
        <p:spPr>
          <a:xfrm>
            <a:off x="702129" y="2318658"/>
            <a:ext cx="310243" cy="369332"/>
          </a:xfrm>
          <a:prstGeom prst="rect">
            <a:avLst/>
          </a:prstGeom>
          <a:noFill/>
        </p:spPr>
        <p:txBody>
          <a:bodyPr wrap="square" rtlCol="0">
            <a:spAutoFit/>
          </a:bodyPr>
          <a:lstStyle/>
          <a:p>
            <a:r>
              <a:rPr lang="en-US" dirty="0"/>
              <a:t>X</a:t>
            </a:r>
          </a:p>
        </p:txBody>
      </p:sp>
      <p:sp>
        <p:nvSpPr>
          <p:cNvPr id="32" name="TextBox 31">
            <a:extLst>
              <a:ext uri="{FF2B5EF4-FFF2-40B4-BE49-F238E27FC236}">
                <a16:creationId xmlns:a16="http://schemas.microsoft.com/office/drawing/2014/main" id="{5BB1F7D7-29D9-1721-F6E1-B5F7494BB52E}"/>
              </a:ext>
            </a:extLst>
          </p:cNvPr>
          <p:cNvSpPr txBox="1"/>
          <p:nvPr/>
        </p:nvSpPr>
        <p:spPr>
          <a:xfrm>
            <a:off x="1638300" y="2329543"/>
            <a:ext cx="310243" cy="369332"/>
          </a:xfrm>
          <a:prstGeom prst="rect">
            <a:avLst/>
          </a:prstGeom>
          <a:noFill/>
        </p:spPr>
        <p:txBody>
          <a:bodyPr wrap="square" rtlCol="0">
            <a:spAutoFit/>
          </a:bodyPr>
          <a:lstStyle/>
          <a:p>
            <a:r>
              <a:rPr lang="en-US" dirty="0"/>
              <a:t>Y</a:t>
            </a:r>
          </a:p>
        </p:txBody>
      </p:sp>
      <p:sp>
        <p:nvSpPr>
          <p:cNvPr id="33" name="TextBox 32">
            <a:extLst>
              <a:ext uri="{FF2B5EF4-FFF2-40B4-BE49-F238E27FC236}">
                <a16:creationId xmlns:a16="http://schemas.microsoft.com/office/drawing/2014/main" id="{7FD61CC1-6CFC-9EA9-AD76-51AD18D363EC}"/>
              </a:ext>
            </a:extLst>
          </p:cNvPr>
          <p:cNvSpPr txBox="1"/>
          <p:nvPr/>
        </p:nvSpPr>
        <p:spPr>
          <a:xfrm>
            <a:off x="2579914" y="2340427"/>
            <a:ext cx="310243" cy="369332"/>
          </a:xfrm>
          <a:prstGeom prst="rect">
            <a:avLst/>
          </a:prstGeom>
          <a:noFill/>
        </p:spPr>
        <p:txBody>
          <a:bodyPr wrap="square" rtlCol="0">
            <a:spAutoFit/>
          </a:bodyPr>
          <a:lstStyle/>
          <a:p>
            <a:r>
              <a:rPr lang="en-US" dirty="0"/>
              <a:t>Z</a:t>
            </a:r>
          </a:p>
        </p:txBody>
      </p:sp>
      <p:sp>
        <p:nvSpPr>
          <p:cNvPr id="34" name="Rectangle 33">
            <a:extLst>
              <a:ext uri="{FF2B5EF4-FFF2-40B4-BE49-F238E27FC236}">
                <a16:creationId xmlns:a16="http://schemas.microsoft.com/office/drawing/2014/main" id="{DCB1A66D-7F60-1587-D57F-CC15B44E1DB8}"/>
              </a:ext>
            </a:extLst>
          </p:cNvPr>
          <p:cNvSpPr/>
          <p:nvPr/>
        </p:nvSpPr>
        <p:spPr>
          <a:xfrm>
            <a:off x="3352799" y="446315"/>
            <a:ext cx="2764972" cy="5203372"/>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B74ACB2-0194-6567-A289-4B05445854EF}"/>
              </a:ext>
            </a:extLst>
          </p:cNvPr>
          <p:cNvSpPr/>
          <p:nvPr/>
        </p:nvSpPr>
        <p:spPr>
          <a:xfrm>
            <a:off x="4163785" y="598715"/>
            <a:ext cx="1143000" cy="1143000"/>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5596F10F-92A7-71B5-BE81-BD44CA389E7D}"/>
              </a:ext>
            </a:extLst>
          </p:cNvPr>
          <p:cNvSpPr/>
          <p:nvPr/>
        </p:nvSpPr>
        <p:spPr>
          <a:xfrm>
            <a:off x="3641271" y="1992086"/>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52BA224-D42E-18AD-3414-8A417C6C24C8}"/>
              </a:ext>
            </a:extLst>
          </p:cNvPr>
          <p:cNvSpPr/>
          <p:nvPr/>
        </p:nvSpPr>
        <p:spPr>
          <a:xfrm>
            <a:off x="4288970" y="2002971"/>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72A337E-111E-939F-CA96-7B79C25D168C}"/>
              </a:ext>
            </a:extLst>
          </p:cNvPr>
          <p:cNvSpPr/>
          <p:nvPr/>
        </p:nvSpPr>
        <p:spPr>
          <a:xfrm>
            <a:off x="5505450" y="1848634"/>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7878B5A8-8C55-2286-BF0F-205136C9B424}"/>
              </a:ext>
            </a:extLst>
          </p:cNvPr>
          <p:cNvSpPr/>
          <p:nvPr/>
        </p:nvSpPr>
        <p:spPr>
          <a:xfrm>
            <a:off x="3641271"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9301B206-01C9-DA88-4DEB-1ACFD2C74679}"/>
              </a:ext>
            </a:extLst>
          </p:cNvPr>
          <p:cNvSpPr/>
          <p:nvPr/>
        </p:nvSpPr>
        <p:spPr>
          <a:xfrm>
            <a:off x="4261756"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E5F05D1A-F76A-522A-3CBE-CA4B746C313D}"/>
              </a:ext>
            </a:extLst>
          </p:cNvPr>
          <p:cNvSpPr/>
          <p:nvPr/>
        </p:nvSpPr>
        <p:spPr>
          <a:xfrm>
            <a:off x="4882241"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C8F33E41-37DC-A503-089D-DDED3C55077D}"/>
              </a:ext>
            </a:extLst>
          </p:cNvPr>
          <p:cNvSpPr/>
          <p:nvPr/>
        </p:nvSpPr>
        <p:spPr>
          <a:xfrm>
            <a:off x="5494563" y="274320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B601341B-D18C-53AE-C8B7-383727986458}"/>
              </a:ext>
            </a:extLst>
          </p:cNvPr>
          <p:cNvSpPr/>
          <p:nvPr/>
        </p:nvSpPr>
        <p:spPr>
          <a:xfrm>
            <a:off x="3652158"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99D59BA5-D0ED-567F-802A-24D3E747E48D}"/>
              </a:ext>
            </a:extLst>
          </p:cNvPr>
          <p:cNvSpPr/>
          <p:nvPr/>
        </p:nvSpPr>
        <p:spPr>
          <a:xfrm>
            <a:off x="4272643"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6D6CD62-0ED5-16FA-BB63-3EFA1DC9D6EB}"/>
              </a:ext>
            </a:extLst>
          </p:cNvPr>
          <p:cNvSpPr/>
          <p:nvPr/>
        </p:nvSpPr>
        <p:spPr>
          <a:xfrm>
            <a:off x="4893128"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1BE3D81-0013-7DF1-F899-FDC0E7BBA5CC}"/>
              </a:ext>
            </a:extLst>
          </p:cNvPr>
          <p:cNvSpPr/>
          <p:nvPr/>
        </p:nvSpPr>
        <p:spPr>
          <a:xfrm>
            <a:off x="5505450" y="330925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B4862E4-EF21-A862-82BE-6401C5A3D75B}"/>
              </a:ext>
            </a:extLst>
          </p:cNvPr>
          <p:cNvSpPr/>
          <p:nvPr/>
        </p:nvSpPr>
        <p:spPr>
          <a:xfrm>
            <a:off x="3641271"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E49367A-FE33-2856-8041-F48DBED541E0}"/>
              </a:ext>
            </a:extLst>
          </p:cNvPr>
          <p:cNvSpPr/>
          <p:nvPr/>
        </p:nvSpPr>
        <p:spPr>
          <a:xfrm>
            <a:off x="4261756"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2F8A6DD-4B03-6360-271E-8ED2607E393F}"/>
              </a:ext>
            </a:extLst>
          </p:cNvPr>
          <p:cNvSpPr/>
          <p:nvPr/>
        </p:nvSpPr>
        <p:spPr>
          <a:xfrm>
            <a:off x="4882241"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4C2F1D22-4FF7-E89A-8F0E-199D90A07057}"/>
              </a:ext>
            </a:extLst>
          </p:cNvPr>
          <p:cNvSpPr/>
          <p:nvPr/>
        </p:nvSpPr>
        <p:spPr>
          <a:xfrm>
            <a:off x="5494563" y="385354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F80F099B-7778-7D0D-2B04-5B788DA98AE9}"/>
              </a:ext>
            </a:extLst>
          </p:cNvPr>
          <p:cNvCxnSpPr>
            <a:stCxn id="35" idx="3"/>
          </p:cNvCxnSpPr>
          <p:nvPr/>
        </p:nvCxnSpPr>
        <p:spPr>
          <a:xfrm flipV="1">
            <a:off x="4331173" y="1143001"/>
            <a:ext cx="376898" cy="431326"/>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5B51ACE5-46DD-4A1F-5B9E-424E9D64536F}"/>
              </a:ext>
            </a:extLst>
          </p:cNvPr>
          <p:cNvCxnSpPr>
            <a:stCxn id="36" idx="3"/>
          </p:cNvCxnSpPr>
          <p:nvPr/>
        </p:nvCxnSpPr>
        <p:spPr>
          <a:xfrm flipV="1">
            <a:off x="3687502" y="2155372"/>
            <a:ext cx="89840" cy="106169"/>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5BB8C4A7-C13C-346E-1384-8CE1D447F074}"/>
              </a:ext>
            </a:extLst>
          </p:cNvPr>
          <p:cNvCxnSpPr>
            <a:stCxn id="37" idx="3"/>
          </p:cNvCxnSpPr>
          <p:nvPr/>
        </p:nvCxnSpPr>
        <p:spPr>
          <a:xfrm flipV="1">
            <a:off x="4335201" y="2166257"/>
            <a:ext cx="59938"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7DE11508-D71A-1503-3805-CF36B23227B8}"/>
              </a:ext>
            </a:extLst>
          </p:cNvPr>
          <p:cNvSpPr txBox="1"/>
          <p:nvPr/>
        </p:nvSpPr>
        <p:spPr>
          <a:xfrm>
            <a:off x="3641271" y="2318658"/>
            <a:ext cx="310243" cy="369332"/>
          </a:xfrm>
          <a:prstGeom prst="rect">
            <a:avLst/>
          </a:prstGeom>
          <a:noFill/>
        </p:spPr>
        <p:txBody>
          <a:bodyPr wrap="square" rtlCol="0">
            <a:spAutoFit/>
          </a:bodyPr>
          <a:lstStyle/>
          <a:p>
            <a:r>
              <a:rPr lang="en-US" dirty="0"/>
              <a:t>X</a:t>
            </a:r>
          </a:p>
        </p:txBody>
      </p:sp>
      <p:sp>
        <p:nvSpPr>
          <p:cNvPr id="59" name="TextBox 58">
            <a:extLst>
              <a:ext uri="{FF2B5EF4-FFF2-40B4-BE49-F238E27FC236}">
                <a16:creationId xmlns:a16="http://schemas.microsoft.com/office/drawing/2014/main" id="{8035D1B0-FD43-A027-1E71-2E23218FEB2A}"/>
              </a:ext>
            </a:extLst>
          </p:cNvPr>
          <p:cNvSpPr txBox="1"/>
          <p:nvPr/>
        </p:nvSpPr>
        <p:spPr>
          <a:xfrm>
            <a:off x="4294413" y="2318658"/>
            <a:ext cx="310243" cy="369332"/>
          </a:xfrm>
          <a:prstGeom prst="rect">
            <a:avLst/>
          </a:prstGeom>
          <a:noFill/>
        </p:spPr>
        <p:txBody>
          <a:bodyPr wrap="square" rtlCol="0">
            <a:spAutoFit/>
          </a:bodyPr>
          <a:lstStyle/>
          <a:p>
            <a:r>
              <a:rPr lang="en-US" dirty="0"/>
              <a:t>Y</a:t>
            </a:r>
          </a:p>
        </p:txBody>
      </p:sp>
      <p:sp>
        <p:nvSpPr>
          <p:cNvPr id="60" name="TextBox 59">
            <a:extLst>
              <a:ext uri="{FF2B5EF4-FFF2-40B4-BE49-F238E27FC236}">
                <a16:creationId xmlns:a16="http://schemas.microsoft.com/office/drawing/2014/main" id="{A5EA8749-09D4-60D7-41A9-5A1036003A43}"/>
              </a:ext>
            </a:extLst>
          </p:cNvPr>
          <p:cNvSpPr txBox="1"/>
          <p:nvPr/>
        </p:nvSpPr>
        <p:spPr>
          <a:xfrm>
            <a:off x="5510893" y="2175204"/>
            <a:ext cx="310243" cy="369332"/>
          </a:xfrm>
          <a:prstGeom prst="rect">
            <a:avLst/>
          </a:prstGeom>
          <a:noFill/>
        </p:spPr>
        <p:txBody>
          <a:bodyPr wrap="square" rtlCol="0">
            <a:spAutoFit/>
          </a:bodyPr>
          <a:lstStyle/>
          <a:p>
            <a:r>
              <a:rPr lang="en-US" dirty="0"/>
              <a:t>Z</a:t>
            </a:r>
          </a:p>
        </p:txBody>
      </p:sp>
      <p:sp>
        <p:nvSpPr>
          <p:cNvPr id="61" name="Rectangle 60">
            <a:extLst>
              <a:ext uri="{FF2B5EF4-FFF2-40B4-BE49-F238E27FC236}">
                <a16:creationId xmlns:a16="http://schemas.microsoft.com/office/drawing/2014/main" id="{406E511B-8CEC-66F7-154D-AF9656A9EBB7}"/>
              </a:ext>
            </a:extLst>
          </p:cNvPr>
          <p:cNvSpPr/>
          <p:nvPr/>
        </p:nvSpPr>
        <p:spPr>
          <a:xfrm>
            <a:off x="3548742" y="1861456"/>
            <a:ext cx="500743" cy="2420612"/>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9C975A1-8AFB-7706-80EE-6FF49EF3CD5D}"/>
              </a:ext>
            </a:extLst>
          </p:cNvPr>
          <p:cNvSpPr/>
          <p:nvPr/>
        </p:nvSpPr>
        <p:spPr>
          <a:xfrm>
            <a:off x="4778827" y="2618406"/>
            <a:ext cx="500743" cy="1663662"/>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3B11A123-2CC8-D79C-3D95-CEF39E1221B4}"/>
              </a:ext>
            </a:extLst>
          </p:cNvPr>
          <p:cNvSpPr/>
          <p:nvPr/>
        </p:nvSpPr>
        <p:spPr>
          <a:xfrm>
            <a:off x="4158341" y="1861456"/>
            <a:ext cx="500743" cy="2420612"/>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295120A1-5D02-C6A0-63A9-A43D77A0D760}"/>
              </a:ext>
            </a:extLst>
          </p:cNvPr>
          <p:cNvSpPr/>
          <p:nvPr/>
        </p:nvSpPr>
        <p:spPr>
          <a:xfrm>
            <a:off x="5399313" y="2612178"/>
            <a:ext cx="500743" cy="1663662"/>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B9311696-C79C-F975-31EE-1A2075FC6426}"/>
              </a:ext>
            </a:extLst>
          </p:cNvPr>
          <p:cNvSpPr/>
          <p:nvPr/>
        </p:nvSpPr>
        <p:spPr>
          <a:xfrm>
            <a:off x="7620001" y="1373287"/>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4D7B8DEC-2216-209B-4308-809E7A683C45}"/>
              </a:ext>
            </a:extLst>
          </p:cNvPr>
          <p:cNvSpPr/>
          <p:nvPr/>
        </p:nvSpPr>
        <p:spPr>
          <a:xfrm>
            <a:off x="7619719" y="2207411"/>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5F20B6E4-358F-1E47-4C93-BCA79EB9902B}"/>
              </a:ext>
            </a:extLst>
          </p:cNvPr>
          <p:cNvSpPr/>
          <p:nvPr/>
        </p:nvSpPr>
        <p:spPr>
          <a:xfrm>
            <a:off x="7608832" y="275169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6C9EE9B0-3990-0A8F-E419-D8B280240C49}"/>
              </a:ext>
            </a:extLst>
          </p:cNvPr>
          <p:cNvSpPr/>
          <p:nvPr/>
        </p:nvSpPr>
        <p:spPr>
          <a:xfrm>
            <a:off x="7608832" y="331775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a:extLst>
              <a:ext uri="{FF2B5EF4-FFF2-40B4-BE49-F238E27FC236}">
                <a16:creationId xmlns:a16="http://schemas.microsoft.com/office/drawing/2014/main" id="{9A2A8F8B-6F7D-0F3F-DEBF-417AEFC8A782}"/>
              </a:ext>
            </a:extLst>
          </p:cNvPr>
          <p:cNvCxnSpPr>
            <a:stCxn id="92" idx="3"/>
          </p:cNvCxnSpPr>
          <p:nvPr/>
        </p:nvCxnSpPr>
        <p:spPr>
          <a:xfrm flipV="1">
            <a:off x="7666232" y="1536573"/>
            <a:ext cx="89840"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C40084E1-66AE-4227-5C50-DAFD5B623382}"/>
              </a:ext>
            </a:extLst>
          </p:cNvPr>
          <p:cNvSpPr txBox="1"/>
          <p:nvPr/>
        </p:nvSpPr>
        <p:spPr>
          <a:xfrm>
            <a:off x="7620001" y="1699859"/>
            <a:ext cx="310243" cy="369332"/>
          </a:xfrm>
          <a:prstGeom prst="rect">
            <a:avLst/>
          </a:prstGeom>
          <a:noFill/>
        </p:spPr>
        <p:txBody>
          <a:bodyPr wrap="square" rtlCol="0">
            <a:spAutoFit/>
          </a:bodyPr>
          <a:lstStyle/>
          <a:p>
            <a:r>
              <a:rPr lang="en-US" dirty="0"/>
              <a:t>X</a:t>
            </a:r>
          </a:p>
        </p:txBody>
      </p:sp>
      <p:sp>
        <p:nvSpPr>
          <p:cNvPr id="99" name="Rectangle 98">
            <a:extLst>
              <a:ext uri="{FF2B5EF4-FFF2-40B4-BE49-F238E27FC236}">
                <a16:creationId xmlns:a16="http://schemas.microsoft.com/office/drawing/2014/main" id="{1E40012D-D241-714E-11AA-F3853819CBE4}"/>
              </a:ext>
            </a:extLst>
          </p:cNvPr>
          <p:cNvSpPr/>
          <p:nvPr/>
        </p:nvSpPr>
        <p:spPr>
          <a:xfrm>
            <a:off x="7527472" y="1242657"/>
            <a:ext cx="500743" cy="3004458"/>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014A3F20-1DFF-27CA-F0A0-EEAA70137A1D}"/>
                  </a:ext>
                </a:extLst>
              </p:cNvPr>
              <p:cNvSpPr txBox="1"/>
              <p:nvPr/>
            </p:nvSpPr>
            <p:spPr>
              <a:xfrm>
                <a:off x="7219951" y="2793533"/>
                <a:ext cx="1929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100" name="TextBox 99">
                <a:extLst>
                  <a:ext uri="{FF2B5EF4-FFF2-40B4-BE49-F238E27FC236}">
                    <a16:creationId xmlns:a16="http://schemas.microsoft.com/office/drawing/2014/main" id="{014A3F20-1DFF-27CA-F0A0-EEAA70137A1D}"/>
                  </a:ext>
                </a:extLst>
              </p:cNvPr>
              <p:cNvSpPr txBox="1">
                <a:spLocks noRot="1" noChangeAspect="1" noMove="1" noResize="1" noEditPoints="1" noAdjustHandles="1" noChangeArrowheads="1" noChangeShapeType="1" noTextEdit="1"/>
              </p:cNvSpPr>
              <p:nvPr/>
            </p:nvSpPr>
            <p:spPr>
              <a:xfrm>
                <a:off x="7219951" y="2793533"/>
                <a:ext cx="192938" cy="276999"/>
              </a:xfrm>
              <a:prstGeom prst="rect">
                <a:avLst/>
              </a:prstGeom>
              <a:blipFill>
                <a:blip r:embed="rId2"/>
                <a:stretch>
                  <a:fillRect l="-43750" r="-375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4FD56FB9-EC7D-C41A-46B4-9A946BBE95B3}"/>
                  </a:ext>
                </a:extLst>
              </p:cNvPr>
              <p:cNvSpPr txBox="1"/>
              <p:nvPr/>
            </p:nvSpPr>
            <p:spPr>
              <a:xfrm>
                <a:off x="7219951" y="2188654"/>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101" name="TextBox 100">
                <a:extLst>
                  <a:ext uri="{FF2B5EF4-FFF2-40B4-BE49-F238E27FC236}">
                    <a16:creationId xmlns:a16="http://schemas.microsoft.com/office/drawing/2014/main" id="{4FD56FB9-EC7D-C41A-46B4-9A946BBE95B3}"/>
                  </a:ext>
                </a:extLst>
              </p:cNvPr>
              <p:cNvSpPr txBox="1">
                <a:spLocks noRot="1" noChangeAspect="1" noMove="1" noResize="1" noEditPoints="1" noAdjustHandles="1" noChangeArrowheads="1" noChangeShapeType="1" noTextEdit="1"/>
              </p:cNvSpPr>
              <p:nvPr/>
            </p:nvSpPr>
            <p:spPr>
              <a:xfrm>
                <a:off x="7219951" y="2188654"/>
                <a:ext cx="186782" cy="276999"/>
              </a:xfrm>
              <a:prstGeom prst="rect">
                <a:avLst/>
              </a:prstGeom>
              <a:blipFill>
                <a:blip r:embed="rId3"/>
                <a:stretch>
                  <a:fillRect l="-18750" r="-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96192670-1EBD-53E9-94D4-25AD2E1D868E}"/>
                  </a:ext>
                </a:extLst>
              </p:cNvPr>
              <p:cNvSpPr txBox="1"/>
              <p:nvPr/>
            </p:nvSpPr>
            <p:spPr>
              <a:xfrm>
                <a:off x="6766558" y="3331653"/>
                <a:ext cx="6401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02" name="TextBox 101">
                <a:extLst>
                  <a:ext uri="{FF2B5EF4-FFF2-40B4-BE49-F238E27FC236}">
                    <a16:creationId xmlns:a16="http://schemas.microsoft.com/office/drawing/2014/main" id="{96192670-1EBD-53E9-94D4-25AD2E1D868E}"/>
                  </a:ext>
                </a:extLst>
              </p:cNvPr>
              <p:cNvSpPr txBox="1">
                <a:spLocks noRot="1" noChangeAspect="1" noMove="1" noResize="1" noEditPoints="1" noAdjustHandles="1" noChangeArrowheads="1" noChangeShapeType="1" noTextEdit="1"/>
              </p:cNvSpPr>
              <p:nvPr/>
            </p:nvSpPr>
            <p:spPr>
              <a:xfrm>
                <a:off x="6766558" y="3331653"/>
                <a:ext cx="640175" cy="276999"/>
              </a:xfrm>
              <a:prstGeom prst="rect">
                <a:avLst/>
              </a:prstGeom>
              <a:blipFill>
                <a:blip r:embed="rId4"/>
                <a:stretch>
                  <a:fillRect l="-7692" r="-1923" b="-13043"/>
                </a:stretch>
              </a:blipFill>
            </p:spPr>
            <p:txBody>
              <a:bodyPr/>
              <a:lstStyle/>
              <a:p>
                <a:r>
                  <a:rPr lang="en-US">
                    <a:noFill/>
                  </a:rPr>
                  <a:t> </a:t>
                </a:r>
              </a:p>
            </p:txBody>
          </p:sp>
        </mc:Fallback>
      </mc:AlternateContent>
      <p:sp>
        <p:nvSpPr>
          <p:cNvPr id="103" name="TextBox 102">
            <a:extLst>
              <a:ext uri="{FF2B5EF4-FFF2-40B4-BE49-F238E27FC236}">
                <a16:creationId xmlns:a16="http://schemas.microsoft.com/office/drawing/2014/main" id="{7F4C57F0-C159-CF24-2FFE-625B26B897E2}"/>
              </a:ext>
            </a:extLst>
          </p:cNvPr>
          <p:cNvSpPr txBox="1"/>
          <p:nvPr/>
        </p:nvSpPr>
        <p:spPr>
          <a:xfrm>
            <a:off x="6864181" y="1352296"/>
            <a:ext cx="640175" cy="369332"/>
          </a:xfrm>
          <a:prstGeom prst="rect">
            <a:avLst/>
          </a:prstGeom>
          <a:noFill/>
        </p:spPr>
        <p:txBody>
          <a:bodyPr wrap="square" rtlCol="0">
            <a:spAutoFit/>
          </a:bodyPr>
          <a:lstStyle/>
          <a:p>
            <a:pPr algn="ctr"/>
            <a:r>
              <a:rPr lang="en-US" dirty="0"/>
              <a:t>rate</a:t>
            </a:r>
          </a:p>
        </p:txBody>
      </p:sp>
      <p:sp>
        <p:nvSpPr>
          <p:cNvPr id="104" name="TextBox 103">
            <a:extLst>
              <a:ext uri="{FF2B5EF4-FFF2-40B4-BE49-F238E27FC236}">
                <a16:creationId xmlns:a16="http://schemas.microsoft.com/office/drawing/2014/main" id="{EA2C3340-4163-8D87-F3AE-1C025C8846AA}"/>
              </a:ext>
            </a:extLst>
          </p:cNvPr>
          <p:cNvSpPr txBox="1"/>
          <p:nvPr/>
        </p:nvSpPr>
        <p:spPr>
          <a:xfrm>
            <a:off x="7435984" y="3741067"/>
            <a:ext cx="640175" cy="369332"/>
          </a:xfrm>
          <a:prstGeom prst="rect">
            <a:avLst/>
          </a:prstGeom>
          <a:noFill/>
        </p:spPr>
        <p:txBody>
          <a:bodyPr wrap="square" rtlCol="0">
            <a:spAutoFit/>
          </a:bodyPr>
          <a:lstStyle/>
          <a:p>
            <a:pPr algn="ctr"/>
            <a:r>
              <a:rPr lang="en-US" dirty="0"/>
              <a:t>IN</a:t>
            </a:r>
          </a:p>
        </p:txBody>
      </p:sp>
      <p:sp>
        <p:nvSpPr>
          <p:cNvPr id="105" name="TextBox 104">
            <a:extLst>
              <a:ext uri="{FF2B5EF4-FFF2-40B4-BE49-F238E27FC236}">
                <a16:creationId xmlns:a16="http://schemas.microsoft.com/office/drawing/2014/main" id="{9DA6601A-F169-0A70-7527-8D83033C0852}"/>
              </a:ext>
            </a:extLst>
          </p:cNvPr>
          <p:cNvSpPr txBox="1"/>
          <p:nvPr/>
        </p:nvSpPr>
        <p:spPr>
          <a:xfrm>
            <a:off x="7973787" y="3309257"/>
            <a:ext cx="925329" cy="369332"/>
          </a:xfrm>
          <a:prstGeom prst="rect">
            <a:avLst/>
          </a:prstGeom>
          <a:noFill/>
        </p:spPr>
        <p:txBody>
          <a:bodyPr wrap="square" rtlCol="0">
            <a:spAutoFit/>
          </a:bodyPr>
          <a:lstStyle/>
          <a:p>
            <a:pPr algn="ctr"/>
            <a:r>
              <a:rPr lang="en-US" dirty="0"/>
              <a:t>pulse</a:t>
            </a:r>
          </a:p>
        </p:txBody>
      </p:sp>
      <p:sp>
        <p:nvSpPr>
          <p:cNvPr id="106" name="TextBox 105">
            <a:extLst>
              <a:ext uri="{FF2B5EF4-FFF2-40B4-BE49-F238E27FC236}">
                <a16:creationId xmlns:a16="http://schemas.microsoft.com/office/drawing/2014/main" id="{3BDF19D2-6AA0-460D-97AF-44169E295B2B}"/>
              </a:ext>
            </a:extLst>
          </p:cNvPr>
          <p:cNvSpPr txBox="1"/>
          <p:nvPr/>
        </p:nvSpPr>
        <p:spPr>
          <a:xfrm>
            <a:off x="7974228" y="2724471"/>
            <a:ext cx="925329" cy="369332"/>
          </a:xfrm>
          <a:prstGeom prst="rect">
            <a:avLst/>
          </a:prstGeom>
          <a:noFill/>
        </p:spPr>
        <p:txBody>
          <a:bodyPr wrap="square" rtlCol="0">
            <a:spAutoFit/>
          </a:bodyPr>
          <a:lstStyle/>
          <a:p>
            <a:pPr algn="ctr"/>
            <a:r>
              <a:rPr lang="en-US" dirty="0"/>
              <a:t>CV</a:t>
            </a:r>
          </a:p>
        </p:txBody>
      </p:sp>
      <p:sp>
        <p:nvSpPr>
          <p:cNvPr id="107" name="Oval 106">
            <a:extLst>
              <a:ext uri="{FF2B5EF4-FFF2-40B4-BE49-F238E27FC236}">
                <a16:creationId xmlns:a16="http://schemas.microsoft.com/office/drawing/2014/main" id="{D09F1D75-038D-9DB2-4BAF-D7DBC11113E0}"/>
              </a:ext>
            </a:extLst>
          </p:cNvPr>
          <p:cNvSpPr/>
          <p:nvPr/>
        </p:nvSpPr>
        <p:spPr>
          <a:xfrm>
            <a:off x="10080171" y="1370563"/>
            <a:ext cx="315686" cy="315686"/>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7E864FD6-F52B-7A2B-B716-78F451293EC6}"/>
              </a:ext>
            </a:extLst>
          </p:cNvPr>
          <p:cNvSpPr/>
          <p:nvPr/>
        </p:nvSpPr>
        <p:spPr>
          <a:xfrm>
            <a:off x="10079889" y="2204687"/>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575AF5AB-3DBF-767E-4093-79F534FEB892}"/>
              </a:ext>
            </a:extLst>
          </p:cNvPr>
          <p:cNvSpPr/>
          <p:nvPr/>
        </p:nvSpPr>
        <p:spPr>
          <a:xfrm>
            <a:off x="10069002" y="2748973"/>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C6718768-1A27-7A6C-30E3-2E2963B8C513}"/>
              </a:ext>
            </a:extLst>
          </p:cNvPr>
          <p:cNvSpPr/>
          <p:nvPr/>
        </p:nvSpPr>
        <p:spPr>
          <a:xfrm>
            <a:off x="10069002" y="331502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548CA06B-C3B6-B282-FBE1-2D2B5565F1D8}"/>
              </a:ext>
            </a:extLst>
          </p:cNvPr>
          <p:cNvCxnSpPr>
            <a:stCxn id="107" idx="3"/>
          </p:cNvCxnSpPr>
          <p:nvPr/>
        </p:nvCxnSpPr>
        <p:spPr>
          <a:xfrm flipV="1">
            <a:off x="10126402" y="1533849"/>
            <a:ext cx="89840" cy="106169"/>
          </a:xfrm>
          <a:prstGeom prst="line">
            <a:avLst/>
          </a:prstGeom>
        </p:spPr>
        <p:style>
          <a:lnRef idx="2">
            <a:schemeClr val="accent1"/>
          </a:lnRef>
          <a:fillRef idx="0">
            <a:schemeClr val="accent1"/>
          </a:fillRef>
          <a:effectRef idx="1">
            <a:schemeClr val="accent1"/>
          </a:effectRef>
          <a:fontRef idx="minor">
            <a:schemeClr val="tx1"/>
          </a:fontRef>
        </p:style>
      </p:cxnSp>
      <p:sp>
        <p:nvSpPr>
          <p:cNvPr id="112" name="TextBox 111">
            <a:extLst>
              <a:ext uri="{FF2B5EF4-FFF2-40B4-BE49-F238E27FC236}">
                <a16:creationId xmlns:a16="http://schemas.microsoft.com/office/drawing/2014/main" id="{5E7233CC-FC5E-21A7-932B-4BFCED68F623}"/>
              </a:ext>
            </a:extLst>
          </p:cNvPr>
          <p:cNvSpPr txBox="1"/>
          <p:nvPr/>
        </p:nvSpPr>
        <p:spPr>
          <a:xfrm>
            <a:off x="10080171" y="1697135"/>
            <a:ext cx="310243" cy="369332"/>
          </a:xfrm>
          <a:prstGeom prst="rect">
            <a:avLst/>
          </a:prstGeom>
          <a:noFill/>
        </p:spPr>
        <p:txBody>
          <a:bodyPr wrap="square" rtlCol="0">
            <a:spAutoFit/>
          </a:bodyPr>
          <a:lstStyle/>
          <a:p>
            <a:r>
              <a:rPr lang="en-US" dirty="0"/>
              <a:t>X</a:t>
            </a:r>
          </a:p>
        </p:txBody>
      </p:sp>
      <p:sp>
        <p:nvSpPr>
          <p:cNvPr id="113" name="Rectangle 112">
            <a:extLst>
              <a:ext uri="{FF2B5EF4-FFF2-40B4-BE49-F238E27FC236}">
                <a16:creationId xmlns:a16="http://schemas.microsoft.com/office/drawing/2014/main" id="{7968EB47-3A9A-296E-1FAD-59B987E4CEC0}"/>
              </a:ext>
            </a:extLst>
          </p:cNvPr>
          <p:cNvSpPr/>
          <p:nvPr/>
        </p:nvSpPr>
        <p:spPr>
          <a:xfrm>
            <a:off x="9987642" y="1239933"/>
            <a:ext cx="500743" cy="3004458"/>
          </a:xfrm>
          <a:prstGeom prst="rect">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9770CF00-641B-4068-7FFB-E0E5B9266FDB}"/>
                  </a:ext>
                </a:extLst>
              </p:cNvPr>
              <p:cNvSpPr txBox="1"/>
              <p:nvPr/>
            </p:nvSpPr>
            <p:spPr>
              <a:xfrm>
                <a:off x="9680121" y="2790809"/>
                <a:ext cx="1929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114" name="TextBox 113">
                <a:extLst>
                  <a:ext uri="{FF2B5EF4-FFF2-40B4-BE49-F238E27FC236}">
                    <a16:creationId xmlns:a16="http://schemas.microsoft.com/office/drawing/2014/main" id="{9770CF00-641B-4068-7FFB-E0E5B9266FDB}"/>
                  </a:ext>
                </a:extLst>
              </p:cNvPr>
              <p:cNvSpPr txBox="1">
                <a:spLocks noRot="1" noChangeAspect="1" noMove="1" noResize="1" noEditPoints="1" noAdjustHandles="1" noChangeArrowheads="1" noChangeShapeType="1" noTextEdit="1"/>
              </p:cNvSpPr>
              <p:nvPr/>
            </p:nvSpPr>
            <p:spPr>
              <a:xfrm>
                <a:off x="9680121" y="2790809"/>
                <a:ext cx="192938" cy="276999"/>
              </a:xfrm>
              <a:prstGeom prst="rect">
                <a:avLst/>
              </a:prstGeom>
              <a:blipFill>
                <a:blip r:embed="rId5"/>
                <a:stretch>
                  <a:fillRect l="-43750" r="-37500" b="-347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D8570C81-4791-38DF-8457-8D673A16B3B3}"/>
                  </a:ext>
                </a:extLst>
              </p:cNvPr>
              <p:cNvSpPr txBox="1"/>
              <p:nvPr/>
            </p:nvSpPr>
            <p:spPr>
              <a:xfrm>
                <a:off x="9680121" y="2185930"/>
                <a:ext cx="18678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𝜎</m:t>
                      </m:r>
                    </m:oMath>
                  </m:oMathPara>
                </a14:m>
                <a:endParaRPr lang="en-US" dirty="0"/>
              </a:p>
            </p:txBody>
          </p:sp>
        </mc:Choice>
        <mc:Fallback xmlns="">
          <p:sp>
            <p:nvSpPr>
              <p:cNvPr id="115" name="TextBox 114">
                <a:extLst>
                  <a:ext uri="{FF2B5EF4-FFF2-40B4-BE49-F238E27FC236}">
                    <a16:creationId xmlns:a16="http://schemas.microsoft.com/office/drawing/2014/main" id="{D8570C81-4791-38DF-8457-8D673A16B3B3}"/>
                  </a:ext>
                </a:extLst>
              </p:cNvPr>
              <p:cNvSpPr txBox="1">
                <a:spLocks noRot="1" noChangeAspect="1" noMove="1" noResize="1" noEditPoints="1" noAdjustHandles="1" noChangeArrowheads="1" noChangeShapeType="1" noTextEdit="1"/>
              </p:cNvSpPr>
              <p:nvPr/>
            </p:nvSpPr>
            <p:spPr>
              <a:xfrm>
                <a:off x="9680121" y="2185930"/>
                <a:ext cx="186782" cy="276999"/>
              </a:xfrm>
              <a:prstGeom prst="rect">
                <a:avLst/>
              </a:prstGeom>
              <a:blipFill>
                <a:blip r:embed="rId6"/>
                <a:stretch>
                  <a:fillRect l="-18750" r="-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697D52F5-DB99-57D7-2682-E97DBA7844F6}"/>
                  </a:ext>
                </a:extLst>
              </p:cNvPr>
              <p:cNvSpPr txBox="1"/>
              <p:nvPr/>
            </p:nvSpPr>
            <p:spPr>
              <a:xfrm>
                <a:off x="9226728" y="3328929"/>
                <a:ext cx="6401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16" name="TextBox 115">
                <a:extLst>
                  <a:ext uri="{FF2B5EF4-FFF2-40B4-BE49-F238E27FC236}">
                    <a16:creationId xmlns:a16="http://schemas.microsoft.com/office/drawing/2014/main" id="{697D52F5-DB99-57D7-2682-E97DBA7844F6}"/>
                  </a:ext>
                </a:extLst>
              </p:cNvPr>
              <p:cNvSpPr txBox="1">
                <a:spLocks noRot="1" noChangeAspect="1" noMove="1" noResize="1" noEditPoints="1" noAdjustHandles="1" noChangeArrowheads="1" noChangeShapeType="1" noTextEdit="1"/>
              </p:cNvSpPr>
              <p:nvPr/>
            </p:nvSpPr>
            <p:spPr>
              <a:xfrm>
                <a:off x="9226728" y="3328929"/>
                <a:ext cx="640175" cy="276999"/>
              </a:xfrm>
              <a:prstGeom prst="rect">
                <a:avLst/>
              </a:prstGeom>
              <a:blipFill>
                <a:blip r:embed="rId7"/>
                <a:stretch>
                  <a:fillRect l="-7692" r="-1923" b="-13043"/>
                </a:stretch>
              </a:blipFill>
            </p:spPr>
            <p:txBody>
              <a:bodyPr/>
              <a:lstStyle/>
              <a:p>
                <a:r>
                  <a:rPr lang="en-US">
                    <a:noFill/>
                  </a:rPr>
                  <a:t> </a:t>
                </a:r>
              </a:p>
            </p:txBody>
          </p:sp>
        </mc:Fallback>
      </mc:AlternateContent>
      <p:sp>
        <p:nvSpPr>
          <p:cNvPr id="117" name="TextBox 116">
            <a:extLst>
              <a:ext uri="{FF2B5EF4-FFF2-40B4-BE49-F238E27FC236}">
                <a16:creationId xmlns:a16="http://schemas.microsoft.com/office/drawing/2014/main" id="{04606F78-D08D-7FA2-E63F-69C0BEEC0843}"/>
              </a:ext>
            </a:extLst>
          </p:cNvPr>
          <p:cNvSpPr txBox="1"/>
          <p:nvPr/>
        </p:nvSpPr>
        <p:spPr>
          <a:xfrm>
            <a:off x="9324351" y="1349572"/>
            <a:ext cx="640175" cy="369332"/>
          </a:xfrm>
          <a:prstGeom prst="rect">
            <a:avLst/>
          </a:prstGeom>
          <a:noFill/>
        </p:spPr>
        <p:txBody>
          <a:bodyPr wrap="square" rtlCol="0">
            <a:spAutoFit/>
          </a:bodyPr>
          <a:lstStyle/>
          <a:p>
            <a:pPr algn="ctr"/>
            <a:r>
              <a:rPr lang="en-US" dirty="0"/>
              <a:t>rate</a:t>
            </a:r>
          </a:p>
        </p:txBody>
      </p:sp>
      <p:sp>
        <p:nvSpPr>
          <p:cNvPr id="118" name="TextBox 117">
            <a:extLst>
              <a:ext uri="{FF2B5EF4-FFF2-40B4-BE49-F238E27FC236}">
                <a16:creationId xmlns:a16="http://schemas.microsoft.com/office/drawing/2014/main" id="{C62FBCE1-92D5-2008-5917-B5DDD9AD593F}"/>
              </a:ext>
            </a:extLst>
          </p:cNvPr>
          <p:cNvSpPr txBox="1"/>
          <p:nvPr/>
        </p:nvSpPr>
        <p:spPr>
          <a:xfrm>
            <a:off x="9896154" y="3738343"/>
            <a:ext cx="640175" cy="369332"/>
          </a:xfrm>
          <a:prstGeom prst="rect">
            <a:avLst/>
          </a:prstGeom>
          <a:noFill/>
        </p:spPr>
        <p:txBody>
          <a:bodyPr wrap="square" rtlCol="0">
            <a:spAutoFit/>
          </a:bodyPr>
          <a:lstStyle/>
          <a:p>
            <a:pPr algn="ctr"/>
            <a:r>
              <a:rPr lang="en-US" dirty="0"/>
              <a:t>OUT</a:t>
            </a:r>
          </a:p>
        </p:txBody>
      </p:sp>
      <p:sp>
        <p:nvSpPr>
          <p:cNvPr id="119" name="TextBox 118">
            <a:extLst>
              <a:ext uri="{FF2B5EF4-FFF2-40B4-BE49-F238E27FC236}">
                <a16:creationId xmlns:a16="http://schemas.microsoft.com/office/drawing/2014/main" id="{A21F6EB8-422E-DBDF-D72A-D4B1B7CD6CC8}"/>
              </a:ext>
            </a:extLst>
          </p:cNvPr>
          <p:cNvSpPr txBox="1"/>
          <p:nvPr/>
        </p:nvSpPr>
        <p:spPr>
          <a:xfrm>
            <a:off x="10433957" y="3306533"/>
            <a:ext cx="925329" cy="369332"/>
          </a:xfrm>
          <a:prstGeom prst="rect">
            <a:avLst/>
          </a:prstGeom>
          <a:noFill/>
        </p:spPr>
        <p:txBody>
          <a:bodyPr wrap="square" rtlCol="0">
            <a:spAutoFit/>
          </a:bodyPr>
          <a:lstStyle/>
          <a:p>
            <a:pPr algn="ctr"/>
            <a:r>
              <a:rPr lang="en-US" dirty="0"/>
              <a:t>pulse</a:t>
            </a:r>
          </a:p>
        </p:txBody>
      </p:sp>
      <p:sp>
        <p:nvSpPr>
          <p:cNvPr id="120" name="TextBox 119">
            <a:extLst>
              <a:ext uri="{FF2B5EF4-FFF2-40B4-BE49-F238E27FC236}">
                <a16:creationId xmlns:a16="http://schemas.microsoft.com/office/drawing/2014/main" id="{FE15C907-68F0-3E6A-C507-24EBB339222E}"/>
              </a:ext>
            </a:extLst>
          </p:cNvPr>
          <p:cNvSpPr txBox="1"/>
          <p:nvPr/>
        </p:nvSpPr>
        <p:spPr>
          <a:xfrm>
            <a:off x="10434398" y="2721747"/>
            <a:ext cx="925329" cy="369332"/>
          </a:xfrm>
          <a:prstGeom prst="rect">
            <a:avLst/>
          </a:prstGeom>
          <a:noFill/>
        </p:spPr>
        <p:txBody>
          <a:bodyPr wrap="square" rtlCol="0">
            <a:spAutoFit/>
          </a:bodyPr>
          <a:lstStyle/>
          <a:p>
            <a:pPr algn="ctr"/>
            <a:r>
              <a:rPr lang="en-US" dirty="0"/>
              <a:t>CV</a:t>
            </a:r>
          </a:p>
        </p:txBody>
      </p:sp>
    </p:spTree>
    <p:extLst>
      <p:ext uri="{BB962C8B-B14F-4D97-AF65-F5344CB8AC3E}">
        <p14:creationId xmlns:p14="http://schemas.microsoft.com/office/powerpoint/2010/main" val="348784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CBD9000B-5A32-A458-ACD5-628E18CC2FA2}"/>
              </a:ext>
            </a:extLst>
          </p:cNvPr>
          <p:cNvSpPr/>
          <p:nvPr/>
        </p:nvSpPr>
        <p:spPr>
          <a:xfrm>
            <a:off x="2999442" y="226427"/>
            <a:ext cx="1143000" cy="1143000"/>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3B1508F-85D2-6E13-7088-91A31DB00454}"/>
              </a:ext>
            </a:extLst>
          </p:cNvPr>
          <p:cNvSpPr/>
          <p:nvPr/>
        </p:nvSpPr>
        <p:spPr>
          <a:xfrm>
            <a:off x="5422223"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4ED0161-D3D3-7FE6-AA69-3CB688B746F9}"/>
              </a:ext>
            </a:extLst>
          </p:cNvPr>
          <p:cNvSpPr/>
          <p:nvPr/>
        </p:nvSpPr>
        <p:spPr>
          <a:xfrm>
            <a:off x="5411337"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93CE434-C177-D191-355D-152DFB995E51}"/>
              </a:ext>
            </a:extLst>
          </p:cNvPr>
          <p:cNvSpPr/>
          <p:nvPr/>
        </p:nvSpPr>
        <p:spPr>
          <a:xfrm>
            <a:off x="5411337"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1E33C56-5BF1-2580-B97A-B9D53B8CA691}"/>
              </a:ext>
            </a:extLst>
          </p:cNvPr>
          <p:cNvSpPr txBox="1"/>
          <p:nvPr/>
        </p:nvSpPr>
        <p:spPr>
          <a:xfrm>
            <a:off x="5822815" y="5215723"/>
            <a:ext cx="925329" cy="369332"/>
          </a:xfrm>
          <a:prstGeom prst="rect">
            <a:avLst/>
          </a:prstGeom>
          <a:noFill/>
        </p:spPr>
        <p:txBody>
          <a:bodyPr wrap="square" rtlCol="0">
            <a:spAutoFit/>
          </a:bodyPr>
          <a:lstStyle/>
          <a:p>
            <a:pPr algn="ctr"/>
            <a:r>
              <a:rPr lang="en-US" dirty="0"/>
              <a:t>pulse</a:t>
            </a:r>
          </a:p>
        </p:txBody>
      </p:sp>
      <p:sp>
        <p:nvSpPr>
          <p:cNvPr id="10" name="TextBox 9">
            <a:extLst>
              <a:ext uri="{FF2B5EF4-FFF2-40B4-BE49-F238E27FC236}">
                <a16:creationId xmlns:a16="http://schemas.microsoft.com/office/drawing/2014/main" id="{F0DAE386-52F5-9280-E00B-C6C251F98A03}"/>
              </a:ext>
            </a:extLst>
          </p:cNvPr>
          <p:cNvSpPr txBox="1"/>
          <p:nvPr/>
        </p:nvSpPr>
        <p:spPr>
          <a:xfrm>
            <a:off x="5747890" y="4505246"/>
            <a:ext cx="925329" cy="369332"/>
          </a:xfrm>
          <a:prstGeom prst="rect">
            <a:avLst/>
          </a:prstGeom>
          <a:noFill/>
        </p:spPr>
        <p:txBody>
          <a:bodyPr wrap="square" rtlCol="0">
            <a:spAutoFit/>
          </a:bodyPr>
          <a:lstStyle/>
          <a:p>
            <a:pPr algn="ctr"/>
            <a:r>
              <a:rPr lang="en-US" dirty="0"/>
              <a:t>CV</a:t>
            </a:r>
          </a:p>
        </p:txBody>
      </p:sp>
      <p:sp>
        <p:nvSpPr>
          <p:cNvPr id="11" name="TextBox 10">
            <a:extLst>
              <a:ext uri="{FF2B5EF4-FFF2-40B4-BE49-F238E27FC236}">
                <a16:creationId xmlns:a16="http://schemas.microsoft.com/office/drawing/2014/main" id="{AC07DAC8-2EDE-BDF5-B264-132B4758415B}"/>
              </a:ext>
            </a:extLst>
          </p:cNvPr>
          <p:cNvSpPr txBox="1"/>
          <p:nvPr/>
        </p:nvSpPr>
        <p:spPr>
          <a:xfrm>
            <a:off x="4842624" y="3255512"/>
            <a:ext cx="640175" cy="369332"/>
          </a:xfrm>
          <a:prstGeom prst="rect">
            <a:avLst/>
          </a:prstGeom>
          <a:noFill/>
        </p:spPr>
        <p:txBody>
          <a:bodyPr wrap="square" rtlCol="0">
            <a:spAutoFit/>
          </a:bodyPr>
          <a:lstStyle/>
          <a:p>
            <a:pPr algn="ctr"/>
            <a:r>
              <a:rPr lang="en-US" dirty="0"/>
              <a:t>OUT</a:t>
            </a:r>
          </a:p>
        </p:txBody>
      </p:sp>
      <p:sp>
        <p:nvSpPr>
          <p:cNvPr id="12" name="Oval 11">
            <a:extLst>
              <a:ext uri="{FF2B5EF4-FFF2-40B4-BE49-F238E27FC236}">
                <a16:creationId xmlns:a16="http://schemas.microsoft.com/office/drawing/2014/main" id="{2DE1ADD8-78FB-13CD-C36C-94C1727092F7}"/>
              </a:ext>
            </a:extLst>
          </p:cNvPr>
          <p:cNvSpPr/>
          <p:nvPr/>
        </p:nvSpPr>
        <p:spPr>
          <a:xfrm>
            <a:off x="4548710"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AC88719-3A18-014D-DF3F-834D29320329}"/>
              </a:ext>
            </a:extLst>
          </p:cNvPr>
          <p:cNvSpPr/>
          <p:nvPr/>
        </p:nvSpPr>
        <p:spPr>
          <a:xfrm>
            <a:off x="4537824"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213615B-6320-E392-8DF6-7E34116DDDCB}"/>
              </a:ext>
            </a:extLst>
          </p:cNvPr>
          <p:cNvSpPr/>
          <p:nvPr/>
        </p:nvSpPr>
        <p:spPr>
          <a:xfrm>
            <a:off x="4537824"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9959FFFD-FED7-935E-B0C3-341D831E4D12}"/>
              </a:ext>
            </a:extLst>
          </p:cNvPr>
          <p:cNvSpPr txBox="1"/>
          <p:nvPr/>
        </p:nvSpPr>
        <p:spPr>
          <a:xfrm>
            <a:off x="5779294" y="3850284"/>
            <a:ext cx="925329" cy="369332"/>
          </a:xfrm>
          <a:prstGeom prst="rect">
            <a:avLst/>
          </a:prstGeom>
          <a:noFill/>
        </p:spPr>
        <p:txBody>
          <a:bodyPr wrap="square" rtlCol="0">
            <a:spAutoFit/>
          </a:bodyPr>
          <a:lstStyle/>
          <a:p>
            <a:pPr algn="ctr"/>
            <a:r>
              <a:rPr lang="en-US" dirty="0"/>
              <a:t>CV</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64FDF8F-5930-C6B2-2173-5F133C9A232E}"/>
                  </a:ext>
                </a:extLst>
              </p:cNvPr>
              <p:cNvSpPr txBox="1"/>
              <p:nvPr/>
            </p:nvSpPr>
            <p:spPr>
              <a:xfrm>
                <a:off x="4537824" y="4846031"/>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oMath>
                  </m:oMathPara>
                </a14:m>
                <a:endParaRPr lang="en-US" dirty="0"/>
              </a:p>
            </p:txBody>
          </p:sp>
        </mc:Choice>
        <mc:Fallback xmlns="">
          <p:sp>
            <p:nvSpPr>
              <p:cNvPr id="22" name="TextBox 21">
                <a:extLst>
                  <a:ext uri="{FF2B5EF4-FFF2-40B4-BE49-F238E27FC236}">
                    <a16:creationId xmlns:a16="http://schemas.microsoft.com/office/drawing/2014/main" id="{064FDF8F-5930-C6B2-2173-5F133C9A232E}"/>
                  </a:ext>
                </a:extLst>
              </p:cNvPr>
              <p:cNvSpPr txBox="1">
                <a:spLocks noRot="1" noChangeAspect="1" noMove="1" noResize="1" noEditPoints="1" noAdjustHandles="1" noChangeArrowheads="1" noChangeShapeType="1" noTextEdit="1"/>
              </p:cNvSpPr>
              <p:nvPr/>
            </p:nvSpPr>
            <p:spPr>
              <a:xfrm>
                <a:off x="4537824" y="4846031"/>
                <a:ext cx="346534" cy="276999"/>
              </a:xfrm>
              <a:prstGeom prst="rect">
                <a:avLst/>
              </a:prstGeom>
              <a:blipFill>
                <a:blip r:embed="rId3"/>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7845582-D660-629A-DF37-8786F9E3E011}"/>
                  </a:ext>
                </a:extLst>
              </p:cNvPr>
              <p:cNvSpPr txBox="1"/>
              <p:nvPr/>
            </p:nvSpPr>
            <p:spPr>
              <a:xfrm>
                <a:off x="4445964" y="4124353"/>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𝐴</m:t>
                          </m:r>
                        </m:sub>
                      </m:sSub>
                    </m:oMath>
                  </m:oMathPara>
                </a14:m>
                <a:endParaRPr lang="en-US" dirty="0"/>
              </a:p>
            </p:txBody>
          </p:sp>
        </mc:Choice>
        <mc:Fallback xmlns="">
          <p:sp>
            <p:nvSpPr>
              <p:cNvPr id="25" name="TextBox 24">
                <a:extLst>
                  <a:ext uri="{FF2B5EF4-FFF2-40B4-BE49-F238E27FC236}">
                    <a16:creationId xmlns:a16="http://schemas.microsoft.com/office/drawing/2014/main" id="{87845582-D660-629A-DF37-8786F9E3E011}"/>
                  </a:ext>
                </a:extLst>
              </p:cNvPr>
              <p:cNvSpPr txBox="1">
                <a:spLocks noRot="1" noChangeAspect="1" noMove="1" noResize="1" noEditPoints="1" noAdjustHandles="1" noChangeArrowheads="1" noChangeShapeType="1" noTextEdit="1"/>
              </p:cNvSpPr>
              <p:nvPr/>
            </p:nvSpPr>
            <p:spPr>
              <a:xfrm>
                <a:off x="4445964" y="4124353"/>
                <a:ext cx="496385" cy="276999"/>
              </a:xfrm>
              <a:prstGeom prst="rect">
                <a:avLst/>
              </a:prstGeom>
              <a:blipFill>
                <a:blip r:embed="rId4"/>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2D244EE-E67A-D4F3-5D01-D43C4C756486}"/>
                  </a:ext>
                </a:extLst>
              </p:cNvPr>
              <p:cNvSpPr txBox="1"/>
              <p:nvPr/>
            </p:nvSpPr>
            <p:spPr>
              <a:xfrm>
                <a:off x="5401356" y="4841653"/>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oMath>
                  </m:oMathPara>
                </a14:m>
                <a:endParaRPr lang="en-US" dirty="0"/>
              </a:p>
            </p:txBody>
          </p:sp>
        </mc:Choice>
        <mc:Fallback xmlns="">
          <p:sp>
            <p:nvSpPr>
              <p:cNvPr id="26" name="TextBox 25">
                <a:extLst>
                  <a:ext uri="{FF2B5EF4-FFF2-40B4-BE49-F238E27FC236}">
                    <a16:creationId xmlns:a16="http://schemas.microsoft.com/office/drawing/2014/main" id="{C2D244EE-E67A-D4F3-5D01-D43C4C756486}"/>
                  </a:ext>
                </a:extLst>
              </p:cNvPr>
              <p:cNvSpPr txBox="1">
                <a:spLocks noRot="1" noChangeAspect="1" noMove="1" noResize="1" noEditPoints="1" noAdjustHandles="1" noChangeArrowheads="1" noChangeShapeType="1" noTextEdit="1"/>
              </p:cNvSpPr>
              <p:nvPr/>
            </p:nvSpPr>
            <p:spPr>
              <a:xfrm>
                <a:off x="5401356" y="4841653"/>
                <a:ext cx="346534" cy="276999"/>
              </a:xfrm>
              <a:prstGeom prst="rect">
                <a:avLst/>
              </a:prstGeom>
              <a:blipFill>
                <a:blip r:embed="rId5"/>
                <a:stretch>
                  <a:fillRect l="-3571"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184D18D-8E14-8294-C433-42DFC0967CC9}"/>
                  </a:ext>
                </a:extLst>
              </p:cNvPr>
              <p:cNvSpPr txBox="1"/>
              <p:nvPr/>
            </p:nvSpPr>
            <p:spPr>
              <a:xfrm>
                <a:off x="5326430" y="4123561"/>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xmlns="">
          <p:sp>
            <p:nvSpPr>
              <p:cNvPr id="27" name="TextBox 26">
                <a:extLst>
                  <a:ext uri="{FF2B5EF4-FFF2-40B4-BE49-F238E27FC236}">
                    <a16:creationId xmlns:a16="http://schemas.microsoft.com/office/drawing/2014/main" id="{7184D18D-8E14-8294-C433-42DFC0967CC9}"/>
                  </a:ext>
                </a:extLst>
              </p:cNvPr>
              <p:cNvSpPr txBox="1">
                <a:spLocks noRot="1" noChangeAspect="1" noMove="1" noResize="1" noEditPoints="1" noAdjustHandles="1" noChangeArrowheads="1" noChangeShapeType="1" noTextEdit="1"/>
              </p:cNvSpPr>
              <p:nvPr/>
            </p:nvSpPr>
            <p:spPr>
              <a:xfrm>
                <a:off x="5326430" y="4123561"/>
                <a:ext cx="496385" cy="276999"/>
              </a:xfrm>
              <a:prstGeom prst="rect">
                <a:avLst/>
              </a:prstGeom>
              <a:blipFill>
                <a:blip r:embed="rId6"/>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BA448C7-FC0A-7717-C290-4618CEC43EF7}"/>
                  </a:ext>
                </a:extLst>
              </p:cNvPr>
              <p:cNvSpPr txBox="1"/>
              <p:nvPr/>
            </p:nvSpPr>
            <p:spPr>
              <a:xfrm>
                <a:off x="4333973" y="5613851"/>
                <a:ext cx="709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m:oMathPara>
                </a14:m>
                <a:endParaRPr lang="en-US" dirty="0"/>
              </a:p>
            </p:txBody>
          </p:sp>
        </mc:Choice>
        <mc:Fallback xmlns="">
          <p:sp>
            <p:nvSpPr>
              <p:cNvPr id="28" name="TextBox 27">
                <a:extLst>
                  <a:ext uri="{FF2B5EF4-FFF2-40B4-BE49-F238E27FC236}">
                    <a16:creationId xmlns:a16="http://schemas.microsoft.com/office/drawing/2014/main" id="{CBA448C7-FC0A-7717-C290-4618CEC43EF7}"/>
                  </a:ext>
                </a:extLst>
              </p:cNvPr>
              <p:cNvSpPr txBox="1">
                <a:spLocks noRot="1" noChangeAspect="1" noMove="1" noResize="1" noEditPoints="1" noAdjustHandles="1" noChangeArrowheads="1" noChangeShapeType="1" noTextEdit="1"/>
              </p:cNvSpPr>
              <p:nvPr/>
            </p:nvSpPr>
            <p:spPr>
              <a:xfrm>
                <a:off x="4333973" y="5613851"/>
                <a:ext cx="709233" cy="276999"/>
              </a:xfrm>
              <a:prstGeom prst="rect">
                <a:avLst/>
              </a:prstGeom>
              <a:blipFill>
                <a:blip r:embed="rId7"/>
                <a:stretch>
                  <a:fillRect l="-5357" r="-8929"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45EB104-CFDB-DA07-22C0-6DEF3B52928A}"/>
                  </a:ext>
                </a:extLst>
              </p:cNvPr>
              <p:cNvSpPr txBox="1"/>
              <p:nvPr/>
            </p:nvSpPr>
            <p:spPr>
              <a:xfrm>
                <a:off x="5199128" y="5610724"/>
                <a:ext cx="725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r>
                        <a:rPr lang="en-US" b="0" i="1" smtClean="0">
                          <a:latin typeface="Cambria Math" panose="02040503050406030204" pitchFamily="18" charset="0"/>
                        </a:rPr>
                        <m:t>=0</m:t>
                      </m:r>
                    </m:oMath>
                  </m:oMathPara>
                </a14:m>
                <a:endParaRPr lang="en-US" dirty="0"/>
              </a:p>
            </p:txBody>
          </p:sp>
        </mc:Choice>
        <mc:Fallback xmlns="">
          <p:sp>
            <p:nvSpPr>
              <p:cNvPr id="29" name="TextBox 28">
                <a:extLst>
                  <a:ext uri="{FF2B5EF4-FFF2-40B4-BE49-F238E27FC236}">
                    <a16:creationId xmlns:a16="http://schemas.microsoft.com/office/drawing/2014/main" id="{C45EB104-CFDB-DA07-22C0-6DEF3B52928A}"/>
                  </a:ext>
                </a:extLst>
              </p:cNvPr>
              <p:cNvSpPr txBox="1">
                <a:spLocks noRot="1" noChangeAspect="1" noMove="1" noResize="1" noEditPoints="1" noAdjustHandles="1" noChangeArrowheads="1" noChangeShapeType="1" noTextEdit="1"/>
              </p:cNvSpPr>
              <p:nvPr/>
            </p:nvSpPr>
            <p:spPr>
              <a:xfrm>
                <a:off x="5199128" y="5610724"/>
                <a:ext cx="725135" cy="276999"/>
              </a:xfrm>
              <a:prstGeom prst="rect">
                <a:avLst/>
              </a:prstGeom>
              <a:blipFill>
                <a:blip r:embed="rId8"/>
                <a:stretch>
                  <a:fillRect l="-5172" r="-6897" b="-13043"/>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C5B966A-7AC9-6BBD-1D50-DE7FCCEA7FFA}"/>
              </a:ext>
            </a:extLst>
          </p:cNvPr>
          <p:cNvSpPr/>
          <p:nvPr/>
        </p:nvSpPr>
        <p:spPr>
          <a:xfrm>
            <a:off x="1957536"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1E59E7B-D355-FA5C-E22B-B5FA30C963AF}"/>
              </a:ext>
            </a:extLst>
          </p:cNvPr>
          <p:cNvSpPr/>
          <p:nvPr/>
        </p:nvSpPr>
        <p:spPr>
          <a:xfrm>
            <a:off x="1946650"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B09D525-475B-491B-A3AD-BDBE069B8DE2}"/>
              </a:ext>
            </a:extLst>
          </p:cNvPr>
          <p:cNvSpPr/>
          <p:nvPr/>
        </p:nvSpPr>
        <p:spPr>
          <a:xfrm>
            <a:off x="1946650"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C8FB01FC-A389-CA07-C816-2013819BAFEB}"/>
              </a:ext>
            </a:extLst>
          </p:cNvPr>
          <p:cNvSpPr txBox="1"/>
          <p:nvPr/>
        </p:nvSpPr>
        <p:spPr>
          <a:xfrm>
            <a:off x="2358128" y="5215723"/>
            <a:ext cx="925329" cy="369332"/>
          </a:xfrm>
          <a:prstGeom prst="rect">
            <a:avLst/>
          </a:prstGeom>
          <a:noFill/>
        </p:spPr>
        <p:txBody>
          <a:bodyPr wrap="square" rtlCol="0">
            <a:spAutoFit/>
          </a:bodyPr>
          <a:lstStyle/>
          <a:p>
            <a:pPr algn="ctr"/>
            <a:r>
              <a:rPr lang="en-US" dirty="0"/>
              <a:t>pulse</a:t>
            </a:r>
          </a:p>
        </p:txBody>
      </p:sp>
      <p:sp>
        <p:nvSpPr>
          <p:cNvPr id="34" name="TextBox 33">
            <a:extLst>
              <a:ext uri="{FF2B5EF4-FFF2-40B4-BE49-F238E27FC236}">
                <a16:creationId xmlns:a16="http://schemas.microsoft.com/office/drawing/2014/main" id="{C41972B6-D049-117A-200E-E2BEEB26E52F}"/>
              </a:ext>
            </a:extLst>
          </p:cNvPr>
          <p:cNvSpPr txBox="1"/>
          <p:nvPr/>
        </p:nvSpPr>
        <p:spPr>
          <a:xfrm>
            <a:off x="2380786" y="4211816"/>
            <a:ext cx="925329" cy="369332"/>
          </a:xfrm>
          <a:prstGeom prst="rect">
            <a:avLst/>
          </a:prstGeom>
          <a:noFill/>
        </p:spPr>
        <p:txBody>
          <a:bodyPr wrap="square" rtlCol="0">
            <a:spAutoFit/>
          </a:bodyPr>
          <a:lstStyle/>
          <a:p>
            <a:pPr algn="ctr"/>
            <a:r>
              <a:rPr lang="en-US" dirty="0"/>
              <a:t>CV</a:t>
            </a:r>
          </a:p>
        </p:txBody>
      </p:sp>
      <p:sp>
        <p:nvSpPr>
          <p:cNvPr id="35" name="TextBox 34">
            <a:extLst>
              <a:ext uri="{FF2B5EF4-FFF2-40B4-BE49-F238E27FC236}">
                <a16:creationId xmlns:a16="http://schemas.microsoft.com/office/drawing/2014/main" id="{0A57894B-1F6F-B1D3-DF26-3EC667A4EC2A}"/>
              </a:ext>
            </a:extLst>
          </p:cNvPr>
          <p:cNvSpPr txBox="1"/>
          <p:nvPr/>
        </p:nvSpPr>
        <p:spPr>
          <a:xfrm>
            <a:off x="1377937" y="3255512"/>
            <a:ext cx="640175" cy="369332"/>
          </a:xfrm>
          <a:prstGeom prst="rect">
            <a:avLst/>
          </a:prstGeom>
          <a:noFill/>
        </p:spPr>
        <p:txBody>
          <a:bodyPr wrap="square" rtlCol="0">
            <a:spAutoFit/>
          </a:bodyPr>
          <a:lstStyle/>
          <a:p>
            <a:pPr algn="ctr"/>
            <a:r>
              <a:rPr lang="en-US" dirty="0"/>
              <a:t>IN</a:t>
            </a:r>
          </a:p>
        </p:txBody>
      </p:sp>
      <p:sp>
        <p:nvSpPr>
          <p:cNvPr id="36" name="Oval 35">
            <a:extLst>
              <a:ext uri="{FF2B5EF4-FFF2-40B4-BE49-F238E27FC236}">
                <a16:creationId xmlns:a16="http://schemas.microsoft.com/office/drawing/2014/main" id="{E7E6DE62-6FEE-8CDA-18BC-2E1899E633AB}"/>
              </a:ext>
            </a:extLst>
          </p:cNvPr>
          <p:cNvSpPr/>
          <p:nvPr/>
        </p:nvSpPr>
        <p:spPr>
          <a:xfrm>
            <a:off x="1084023" y="3830032"/>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AB8C6E9-D8F8-E2D8-EBE1-1B88C8A032AA}"/>
              </a:ext>
            </a:extLst>
          </p:cNvPr>
          <p:cNvSpPr/>
          <p:nvPr/>
        </p:nvSpPr>
        <p:spPr>
          <a:xfrm>
            <a:off x="1073137" y="4542159"/>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C919539F-EBDA-A47F-1881-EED25F967230}"/>
              </a:ext>
            </a:extLst>
          </p:cNvPr>
          <p:cNvSpPr/>
          <p:nvPr/>
        </p:nvSpPr>
        <p:spPr>
          <a:xfrm>
            <a:off x="1073137" y="5276380"/>
            <a:ext cx="304800" cy="30480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751E9F0-D376-8F5D-3463-CA81441E67DF}"/>
              </a:ext>
            </a:extLst>
          </p:cNvPr>
          <p:cNvSpPr/>
          <p:nvPr/>
        </p:nvSpPr>
        <p:spPr>
          <a:xfrm>
            <a:off x="2251450" y="1779949"/>
            <a:ext cx="403701" cy="40370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D64FA91-E8DF-1A12-1FAB-CE35883110ED}"/>
              </a:ext>
            </a:extLst>
          </p:cNvPr>
          <p:cNvSpPr/>
          <p:nvPr/>
        </p:nvSpPr>
        <p:spPr>
          <a:xfrm>
            <a:off x="3380775" y="1776320"/>
            <a:ext cx="403701" cy="40370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9F52FA00-1478-85BB-9F71-00025597CA34}"/>
              </a:ext>
            </a:extLst>
          </p:cNvPr>
          <p:cNvSpPr/>
          <p:nvPr/>
        </p:nvSpPr>
        <p:spPr>
          <a:xfrm>
            <a:off x="4510100" y="1773921"/>
            <a:ext cx="403701" cy="403701"/>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49B36E9-39B9-F1B2-9493-2FEB7D186385}"/>
              </a:ext>
            </a:extLst>
          </p:cNvPr>
          <p:cNvSpPr/>
          <p:nvPr/>
        </p:nvSpPr>
        <p:spPr>
          <a:xfrm>
            <a:off x="8983964" y="2687673"/>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9F87E81-C2D1-491B-1964-B6D830C1975C}"/>
              </a:ext>
            </a:extLst>
          </p:cNvPr>
          <p:cNvSpPr/>
          <p:nvPr/>
        </p:nvSpPr>
        <p:spPr>
          <a:xfrm>
            <a:off x="9686757" y="2687673"/>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5DEE2FAE-A141-6FEC-065B-3D175ACB0057}"/>
              </a:ext>
            </a:extLst>
          </p:cNvPr>
          <p:cNvSpPr/>
          <p:nvPr/>
        </p:nvSpPr>
        <p:spPr>
          <a:xfrm>
            <a:off x="9686758" y="3844730"/>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B45949D-5397-B141-7371-2CE27D731FCF}"/>
              </a:ext>
            </a:extLst>
          </p:cNvPr>
          <p:cNvSpPr/>
          <p:nvPr/>
        </p:nvSpPr>
        <p:spPr>
          <a:xfrm>
            <a:off x="8983965" y="3844730"/>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528767E-DFBC-E2B6-CF00-130A373D66AA}"/>
              </a:ext>
            </a:extLst>
          </p:cNvPr>
          <p:cNvSpPr/>
          <p:nvPr/>
        </p:nvSpPr>
        <p:spPr>
          <a:xfrm>
            <a:off x="8983966" y="4915185"/>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CB363AE3-B478-ED68-3721-4DD84747ABC1}"/>
              </a:ext>
            </a:extLst>
          </p:cNvPr>
          <p:cNvSpPr/>
          <p:nvPr/>
        </p:nvSpPr>
        <p:spPr>
          <a:xfrm>
            <a:off x="9686759" y="4916061"/>
            <a:ext cx="403701" cy="40370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DA5A3493-DB9E-FB8F-7CC8-779F47CFFF5F}"/>
              </a:ext>
            </a:extLst>
          </p:cNvPr>
          <p:cNvSpPr txBox="1"/>
          <p:nvPr/>
        </p:nvSpPr>
        <p:spPr>
          <a:xfrm>
            <a:off x="9185814" y="2057037"/>
            <a:ext cx="640175" cy="369332"/>
          </a:xfrm>
          <a:prstGeom prst="rect">
            <a:avLst/>
          </a:prstGeom>
          <a:noFill/>
        </p:spPr>
        <p:txBody>
          <a:bodyPr wrap="square" rtlCol="0">
            <a:spAutoFit/>
          </a:bodyPr>
          <a:lstStyle/>
          <a:p>
            <a:pPr algn="ctr"/>
            <a:r>
              <a:rPr lang="en-US" dirty="0"/>
              <a:t>LED</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001811A9-5249-4900-287F-9A3862025A63}"/>
                  </a:ext>
                </a:extLst>
              </p:cNvPr>
              <p:cNvSpPr txBox="1"/>
              <p:nvPr/>
            </p:nvSpPr>
            <p:spPr>
              <a:xfrm>
                <a:off x="3385982" y="222314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60" name="TextBox 59">
                <a:extLst>
                  <a:ext uri="{FF2B5EF4-FFF2-40B4-BE49-F238E27FC236}">
                    <a16:creationId xmlns:a16="http://schemas.microsoft.com/office/drawing/2014/main" id="{001811A9-5249-4900-287F-9A3862025A63}"/>
                  </a:ext>
                </a:extLst>
              </p:cNvPr>
              <p:cNvSpPr txBox="1">
                <a:spLocks noRot="1" noChangeAspect="1" noMove="1" noResize="1" noEditPoints="1" noAdjustHandles="1" noChangeArrowheads="1" noChangeShapeType="1" noTextEdit="1"/>
              </p:cNvSpPr>
              <p:nvPr/>
            </p:nvSpPr>
            <p:spPr>
              <a:xfrm>
                <a:off x="3385982" y="2223142"/>
                <a:ext cx="403701" cy="27699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80BEE06-B789-64EA-DE50-FB594C9A5AC4}"/>
                  </a:ext>
                </a:extLst>
              </p:cNvPr>
              <p:cNvSpPr txBox="1"/>
              <p:nvPr/>
            </p:nvSpPr>
            <p:spPr>
              <a:xfrm>
                <a:off x="3369091" y="1399418"/>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61" name="TextBox 60">
                <a:extLst>
                  <a:ext uri="{FF2B5EF4-FFF2-40B4-BE49-F238E27FC236}">
                    <a16:creationId xmlns:a16="http://schemas.microsoft.com/office/drawing/2014/main" id="{280BEE06-B789-64EA-DE50-FB594C9A5AC4}"/>
                  </a:ext>
                </a:extLst>
              </p:cNvPr>
              <p:cNvSpPr txBox="1">
                <a:spLocks noRot="1" noChangeAspect="1" noMove="1" noResize="1" noEditPoints="1" noAdjustHandles="1" noChangeArrowheads="1" noChangeShapeType="1" noTextEdit="1"/>
              </p:cNvSpPr>
              <p:nvPr/>
            </p:nvSpPr>
            <p:spPr>
              <a:xfrm>
                <a:off x="3369091" y="1399418"/>
                <a:ext cx="403701" cy="276999"/>
              </a:xfrm>
              <a:prstGeom prst="rect">
                <a:avLst/>
              </a:prstGeom>
              <a:blipFill>
                <a:blip r:embed="rId10"/>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C004822F-FB1B-67BF-2495-5BB667FFA2DB}"/>
                  </a:ext>
                </a:extLst>
              </p:cNvPr>
              <p:cNvSpPr txBox="1"/>
              <p:nvPr/>
            </p:nvSpPr>
            <p:spPr>
              <a:xfrm>
                <a:off x="1016719" y="4164317"/>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62" name="TextBox 61">
                <a:extLst>
                  <a:ext uri="{FF2B5EF4-FFF2-40B4-BE49-F238E27FC236}">
                    <a16:creationId xmlns:a16="http://schemas.microsoft.com/office/drawing/2014/main" id="{C004822F-FB1B-67BF-2495-5BB667FFA2DB}"/>
                  </a:ext>
                </a:extLst>
              </p:cNvPr>
              <p:cNvSpPr txBox="1">
                <a:spLocks noRot="1" noChangeAspect="1" noMove="1" noResize="1" noEditPoints="1" noAdjustHandles="1" noChangeArrowheads="1" noChangeShapeType="1" noTextEdit="1"/>
              </p:cNvSpPr>
              <p:nvPr/>
            </p:nvSpPr>
            <p:spPr>
              <a:xfrm>
                <a:off x="1016719" y="4164317"/>
                <a:ext cx="403701" cy="276999"/>
              </a:xfrm>
              <a:prstGeom prst="rect">
                <a:avLst/>
              </a:prstGeom>
              <a:blipFill>
                <a:blip r:embed="rId11"/>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ACEFE332-0B22-F4C8-9833-C009DC48DAD7}"/>
                  </a:ext>
                </a:extLst>
              </p:cNvPr>
              <p:cNvSpPr txBox="1"/>
              <p:nvPr/>
            </p:nvSpPr>
            <p:spPr>
              <a:xfrm>
                <a:off x="1806457" y="5581180"/>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64" name="TextBox 63">
                <a:extLst>
                  <a:ext uri="{FF2B5EF4-FFF2-40B4-BE49-F238E27FC236}">
                    <a16:creationId xmlns:a16="http://schemas.microsoft.com/office/drawing/2014/main" id="{ACEFE332-0B22-F4C8-9833-C009DC48DAD7}"/>
                  </a:ext>
                </a:extLst>
              </p:cNvPr>
              <p:cNvSpPr txBox="1">
                <a:spLocks noRot="1" noChangeAspect="1" noMove="1" noResize="1" noEditPoints="1" noAdjustHandles="1" noChangeArrowheads="1" noChangeShapeType="1" noTextEdit="1"/>
              </p:cNvSpPr>
              <p:nvPr/>
            </p:nvSpPr>
            <p:spPr>
              <a:xfrm>
                <a:off x="1806457" y="5581180"/>
                <a:ext cx="645498" cy="276999"/>
              </a:xfrm>
              <a:prstGeom prst="rect">
                <a:avLst/>
              </a:prstGeom>
              <a:blipFill>
                <a:blip r:embed="rId12"/>
                <a:stretch>
                  <a:fillRect l="-7843" r="-7843" b="-8696"/>
                </a:stretch>
              </a:blipFill>
            </p:spPr>
            <p:txBody>
              <a:bodyPr/>
              <a:lstStyle/>
              <a:p>
                <a:r>
                  <a:rPr lang="en-US">
                    <a:noFill/>
                  </a:rPr>
                  <a:t> </a:t>
                </a:r>
              </a:p>
            </p:txBody>
          </p:sp>
        </mc:Fallback>
      </mc:AlternateContent>
      <p:sp>
        <p:nvSpPr>
          <p:cNvPr id="66" name="TextBox 65">
            <a:extLst>
              <a:ext uri="{FF2B5EF4-FFF2-40B4-BE49-F238E27FC236}">
                <a16:creationId xmlns:a16="http://schemas.microsoft.com/office/drawing/2014/main" id="{D894D71A-6066-B921-C02D-A54F7E265663}"/>
              </a:ext>
            </a:extLst>
          </p:cNvPr>
          <p:cNvSpPr txBox="1"/>
          <p:nvPr/>
        </p:nvSpPr>
        <p:spPr>
          <a:xfrm>
            <a:off x="700349" y="5548444"/>
            <a:ext cx="1019192" cy="369332"/>
          </a:xfrm>
          <a:prstGeom prst="rect">
            <a:avLst/>
          </a:prstGeom>
          <a:noFill/>
        </p:spPr>
        <p:txBody>
          <a:bodyPr wrap="square" rtlCol="0">
            <a:spAutoFit/>
          </a:bodyPr>
          <a:lstStyle/>
          <a:p>
            <a:pPr algn="ctr"/>
            <a:r>
              <a:rPr lang="en-US" dirty="0"/>
              <a:t>LOOP</a:t>
            </a:r>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C72C93E6-FACC-D0A0-E6F3-0EE594A87F9C}"/>
                  </a:ext>
                </a:extLst>
              </p:cNvPr>
              <p:cNvSpPr txBox="1"/>
              <p:nvPr/>
            </p:nvSpPr>
            <p:spPr>
              <a:xfrm>
                <a:off x="2147852" y="6001437"/>
                <a:ext cx="6729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67" name="TextBox 66">
                <a:extLst>
                  <a:ext uri="{FF2B5EF4-FFF2-40B4-BE49-F238E27FC236}">
                    <a16:creationId xmlns:a16="http://schemas.microsoft.com/office/drawing/2014/main" id="{C72C93E6-FACC-D0A0-E6F3-0EE594A87F9C}"/>
                  </a:ext>
                </a:extLst>
              </p:cNvPr>
              <p:cNvSpPr txBox="1">
                <a:spLocks noRot="1" noChangeAspect="1" noMove="1" noResize="1" noEditPoints="1" noAdjustHandles="1" noChangeArrowheads="1" noChangeShapeType="1" noTextEdit="1"/>
              </p:cNvSpPr>
              <p:nvPr/>
            </p:nvSpPr>
            <p:spPr>
              <a:xfrm>
                <a:off x="2147852" y="6001437"/>
                <a:ext cx="672940" cy="276999"/>
              </a:xfrm>
              <a:prstGeom prst="rect">
                <a:avLst/>
              </a:prstGeom>
              <a:blipFill>
                <a:blip r:embed="rId13"/>
                <a:stretch>
                  <a:fillRect l="-5455" r="-5455" b="-13043"/>
                </a:stretch>
              </a:blipFill>
            </p:spPr>
            <p:txBody>
              <a:bodyPr/>
              <a:lstStyle/>
              <a:p>
                <a:r>
                  <a:rPr lang="en-US">
                    <a:noFill/>
                  </a:rPr>
                  <a:t> </a:t>
                </a:r>
              </a:p>
            </p:txBody>
          </p:sp>
        </mc:Fallback>
      </mc:AlternateContent>
      <p:sp>
        <p:nvSpPr>
          <p:cNvPr id="68" name="TextBox 67">
            <a:extLst>
              <a:ext uri="{FF2B5EF4-FFF2-40B4-BE49-F238E27FC236}">
                <a16:creationId xmlns:a16="http://schemas.microsoft.com/office/drawing/2014/main" id="{9AB9796D-8BE1-5F31-401C-A1AF7BE2098F}"/>
              </a:ext>
            </a:extLst>
          </p:cNvPr>
          <p:cNvSpPr txBox="1"/>
          <p:nvPr/>
        </p:nvSpPr>
        <p:spPr>
          <a:xfrm>
            <a:off x="8761428" y="3013270"/>
            <a:ext cx="925329" cy="646331"/>
          </a:xfrm>
          <a:prstGeom prst="rect">
            <a:avLst/>
          </a:prstGeom>
          <a:noFill/>
        </p:spPr>
        <p:txBody>
          <a:bodyPr wrap="square" rtlCol="0">
            <a:spAutoFit/>
          </a:bodyPr>
          <a:lstStyle/>
          <a:p>
            <a:pPr algn="ctr"/>
            <a:r>
              <a:rPr lang="en-US" dirty="0"/>
              <a:t>Pulse</a:t>
            </a:r>
          </a:p>
          <a:p>
            <a:pPr algn="ctr"/>
            <a:r>
              <a:rPr lang="en-US" dirty="0"/>
              <a:t>OUT A</a:t>
            </a:r>
          </a:p>
        </p:txBody>
      </p:sp>
      <p:sp>
        <p:nvSpPr>
          <p:cNvPr id="69" name="TextBox 68">
            <a:extLst>
              <a:ext uri="{FF2B5EF4-FFF2-40B4-BE49-F238E27FC236}">
                <a16:creationId xmlns:a16="http://schemas.microsoft.com/office/drawing/2014/main" id="{82B0602E-A6A9-1CE2-5EF4-62845D613F66}"/>
              </a:ext>
            </a:extLst>
          </p:cNvPr>
          <p:cNvSpPr txBox="1"/>
          <p:nvPr/>
        </p:nvSpPr>
        <p:spPr>
          <a:xfrm>
            <a:off x="9456175" y="3035005"/>
            <a:ext cx="925329" cy="646331"/>
          </a:xfrm>
          <a:prstGeom prst="rect">
            <a:avLst/>
          </a:prstGeom>
          <a:noFill/>
        </p:spPr>
        <p:txBody>
          <a:bodyPr wrap="square" rtlCol="0">
            <a:spAutoFit/>
          </a:bodyPr>
          <a:lstStyle/>
          <a:p>
            <a:pPr algn="ctr"/>
            <a:r>
              <a:rPr lang="en-US" dirty="0"/>
              <a:t>Pulse</a:t>
            </a:r>
          </a:p>
          <a:p>
            <a:pPr algn="ctr"/>
            <a:r>
              <a:rPr lang="en-US" dirty="0"/>
              <a:t>OUT B</a:t>
            </a:r>
          </a:p>
        </p:txBody>
      </p:sp>
      <p:sp>
        <p:nvSpPr>
          <p:cNvPr id="70" name="TextBox 69">
            <a:extLst>
              <a:ext uri="{FF2B5EF4-FFF2-40B4-BE49-F238E27FC236}">
                <a16:creationId xmlns:a16="http://schemas.microsoft.com/office/drawing/2014/main" id="{065414DC-F1C9-F58B-2A46-C460ADC619CD}"/>
              </a:ext>
            </a:extLst>
          </p:cNvPr>
          <p:cNvSpPr txBox="1"/>
          <p:nvPr/>
        </p:nvSpPr>
        <p:spPr>
          <a:xfrm>
            <a:off x="8744958" y="4283997"/>
            <a:ext cx="925329" cy="646331"/>
          </a:xfrm>
          <a:prstGeom prst="rect">
            <a:avLst/>
          </a:prstGeom>
          <a:noFill/>
        </p:spPr>
        <p:txBody>
          <a:bodyPr wrap="square" rtlCol="0">
            <a:spAutoFit/>
          </a:bodyPr>
          <a:lstStyle/>
          <a:p>
            <a:pPr algn="ctr"/>
            <a:r>
              <a:rPr lang="en-US" dirty="0"/>
              <a:t>LOOP on/off</a:t>
            </a:r>
          </a:p>
        </p:txBody>
      </p:sp>
      <p:sp>
        <p:nvSpPr>
          <p:cNvPr id="71" name="TextBox 70">
            <a:extLst>
              <a:ext uri="{FF2B5EF4-FFF2-40B4-BE49-F238E27FC236}">
                <a16:creationId xmlns:a16="http://schemas.microsoft.com/office/drawing/2014/main" id="{F36FC9B9-CE66-C087-6E11-B52580C38598}"/>
              </a:ext>
            </a:extLst>
          </p:cNvPr>
          <p:cNvSpPr txBox="1"/>
          <p:nvPr/>
        </p:nvSpPr>
        <p:spPr>
          <a:xfrm>
            <a:off x="8723149" y="5458048"/>
            <a:ext cx="925329" cy="646331"/>
          </a:xfrm>
          <a:prstGeom prst="rect">
            <a:avLst/>
          </a:prstGeom>
          <a:noFill/>
        </p:spPr>
        <p:txBody>
          <a:bodyPr wrap="square" rtlCol="0">
            <a:spAutoFit/>
          </a:bodyPr>
          <a:lstStyle/>
          <a:p>
            <a:pPr algn="ctr"/>
            <a:r>
              <a:rPr lang="en-US" dirty="0"/>
              <a:t>LOOP</a:t>
            </a:r>
          </a:p>
          <a:p>
            <a:pPr algn="ctr"/>
            <a:r>
              <a:rPr lang="en-US" dirty="0"/>
              <a:t>start</a:t>
            </a:r>
          </a:p>
        </p:txBody>
      </p:sp>
      <p:sp>
        <p:nvSpPr>
          <p:cNvPr id="72" name="TextBox 71">
            <a:extLst>
              <a:ext uri="{FF2B5EF4-FFF2-40B4-BE49-F238E27FC236}">
                <a16:creationId xmlns:a16="http://schemas.microsoft.com/office/drawing/2014/main" id="{5C4F2CE4-2427-1D9C-34AF-019B67A2EC94}"/>
              </a:ext>
            </a:extLst>
          </p:cNvPr>
          <p:cNvSpPr txBox="1"/>
          <p:nvPr/>
        </p:nvSpPr>
        <p:spPr>
          <a:xfrm>
            <a:off x="1393769" y="5977373"/>
            <a:ext cx="1019192" cy="369332"/>
          </a:xfrm>
          <a:prstGeom prst="rect">
            <a:avLst/>
          </a:prstGeom>
          <a:noFill/>
        </p:spPr>
        <p:txBody>
          <a:bodyPr wrap="square" rtlCol="0">
            <a:spAutoFit/>
          </a:bodyPr>
          <a:lstStyle/>
          <a:p>
            <a:pPr algn="ctr"/>
            <a:r>
              <a:rPr lang="en-US" dirty="0"/>
              <a:t>ON: </a:t>
            </a:r>
          </a:p>
        </p:txBody>
      </p:sp>
      <p:sp>
        <p:nvSpPr>
          <p:cNvPr id="75" name="TextBox 74">
            <a:extLst>
              <a:ext uri="{FF2B5EF4-FFF2-40B4-BE49-F238E27FC236}">
                <a16:creationId xmlns:a16="http://schemas.microsoft.com/office/drawing/2014/main" id="{FCFEF9C7-8214-0909-CF22-4D4870528CF2}"/>
              </a:ext>
            </a:extLst>
          </p:cNvPr>
          <p:cNvSpPr txBox="1"/>
          <p:nvPr/>
        </p:nvSpPr>
        <p:spPr>
          <a:xfrm>
            <a:off x="4203201" y="1416409"/>
            <a:ext cx="1019192" cy="369332"/>
          </a:xfrm>
          <a:prstGeom prst="rect">
            <a:avLst/>
          </a:prstGeom>
          <a:noFill/>
        </p:spPr>
        <p:txBody>
          <a:bodyPr wrap="square" rtlCol="0">
            <a:spAutoFit/>
          </a:bodyPr>
          <a:lstStyle/>
          <a:p>
            <a:pPr algn="ctr"/>
            <a:r>
              <a:rPr lang="en-US" dirty="0"/>
              <a:t>LOOP</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820FC451-0728-27FC-BA7B-497D5014B2FB}"/>
                  </a:ext>
                </a:extLst>
              </p:cNvPr>
              <p:cNvSpPr txBox="1"/>
              <p:nvPr/>
            </p:nvSpPr>
            <p:spPr>
              <a:xfrm>
                <a:off x="2229310" y="2268760"/>
                <a:ext cx="4618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CV</m:t>
                          </m:r>
                        </m:e>
                      </m:d>
                    </m:oMath>
                  </m:oMathPara>
                </a14:m>
                <a:endParaRPr lang="en-US" dirty="0"/>
              </a:p>
            </p:txBody>
          </p:sp>
        </mc:Choice>
        <mc:Fallback xmlns="">
          <p:sp>
            <p:nvSpPr>
              <p:cNvPr id="81" name="TextBox 80">
                <a:extLst>
                  <a:ext uri="{FF2B5EF4-FFF2-40B4-BE49-F238E27FC236}">
                    <a16:creationId xmlns:a16="http://schemas.microsoft.com/office/drawing/2014/main" id="{820FC451-0728-27FC-BA7B-497D5014B2FB}"/>
                  </a:ext>
                </a:extLst>
              </p:cNvPr>
              <p:cNvSpPr txBox="1">
                <a:spLocks noRot="1" noChangeAspect="1" noMove="1" noResize="1" noEditPoints="1" noAdjustHandles="1" noChangeArrowheads="1" noChangeShapeType="1" noTextEdit="1"/>
              </p:cNvSpPr>
              <p:nvPr/>
            </p:nvSpPr>
            <p:spPr>
              <a:xfrm>
                <a:off x="2229310" y="2268760"/>
                <a:ext cx="461858" cy="276999"/>
              </a:xfrm>
              <a:prstGeom prst="rect">
                <a:avLst/>
              </a:prstGeom>
              <a:blipFill>
                <a:blip r:embed="rId14"/>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45A7A3-16EE-ACF6-396C-A29D1431BCF1}"/>
                  </a:ext>
                </a:extLst>
              </p:cNvPr>
              <p:cNvSpPr txBox="1"/>
              <p:nvPr/>
            </p:nvSpPr>
            <p:spPr>
              <a:xfrm>
                <a:off x="1873706" y="4165292"/>
                <a:ext cx="4618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CV</m:t>
                          </m:r>
                        </m:e>
                      </m:d>
                    </m:oMath>
                  </m:oMathPara>
                </a14:m>
                <a:endParaRPr lang="en-US" dirty="0"/>
              </a:p>
            </p:txBody>
          </p:sp>
        </mc:Choice>
        <mc:Fallback xmlns="">
          <p:sp>
            <p:nvSpPr>
              <p:cNvPr id="2" name="TextBox 1">
                <a:extLst>
                  <a:ext uri="{FF2B5EF4-FFF2-40B4-BE49-F238E27FC236}">
                    <a16:creationId xmlns:a16="http://schemas.microsoft.com/office/drawing/2014/main" id="{4A45A7A3-16EE-ACF6-396C-A29D1431BCF1}"/>
                  </a:ext>
                </a:extLst>
              </p:cNvPr>
              <p:cNvSpPr txBox="1">
                <a:spLocks noRot="1" noChangeAspect="1" noMove="1" noResize="1" noEditPoints="1" noAdjustHandles="1" noChangeArrowheads="1" noChangeShapeType="1" noTextEdit="1"/>
              </p:cNvSpPr>
              <p:nvPr/>
            </p:nvSpPr>
            <p:spPr>
              <a:xfrm>
                <a:off x="1873706" y="4165292"/>
                <a:ext cx="461858" cy="276999"/>
              </a:xfrm>
              <a:prstGeom prst="rect">
                <a:avLst/>
              </a:prstGeom>
              <a:blipFill>
                <a:blip r:embed="rId16"/>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571DE44-63CC-14FD-2513-C00FD8BFBF20}"/>
                  </a:ext>
                </a:extLst>
              </p:cNvPr>
              <p:cNvSpPr txBox="1"/>
              <p:nvPr/>
            </p:nvSpPr>
            <p:spPr>
              <a:xfrm>
                <a:off x="4378361" y="2241703"/>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16" name="TextBox 15">
                <a:extLst>
                  <a:ext uri="{FF2B5EF4-FFF2-40B4-BE49-F238E27FC236}">
                    <a16:creationId xmlns:a16="http://schemas.microsoft.com/office/drawing/2014/main" id="{A571DE44-63CC-14FD-2513-C00FD8BFBF20}"/>
                  </a:ext>
                </a:extLst>
              </p:cNvPr>
              <p:cNvSpPr txBox="1">
                <a:spLocks noRot="1" noChangeAspect="1" noMove="1" noResize="1" noEditPoints="1" noAdjustHandles="1" noChangeArrowheads="1" noChangeShapeType="1" noTextEdit="1"/>
              </p:cNvSpPr>
              <p:nvPr/>
            </p:nvSpPr>
            <p:spPr>
              <a:xfrm>
                <a:off x="4378361" y="2241703"/>
                <a:ext cx="645498" cy="276999"/>
              </a:xfrm>
              <a:prstGeom prst="rect">
                <a:avLst/>
              </a:prstGeom>
              <a:blipFill>
                <a:blip r:embed="rId17"/>
                <a:stretch>
                  <a:fillRect l="-7692" r="-5769" b="-8696"/>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D7240AC-7C07-CD5F-7F8C-AB40787A7837}"/>
              </a:ext>
            </a:extLst>
          </p:cNvPr>
          <p:cNvSpPr txBox="1"/>
          <p:nvPr/>
        </p:nvSpPr>
        <p:spPr>
          <a:xfrm>
            <a:off x="4742659" y="1806263"/>
            <a:ext cx="1499299" cy="369332"/>
          </a:xfrm>
          <a:prstGeom prst="rect">
            <a:avLst/>
          </a:prstGeom>
          <a:noFill/>
        </p:spPr>
        <p:txBody>
          <a:bodyPr wrap="square" rtlCol="0">
            <a:spAutoFit/>
          </a:bodyPr>
          <a:lstStyle/>
          <a:p>
            <a:pPr algn="ctr"/>
            <a:r>
              <a:rPr lang="en-US" dirty="0"/>
              <a:t>NO LOOP</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87D38A4-3E03-ABB6-434E-D9DF44A546E4}"/>
                  </a:ext>
                </a:extLst>
              </p:cNvPr>
              <p:cNvSpPr txBox="1"/>
              <p:nvPr/>
            </p:nvSpPr>
            <p:spPr>
              <a:xfrm>
                <a:off x="5074950" y="1414382"/>
                <a:ext cx="6729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18" name="TextBox 17">
                <a:extLst>
                  <a:ext uri="{FF2B5EF4-FFF2-40B4-BE49-F238E27FC236}">
                    <a16:creationId xmlns:a16="http://schemas.microsoft.com/office/drawing/2014/main" id="{B87D38A4-3E03-ABB6-434E-D9DF44A546E4}"/>
                  </a:ext>
                </a:extLst>
              </p:cNvPr>
              <p:cNvSpPr txBox="1">
                <a:spLocks noRot="1" noChangeAspect="1" noMove="1" noResize="1" noEditPoints="1" noAdjustHandles="1" noChangeArrowheads="1" noChangeShapeType="1" noTextEdit="1"/>
              </p:cNvSpPr>
              <p:nvPr/>
            </p:nvSpPr>
            <p:spPr>
              <a:xfrm>
                <a:off x="5074950" y="1414382"/>
                <a:ext cx="672940" cy="276999"/>
              </a:xfrm>
              <a:prstGeom prst="rect">
                <a:avLst/>
              </a:prstGeom>
              <a:blipFill>
                <a:blip r:embed="rId18"/>
                <a:stretch>
                  <a:fillRect l="-5556" r="-7407"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24A725C-E14D-68DA-F485-B3FC7BC26641}"/>
                  </a:ext>
                </a:extLst>
              </p:cNvPr>
              <p:cNvSpPr txBox="1"/>
              <p:nvPr/>
            </p:nvSpPr>
            <p:spPr>
              <a:xfrm>
                <a:off x="991818" y="489162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3" name="TextBox 2">
                <a:extLst>
                  <a:ext uri="{FF2B5EF4-FFF2-40B4-BE49-F238E27FC236}">
                    <a16:creationId xmlns:a16="http://schemas.microsoft.com/office/drawing/2014/main" id="{024A725C-E14D-68DA-F485-B3FC7BC26641}"/>
                  </a:ext>
                </a:extLst>
              </p:cNvPr>
              <p:cNvSpPr txBox="1">
                <a:spLocks noRot="1" noChangeAspect="1" noMove="1" noResize="1" noEditPoints="1" noAdjustHandles="1" noChangeArrowheads="1" noChangeShapeType="1" noTextEdit="1"/>
              </p:cNvSpPr>
              <p:nvPr/>
            </p:nvSpPr>
            <p:spPr>
              <a:xfrm>
                <a:off x="991818" y="4891622"/>
                <a:ext cx="403701" cy="276999"/>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2FAB31F-4376-F051-B324-C7CF00D89A41}"/>
                  </a:ext>
                </a:extLst>
              </p:cNvPr>
              <p:cNvSpPr txBox="1"/>
              <p:nvPr/>
            </p:nvSpPr>
            <p:spPr>
              <a:xfrm>
                <a:off x="9586048" y="4283997"/>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5" name="TextBox 4">
                <a:extLst>
                  <a:ext uri="{FF2B5EF4-FFF2-40B4-BE49-F238E27FC236}">
                    <a16:creationId xmlns:a16="http://schemas.microsoft.com/office/drawing/2014/main" id="{32FAB31F-4376-F051-B324-C7CF00D89A41}"/>
                  </a:ext>
                </a:extLst>
              </p:cNvPr>
              <p:cNvSpPr txBox="1">
                <a:spLocks noRot="1" noChangeAspect="1" noMove="1" noResize="1" noEditPoints="1" noAdjustHandles="1" noChangeArrowheads="1" noChangeShapeType="1" noTextEdit="1"/>
              </p:cNvSpPr>
              <p:nvPr/>
            </p:nvSpPr>
            <p:spPr>
              <a:xfrm>
                <a:off x="9586048" y="4283997"/>
                <a:ext cx="645498" cy="276999"/>
              </a:xfrm>
              <a:prstGeom prst="rect">
                <a:avLst/>
              </a:prstGeom>
              <a:blipFill>
                <a:blip r:embed="rId20"/>
                <a:stretch>
                  <a:fillRect l="-7843" r="-5882" b="-8696"/>
                </a:stretch>
              </a:blipFill>
            </p:spPr>
            <p:txBody>
              <a:bodyPr/>
              <a:lstStyle/>
              <a:p>
                <a:r>
                  <a:rPr lang="en-US">
                    <a:noFill/>
                  </a:rPr>
                  <a:t> </a:t>
                </a:r>
              </a:p>
            </p:txBody>
          </p:sp>
        </mc:Fallback>
      </mc:AlternateContent>
      <p:sp>
        <p:nvSpPr>
          <p:cNvPr id="19" name="Right Brace 18">
            <a:extLst>
              <a:ext uri="{FF2B5EF4-FFF2-40B4-BE49-F238E27FC236}">
                <a16:creationId xmlns:a16="http://schemas.microsoft.com/office/drawing/2014/main" id="{C64A7C2F-FDAF-6EDD-A02D-76F5FD37736A}"/>
              </a:ext>
            </a:extLst>
          </p:cNvPr>
          <p:cNvSpPr/>
          <p:nvPr/>
        </p:nvSpPr>
        <p:spPr>
          <a:xfrm>
            <a:off x="2404287" y="3830032"/>
            <a:ext cx="250864" cy="111256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5103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155F4940-FC9B-DB0E-3BB3-9B5D22369420}"/>
              </a:ext>
            </a:extLst>
          </p:cNvPr>
          <p:cNvGrpSpPr/>
          <p:nvPr/>
        </p:nvGrpSpPr>
        <p:grpSpPr>
          <a:xfrm>
            <a:off x="8375450" y="2081137"/>
            <a:ext cx="2334986" cy="3812728"/>
            <a:chOff x="7952015" y="644974"/>
            <a:chExt cx="2334986" cy="3812728"/>
          </a:xfrm>
        </p:grpSpPr>
        <p:sp>
          <p:nvSpPr>
            <p:cNvPr id="6" name="Rectangle 5">
              <a:extLst>
                <a:ext uri="{FF2B5EF4-FFF2-40B4-BE49-F238E27FC236}">
                  <a16:creationId xmlns:a16="http://schemas.microsoft.com/office/drawing/2014/main" id="{1C86E27F-ED74-C4A4-DC87-3A56DD7F1AC4}"/>
                </a:ext>
              </a:extLst>
            </p:cNvPr>
            <p:cNvSpPr/>
            <p:nvPr/>
          </p:nvSpPr>
          <p:spPr>
            <a:xfrm>
              <a:off x="7952015" y="644974"/>
              <a:ext cx="2334986" cy="381272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42FCF2B-1575-ACEC-FEC9-3ED33687A986}"/>
                </a:ext>
              </a:extLst>
            </p:cNvPr>
            <p:cNvSpPr/>
            <p:nvPr/>
          </p:nvSpPr>
          <p:spPr>
            <a:xfrm>
              <a:off x="8267700" y="985160"/>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623E174-8BD6-27A9-988C-11B4C9324AEE}"/>
                </a:ext>
              </a:extLst>
            </p:cNvPr>
            <p:cNvSpPr/>
            <p:nvPr/>
          </p:nvSpPr>
          <p:spPr>
            <a:xfrm>
              <a:off x="9432472" y="985160"/>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7649A88-1E3D-F19A-6ADF-D764F0FBB5D3}"/>
                </a:ext>
              </a:extLst>
            </p:cNvPr>
            <p:cNvSpPr/>
            <p:nvPr/>
          </p:nvSpPr>
          <p:spPr>
            <a:xfrm>
              <a:off x="8267700" y="2134961"/>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A0483A9-2213-6437-0B8B-94E462F40019}"/>
                </a:ext>
              </a:extLst>
            </p:cNvPr>
            <p:cNvSpPr/>
            <p:nvPr/>
          </p:nvSpPr>
          <p:spPr>
            <a:xfrm>
              <a:off x="9432472" y="2134961"/>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9963DF7-B51D-19A7-8476-1215D9DF3809}"/>
                </a:ext>
              </a:extLst>
            </p:cNvPr>
            <p:cNvSpPr/>
            <p:nvPr/>
          </p:nvSpPr>
          <p:spPr>
            <a:xfrm>
              <a:off x="8267700" y="3333754"/>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A6B74F8-151D-C94A-46E5-3FD68C4283BA}"/>
                </a:ext>
              </a:extLst>
            </p:cNvPr>
            <p:cNvSpPr/>
            <p:nvPr/>
          </p:nvSpPr>
          <p:spPr>
            <a:xfrm>
              <a:off x="9432472" y="3333754"/>
              <a:ext cx="517072" cy="517072"/>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7C83652-E644-9BF9-7F61-E30D111A453B}"/>
                    </a:ext>
                  </a:extLst>
                </p:cNvPr>
                <p:cNvSpPr txBox="1"/>
                <p:nvPr/>
              </p:nvSpPr>
              <p:spPr>
                <a:xfrm>
                  <a:off x="8171619" y="1566093"/>
                  <a:ext cx="709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m:oMathPara>
                  </a14:m>
                  <a:endParaRPr lang="en-US" dirty="0"/>
                </a:p>
              </p:txBody>
            </p:sp>
          </mc:Choice>
          <mc:Fallback xmlns="">
            <p:sp>
              <p:nvSpPr>
                <p:cNvPr id="12" name="TextBox 11">
                  <a:extLst>
                    <a:ext uri="{FF2B5EF4-FFF2-40B4-BE49-F238E27FC236}">
                      <a16:creationId xmlns:a16="http://schemas.microsoft.com/office/drawing/2014/main" id="{B7C83652-E644-9BF9-7F61-E30D111A453B}"/>
                    </a:ext>
                  </a:extLst>
                </p:cNvPr>
                <p:cNvSpPr txBox="1">
                  <a:spLocks noRot="1" noChangeAspect="1" noMove="1" noResize="1" noEditPoints="1" noAdjustHandles="1" noChangeArrowheads="1" noChangeShapeType="1" noTextEdit="1"/>
                </p:cNvSpPr>
                <p:nvPr/>
              </p:nvSpPr>
              <p:spPr>
                <a:xfrm>
                  <a:off x="8171619" y="1566093"/>
                  <a:ext cx="709233" cy="276999"/>
                </a:xfrm>
                <a:prstGeom prst="rect">
                  <a:avLst/>
                </a:prstGeom>
                <a:blipFill>
                  <a:blip r:embed="rId3"/>
                  <a:stretch>
                    <a:fillRect l="-5263" r="-701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8F1AF58-663E-0D37-C405-4AB412C0ADA0}"/>
                    </a:ext>
                  </a:extLst>
                </p:cNvPr>
                <p:cNvSpPr txBox="1"/>
                <p:nvPr/>
              </p:nvSpPr>
              <p:spPr>
                <a:xfrm>
                  <a:off x="9336391" y="1569795"/>
                  <a:ext cx="7251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r>
                          <a:rPr lang="en-US" b="0" i="1" smtClean="0">
                            <a:latin typeface="Cambria Math" panose="02040503050406030204" pitchFamily="18" charset="0"/>
                          </a:rPr>
                          <m:t>=0</m:t>
                        </m:r>
                      </m:oMath>
                    </m:oMathPara>
                  </a14:m>
                  <a:endParaRPr lang="en-US" dirty="0"/>
                </a:p>
              </p:txBody>
            </p:sp>
          </mc:Choice>
          <mc:Fallback xmlns="">
            <p:sp>
              <p:nvSpPr>
                <p:cNvPr id="13" name="TextBox 12">
                  <a:extLst>
                    <a:ext uri="{FF2B5EF4-FFF2-40B4-BE49-F238E27FC236}">
                      <a16:creationId xmlns:a16="http://schemas.microsoft.com/office/drawing/2014/main" id="{F8F1AF58-663E-0D37-C405-4AB412C0ADA0}"/>
                    </a:ext>
                  </a:extLst>
                </p:cNvPr>
                <p:cNvSpPr txBox="1">
                  <a:spLocks noRot="1" noChangeAspect="1" noMove="1" noResize="1" noEditPoints="1" noAdjustHandles="1" noChangeArrowheads="1" noChangeShapeType="1" noTextEdit="1"/>
                </p:cNvSpPr>
                <p:nvPr/>
              </p:nvSpPr>
              <p:spPr>
                <a:xfrm>
                  <a:off x="9336391" y="1569795"/>
                  <a:ext cx="725135" cy="276999"/>
                </a:xfrm>
                <a:prstGeom prst="rect">
                  <a:avLst/>
                </a:prstGeom>
                <a:blipFill>
                  <a:blip r:embed="rId4"/>
                  <a:stretch>
                    <a:fillRect l="-5172" r="-689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4D69979-7F46-DB23-D251-DCC9E3531ED0}"/>
                    </a:ext>
                  </a:extLst>
                </p:cNvPr>
                <p:cNvSpPr txBox="1"/>
                <p:nvPr/>
              </p:nvSpPr>
              <p:spPr>
                <a:xfrm>
                  <a:off x="9368259" y="2767085"/>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15" name="TextBox 14">
                  <a:extLst>
                    <a:ext uri="{FF2B5EF4-FFF2-40B4-BE49-F238E27FC236}">
                      <a16:creationId xmlns:a16="http://schemas.microsoft.com/office/drawing/2014/main" id="{34D69979-7F46-DB23-D251-DCC9E3531ED0}"/>
                    </a:ext>
                  </a:extLst>
                </p:cNvPr>
                <p:cNvSpPr txBox="1">
                  <a:spLocks noRot="1" noChangeAspect="1" noMove="1" noResize="1" noEditPoints="1" noAdjustHandles="1" noChangeArrowheads="1" noChangeShapeType="1" noTextEdit="1"/>
                </p:cNvSpPr>
                <p:nvPr/>
              </p:nvSpPr>
              <p:spPr>
                <a:xfrm>
                  <a:off x="9368259" y="2767085"/>
                  <a:ext cx="645498" cy="276999"/>
                </a:xfrm>
                <a:prstGeom prst="rect">
                  <a:avLst/>
                </a:prstGeom>
                <a:blipFill>
                  <a:blip r:embed="rId5"/>
                  <a:stretch>
                    <a:fillRect l="-5769" r="-7692"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A14681C-A7DB-B279-1C7B-EEA5E964DEEE}"/>
                    </a:ext>
                  </a:extLst>
                </p:cNvPr>
                <p:cNvSpPr txBox="1"/>
                <p:nvPr/>
              </p:nvSpPr>
              <p:spPr>
                <a:xfrm>
                  <a:off x="8030811" y="2767085"/>
                  <a:ext cx="990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6" name="TextBox 15">
                  <a:extLst>
                    <a:ext uri="{FF2B5EF4-FFF2-40B4-BE49-F238E27FC236}">
                      <a16:creationId xmlns:a16="http://schemas.microsoft.com/office/drawing/2014/main" id="{1A14681C-A7DB-B279-1C7B-EEA5E964DEEE}"/>
                    </a:ext>
                  </a:extLst>
                </p:cNvPr>
                <p:cNvSpPr txBox="1">
                  <a:spLocks noRot="1" noChangeAspect="1" noMove="1" noResize="1" noEditPoints="1" noAdjustHandles="1" noChangeArrowheads="1" noChangeShapeType="1" noTextEdit="1"/>
                </p:cNvSpPr>
                <p:nvPr/>
              </p:nvSpPr>
              <p:spPr>
                <a:xfrm>
                  <a:off x="8030811" y="2767085"/>
                  <a:ext cx="990848" cy="276999"/>
                </a:xfrm>
                <a:prstGeom prst="rect">
                  <a:avLst/>
                </a:prstGeom>
                <a:blipFill>
                  <a:blip r:embed="rId6"/>
                  <a:stretch>
                    <a:fillRect l="-5063" r="-126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CFB219F-D867-6D46-89C6-C2C9B5342388}"/>
                    </a:ext>
                  </a:extLst>
                </p:cNvPr>
                <p:cNvSpPr txBox="1"/>
                <p:nvPr/>
              </p:nvSpPr>
              <p:spPr>
                <a:xfrm>
                  <a:off x="8818580" y="4097784"/>
                  <a:ext cx="64017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17" name="TextBox 16">
                  <a:extLst>
                    <a:ext uri="{FF2B5EF4-FFF2-40B4-BE49-F238E27FC236}">
                      <a16:creationId xmlns:a16="http://schemas.microsoft.com/office/drawing/2014/main" id="{DCFB219F-D867-6D46-89C6-C2C9B5342388}"/>
                    </a:ext>
                  </a:extLst>
                </p:cNvPr>
                <p:cNvSpPr txBox="1">
                  <a:spLocks noRot="1" noChangeAspect="1" noMove="1" noResize="1" noEditPoints="1" noAdjustHandles="1" noChangeArrowheads="1" noChangeShapeType="1" noTextEdit="1"/>
                </p:cNvSpPr>
                <p:nvPr/>
              </p:nvSpPr>
              <p:spPr>
                <a:xfrm>
                  <a:off x="8818580" y="4097784"/>
                  <a:ext cx="640175" cy="276999"/>
                </a:xfrm>
                <a:prstGeom prst="rect">
                  <a:avLst/>
                </a:prstGeom>
                <a:blipFill>
                  <a:blip r:embed="rId7"/>
                  <a:stretch>
                    <a:fillRect l="-7692" r="-1923" b="-13043"/>
                  </a:stretch>
                </a:blipFill>
              </p:spPr>
              <p:txBody>
                <a:bodyPr/>
                <a:lstStyle/>
                <a:p>
                  <a:r>
                    <a:rPr lang="en-US">
                      <a:noFill/>
                    </a:rPr>
                    <a:t> </a:t>
                  </a:r>
                </a:p>
              </p:txBody>
            </p:sp>
          </mc:Fallback>
        </mc:AlternateContent>
      </p:grpSp>
      <p:sp>
        <p:nvSpPr>
          <p:cNvPr id="2" name="Left Brace 1">
            <a:extLst>
              <a:ext uri="{FF2B5EF4-FFF2-40B4-BE49-F238E27FC236}">
                <a16:creationId xmlns:a16="http://schemas.microsoft.com/office/drawing/2014/main" id="{51201FA2-2D24-D416-065A-88B2D62519F2}"/>
              </a:ext>
            </a:extLst>
          </p:cNvPr>
          <p:cNvSpPr/>
          <p:nvPr/>
        </p:nvSpPr>
        <p:spPr>
          <a:xfrm rot="16200000">
            <a:off x="9415080" y="4618757"/>
            <a:ext cx="250115" cy="1665687"/>
          </a:xfrm>
          <a:prstGeom prst="leftBrac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9" name="Group 18">
            <a:extLst>
              <a:ext uri="{FF2B5EF4-FFF2-40B4-BE49-F238E27FC236}">
                <a16:creationId xmlns:a16="http://schemas.microsoft.com/office/drawing/2014/main" id="{AE359D46-AA68-9840-A639-1B16C34BF1CE}"/>
              </a:ext>
            </a:extLst>
          </p:cNvPr>
          <p:cNvGrpSpPr/>
          <p:nvPr/>
        </p:nvGrpSpPr>
        <p:grpSpPr>
          <a:xfrm>
            <a:off x="-25306" y="108028"/>
            <a:ext cx="4979711" cy="6141184"/>
            <a:chOff x="-25306" y="108028"/>
            <a:chExt cx="4979711" cy="6141184"/>
          </a:xfrm>
        </p:grpSpPr>
        <p:grpSp>
          <p:nvGrpSpPr>
            <p:cNvPr id="21" name="Group 20">
              <a:extLst>
                <a:ext uri="{FF2B5EF4-FFF2-40B4-BE49-F238E27FC236}">
                  <a16:creationId xmlns:a16="http://schemas.microsoft.com/office/drawing/2014/main" id="{E774FE6D-505D-5376-820C-BDB60A49044F}"/>
                </a:ext>
              </a:extLst>
            </p:cNvPr>
            <p:cNvGrpSpPr/>
            <p:nvPr/>
          </p:nvGrpSpPr>
          <p:grpSpPr>
            <a:xfrm>
              <a:off x="2444951" y="108028"/>
              <a:ext cx="1371600" cy="1371600"/>
              <a:chOff x="2514600" y="938896"/>
              <a:chExt cx="1371600" cy="1371600"/>
            </a:xfrm>
          </p:grpSpPr>
          <p:sp>
            <p:nvSpPr>
              <p:cNvPr id="4" name="Oval 3">
                <a:extLst>
                  <a:ext uri="{FF2B5EF4-FFF2-40B4-BE49-F238E27FC236}">
                    <a16:creationId xmlns:a16="http://schemas.microsoft.com/office/drawing/2014/main" id="{42306031-0B32-7B7C-B450-305B3367AD68}"/>
                  </a:ext>
                </a:extLst>
              </p:cNvPr>
              <p:cNvSpPr/>
              <p:nvPr/>
            </p:nvSpPr>
            <p:spPr>
              <a:xfrm>
                <a:off x="2514600" y="938896"/>
                <a:ext cx="1371600" cy="1371600"/>
              </a:xfrm>
              <a:prstGeom prst="ellipse">
                <a:avLst/>
              </a:prstGeom>
              <a:solidFill>
                <a:schemeClr val="tx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Dodecagon 19">
                <a:extLst>
                  <a:ext uri="{FF2B5EF4-FFF2-40B4-BE49-F238E27FC236}">
                    <a16:creationId xmlns:a16="http://schemas.microsoft.com/office/drawing/2014/main" id="{D645E48D-C678-4D36-4448-7B2C25695CCD}"/>
                  </a:ext>
                </a:extLst>
              </p:cNvPr>
              <p:cNvSpPr/>
              <p:nvPr/>
            </p:nvSpPr>
            <p:spPr>
              <a:xfrm>
                <a:off x="2613323" y="1037619"/>
                <a:ext cx="1174154" cy="1174154"/>
              </a:xfrm>
              <a:prstGeom prst="dodecagon">
                <a:avLst/>
              </a:prstGeom>
              <a:solidFill>
                <a:schemeClr val="tx1"/>
              </a:solid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EAC064E-2B3D-0E88-2781-1D79C1CAB501}"/>
                </a:ext>
              </a:extLst>
            </p:cNvPr>
            <p:cNvGrpSpPr/>
            <p:nvPr/>
          </p:nvGrpSpPr>
          <p:grpSpPr>
            <a:xfrm>
              <a:off x="1424898" y="1907847"/>
              <a:ext cx="696679" cy="696679"/>
              <a:chOff x="2514600" y="938896"/>
              <a:chExt cx="1371600" cy="1371600"/>
            </a:xfrm>
          </p:grpSpPr>
          <p:sp>
            <p:nvSpPr>
              <p:cNvPr id="23" name="Oval 22">
                <a:extLst>
                  <a:ext uri="{FF2B5EF4-FFF2-40B4-BE49-F238E27FC236}">
                    <a16:creationId xmlns:a16="http://schemas.microsoft.com/office/drawing/2014/main" id="{72196BC7-B813-8F36-628C-45DE6F8CF9B1}"/>
                  </a:ext>
                </a:extLst>
              </p:cNvPr>
              <p:cNvSpPr/>
              <p:nvPr/>
            </p:nvSpPr>
            <p:spPr>
              <a:xfrm>
                <a:off x="2514600" y="938896"/>
                <a:ext cx="1371600" cy="1371600"/>
              </a:xfrm>
              <a:prstGeom prst="ellipse">
                <a:avLst/>
              </a:prstGeom>
              <a:solidFill>
                <a:schemeClr val="tx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decagon 23">
                <a:extLst>
                  <a:ext uri="{FF2B5EF4-FFF2-40B4-BE49-F238E27FC236}">
                    <a16:creationId xmlns:a16="http://schemas.microsoft.com/office/drawing/2014/main" id="{29CBD799-1942-DA4E-E6F9-584E18F942F9}"/>
                  </a:ext>
                </a:extLst>
              </p:cNvPr>
              <p:cNvSpPr/>
              <p:nvPr/>
            </p:nvSpPr>
            <p:spPr>
              <a:xfrm>
                <a:off x="2613323" y="1037619"/>
                <a:ext cx="1174154" cy="1174154"/>
              </a:xfrm>
              <a:prstGeom prst="dodecagon">
                <a:avLst/>
              </a:prstGeom>
              <a:solidFill>
                <a:schemeClr val="tx1"/>
              </a:solid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0AFF225F-D5D0-09D0-3B53-C1ACC9A5738C}"/>
                </a:ext>
              </a:extLst>
            </p:cNvPr>
            <p:cNvGrpSpPr/>
            <p:nvPr/>
          </p:nvGrpSpPr>
          <p:grpSpPr>
            <a:xfrm>
              <a:off x="2782411" y="1907847"/>
              <a:ext cx="696679" cy="696679"/>
              <a:chOff x="2514600" y="938896"/>
              <a:chExt cx="1371600" cy="1371600"/>
            </a:xfrm>
          </p:grpSpPr>
          <p:sp>
            <p:nvSpPr>
              <p:cNvPr id="26" name="Oval 25">
                <a:extLst>
                  <a:ext uri="{FF2B5EF4-FFF2-40B4-BE49-F238E27FC236}">
                    <a16:creationId xmlns:a16="http://schemas.microsoft.com/office/drawing/2014/main" id="{C8EDFFD7-E56B-A050-EABB-10B4BE98AA1C}"/>
                  </a:ext>
                </a:extLst>
              </p:cNvPr>
              <p:cNvSpPr/>
              <p:nvPr/>
            </p:nvSpPr>
            <p:spPr>
              <a:xfrm>
                <a:off x="2514600" y="938896"/>
                <a:ext cx="1371600" cy="1371600"/>
              </a:xfrm>
              <a:prstGeom prst="ellipse">
                <a:avLst/>
              </a:prstGeom>
              <a:solidFill>
                <a:schemeClr val="tx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odecagon 26">
                <a:extLst>
                  <a:ext uri="{FF2B5EF4-FFF2-40B4-BE49-F238E27FC236}">
                    <a16:creationId xmlns:a16="http://schemas.microsoft.com/office/drawing/2014/main" id="{1D31D8DD-A95A-3F91-FF4B-EED2BC12F464}"/>
                  </a:ext>
                </a:extLst>
              </p:cNvPr>
              <p:cNvSpPr/>
              <p:nvPr/>
            </p:nvSpPr>
            <p:spPr>
              <a:xfrm>
                <a:off x="2613323" y="1037619"/>
                <a:ext cx="1174154" cy="1174154"/>
              </a:xfrm>
              <a:prstGeom prst="dodecagon">
                <a:avLst/>
              </a:prstGeom>
              <a:solidFill>
                <a:schemeClr val="tx1"/>
              </a:solid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Oval 27">
              <a:extLst>
                <a:ext uri="{FF2B5EF4-FFF2-40B4-BE49-F238E27FC236}">
                  <a16:creationId xmlns:a16="http://schemas.microsoft.com/office/drawing/2014/main" id="{A418DFB5-E528-0469-282E-94ED2132F64C}"/>
                </a:ext>
              </a:extLst>
            </p:cNvPr>
            <p:cNvSpPr/>
            <p:nvPr/>
          </p:nvSpPr>
          <p:spPr>
            <a:xfrm>
              <a:off x="1487334" y="3766451"/>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F89C922-F18C-E010-FE94-94C02C83D55B}"/>
                </a:ext>
              </a:extLst>
            </p:cNvPr>
            <p:cNvSpPr/>
            <p:nvPr/>
          </p:nvSpPr>
          <p:spPr>
            <a:xfrm>
              <a:off x="2365997" y="376645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5917B5D-3FA1-2D72-CCB6-1BFAF2903217}"/>
                </a:ext>
              </a:extLst>
            </p:cNvPr>
            <p:cNvSpPr/>
            <p:nvPr/>
          </p:nvSpPr>
          <p:spPr>
            <a:xfrm>
              <a:off x="3371560" y="376645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0423CB6-4DAF-95B2-5E89-FE7A45C660D3}"/>
                </a:ext>
              </a:extLst>
            </p:cNvPr>
            <p:cNvSpPr/>
            <p:nvPr/>
          </p:nvSpPr>
          <p:spPr>
            <a:xfrm>
              <a:off x="4238575" y="376645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447985F-4FAA-BCAF-5350-41B443E243F7}"/>
                </a:ext>
              </a:extLst>
            </p:cNvPr>
            <p:cNvSpPr/>
            <p:nvPr/>
          </p:nvSpPr>
          <p:spPr>
            <a:xfrm>
              <a:off x="1487334" y="4605910"/>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B3AF0B01-9A4D-19FA-C008-1B01979C43F8}"/>
                </a:ext>
              </a:extLst>
            </p:cNvPr>
            <p:cNvSpPr/>
            <p:nvPr/>
          </p:nvSpPr>
          <p:spPr>
            <a:xfrm>
              <a:off x="2365997" y="460590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CC96329-6EE1-5B4A-CFAF-438368441B8E}"/>
                </a:ext>
              </a:extLst>
            </p:cNvPr>
            <p:cNvSpPr/>
            <p:nvPr/>
          </p:nvSpPr>
          <p:spPr>
            <a:xfrm>
              <a:off x="3371560" y="460590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D09C36E-24B2-C8A0-6B5F-9065E223A0F6}"/>
                </a:ext>
              </a:extLst>
            </p:cNvPr>
            <p:cNvSpPr/>
            <p:nvPr/>
          </p:nvSpPr>
          <p:spPr>
            <a:xfrm>
              <a:off x="4238575" y="460590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1096A562-82C6-951C-F02D-BFCB8685A38C}"/>
                </a:ext>
              </a:extLst>
            </p:cNvPr>
            <p:cNvSpPr/>
            <p:nvPr/>
          </p:nvSpPr>
          <p:spPr>
            <a:xfrm>
              <a:off x="1486232" y="5445369"/>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8F1C26CE-26A2-2C5C-8F96-F31A40D5D097}"/>
                </a:ext>
              </a:extLst>
            </p:cNvPr>
            <p:cNvSpPr/>
            <p:nvPr/>
          </p:nvSpPr>
          <p:spPr>
            <a:xfrm>
              <a:off x="2364895" y="5445368"/>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F1C261-5BD3-8751-D932-001212FAC8D5}"/>
                </a:ext>
              </a:extLst>
            </p:cNvPr>
            <p:cNvSpPr/>
            <p:nvPr/>
          </p:nvSpPr>
          <p:spPr>
            <a:xfrm>
              <a:off x="3370458" y="5445368"/>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8DA319D3-0374-D6B4-9CF7-25B1BBC7E7CE}"/>
                </a:ext>
              </a:extLst>
            </p:cNvPr>
            <p:cNvSpPr/>
            <p:nvPr/>
          </p:nvSpPr>
          <p:spPr>
            <a:xfrm>
              <a:off x="4237473" y="5445368"/>
              <a:ext cx="451699" cy="451699"/>
            </a:xfrm>
            <a:prstGeom prst="ellipse">
              <a:avLst/>
            </a:prstGeom>
            <a:solidFill>
              <a:schemeClr val="tx1"/>
            </a:solidFill>
            <a:ln w="2857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DE084179-AF81-78ED-876C-956E54C99B77}"/>
                </a:ext>
              </a:extLst>
            </p:cNvPr>
            <p:cNvCxnSpPr/>
            <p:nvPr/>
          </p:nvCxnSpPr>
          <p:spPr>
            <a:xfrm flipV="1">
              <a:off x="3107546" y="3489451"/>
              <a:ext cx="0" cy="2759356"/>
            </a:xfrm>
            <a:prstGeom prst="line">
              <a:avLst/>
            </a:prstGeom>
            <a:ln>
              <a:solidFill>
                <a:schemeClr val="tx1">
                  <a:lumMod val="50000"/>
                  <a:lumOff val="50000"/>
                </a:schemeClr>
              </a:solidFill>
              <a:prstDash val="sysDot"/>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47E9C367-F8D9-E030-9AF7-EDB722BED065}"/>
                </a:ext>
              </a:extLst>
            </p:cNvPr>
            <p:cNvSpPr txBox="1"/>
            <p:nvPr/>
          </p:nvSpPr>
          <p:spPr>
            <a:xfrm>
              <a:off x="1789060" y="2995267"/>
              <a:ext cx="640175" cy="369332"/>
            </a:xfrm>
            <a:prstGeom prst="rect">
              <a:avLst/>
            </a:prstGeom>
            <a:noFill/>
          </p:spPr>
          <p:txBody>
            <a:bodyPr wrap="square" rtlCol="0">
              <a:spAutoFit/>
            </a:bodyPr>
            <a:lstStyle/>
            <a:p>
              <a:pPr algn="ctr"/>
              <a:r>
                <a:rPr lang="en-US" dirty="0"/>
                <a:t>IN</a:t>
              </a:r>
            </a:p>
          </p:txBody>
        </p:sp>
        <p:sp>
          <p:nvSpPr>
            <p:cNvPr id="43" name="TextBox 42">
              <a:extLst>
                <a:ext uri="{FF2B5EF4-FFF2-40B4-BE49-F238E27FC236}">
                  <a16:creationId xmlns:a16="http://schemas.microsoft.com/office/drawing/2014/main" id="{EC41D775-333B-A8D9-1BB4-FE5B5AFCC180}"/>
                </a:ext>
              </a:extLst>
            </p:cNvPr>
            <p:cNvSpPr txBox="1"/>
            <p:nvPr/>
          </p:nvSpPr>
          <p:spPr>
            <a:xfrm>
              <a:off x="3686913" y="2981413"/>
              <a:ext cx="640175" cy="369332"/>
            </a:xfrm>
            <a:prstGeom prst="rect">
              <a:avLst/>
            </a:prstGeom>
            <a:noFill/>
          </p:spPr>
          <p:txBody>
            <a:bodyPr wrap="square" rtlCol="0">
              <a:spAutoFit/>
            </a:bodyPr>
            <a:lstStyle/>
            <a:p>
              <a:pPr algn="ctr"/>
              <a:r>
                <a:rPr lang="en-US" dirty="0"/>
                <a:t>OUT</a:t>
              </a:r>
            </a:p>
          </p:txBody>
        </p:sp>
        <p:sp>
          <p:nvSpPr>
            <p:cNvPr id="44" name="TextBox 43">
              <a:extLst>
                <a:ext uri="{FF2B5EF4-FFF2-40B4-BE49-F238E27FC236}">
                  <a16:creationId xmlns:a16="http://schemas.microsoft.com/office/drawing/2014/main" id="{2BD01BA9-0CE5-FC59-BD8E-FAF934F5E470}"/>
                </a:ext>
              </a:extLst>
            </p:cNvPr>
            <p:cNvSpPr txBox="1"/>
            <p:nvPr/>
          </p:nvSpPr>
          <p:spPr>
            <a:xfrm>
              <a:off x="339687" y="4385252"/>
              <a:ext cx="640175" cy="369332"/>
            </a:xfrm>
            <a:prstGeom prst="rect">
              <a:avLst/>
            </a:prstGeom>
            <a:noFill/>
          </p:spPr>
          <p:txBody>
            <a:bodyPr wrap="square" rtlCol="0">
              <a:spAutoFit/>
            </a:bodyPr>
            <a:lstStyle/>
            <a:p>
              <a:pPr algn="ctr"/>
              <a:r>
                <a:rPr lang="en-US" dirty="0"/>
                <a:t>CV</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C5B732A-B03E-0A26-A604-CD1328917818}"/>
                    </a:ext>
                  </a:extLst>
                </p:cNvPr>
                <p:cNvSpPr txBox="1"/>
                <p:nvPr/>
              </p:nvSpPr>
              <p:spPr>
                <a:xfrm>
                  <a:off x="3325772" y="4222475"/>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𝐴</m:t>
                            </m:r>
                          </m:sub>
                        </m:sSub>
                      </m:oMath>
                    </m:oMathPara>
                  </a14:m>
                  <a:endParaRPr lang="en-US" dirty="0"/>
                </a:p>
              </p:txBody>
            </p:sp>
          </mc:Choice>
          <mc:Fallback xmlns="">
            <p:sp>
              <p:nvSpPr>
                <p:cNvPr id="45" name="TextBox 44">
                  <a:extLst>
                    <a:ext uri="{FF2B5EF4-FFF2-40B4-BE49-F238E27FC236}">
                      <a16:creationId xmlns:a16="http://schemas.microsoft.com/office/drawing/2014/main" id="{8C5B732A-B03E-0A26-A604-CD1328917818}"/>
                    </a:ext>
                  </a:extLst>
                </p:cNvPr>
                <p:cNvSpPr txBox="1">
                  <a:spLocks noRot="1" noChangeAspect="1" noMove="1" noResize="1" noEditPoints="1" noAdjustHandles="1" noChangeArrowheads="1" noChangeShapeType="1" noTextEdit="1"/>
                </p:cNvSpPr>
                <p:nvPr/>
              </p:nvSpPr>
              <p:spPr>
                <a:xfrm>
                  <a:off x="3325772" y="4222475"/>
                  <a:ext cx="496385" cy="276999"/>
                </a:xfrm>
                <a:prstGeom prst="rect">
                  <a:avLst/>
                </a:prstGeom>
                <a:blipFill>
                  <a:blip r:embed="rId8"/>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917215E-562E-93D9-B949-D7D5C0D83945}"/>
                    </a:ext>
                  </a:extLst>
                </p:cNvPr>
                <p:cNvSpPr txBox="1"/>
                <p:nvPr/>
              </p:nvSpPr>
              <p:spPr>
                <a:xfrm>
                  <a:off x="3400697" y="5049546"/>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oMath>
                    </m:oMathPara>
                  </a14:m>
                  <a:endParaRPr lang="en-US" dirty="0"/>
                </a:p>
              </p:txBody>
            </p:sp>
          </mc:Choice>
          <mc:Fallback xmlns="">
            <p:sp>
              <p:nvSpPr>
                <p:cNvPr id="46" name="TextBox 45">
                  <a:extLst>
                    <a:ext uri="{FF2B5EF4-FFF2-40B4-BE49-F238E27FC236}">
                      <a16:creationId xmlns:a16="http://schemas.microsoft.com/office/drawing/2014/main" id="{B917215E-562E-93D9-B949-D7D5C0D83945}"/>
                    </a:ext>
                  </a:extLst>
                </p:cNvPr>
                <p:cNvSpPr txBox="1">
                  <a:spLocks noRot="1" noChangeAspect="1" noMove="1" noResize="1" noEditPoints="1" noAdjustHandles="1" noChangeArrowheads="1" noChangeShapeType="1" noTextEdit="1"/>
                </p:cNvSpPr>
                <p:nvPr/>
              </p:nvSpPr>
              <p:spPr>
                <a:xfrm>
                  <a:off x="3400697" y="5049546"/>
                  <a:ext cx="346534" cy="276999"/>
                </a:xfrm>
                <a:prstGeom prst="rect">
                  <a:avLst/>
                </a:prstGeom>
                <a:blipFill>
                  <a:blip r:embed="rId9"/>
                  <a:stretch>
                    <a:fillRect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EC11B32-0256-D440-BA1E-B24758C9B0CB}"/>
                    </a:ext>
                  </a:extLst>
                </p:cNvPr>
                <p:cNvSpPr txBox="1"/>
                <p:nvPr/>
              </p:nvSpPr>
              <p:spPr>
                <a:xfrm>
                  <a:off x="3135028" y="5971808"/>
                  <a:ext cx="7092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𝐴</m:t>
                            </m:r>
                          </m:sub>
                        </m:sSub>
                        <m:r>
                          <a:rPr lang="en-US" b="0" i="1" smtClean="0">
                            <a:latin typeface="Cambria Math" panose="02040503050406030204" pitchFamily="18" charset="0"/>
                          </a:rPr>
                          <m:t>=0</m:t>
                        </m:r>
                      </m:oMath>
                    </m:oMathPara>
                  </a14:m>
                  <a:endParaRPr lang="en-US" dirty="0"/>
                </a:p>
              </p:txBody>
            </p:sp>
          </mc:Choice>
          <mc:Fallback xmlns="">
            <p:sp>
              <p:nvSpPr>
                <p:cNvPr id="47" name="TextBox 46">
                  <a:extLst>
                    <a:ext uri="{FF2B5EF4-FFF2-40B4-BE49-F238E27FC236}">
                      <a16:creationId xmlns:a16="http://schemas.microsoft.com/office/drawing/2014/main" id="{AEC11B32-0256-D440-BA1E-B24758C9B0CB}"/>
                    </a:ext>
                  </a:extLst>
                </p:cNvPr>
                <p:cNvSpPr txBox="1">
                  <a:spLocks noRot="1" noChangeAspect="1" noMove="1" noResize="1" noEditPoints="1" noAdjustHandles="1" noChangeArrowheads="1" noChangeShapeType="1" noTextEdit="1"/>
                </p:cNvSpPr>
                <p:nvPr/>
              </p:nvSpPr>
              <p:spPr>
                <a:xfrm>
                  <a:off x="3135028" y="5971808"/>
                  <a:ext cx="709233" cy="276999"/>
                </a:xfrm>
                <a:prstGeom prst="rect">
                  <a:avLst/>
                </a:prstGeom>
                <a:blipFill>
                  <a:blip r:embed="rId10"/>
                  <a:stretch>
                    <a:fillRect l="-3509" r="-701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03E033B-E621-D20E-D2BB-FF8B01302C73}"/>
                    </a:ext>
                  </a:extLst>
                </p:cNvPr>
                <p:cNvSpPr txBox="1"/>
                <p:nvPr/>
              </p:nvSpPr>
              <p:spPr>
                <a:xfrm>
                  <a:off x="4237473" y="4241606"/>
                  <a:ext cx="49638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𝐵</m:t>
                            </m:r>
                          </m:sub>
                        </m:sSub>
                      </m:oMath>
                    </m:oMathPara>
                  </a14:m>
                  <a:endParaRPr lang="en-US" dirty="0"/>
                </a:p>
              </p:txBody>
            </p:sp>
          </mc:Choice>
          <mc:Fallback xmlns="">
            <p:sp>
              <p:nvSpPr>
                <p:cNvPr id="48" name="TextBox 47">
                  <a:extLst>
                    <a:ext uri="{FF2B5EF4-FFF2-40B4-BE49-F238E27FC236}">
                      <a16:creationId xmlns:a16="http://schemas.microsoft.com/office/drawing/2014/main" id="{203E033B-E621-D20E-D2BB-FF8B01302C73}"/>
                    </a:ext>
                  </a:extLst>
                </p:cNvPr>
                <p:cNvSpPr txBox="1">
                  <a:spLocks noRot="1" noChangeAspect="1" noMove="1" noResize="1" noEditPoints="1" noAdjustHandles="1" noChangeArrowheads="1" noChangeShapeType="1" noTextEdit="1"/>
                </p:cNvSpPr>
                <p:nvPr/>
              </p:nvSpPr>
              <p:spPr>
                <a:xfrm>
                  <a:off x="4237473" y="4241606"/>
                  <a:ext cx="496385" cy="276999"/>
                </a:xfrm>
                <a:prstGeom prst="rect">
                  <a:avLst/>
                </a:prstGeom>
                <a:blipFill>
                  <a:blip r:embed="rId11"/>
                  <a:stretch>
                    <a:fillRect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FBB32B91-E676-884E-960B-8F9A431EF922}"/>
                    </a:ext>
                  </a:extLst>
                </p:cNvPr>
                <p:cNvSpPr txBox="1"/>
                <p:nvPr/>
              </p:nvSpPr>
              <p:spPr>
                <a:xfrm>
                  <a:off x="4312398" y="5068677"/>
                  <a:ext cx="34653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oMath>
                    </m:oMathPara>
                  </a14:m>
                  <a:endParaRPr lang="en-US" dirty="0"/>
                </a:p>
              </p:txBody>
            </p:sp>
          </mc:Choice>
          <mc:Fallback xmlns="">
            <p:sp>
              <p:nvSpPr>
                <p:cNvPr id="49" name="TextBox 48">
                  <a:extLst>
                    <a:ext uri="{FF2B5EF4-FFF2-40B4-BE49-F238E27FC236}">
                      <a16:creationId xmlns:a16="http://schemas.microsoft.com/office/drawing/2014/main" id="{FBB32B91-E676-884E-960B-8F9A431EF922}"/>
                    </a:ext>
                  </a:extLst>
                </p:cNvPr>
                <p:cNvSpPr txBox="1">
                  <a:spLocks noRot="1" noChangeAspect="1" noMove="1" noResize="1" noEditPoints="1" noAdjustHandles="1" noChangeArrowheads="1" noChangeShapeType="1" noTextEdit="1"/>
                </p:cNvSpPr>
                <p:nvPr/>
              </p:nvSpPr>
              <p:spPr>
                <a:xfrm>
                  <a:off x="4312398" y="5068677"/>
                  <a:ext cx="346534" cy="276999"/>
                </a:xfrm>
                <a:prstGeom prst="rect">
                  <a:avLst/>
                </a:prstGeom>
                <a:blipFill>
                  <a:blip r:embed="rId12"/>
                  <a:stretch>
                    <a:fillRect l="-3571"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FEA0D9B-690C-26BE-3AC0-324B09575AC2}"/>
                    </a:ext>
                  </a:extLst>
                </p:cNvPr>
                <p:cNvSpPr txBox="1"/>
                <p:nvPr/>
              </p:nvSpPr>
              <p:spPr>
                <a:xfrm>
                  <a:off x="4131048" y="5966670"/>
                  <a:ext cx="7092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𝐵</m:t>
                            </m:r>
                          </m:sub>
                        </m:sSub>
                        <m:r>
                          <a:rPr lang="en-US" b="0" i="1" smtClean="0">
                            <a:latin typeface="Cambria Math" panose="02040503050406030204" pitchFamily="18" charset="0"/>
                          </a:rPr>
                          <m:t>=0</m:t>
                        </m:r>
                      </m:oMath>
                    </m:oMathPara>
                  </a14:m>
                  <a:endParaRPr lang="en-US" dirty="0"/>
                </a:p>
              </p:txBody>
            </p:sp>
          </mc:Choice>
          <mc:Fallback xmlns="">
            <p:sp>
              <p:nvSpPr>
                <p:cNvPr id="50" name="TextBox 49">
                  <a:extLst>
                    <a:ext uri="{FF2B5EF4-FFF2-40B4-BE49-F238E27FC236}">
                      <a16:creationId xmlns:a16="http://schemas.microsoft.com/office/drawing/2014/main" id="{6FEA0D9B-690C-26BE-3AC0-324B09575AC2}"/>
                    </a:ext>
                  </a:extLst>
                </p:cNvPr>
                <p:cNvSpPr txBox="1">
                  <a:spLocks noRot="1" noChangeAspect="1" noMove="1" noResize="1" noEditPoints="1" noAdjustHandles="1" noChangeArrowheads="1" noChangeShapeType="1" noTextEdit="1"/>
                </p:cNvSpPr>
                <p:nvPr/>
              </p:nvSpPr>
              <p:spPr>
                <a:xfrm>
                  <a:off x="4131048" y="5966670"/>
                  <a:ext cx="709233" cy="276999"/>
                </a:xfrm>
                <a:prstGeom prst="rect">
                  <a:avLst/>
                </a:prstGeom>
                <a:blipFill>
                  <a:blip r:embed="rId13"/>
                  <a:stretch>
                    <a:fillRect l="-5263" r="-7018"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62AD458-8C23-A200-433F-9C45E7D010FE}"/>
                    </a:ext>
                  </a:extLst>
                </p:cNvPr>
                <p:cNvSpPr txBox="1"/>
                <p:nvPr/>
              </p:nvSpPr>
              <p:spPr>
                <a:xfrm>
                  <a:off x="2890876" y="1508355"/>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51" name="TextBox 50">
                  <a:extLst>
                    <a:ext uri="{FF2B5EF4-FFF2-40B4-BE49-F238E27FC236}">
                      <a16:creationId xmlns:a16="http://schemas.microsoft.com/office/drawing/2014/main" id="{862AD458-8C23-A200-433F-9C45E7D010FE}"/>
                    </a:ext>
                  </a:extLst>
                </p:cNvPr>
                <p:cNvSpPr txBox="1">
                  <a:spLocks noRot="1" noChangeAspect="1" noMove="1" noResize="1" noEditPoints="1" noAdjustHandles="1" noChangeArrowheads="1" noChangeShapeType="1" noTextEdit="1"/>
                </p:cNvSpPr>
                <p:nvPr/>
              </p:nvSpPr>
              <p:spPr>
                <a:xfrm>
                  <a:off x="2890876" y="1508355"/>
                  <a:ext cx="403701" cy="276999"/>
                </a:xfrm>
                <a:prstGeom prst="rect">
                  <a:avLst/>
                </a:prstGeom>
                <a:blipFill>
                  <a:blip r:embed="rId14"/>
                  <a:stretch>
                    <a:fillRect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24303B2-D212-E714-5C2C-160331E36852}"/>
                    </a:ext>
                  </a:extLst>
                </p:cNvPr>
                <p:cNvSpPr txBox="1"/>
                <p:nvPr/>
              </p:nvSpPr>
              <p:spPr>
                <a:xfrm>
                  <a:off x="1530659" y="2686147"/>
                  <a:ext cx="46185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m:rPr>
                                <m:sty m:val="p"/>
                              </m:rPr>
                              <a:rPr lang="en-US" b="0" i="0" smtClean="0">
                                <a:latin typeface="Cambria Math" panose="02040503050406030204" pitchFamily="18" charset="0"/>
                              </a:rPr>
                              <m:t>CV</m:t>
                            </m:r>
                          </m:e>
                        </m:d>
                      </m:oMath>
                    </m:oMathPara>
                  </a14:m>
                  <a:endParaRPr lang="en-US" dirty="0"/>
                </a:p>
              </p:txBody>
            </p:sp>
          </mc:Choice>
          <mc:Fallback xmlns="">
            <p:sp>
              <p:nvSpPr>
                <p:cNvPr id="52" name="TextBox 51">
                  <a:extLst>
                    <a:ext uri="{FF2B5EF4-FFF2-40B4-BE49-F238E27FC236}">
                      <a16:creationId xmlns:a16="http://schemas.microsoft.com/office/drawing/2014/main" id="{F24303B2-D212-E714-5C2C-160331E36852}"/>
                    </a:ext>
                  </a:extLst>
                </p:cNvPr>
                <p:cNvSpPr txBox="1">
                  <a:spLocks noRot="1" noChangeAspect="1" noMove="1" noResize="1" noEditPoints="1" noAdjustHandles="1" noChangeArrowheads="1" noChangeShapeType="1" noTextEdit="1"/>
                </p:cNvSpPr>
                <p:nvPr/>
              </p:nvSpPr>
              <p:spPr>
                <a:xfrm>
                  <a:off x="1530659" y="2686147"/>
                  <a:ext cx="461858" cy="276999"/>
                </a:xfrm>
                <a:prstGeom prst="rect">
                  <a:avLst/>
                </a:prstGeom>
                <a:blipFill>
                  <a:blip r:embed="rId15"/>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CAD007C-E6D1-4901-79E8-563F273ABD92}"/>
                    </a:ext>
                  </a:extLst>
                </p:cNvPr>
                <p:cNvSpPr txBox="1"/>
                <p:nvPr/>
              </p:nvSpPr>
              <p:spPr>
                <a:xfrm>
                  <a:off x="2905467" y="2652280"/>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53" name="TextBox 52">
                  <a:extLst>
                    <a:ext uri="{FF2B5EF4-FFF2-40B4-BE49-F238E27FC236}">
                      <a16:creationId xmlns:a16="http://schemas.microsoft.com/office/drawing/2014/main" id="{FCAD007C-E6D1-4901-79E8-563F273ABD92}"/>
                    </a:ext>
                  </a:extLst>
                </p:cNvPr>
                <p:cNvSpPr txBox="1">
                  <a:spLocks noRot="1" noChangeAspect="1" noMove="1" noResize="1" noEditPoints="1" noAdjustHandles="1" noChangeArrowheads="1" noChangeShapeType="1" noTextEdit="1"/>
                </p:cNvSpPr>
                <p:nvPr/>
              </p:nvSpPr>
              <p:spPr>
                <a:xfrm>
                  <a:off x="2905467" y="2652280"/>
                  <a:ext cx="403701" cy="276999"/>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4AD7C98-4A05-F31F-E03C-9FB03200A79A}"/>
                    </a:ext>
                  </a:extLst>
                </p:cNvPr>
                <p:cNvSpPr txBox="1"/>
                <p:nvPr/>
              </p:nvSpPr>
              <p:spPr>
                <a:xfrm>
                  <a:off x="3963557" y="1636911"/>
                  <a:ext cx="990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54" name="TextBox 53">
                  <a:extLst>
                    <a:ext uri="{FF2B5EF4-FFF2-40B4-BE49-F238E27FC236}">
                      <a16:creationId xmlns:a16="http://schemas.microsoft.com/office/drawing/2014/main" id="{A4AD7C98-4A05-F31F-E03C-9FB03200A79A}"/>
                    </a:ext>
                  </a:extLst>
                </p:cNvPr>
                <p:cNvSpPr txBox="1">
                  <a:spLocks noRot="1" noChangeAspect="1" noMove="1" noResize="1" noEditPoints="1" noAdjustHandles="1" noChangeArrowheads="1" noChangeShapeType="1" noTextEdit="1"/>
                </p:cNvSpPr>
                <p:nvPr/>
              </p:nvSpPr>
              <p:spPr>
                <a:xfrm>
                  <a:off x="3963557" y="1636911"/>
                  <a:ext cx="990848" cy="276999"/>
                </a:xfrm>
                <a:prstGeom prst="rect">
                  <a:avLst/>
                </a:prstGeom>
                <a:blipFill>
                  <a:blip r:embed="rId17"/>
                  <a:stretch>
                    <a:fillRect l="-5063" r="-1266"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E9BFA5B-D2E2-94DA-632E-894B842C8ADA}"/>
                    </a:ext>
                  </a:extLst>
                </p:cNvPr>
                <p:cNvSpPr txBox="1"/>
                <p:nvPr/>
              </p:nvSpPr>
              <p:spPr>
                <a:xfrm>
                  <a:off x="4194019" y="2525672"/>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55" name="TextBox 54">
                  <a:extLst>
                    <a:ext uri="{FF2B5EF4-FFF2-40B4-BE49-F238E27FC236}">
                      <a16:creationId xmlns:a16="http://schemas.microsoft.com/office/drawing/2014/main" id="{BE9BFA5B-D2E2-94DA-632E-894B842C8ADA}"/>
                    </a:ext>
                  </a:extLst>
                </p:cNvPr>
                <p:cNvSpPr txBox="1">
                  <a:spLocks noRot="1" noChangeAspect="1" noMove="1" noResize="1" noEditPoints="1" noAdjustHandles="1" noChangeArrowheads="1" noChangeShapeType="1" noTextEdit="1"/>
                </p:cNvSpPr>
                <p:nvPr/>
              </p:nvSpPr>
              <p:spPr>
                <a:xfrm>
                  <a:off x="4194019" y="2525672"/>
                  <a:ext cx="645498" cy="276999"/>
                </a:xfrm>
                <a:prstGeom prst="rect">
                  <a:avLst/>
                </a:prstGeom>
                <a:blipFill>
                  <a:blip r:embed="rId18"/>
                  <a:stretch>
                    <a:fillRect l="-7692" r="-5769" b="-86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13F9C66-0853-D4D7-E3D3-BCCCF8587589}"/>
                    </a:ext>
                  </a:extLst>
                </p:cNvPr>
                <p:cNvSpPr txBox="1"/>
                <p:nvPr/>
              </p:nvSpPr>
              <p:spPr>
                <a:xfrm>
                  <a:off x="1492204" y="510952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oMath>
                    </m:oMathPara>
                  </a14:m>
                  <a:endParaRPr lang="en-US" dirty="0"/>
                </a:p>
              </p:txBody>
            </p:sp>
          </mc:Choice>
          <mc:Fallback xmlns="">
            <p:sp>
              <p:nvSpPr>
                <p:cNvPr id="56" name="TextBox 55">
                  <a:extLst>
                    <a:ext uri="{FF2B5EF4-FFF2-40B4-BE49-F238E27FC236}">
                      <a16:creationId xmlns:a16="http://schemas.microsoft.com/office/drawing/2014/main" id="{013F9C66-0853-D4D7-E3D3-BCCCF8587589}"/>
                    </a:ext>
                  </a:extLst>
                </p:cNvPr>
                <p:cNvSpPr txBox="1">
                  <a:spLocks noRot="1" noChangeAspect="1" noMove="1" noResize="1" noEditPoints="1" noAdjustHandles="1" noChangeArrowheads="1" noChangeShapeType="1" noTextEdit="1"/>
                </p:cNvSpPr>
                <p:nvPr/>
              </p:nvSpPr>
              <p:spPr>
                <a:xfrm>
                  <a:off x="1492204" y="5109522"/>
                  <a:ext cx="403701" cy="276999"/>
                </a:xfrm>
                <a:prstGeom prst="rect">
                  <a:avLst/>
                </a:prstGeom>
                <a:blipFill>
                  <a:blip r:embed="rId19"/>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74675FA-E550-F86F-F2D6-11C265649D9F}"/>
                    </a:ext>
                  </a:extLst>
                </p:cNvPr>
                <p:cNvSpPr txBox="1"/>
                <p:nvPr/>
              </p:nvSpPr>
              <p:spPr>
                <a:xfrm>
                  <a:off x="1507554" y="4280936"/>
                  <a:ext cx="5852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CV</m:t>
                                </m:r>
                              </m:e>
                            </m:d>
                          </m:e>
                          <m:sub>
                            <m:r>
                              <a:rPr lang="en-US" b="0" i="1" smtClean="0">
                                <a:latin typeface="Cambria Math" panose="02040503050406030204" pitchFamily="18" charset="0"/>
                              </a:rPr>
                              <m:t>𝐴</m:t>
                            </m:r>
                          </m:sub>
                        </m:sSub>
                      </m:oMath>
                    </m:oMathPara>
                  </a14:m>
                  <a:endParaRPr lang="en-US" dirty="0"/>
                </a:p>
              </p:txBody>
            </p:sp>
          </mc:Choice>
          <mc:Fallback xmlns="">
            <p:sp>
              <p:nvSpPr>
                <p:cNvPr id="57" name="TextBox 56">
                  <a:extLst>
                    <a:ext uri="{FF2B5EF4-FFF2-40B4-BE49-F238E27FC236}">
                      <a16:creationId xmlns:a16="http://schemas.microsoft.com/office/drawing/2014/main" id="{374675FA-E550-F86F-F2D6-11C265649D9F}"/>
                    </a:ext>
                  </a:extLst>
                </p:cNvPr>
                <p:cNvSpPr txBox="1">
                  <a:spLocks noRot="1" noChangeAspect="1" noMove="1" noResize="1" noEditPoints="1" noAdjustHandles="1" noChangeArrowheads="1" noChangeShapeType="1" noTextEdit="1"/>
                </p:cNvSpPr>
                <p:nvPr/>
              </p:nvSpPr>
              <p:spPr>
                <a:xfrm>
                  <a:off x="1507554" y="4280936"/>
                  <a:ext cx="585288" cy="276999"/>
                </a:xfrm>
                <a:prstGeom prst="rect">
                  <a:avLst/>
                </a:prstGeom>
                <a:blipFill>
                  <a:blip r:embed="rId20"/>
                  <a:stretch>
                    <a:fillRect r="-4255"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1813D70-E7FC-77C7-DDAC-F6651EAB1B56}"/>
                    </a:ext>
                  </a:extLst>
                </p:cNvPr>
                <p:cNvSpPr txBox="1"/>
                <p:nvPr/>
              </p:nvSpPr>
              <p:spPr>
                <a:xfrm>
                  <a:off x="2403285" y="5106252"/>
                  <a:ext cx="403701"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𝜀</m:t>
                        </m:r>
                      </m:oMath>
                    </m:oMathPara>
                  </a14:m>
                  <a:endParaRPr lang="en-US" dirty="0"/>
                </a:p>
              </p:txBody>
            </p:sp>
          </mc:Choice>
          <mc:Fallback xmlns="">
            <p:sp>
              <p:nvSpPr>
                <p:cNvPr id="58" name="TextBox 57">
                  <a:extLst>
                    <a:ext uri="{FF2B5EF4-FFF2-40B4-BE49-F238E27FC236}">
                      <a16:creationId xmlns:a16="http://schemas.microsoft.com/office/drawing/2014/main" id="{B1813D70-E7FC-77C7-DDAC-F6651EAB1B56}"/>
                    </a:ext>
                  </a:extLst>
                </p:cNvPr>
                <p:cNvSpPr txBox="1">
                  <a:spLocks noRot="1" noChangeAspect="1" noMove="1" noResize="1" noEditPoints="1" noAdjustHandles="1" noChangeArrowheads="1" noChangeShapeType="1" noTextEdit="1"/>
                </p:cNvSpPr>
                <p:nvPr/>
              </p:nvSpPr>
              <p:spPr>
                <a:xfrm>
                  <a:off x="2403285" y="5106252"/>
                  <a:ext cx="403701" cy="276999"/>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0788A60-C297-9A03-3E5C-A6DA03948641}"/>
                    </a:ext>
                  </a:extLst>
                </p:cNvPr>
                <p:cNvSpPr txBox="1"/>
                <p:nvPr/>
              </p:nvSpPr>
              <p:spPr>
                <a:xfrm>
                  <a:off x="2261552" y="5971807"/>
                  <a:ext cx="6454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𝑜</m:t>
                            </m:r>
                          </m:sub>
                        </m:sSub>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p:txBody>
            </p:sp>
          </mc:Choice>
          <mc:Fallback xmlns="">
            <p:sp>
              <p:nvSpPr>
                <p:cNvPr id="59" name="TextBox 58">
                  <a:extLst>
                    <a:ext uri="{FF2B5EF4-FFF2-40B4-BE49-F238E27FC236}">
                      <a16:creationId xmlns:a16="http://schemas.microsoft.com/office/drawing/2014/main" id="{90788A60-C297-9A03-3E5C-A6DA03948641}"/>
                    </a:ext>
                  </a:extLst>
                </p:cNvPr>
                <p:cNvSpPr txBox="1">
                  <a:spLocks noRot="1" noChangeAspect="1" noMove="1" noResize="1" noEditPoints="1" noAdjustHandles="1" noChangeArrowheads="1" noChangeShapeType="1" noTextEdit="1"/>
                </p:cNvSpPr>
                <p:nvPr/>
              </p:nvSpPr>
              <p:spPr>
                <a:xfrm>
                  <a:off x="2261552" y="5971807"/>
                  <a:ext cx="645498" cy="276999"/>
                </a:xfrm>
                <a:prstGeom prst="rect">
                  <a:avLst/>
                </a:prstGeom>
                <a:blipFill>
                  <a:blip r:embed="rId22"/>
                  <a:stretch>
                    <a:fillRect l="-7843" r="-7843"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FD7128C-9CA1-DFA1-8E49-AE7792683669}"/>
                    </a:ext>
                  </a:extLst>
                </p:cNvPr>
                <p:cNvSpPr txBox="1"/>
                <p:nvPr/>
              </p:nvSpPr>
              <p:spPr>
                <a:xfrm>
                  <a:off x="1179544" y="5972213"/>
                  <a:ext cx="99084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𝑁</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60" name="TextBox 59">
                  <a:extLst>
                    <a:ext uri="{FF2B5EF4-FFF2-40B4-BE49-F238E27FC236}">
                      <a16:creationId xmlns:a16="http://schemas.microsoft.com/office/drawing/2014/main" id="{7FD7128C-9CA1-DFA1-8E49-AE7792683669}"/>
                    </a:ext>
                  </a:extLst>
                </p:cNvPr>
                <p:cNvSpPr txBox="1">
                  <a:spLocks noRot="1" noChangeAspect="1" noMove="1" noResize="1" noEditPoints="1" noAdjustHandles="1" noChangeArrowheads="1" noChangeShapeType="1" noTextEdit="1"/>
                </p:cNvSpPr>
                <p:nvPr/>
              </p:nvSpPr>
              <p:spPr>
                <a:xfrm>
                  <a:off x="1179544" y="5972213"/>
                  <a:ext cx="990848" cy="276999"/>
                </a:xfrm>
                <a:prstGeom prst="rect">
                  <a:avLst/>
                </a:prstGeom>
                <a:blipFill>
                  <a:blip r:embed="rId23"/>
                  <a:stretch>
                    <a:fillRect l="-3797" r="-2532" b="-13043"/>
                  </a:stretch>
                </a:blipFill>
              </p:spPr>
              <p:txBody>
                <a:bodyPr/>
                <a:lstStyle/>
                <a:p>
                  <a:r>
                    <a:rPr lang="en-US">
                      <a:noFill/>
                    </a:rPr>
                    <a:t> </a:t>
                  </a:r>
                </a:p>
              </p:txBody>
            </p:sp>
          </mc:Fallback>
        </mc:AlternateContent>
        <p:sp>
          <p:nvSpPr>
            <p:cNvPr id="62" name="Oval 61">
              <a:extLst>
                <a:ext uri="{FF2B5EF4-FFF2-40B4-BE49-F238E27FC236}">
                  <a16:creationId xmlns:a16="http://schemas.microsoft.com/office/drawing/2014/main" id="{16A206D2-D911-2C9A-F53B-9A338FAE06D0}"/>
                </a:ext>
              </a:extLst>
            </p:cNvPr>
            <p:cNvSpPr/>
            <p:nvPr/>
          </p:nvSpPr>
          <p:spPr>
            <a:xfrm>
              <a:off x="4355681" y="2081137"/>
              <a:ext cx="322173" cy="322173"/>
            </a:xfrm>
            <a:prstGeom prst="ellipse">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eft Brace 62">
              <a:extLst>
                <a:ext uri="{FF2B5EF4-FFF2-40B4-BE49-F238E27FC236}">
                  <a16:creationId xmlns:a16="http://schemas.microsoft.com/office/drawing/2014/main" id="{031746CF-6C65-777F-1801-CEA671E40A66}"/>
                </a:ext>
              </a:extLst>
            </p:cNvPr>
            <p:cNvSpPr/>
            <p:nvPr/>
          </p:nvSpPr>
          <p:spPr>
            <a:xfrm>
              <a:off x="829092" y="3766450"/>
              <a:ext cx="372160" cy="1579226"/>
            </a:xfrm>
            <a:prstGeom prst="leftBrac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Left Brace 63">
              <a:extLst>
                <a:ext uri="{FF2B5EF4-FFF2-40B4-BE49-F238E27FC236}">
                  <a16:creationId xmlns:a16="http://schemas.microsoft.com/office/drawing/2014/main" id="{89DDE6A6-A46E-F56C-EBF7-6A5C9934F73D}"/>
                </a:ext>
              </a:extLst>
            </p:cNvPr>
            <p:cNvSpPr/>
            <p:nvPr/>
          </p:nvSpPr>
          <p:spPr>
            <a:xfrm rot="5400000">
              <a:off x="1951159" y="2772752"/>
              <a:ext cx="424409" cy="1437414"/>
            </a:xfrm>
            <a:prstGeom prst="leftBrace">
              <a:avLst>
                <a:gd name="adj1" fmla="val 0"/>
                <a:gd name="adj2" fmla="val 50000"/>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Left Brace 64">
              <a:extLst>
                <a:ext uri="{FF2B5EF4-FFF2-40B4-BE49-F238E27FC236}">
                  <a16:creationId xmlns:a16="http://schemas.microsoft.com/office/drawing/2014/main" id="{B702DDF5-B453-1BEB-E61C-D32B12C4BEB3}"/>
                </a:ext>
              </a:extLst>
            </p:cNvPr>
            <p:cNvSpPr/>
            <p:nvPr/>
          </p:nvSpPr>
          <p:spPr>
            <a:xfrm rot="5400000">
              <a:off x="3805876" y="2809521"/>
              <a:ext cx="387503" cy="1354682"/>
            </a:xfrm>
            <a:prstGeom prst="leftBrace">
              <a:avLst>
                <a:gd name="adj1" fmla="val 0"/>
                <a:gd name="adj2" fmla="val 50000"/>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5A737F-0240-B26E-650E-F75CA4EE893D}"/>
                    </a:ext>
                  </a:extLst>
                </p:cNvPr>
                <p:cNvSpPr txBox="1"/>
                <p:nvPr/>
              </p:nvSpPr>
              <p:spPr>
                <a:xfrm>
                  <a:off x="2335514" y="4280266"/>
                  <a:ext cx="58971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CV</m:t>
                                </m:r>
                              </m:e>
                            </m:d>
                          </m:e>
                          <m:sub>
                            <m:r>
                              <a:rPr lang="en-US" b="0" i="1" smtClean="0">
                                <a:latin typeface="Cambria Math" panose="02040503050406030204" pitchFamily="18" charset="0"/>
                              </a:rPr>
                              <m:t>𝐵</m:t>
                            </m:r>
                          </m:sub>
                        </m:sSub>
                      </m:oMath>
                    </m:oMathPara>
                  </a14:m>
                  <a:endParaRPr lang="en-US" dirty="0"/>
                </a:p>
              </p:txBody>
            </p:sp>
          </mc:Choice>
          <mc:Fallback xmlns="">
            <p:sp>
              <p:nvSpPr>
                <p:cNvPr id="3" name="TextBox 2">
                  <a:extLst>
                    <a:ext uri="{FF2B5EF4-FFF2-40B4-BE49-F238E27FC236}">
                      <a16:creationId xmlns:a16="http://schemas.microsoft.com/office/drawing/2014/main" id="{CF5A737F-0240-B26E-650E-F75CA4EE893D}"/>
                    </a:ext>
                  </a:extLst>
                </p:cNvPr>
                <p:cNvSpPr txBox="1">
                  <a:spLocks noRot="1" noChangeAspect="1" noMove="1" noResize="1" noEditPoints="1" noAdjustHandles="1" noChangeArrowheads="1" noChangeShapeType="1" noTextEdit="1"/>
                </p:cNvSpPr>
                <p:nvPr/>
              </p:nvSpPr>
              <p:spPr>
                <a:xfrm>
                  <a:off x="2335514" y="4280266"/>
                  <a:ext cx="589712" cy="276999"/>
                </a:xfrm>
                <a:prstGeom prst="rect">
                  <a:avLst/>
                </a:prstGeom>
                <a:blipFill>
                  <a:blip r:embed="rId24"/>
                  <a:stretch>
                    <a:fillRect r="-2083" b="-8333"/>
                  </a:stretch>
                </a:blipFill>
              </p:spPr>
              <p:txBody>
                <a:bodyPr/>
                <a:lstStyle/>
                <a:p>
                  <a:r>
                    <a:rPr lang="en-US">
                      <a:noFill/>
                    </a:rPr>
                    <a:t> </a:t>
                  </a:r>
                </a:p>
              </p:txBody>
            </p:sp>
          </mc:Fallback>
        </mc:AlternateContent>
        <p:sp>
          <p:nvSpPr>
            <p:cNvPr id="14" name="Left Brace 13">
              <a:extLst>
                <a:ext uri="{FF2B5EF4-FFF2-40B4-BE49-F238E27FC236}">
                  <a16:creationId xmlns:a16="http://schemas.microsoft.com/office/drawing/2014/main" id="{8F33A12C-1DE6-39EE-5CD7-02F841AB1145}"/>
                </a:ext>
              </a:extLst>
            </p:cNvPr>
            <p:cNvSpPr/>
            <p:nvPr/>
          </p:nvSpPr>
          <p:spPr>
            <a:xfrm>
              <a:off x="829092" y="5388480"/>
              <a:ext cx="372160" cy="855189"/>
            </a:xfrm>
            <a:prstGeom prst="leftBrac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40B6BA64-90E5-A362-9DBE-28D78F445690}"/>
                </a:ext>
              </a:extLst>
            </p:cNvPr>
            <p:cNvSpPr txBox="1"/>
            <p:nvPr/>
          </p:nvSpPr>
          <p:spPr>
            <a:xfrm>
              <a:off x="-25306" y="5626280"/>
              <a:ext cx="1020686" cy="369332"/>
            </a:xfrm>
            <a:prstGeom prst="rect">
              <a:avLst/>
            </a:prstGeom>
            <a:noFill/>
          </p:spPr>
          <p:txBody>
            <a:bodyPr wrap="square" rtlCol="0">
              <a:spAutoFit/>
            </a:bodyPr>
            <a:lstStyle/>
            <a:p>
              <a:pPr algn="ctr"/>
              <a:r>
                <a:rPr lang="en-US" dirty="0"/>
                <a:t>PULSE</a:t>
              </a:r>
            </a:p>
          </p:txBody>
        </p:sp>
      </p:grpSp>
    </p:spTree>
    <p:extLst>
      <p:ext uri="{BB962C8B-B14F-4D97-AF65-F5344CB8AC3E}">
        <p14:creationId xmlns:p14="http://schemas.microsoft.com/office/powerpoint/2010/main" val="293252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4E6E2F6-CFB7-29FF-7B3A-2BB40BDCFD78}"/>
                  </a:ext>
                </a:extLst>
              </p:cNvPr>
              <p:cNvSpPr txBox="1"/>
              <p:nvPr/>
            </p:nvSpPr>
            <p:spPr>
              <a:xfrm>
                <a:off x="9178282" y="594600"/>
                <a:ext cx="2513506" cy="289182"/>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i="0" smtClean="0">
                          <a:solidFill>
                            <a:schemeClr val="bg1"/>
                          </a:solidFill>
                          <a:latin typeface="Cambria Math" panose="02040503050406030204" pitchFamily="18" charset="0"/>
                        </a:rPr>
                        <m:t>C</m:t>
                      </m:r>
                      <m:r>
                        <m:rPr>
                          <m:sty m:val="p"/>
                        </m:rPr>
                        <a:rPr lang="en-US" b="0" i="0" smtClean="0">
                          <a:solidFill>
                            <a:schemeClr val="bg1"/>
                          </a:solidFill>
                          <a:latin typeface="Cambria Math" panose="02040503050406030204" pitchFamily="18" charset="0"/>
                        </a:rPr>
                        <m:t>V</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𝑧</m:t>
                          </m:r>
                        </m:e>
                        <m:sub>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𝐵</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33" name="TextBox 32">
                <a:extLst>
                  <a:ext uri="{FF2B5EF4-FFF2-40B4-BE49-F238E27FC236}">
                    <a16:creationId xmlns:a16="http://schemas.microsoft.com/office/drawing/2014/main" id="{94E6E2F6-CFB7-29FF-7B3A-2BB40BDCFD78}"/>
                  </a:ext>
                </a:extLst>
              </p:cNvPr>
              <p:cNvSpPr txBox="1">
                <a:spLocks noRot="1" noChangeAspect="1" noMove="1" noResize="1" noEditPoints="1" noAdjustHandles="1" noChangeArrowheads="1" noChangeShapeType="1" noTextEdit="1"/>
              </p:cNvSpPr>
              <p:nvPr/>
            </p:nvSpPr>
            <p:spPr>
              <a:xfrm>
                <a:off x="9178282" y="594600"/>
                <a:ext cx="2513506" cy="289182"/>
              </a:xfrm>
              <a:prstGeom prst="rect">
                <a:avLst/>
              </a:prstGeom>
              <a:blipFill>
                <a:blip r:embed="rId3"/>
                <a:stretch>
                  <a:fillRect t="-4348"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82C6338-521E-065D-8F67-94737164EA64}"/>
                  </a:ext>
                </a:extLst>
              </p:cNvPr>
              <p:cNvSpPr txBox="1"/>
              <p:nvPr/>
            </p:nvSpPr>
            <p:spPr>
              <a:xfrm>
                <a:off x="9178282" y="1095265"/>
                <a:ext cx="2835692" cy="311880"/>
              </a:xfrm>
              <a:prstGeom prst="rect">
                <a:avLst/>
              </a:prstGeom>
              <a:solidFill>
                <a:schemeClr val="tx1"/>
              </a:solidFill>
            </p:spPr>
            <p:txBody>
              <a:bodyPr wrap="square" lIns="0" tIns="0" rIns="0" bIns="0" rtlCol="0">
                <a:spAutoFit/>
              </a:bodyPr>
              <a:lstStyle/>
              <a:p>
                <a:pPr algn="ctr"/>
                <a14:m>
                  <m:oMath xmlns:m="http://schemas.openxmlformats.org/officeDocument/2006/math">
                    <m:sSub>
                      <m:sSubPr>
                        <m:ctrlPr>
                          <a:rPr lang="en-US" i="1" smtClean="0">
                            <a:solidFill>
                              <a:schemeClr val="bg1"/>
                            </a:solidFill>
                            <a:latin typeface="Cambria Math" panose="02040503050406030204" pitchFamily="18" charset="0"/>
                            <a:ea typeface="Cambria Math" panose="02040503050406030204" pitchFamily="18" charset="0"/>
                          </a:rPr>
                        </m:ctrlPr>
                      </m:sSubPr>
                      <m:e>
                        <m:r>
                          <m:rPr>
                            <m:sty m:val="p"/>
                          </m:rPr>
                          <a:rPr lang="en-US">
                            <a:solidFill>
                              <a:schemeClr val="bg1"/>
                            </a:solidFill>
                            <a:latin typeface="Cambria Math" panose="02040503050406030204" pitchFamily="18" charset="0"/>
                            <a:ea typeface="Cambria Math" panose="02040503050406030204" pitchFamily="18" charset="0"/>
                          </a:rPr>
                          <m:t>δ</m:t>
                        </m:r>
                      </m:e>
                      <m:sub>
                        <m:sSub>
                          <m:sSubPr>
                            <m:ctrlPr>
                              <a:rPr lang="en-US" i="1" smtClean="0">
                                <a:solidFill>
                                  <a:schemeClr val="bg1"/>
                                </a:solidFill>
                                <a:latin typeface="Cambria Math" panose="02040503050406030204" pitchFamily="18" charset="0"/>
                                <a:ea typeface="Cambria Math" panose="02040503050406030204" pitchFamily="18" charset="0"/>
                              </a:rPr>
                            </m:ctrlPr>
                          </m:sSubPr>
                          <m:e>
                            <m:r>
                              <a:rPr lang="en-US" b="0" i="1" smtClean="0">
                                <a:solidFill>
                                  <a:schemeClr val="bg1"/>
                                </a:solidFill>
                                <a:latin typeface="Cambria Math" panose="02040503050406030204" pitchFamily="18" charset="0"/>
                                <a:ea typeface="Cambria Math" panose="02040503050406030204" pitchFamily="18" charset="0"/>
                              </a:rPr>
                              <m:t>𝑥</m:t>
                            </m:r>
                          </m:e>
                          <m:sub>
                            <m:r>
                              <a:rPr lang="en-US" b="0" i="1" smtClean="0">
                                <a:solidFill>
                                  <a:schemeClr val="bg1"/>
                                </a:solidFill>
                                <a:latin typeface="Cambria Math" panose="02040503050406030204" pitchFamily="18" charset="0"/>
                                <a:ea typeface="Cambria Math" panose="02040503050406030204" pitchFamily="18" charset="0"/>
                              </a:rPr>
                              <m:t>𝐴</m:t>
                            </m:r>
                          </m:sub>
                        </m:sSub>
                      </m:sub>
                    </m:sSub>
                    <m:r>
                      <a:rPr lang="en-US" b="0" i="0" smtClean="0">
                        <a:solidFill>
                          <a:schemeClr val="bg1"/>
                        </a:solidFill>
                        <a:latin typeface="Cambria Math" panose="02040503050406030204" pitchFamily="18" charset="0"/>
                      </a:rPr>
                      <m:t>=</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max</m:t>
                        </m:r>
                      </m:fName>
                      <m:e>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𝐴</m:t>
                                </m:r>
                              </m:sub>
                            </m:sSub>
                          </m:e>
                        </m:d>
                      </m:e>
                    </m:func>
                  </m:oMath>
                </a14:m>
                <a:r>
                  <a:rPr lang="en-US" dirty="0">
                    <a:solidFill>
                      <a:schemeClr val="bg1"/>
                    </a:solidFill>
                  </a:rPr>
                  <a:t> </a:t>
                </a:r>
                <a14:m>
                  <m:oMath xmlns:m="http://schemas.openxmlformats.org/officeDocument/2006/math">
                    <m:r>
                      <a:rPr lang="en-US" b="0" i="0" smtClean="0">
                        <a:solidFill>
                          <a:schemeClr val="bg1"/>
                        </a:solidFill>
                        <a:latin typeface="Cambria Math" panose="02040503050406030204" pitchFamily="18" charset="0"/>
                      </a:rPr>
                      <m:t>−</m:t>
                    </m:r>
                    <m:func>
                      <m:funcPr>
                        <m:ctrlPr>
                          <a:rPr lang="en-US" i="1">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min</m:t>
                        </m:r>
                      </m:fName>
                      <m:e>
                        <m:d>
                          <m:dPr>
                            <m:ctrlPr>
                              <a:rPr lang="en-US" i="1">
                                <a:solidFill>
                                  <a:schemeClr val="bg1"/>
                                </a:solidFill>
                                <a:latin typeface="Cambria Math" panose="02040503050406030204" pitchFamily="18" charset="0"/>
                              </a:rPr>
                            </m:ctrlPr>
                          </m:dPr>
                          <m:e>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𝑥</m:t>
                                </m:r>
                              </m:e>
                              <m:sub>
                                <m:r>
                                  <a:rPr lang="en-US" i="1">
                                    <a:solidFill>
                                      <a:schemeClr val="bg1"/>
                                    </a:solidFill>
                                    <a:latin typeface="Cambria Math" panose="02040503050406030204" pitchFamily="18" charset="0"/>
                                  </a:rPr>
                                  <m:t>𝐴</m:t>
                                </m:r>
                              </m:sub>
                            </m:sSub>
                          </m:e>
                        </m:d>
                      </m:e>
                    </m:func>
                  </m:oMath>
                </a14:m>
                <a:endParaRPr lang="en-US" dirty="0">
                  <a:solidFill>
                    <a:schemeClr val="bg1"/>
                  </a:solidFill>
                </a:endParaRPr>
              </a:p>
            </p:txBody>
          </p:sp>
        </mc:Choice>
        <mc:Fallback xmlns="">
          <p:sp>
            <p:nvSpPr>
              <p:cNvPr id="36" name="TextBox 35">
                <a:extLst>
                  <a:ext uri="{FF2B5EF4-FFF2-40B4-BE49-F238E27FC236}">
                    <a16:creationId xmlns:a16="http://schemas.microsoft.com/office/drawing/2014/main" id="{882C6338-521E-065D-8F67-94737164EA64}"/>
                  </a:ext>
                </a:extLst>
              </p:cNvPr>
              <p:cNvSpPr txBox="1">
                <a:spLocks noRot="1" noChangeAspect="1" noMove="1" noResize="1" noEditPoints="1" noAdjustHandles="1" noChangeArrowheads="1" noChangeShapeType="1" noTextEdit="1"/>
              </p:cNvSpPr>
              <p:nvPr/>
            </p:nvSpPr>
            <p:spPr>
              <a:xfrm>
                <a:off x="9178282" y="1095265"/>
                <a:ext cx="2835692" cy="311880"/>
              </a:xfrm>
              <a:prstGeom prst="rect">
                <a:avLst/>
              </a:prstGeom>
              <a:blipFill>
                <a:blip r:embed="rId4"/>
                <a:stretch>
                  <a:fillRect b="-12000"/>
                </a:stretch>
              </a:blipFill>
            </p:spPr>
            <p:txBody>
              <a:bodyPr/>
              <a:lstStyle/>
              <a:p>
                <a:r>
                  <a:rPr lang="en-US">
                    <a:noFill/>
                  </a:rPr>
                  <a:t> </a:t>
                </a:r>
              </a:p>
            </p:txBody>
          </p:sp>
        </mc:Fallback>
      </mc:AlternateContent>
      <p:grpSp>
        <p:nvGrpSpPr>
          <p:cNvPr id="46" name="Group 45">
            <a:extLst>
              <a:ext uri="{FF2B5EF4-FFF2-40B4-BE49-F238E27FC236}">
                <a16:creationId xmlns:a16="http://schemas.microsoft.com/office/drawing/2014/main" id="{E0A1804D-5BBB-5E09-8FD8-CD5AFAE7830A}"/>
              </a:ext>
            </a:extLst>
          </p:cNvPr>
          <p:cNvGrpSpPr/>
          <p:nvPr/>
        </p:nvGrpSpPr>
        <p:grpSpPr>
          <a:xfrm>
            <a:off x="324989" y="70834"/>
            <a:ext cx="2116240" cy="6716332"/>
            <a:chOff x="324989" y="70834"/>
            <a:chExt cx="2116240" cy="6716332"/>
          </a:xfrm>
        </p:grpSpPr>
        <p:pic>
          <p:nvPicPr>
            <p:cNvPr id="7" name="Picture 6">
              <a:extLst>
                <a:ext uri="{FF2B5EF4-FFF2-40B4-BE49-F238E27FC236}">
                  <a16:creationId xmlns:a16="http://schemas.microsoft.com/office/drawing/2014/main" id="{29673765-B864-8F5B-0F2B-AF575852F93E}"/>
                </a:ext>
              </a:extLst>
            </p:cNvPr>
            <p:cNvPicPr>
              <a:picLocks noChangeAspect="1"/>
            </p:cNvPicPr>
            <p:nvPr/>
          </p:nvPicPr>
          <p:blipFill>
            <a:blip r:embed="rId5"/>
            <a:srcRect l="2564" t="13405" r="73362"/>
            <a:stretch/>
          </p:blipFill>
          <p:spPr>
            <a:xfrm>
              <a:off x="324989" y="70834"/>
              <a:ext cx="2116240" cy="6716332"/>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86B3B98-12BF-6B0D-F14D-81DE566BC243}"/>
                    </a:ext>
                  </a:extLst>
                </p:cNvPr>
                <p:cNvSpPr txBox="1"/>
                <p:nvPr/>
              </p:nvSpPr>
              <p:spPr>
                <a:xfrm>
                  <a:off x="1146879" y="875246"/>
                  <a:ext cx="436786" cy="430887"/>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ea typeface="Cambria Math" panose="02040503050406030204" pitchFamily="18" charset="0"/>
                          </a:rPr>
                          <m:t>∆</m:t>
                        </m:r>
                        <m:r>
                          <a:rPr lang="en-US" sz="2800" b="0" i="1" smtClean="0">
                            <a:solidFill>
                              <a:schemeClr val="bg1"/>
                            </a:solidFill>
                            <a:latin typeface="Cambria Math" panose="02040503050406030204" pitchFamily="18" charset="0"/>
                            <a:ea typeface="Cambria Math" panose="02040503050406030204" pitchFamily="18" charset="0"/>
                          </a:rPr>
                          <m:t>𝑡</m:t>
                        </m:r>
                      </m:oMath>
                    </m:oMathPara>
                  </a14:m>
                  <a:endParaRPr lang="en-US" sz="2800" dirty="0">
                    <a:solidFill>
                      <a:schemeClr val="bg1"/>
                    </a:solidFill>
                  </a:endParaRPr>
                </a:p>
              </p:txBody>
            </p:sp>
          </mc:Choice>
          <mc:Fallback xmlns="">
            <p:sp>
              <p:nvSpPr>
                <p:cNvPr id="13" name="TextBox 12">
                  <a:extLst>
                    <a:ext uri="{FF2B5EF4-FFF2-40B4-BE49-F238E27FC236}">
                      <a16:creationId xmlns:a16="http://schemas.microsoft.com/office/drawing/2014/main" id="{E86B3B98-12BF-6B0D-F14D-81DE566BC243}"/>
                    </a:ext>
                  </a:extLst>
                </p:cNvPr>
                <p:cNvSpPr txBox="1">
                  <a:spLocks noRot="1" noChangeAspect="1" noMove="1" noResize="1" noEditPoints="1" noAdjustHandles="1" noChangeArrowheads="1" noChangeShapeType="1" noTextEdit="1"/>
                </p:cNvSpPr>
                <p:nvPr/>
              </p:nvSpPr>
              <p:spPr>
                <a:xfrm>
                  <a:off x="1146879" y="875246"/>
                  <a:ext cx="436786" cy="430887"/>
                </a:xfrm>
                <a:prstGeom prst="rect">
                  <a:avLst/>
                </a:prstGeom>
                <a:blipFill>
                  <a:blip r:embed="rId6"/>
                  <a:stretch>
                    <a:fillRect l="-20000" r="-14286"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5EA8868-9D15-CF1D-FDF5-508B0572E70B}"/>
                    </a:ext>
                  </a:extLst>
                </p:cNvPr>
                <p:cNvSpPr txBox="1"/>
                <p:nvPr/>
              </p:nvSpPr>
              <p:spPr>
                <a:xfrm>
                  <a:off x="1276241" y="2114373"/>
                  <a:ext cx="178062" cy="307777"/>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ea typeface="Cambria Math" panose="02040503050406030204" pitchFamily="18" charset="0"/>
                          </a:rPr>
                          <m:t>𝜀</m:t>
                        </m:r>
                      </m:oMath>
                    </m:oMathPara>
                  </a14:m>
                  <a:endParaRPr lang="en-US" sz="2000" dirty="0">
                    <a:solidFill>
                      <a:schemeClr val="bg1"/>
                    </a:solidFill>
                  </a:endParaRPr>
                </a:p>
              </p:txBody>
            </p:sp>
          </mc:Choice>
          <mc:Fallback xmlns="">
            <p:sp>
              <p:nvSpPr>
                <p:cNvPr id="15" name="TextBox 14">
                  <a:extLst>
                    <a:ext uri="{FF2B5EF4-FFF2-40B4-BE49-F238E27FC236}">
                      <a16:creationId xmlns:a16="http://schemas.microsoft.com/office/drawing/2014/main" id="{85EA8868-9D15-CF1D-FDF5-508B0572E70B}"/>
                    </a:ext>
                  </a:extLst>
                </p:cNvPr>
                <p:cNvSpPr txBox="1">
                  <a:spLocks noRot="1" noChangeAspect="1" noMove="1" noResize="1" noEditPoints="1" noAdjustHandles="1" noChangeArrowheads="1" noChangeShapeType="1" noTextEdit="1"/>
                </p:cNvSpPr>
                <p:nvPr/>
              </p:nvSpPr>
              <p:spPr>
                <a:xfrm>
                  <a:off x="1276241" y="2114373"/>
                  <a:ext cx="178062" cy="307777"/>
                </a:xfrm>
                <a:prstGeom prst="rect">
                  <a:avLst/>
                </a:prstGeom>
                <a:blipFill>
                  <a:blip r:embed="rId7"/>
                  <a:stretch>
                    <a:fillRect l="-20000"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648D56-5328-CAAC-38E1-B4E5F854EA58}"/>
                    </a:ext>
                  </a:extLst>
                </p:cNvPr>
                <p:cNvSpPr txBox="1"/>
                <p:nvPr/>
              </p:nvSpPr>
              <p:spPr>
                <a:xfrm>
                  <a:off x="1812686" y="2495209"/>
                  <a:ext cx="501355" cy="215444"/>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𝑡</m:t>
                            </m:r>
                          </m:e>
                          <m:sub>
                            <m:r>
                              <a:rPr lang="en-US" sz="1400" b="0" i="1" smtClean="0">
                                <a:solidFill>
                                  <a:schemeClr val="bg1"/>
                                </a:solidFill>
                                <a:latin typeface="Cambria Math" panose="02040503050406030204" pitchFamily="18" charset="0"/>
                              </a:rPr>
                              <m:t>𝑜</m:t>
                            </m:r>
                          </m:sub>
                        </m:sSub>
                        <m:r>
                          <a:rPr lang="en-US" sz="1400" b="0" i="1" smtClean="0">
                            <a:solidFill>
                              <a:schemeClr val="bg1"/>
                            </a:solidFill>
                            <a:latin typeface="Cambria Math" panose="02040503050406030204" pitchFamily="18" charset="0"/>
                          </a:rPr>
                          <m:t>=</m:t>
                        </m:r>
                        <m:r>
                          <a:rPr lang="en-US" sz="1400" b="0" i="1" smtClean="0">
                            <a:solidFill>
                              <a:schemeClr val="bg1"/>
                            </a:solidFill>
                            <a:latin typeface="Cambria Math" panose="02040503050406030204" pitchFamily="18" charset="0"/>
                          </a:rPr>
                          <m:t>𝑡</m:t>
                        </m:r>
                      </m:oMath>
                    </m:oMathPara>
                  </a14:m>
                  <a:endParaRPr lang="en-US" sz="1400" dirty="0">
                    <a:solidFill>
                      <a:schemeClr val="bg1"/>
                    </a:solidFill>
                  </a:endParaRPr>
                </a:p>
              </p:txBody>
            </p:sp>
          </mc:Choice>
          <mc:Fallback xmlns="">
            <p:sp>
              <p:nvSpPr>
                <p:cNvPr id="17" name="TextBox 16">
                  <a:extLst>
                    <a:ext uri="{FF2B5EF4-FFF2-40B4-BE49-F238E27FC236}">
                      <a16:creationId xmlns:a16="http://schemas.microsoft.com/office/drawing/2014/main" id="{5B648D56-5328-CAAC-38E1-B4E5F854EA58}"/>
                    </a:ext>
                  </a:extLst>
                </p:cNvPr>
                <p:cNvSpPr txBox="1">
                  <a:spLocks noRot="1" noChangeAspect="1" noMove="1" noResize="1" noEditPoints="1" noAdjustHandles="1" noChangeArrowheads="1" noChangeShapeType="1" noTextEdit="1"/>
                </p:cNvSpPr>
                <p:nvPr/>
              </p:nvSpPr>
              <p:spPr>
                <a:xfrm>
                  <a:off x="1812686" y="2495209"/>
                  <a:ext cx="501355" cy="215444"/>
                </a:xfrm>
                <a:prstGeom prst="rect">
                  <a:avLst/>
                </a:prstGeom>
                <a:blipFill>
                  <a:blip r:embed="rId8"/>
                  <a:stretch>
                    <a:fillRect l="-4878" r="-4878"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4C2845C-872E-96FF-1BA1-DEC122B11C57}"/>
                    </a:ext>
                  </a:extLst>
                </p:cNvPr>
                <p:cNvSpPr txBox="1"/>
                <p:nvPr/>
              </p:nvSpPr>
              <p:spPr>
                <a:xfrm>
                  <a:off x="1763474" y="1865554"/>
                  <a:ext cx="599780" cy="215444"/>
                </a:xfrm>
                <a:prstGeom prst="rect">
                  <a:avLst/>
                </a:prstGeom>
                <a:solidFill>
                  <a:schemeClr val="tx1"/>
                </a:solid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𝑡</m:t>
                            </m:r>
                          </m:e>
                          <m:sub>
                            <m:r>
                              <a:rPr lang="en-US" sz="1400" b="0" i="1" smtClean="0">
                                <a:solidFill>
                                  <a:schemeClr val="bg1"/>
                                </a:solidFill>
                                <a:latin typeface="Cambria Math" panose="02040503050406030204" pitchFamily="18" charset="0"/>
                              </a:rPr>
                              <m:t>𝑁</m:t>
                            </m:r>
                          </m:sub>
                        </m:sSub>
                        <m:r>
                          <a:rPr lang="en-US" sz="1400" b="0" i="1" smtClean="0">
                            <a:solidFill>
                              <a:schemeClr val="bg1"/>
                            </a:solidFill>
                            <a:latin typeface="Cambria Math" panose="02040503050406030204" pitchFamily="18" charset="0"/>
                          </a:rPr>
                          <m:t>=</m:t>
                        </m:r>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𝑡</m:t>
                            </m:r>
                          </m:e>
                          <m:sub>
                            <m:r>
                              <a:rPr lang="en-US" sz="1400" b="0" i="1" smtClean="0">
                                <a:solidFill>
                                  <a:schemeClr val="bg1"/>
                                </a:solidFill>
                                <a:latin typeface="Cambria Math" panose="02040503050406030204" pitchFamily="18" charset="0"/>
                              </a:rPr>
                              <m:t>0</m:t>
                            </m:r>
                          </m:sub>
                        </m:sSub>
                      </m:oMath>
                    </m:oMathPara>
                  </a14:m>
                  <a:endParaRPr lang="en-US" sz="1400" dirty="0">
                    <a:solidFill>
                      <a:schemeClr val="bg1"/>
                    </a:solidFill>
                  </a:endParaRPr>
                </a:p>
              </p:txBody>
            </p:sp>
          </mc:Choice>
          <mc:Fallback xmlns="">
            <p:sp>
              <p:nvSpPr>
                <p:cNvPr id="18" name="TextBox 17">
                  <a:extLst>
                    <a:ext uri="{FF2B5EF4-FFF2-40B4-BE49-F238E27FC236}">
                      <a16:creationId xmlns:a16="http://schemas.microsoft.com/office/drawing/2014/main" id="{B4C2845C-872E-96FF-1BA1-DEC122B11C57}"/>
                    </a:ext>
                  </a:extLst>
                </p:cNvPr>
                <p:cNvSpPr txBox="1">
                  <a:spLocks noRot="1" noChangeAspect="1" noMove="1" noResize="1" noEditPoints="1" noAdjustHandles="1" noChangeArrowheads="1" noChangeShapeType="1" noTextEdit="1"/>
                </p:cNvSpPr>
                <p:nvPr/>
              </p:nvSpPr>
              <p:spPr>
                <a:xfrm>
                  <a:off x="1763474" y="1865554"/>
                  <a:ext cx="599780" cy="215444"/>
                </a:xfrm>
                <a:prstGeom prst="rect">
                  <a:avLst/>
                </a:prstGeom>
                <a:blipFill>
                  <a:blip r:embed="rId9"/>
                  <a:stretch>
                    <a:fillRect l="-4082" r="-2041" b="-1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A278BEA-5AB7-6D00-1338-C98A4DA5B845}"/>
                    </a:ext>
                  </a:extLst>
                </p:cNvPr>
                <p:cNvSpPr txBox="1"/>
                <p:nvPr/>
              </p:nvSpPr>
              <p:spPr>
                <a:xfrm>
                  <a:off x="1494769" y="3085304"/>
                  <a:ext cx="292502"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𝑧</m:t>
                            </m:r>
                          </m:e>
                          <m:sub>
                            <m:r>
                              <a:rPr lang="en-US" sz="1400" b="0" i="1" smtClean="0">
                                <a:solidFill>
                                  <a:schemeClr val="bg1"/>
                                </a:solidFill>
                                <a:latin typeface="Cambria Math" panose="02040503050406030204" pitchFamily="18" charset="0"/>
                              </a:rPr>
                              <m:t>𝐴</m:t>
                            </m:r>
                          </m:sub>
                        </m:sSub>
                      </m:oMath>
                    </m:oMathPara>
                  </a14:m>
                  <a:endParaRPr lang="en-US" dirty="0">
                    <a:solidFill>
                      <a:schemeClr val="bg1"/>
                    </a:solidFill>
                  </a:endParaRPr>
                </a:p>
              </p:txBody>
            </p:sp>
          </mc:Choice>
          <mc:Fallback xmlns="">
            <p:sp>
              <p:nvSpPr>
                <p:cNvPr id="19" name="TextBox 18">
                  <a:extLst>
                    <a:ext uri="{FF2B5EF4-FFF2-40B4-BE49-F238E27FC236}">
                      <a16:creationId xmlns:a16="http://schemas.microsoft.com/office/drawing/2014/main" id="{1A278BEA-5AB7-6D00-1338-C98A4DA5B845}"/>
                    </a:ext>
                  </a:extLst>
                </p:cNvPr>
                <p:cNvSpPr txBox="1">
                  <a:spLocks noRot="1" noChangeAspect="1" noMove="1" noResize="1" noEditPoints="1" noAdjustHandles="1" noChangeArrowheads="1" noChangeShapeType="1" noTextEdit="1"/>
                </p:cNvSpPr>
                <p:nvPr/>
              </p:nvSpPr>
              <p:spPr>
                <a:xfrm>
                  <a:off x="1494769" y="3085304"/>
                  <a:ext cx="292502" cy="215444"/>
                </a:xfrm>
                <a:prstGeom prst="rect">
                  <a:avLst/>
                </a:prstGeom>
                <a:blipFill>
                  <a:blip r:embed="rId1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CE629A9-617A-A47B-9BC7-9D1000EF6DFE}"/>
                    </a:ext>
                  </a:extLst>
                </p:cNvPr>
                <p:cNvSpPr txBox="1"/>
                <p:nvPr/>
              </p:nvSpPr>
              <p:spPr>
                <a:xfrm>
                  <a:off x="1442018" y="3790063"/>
                  <a:ext cx="346534"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𝐴</m:t>
                            </m:r>
                          </m:sub>
                        </m:sSub>
                      </m:oMath>
                    </m:oMathPara>
                  </a14:m>
                  <a:endParaRPr lang="en-US" dirty="0">
                    <a:solidFill>
                      <a:schemeClr val="bg1"/>
                    </a:solidFill>
                  </a:endParaRPr>
                </a:p>
              </p:txBody>
            </p:sp>
          </mc:Choice>
          <mc:Fallback xmlns="">
            <p:sp>
              <p:nvSpPr>
                <p:cNvPr id="20" name="TextBox 19">
                  <a:extLst>
                    <a:ext uri="{FF2B5EF4-FFF2-40B4-BE49-F238E27FC236}">
                      <a16:creationId xmlns:a16="http://schemas.microsoft.com/office/drawing/2014/main" id="{2CE629A9-617A-A47B-9BC7-9D1000EF6DFE}"/>
                    </a:ext>
                  </a:extLst>
                </p:cNvPr>
                <p:cNvSpPr txBox="1">
                  <a:spLocks noRot="1" noChangeAspect="1" noMove="1" noResize="1" noEditPoints="1" noAdjustHandles="1" noChangeArrowheads="1" noChangeShapeType="1" noTextEdit="1"/>
                </p:cNvSpPr>
                <p:nvPr/>
              </p:nvSpPr>
              <p:spPr>
                <a:xfrm>
                  <a:off x="1442018" y="3790063"/>
                  <a:ext cx="346534" cy="215444"/>
                </a:xfrm>
                <a:prstGeom prst="rect">
                  <a:avLst/>
                </a:prstGeom>
                <a:blipFill>
                  <a:blip r:embed="rId11"/>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33175B4-2FA4-773F-5A36-3F34C9BF360A}"/>
                    </a:ext>
                  </a:extLst>
                </p:cNvPr>
                <p:cNvSpPr txBox="1"/>
                <p:nvPr/>
              </p:nvSpPr>
              <p:spPr>
                <a:xfrm>
                  <a:off x="2007609" y="3088524"/>
                  <a:ext cx="286177"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𝑧</m:t>
                            </m:r>
                          </m:e>
                          <m:sub>
                            <m:r>
                              <a:rPr lang="en-US" sz="1400" b="0" i="1" smtClean="0">
                                <a:solidFill>
                                  <a:schemeClr val="bg1"/>
                                </a:solidFill>
                                <a:latin typeface="Cambria Math" panose="02040503050406030204" pitchFamily="18" charset="0"/>
                              </a:rPr>
                              <m:t>𝐵</m:t>
                            </m:r>
                          </m:sub>
                        </m:sSub>
                      </m:oMath>
                    </m:oMathPara>
                  </a14:m>
                  <a:endParaRPr lang="en-US" dirty="0">
                    <a:solidFill>
                      <a:schemeClr val="bg1"/>
                    </a:solidFill>
                  </a:endParaRPr>
                </a:p>
              </p:txBody>
            </p:sp>
          </mc:Choice>
          <mc:Fallback xmlns="">
            <p:sp>
              <p:nvSpPr>
                <p:cNvPr id="21" name="TextBox 20">
                  <a:extLst>
                    <a:ext uri="{FF2B5EF4-FFF2-40B4-BE49-F238E27FC236}">
                      <a16:creationId xmlns:a16="http://schemas.microsoft.com/office/drawing/2014/main" id="{933175B4-2FA4-773F-5A36-3F34C9BF360A}"/>
                    </a:ext>
                  </a:extLst>
                </p:cNvPr>
                <p:cNvSpPr txBox="1">
                  <a:spLocks noRot="1" noChangeAspect="1" noMove="1" noResize="1" noEditPoints="1" noAdjustHandles="1" noChangeArrowheads="1" noChangeShapeType="1" noTextEdit="1"/>
                </p:cNvSpPr>
                <p:nvPr/>
              </p:nvSpPr>
              <p:spPr>
                <a:xfrm>
                  <a:off x="2007609" y="3088524"/>
                  <a:ext cx="286177" cy="215444"/>
                </a:xfrm>
                <a:prstGeom prst="rect">
                  <a:avLst/>
                </a:prstGeom>
                <a:blipFill>
                  <a:blip r:embed="rId12"/>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7F8079A-2D80-B788-BAA2-1CFCFBD67A41}"/>
                    </a:ext>
                  </a:extLst>
                </p:cNvPr>
                <p:cNvSpPr txBox="1"/>
                <p:nvPr/>
              </p:nvSpPr>
              <p:spPr>
                <a:xfrm>
                  <a:off x="1989368" y="3801730"/>
                  <a:ext cx="346534"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1"/>
                                </a:solidFill>
                                <a:latin typeface="Cambria Math" panose="02040503050406030204" pitchFamily="18" charset="0"/>
                              </a:rPr>
                            </m:ctrlPr>
                          </m:sSubPr>
                          <m:e>
                            <m:r>
                              <a:rPr lang="en-US" sz="1400" b="0" i="1" smtClean="0">
                                <a:solidFill>
                                  <a:schemeClr val="bg1"/>
                                </a:solidFill>
                                <a:latin typeface="Cambria Math" panose="02040503050406030204" pitchFamily="18" charset="0"/>
                              </a:rPr>
                              <m:t>𝑥</m:t>
                            </m:r>
                          </m:e>
                          <m:sub>
                            <m:r>
                              <a:rPr lang="en-US" sz="1400" b="0" i="1" smtClean="0">
                                <a:solidFill>
                                  <a:schemeClr val="bg1"/>
                                </a:solidFill>
                                <a:latin typeface="Cambria Math" panose="02040503050406030204" pitchFamily="18" charset="0"/>
                              </a:rPr>
                              <m:t>𝐵</m:t>
                            </m:r>
                          </m:sub>
                        </m:sSub>
                      </m:oMath>
                    </m:oMathPara>
                  </a14:m>
                  <a:endParaRPr lang="en-US" dirty="0">
                    <a:solidFill>
                      <a:schemeClr val="bg1"/>
                    </a:solidFill>
                  </a:endParaRPr>
                </a:p>
              </p:txBody>
            </p:sp>
          </mc:Choice>
          <mc:Fallback xmlns="">
            <p:sp>
              <p:nvSpPr>
                <p:cNvPr id="22" name="TextBox 21">
                  <a:extLst>
                    <a:ext uri="{FF2B5EF4-FFF2-40B4-BE49-F238E27FC236}">
                      <a16:creationId xmlns:a16="http://schemas.microsoft.com/office/drawing/2014/main" id="{C7F8079A-2D80-B788-BAA2-1CFCFBD67A41}"/>
                    </a:ext>
                  </a:extLst>
                </p:cNvPr>
                <p:cNvSpPr txBox="1">
                  <a:spLocks noRot="1" noChangeAspect="1" noMove="1" noResize="1" noEditPoints="1" noAdjustHandles="1" noChangeArrowheads="1" noChangeShapeType="1" noTextEdit="1"/>
                </p:cNvSpPr>
                <p:nvPr/>
              </p:nvSpPr>
              <p:spPr>
                <a:xfrm>
                  <a:off x="1989368" y="3801730"/>
                  <a:ext cx="346534" cy="215444"/>
                </a:xfrm>
                <a:prstGeom prst="rect">
                  <a:avLst/>
                </a:prstGeom>
                <a:blipFill>
                  <a:blip r:embed="rId13"/>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5CE022-85CA-D44B-D1F1-E74259DD5217}"/>
                    </a:ext>
                  </a:extLst>
                </p:cNvPr>
                <p:cNvSpPr txBox="1"/>
                <p:nvPr/>
              </p:nvSpPr>
              <p:spPr>
                <a:xfrm>
                  <a:off x="1406861" y="4557472"/>
                  <a:ext cx="458298"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𝑥</m:t>
                            </m:r>
                          </m:e>
                          <m:sub>
                            <m:r>
                              <a:rPr lang="en-US" sz="1200" b="0" i="1" smtClean="0">
                                <a:solidFill>
                                  <a:schemeClr val="bg1"/>
                                </a:solidFill>
                                <a:latin typeface="Cambria Math" panose="02040503050406030204" pitchFamily="18" charset="0"/>
                              </a:rPr>
                              <m:t>𝐴</m:t>
                            </m:r>
                          </m:sub>
                        </m:sSub>
                        <m:r>
                          <a:rPr lang="en-US" sz="1200"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3" name="TextBox 22">
                  <a:extLst>
                    <a:ext uri="{FF2B5EF4-FFF2-40B4-BE49-F238E27FC236}">
                      <a16:creationId xmlns:a16="http://schemas.microsoft.com/office/drawing/2014/main" id="{4B5CE022-85CA-D44B-D1F1-E74259DD5217}"/>
                    </a:ext>
                  </a:extLst>
                </p:cNvPr>
                <p:cNvSpPr txBox="1">
                  <a:spLocks noRot="1" noChangeAspect="1" noMove="1" noResize="1" noEditPoints="1" noAdjustHandles="1" noChangeArrowheads="1" noChangeShapeType="1" noTextEdit="1"/>
                </p:cNvSpPr>
                <p:nvPr/>
              </p:nvSpPr>
              <p:spPr>
                <a:xfrm>
                  <a:off x="1406861" y="4557472"/>
                  <a:ext cx="458298" cy="184666"/>
                </a:xfrm>
                <a:prstGeom prst="rect">
                  <a:avLst/>
                </a:prstGeom>
                <a:blipFill>
                  <a:blip r:embed="rId14"/>
                  <a:stretch>
                    <a:fillRect l="-5405" r="-10811"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33877E-1281-76ED-11D4-2AD1E2F88452}"/>
                    </a:ext>
                  </a:extLst>
                </p:cNvPr>
                <p:cNvSpPr txBox="1"/>
                <p:nvPr/>
              </p:nvSpPr>
              <p:spPr>
                <a:xfrm>
                  <a:off x="1956597" y="4557472"/>
                  <a:ext cx="458298"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𝑥</m:t>
                            </m:r>
                          </m:e>
                          <m:sub>
                            <m:r>
                              <a:rPr lang="en-US" sz="1200" b="0" i="1" smtClean="0">
                                <a:solidFill>
                                  <a:schemeClr val="bg1"/>
                                </a:solidFill>
                                <a:latin typeface="Cambria Math" panose="02040503050406030204" pitchFamily="18" charset="0"/>
                              </a:rPr>
                              <m:t>𝐵</m:t>
                            </m:r>
                          </m:sub>
                        </m:sSub>
                        <m:r>
                          <a:rPr lang="en-US" sz="1200" b="0" i="1" smtClean="0">
                            <a:solidFill>
                              <a:schemeClr val="bg1"/>
                            </a:solidFill>
                            <a:latin typeface="Cambria Math" panose="02040503050406030204" pitchFamily="18" charset="0"/>
                          </a:rPr>
                          <m:t>=0</m:t>
                        </m:r>
                      </m:oMath>
                    </m:oMathPara>
                  </a14:m>
                  <a:endParaRPr lang="en-US" dirty="0">
                    <a:solidFill>
                      <a:schemeClr val="bg1"/>
                    </a:solidFill>
                  </a:endParaRPr>
                </a:p>
              </p:txBody>
            </p:sp>
          </mc:Choice>
          <mc:Fallback xmlns="">
            <p:sp>
              <p:nvSpPr>
                <p:cNvPr id="24" name="TextBox 23">
                  <a:extLst>
                    <a:ext uri="{FF2B5EF4-FFF2-40B4-BE49-F238E27FC236}">
                      <a16:creationId xmlns:a16="http://schemas.microsoft.com/office/drawing/2014/main" id="{CA33877E-1281-76ED-11D4-2AD1E2F88452}"/>
                    </a:ext>
                  </a:extLst>
                </p:cNvPr>
                <p:cNvSpPr txBox="1">
                  <a:spLocks noRot="1" noChangeAspect="1" noMove="1" noResize="1" noEditPoints="1" noAdjustHandles="1" noChangeArrowheads="1" noChangeShapeType="1" noTextEdit="1"/>
                </p:cNvSpPr>
                <p:nvPr/>
              </p:nvSpPr>
              <p:spPr>
                <a:xfrm>
                  <a:off x="1956597" y="4557472"/>
                  <a:ext cx="458298" cy="184666"/>
                </a:xfrm>
                <a:prstGeom prst="rect">
                  <a:avLst/>
                </a:prstGeom>
                <a:blipFill>
                  <a:blip r:embed="rId15"/>
                  <a:stretch>
                    <a:fillRect l="-8108" r="-810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CB94BCE-DD91-BADB-D208-A6E00D5E03DE}"/>
                    </a:ext>
                  </a:extLst>
                </p:cNvPr>
                <p:cNvSpPr txBox="1"/>
                <p:nvPr/>
              </p:nvSpPr>
              <p:spPr>
                <a:xfrm>
                  <a:off x="893656" y="4557472"/>
                  <a:ext cx="442083"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𝑡</m:t>
                            </m:r>
                          </m:e>
                          <m:sub>
                            <m:r>
                              <a:rPr lang="en-US" sz="1200" b="0" i="1" smtClean="0">
                                <a:solidFill>
                                  <a:schemeClr val="bg1"/>
                                </a:solidFill>
                                <a:latin typeface="Cambria Math" panose="02040503050406030204" pitchFamily="18" charset="0"/>
                              </a:rPr>
                              <m:t>𝑜</m:t>
                            </m:r>
                          </m:sub>
                        </m:sSub>
                        <m:r>
                          <a:rPr lang="en-US" sz="1200" b="0" i="1" smtClean="0">
                            <a:solidFill>
                              <a:schemeClr val="bg1"/>
                            </a:solidFill>
                            <a:latin typeface="Cambria Math" panose="02040503050406030204" pitchFamily="18" charset="0"/>
                          </a:rPr>
                          <m:t>=</m:t>
                        </m:r>
                        <m:r>
                          <a:rPr lang="en-US" sz="1200" b="0" i="1" smtClean="0">
                            <a:solidFill>
                              <a:schemeClr val="bg1"/>
                            </a:solidFill>
                            <a:latin typeface="Cambria Math" panose="02040503050406030204" pitchFamily="18" charset="0"/>
                          </a:rPr>
                          <m:t>𝑡</m:t>
                        </m:r>
                      </m:oMath>
                    </m:oMathPara>
                  </a14:m>
                  <a:endParaRPr lang="en-US" dirty="0">
                    <a:solidFill>
                      <a:schemeClr val="bg1"/>
                    </a:solidFill>
                  </a:endParaRPr>
                </a:p>
              </p:txBody>
            </p:sp>
          </mc:Choice>
          <mc:Fallback xmlns="">
            <p:sp>
              <p:nvSpPr>
                <p:cNvPr id="25" name="TextBox 24">
                  <a:extLst>
                    <a:ext uri="{FF2B5EF4-FFF2-40B4-BE49-F238E27FC236}">
                      <a16:creationId xmlns:a16="http://schemas.microsoft.com/office/drawing/2014/main" id="{ECB94BCE-DD91-BADB-D208-A6E00D5E03DE}"/>
                    </a:ext>
                  </a:extLst>
                </p:cNvPr>
                <p:cNvSpPr txBox="1">
                  <a:spLocks noRot="1" noChangeAspect="1" noMove="1" noResize="1" noEditPoints="1" noAdjustHandles="1" noChangeArrowheads="1" noChangeShapeType="1" noTextEdit="1"/>
                </p:cNvSpPr>
                <p:nvPr/>
              </p:nvSpPr>
              <p:spPr>
                <a:xfrm>
                  <a:off x="893656" y="4557472"/>
                  <a:ext cx="442083" cy="184666"/>
                </a:xfrm>
                <a:prstGeom prst="rect">
                  <a:avLst/>
                </a:prstGeom>
                <a:blipFill>
                  <a:blip r:embed="rId16"/>
                  <a:stretch>
                    <a:fillRect l="-5556" r="-2778"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AE8713E-0D31-7FA7-4364-7F20C163D9DD}"/>
                    </a:ext>
                  </a:extLst>
                </p:cNvPr>
                <p:cNvSpPr txBox="1"/>
                <p:nvPr/>
              </p:nvSpPr>
              <p:spPr>
                <a:xfrm>
                  <a:off x="364165" y="4557472"/>
                  <a:ext cx="508071"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𝑡</m:t>
                            </m:r>
                          </m:e>
                          <m:sub>
                            <m:r>
                              <a:rPr lang="en-US" sz="1200" b="0" i="1" smtClean="0">
                                <a:solidFill>
                                  <a:schemeClr val="bg1"/>
                                </a:solidFill>
                                <a:latin typeface="Cambria Math" panose="02040503050406030204" pitchFamily="18" charset="0"/>
                              </a:rPr>
                              <m:t>𝑁</m:t>
                            </m:r>
                          </m:sub>
                        </m:sSub>
                        <m:r>
                          <a:rPr lang="en-US" sz="1200" b="0" i="1" smtClean="0">
                            <a:solidFill>
                              <a:schemeClr val="bg1"/>
                            </a:solidFill>
                            <a:latin typeface="Cambria Math" panose="02040503050406030204" pitchFamily="18" charset="0"/>
                          </a:rPr>
                          <m:t>=</m:t>
                        </m:r>
                        <m:sSub>
                          <m:sSubPr>
                            <m:ctrlPr>
                              <a:rPr lang="en-US" sz="1200" b="0" i="1" smtClean="0">
                                <a:solidFill>
                                  <a:schemeClr val="bg1"/>
                                </a:solidFill>
                                <a:latin typeface="Cambria Math" panose="02040503050406030204" pitchFamily="18" charset="0"/>
                              </a:rPr>
                            </m:ctrlPr>
                          </m:sSubPr>
                          <m:e>
                            <m:r>
                              <a:rPr lang="en-US" sz="1200" b="0" i="1" smtClean="0">
                                <a:solidFill>
                                  <a:schemeClr val="bg1"/>
                                </a:solidFill>
                                <a:latin typeface="Cambria Math" panose="02040503050406030204" pitchFamily="18" charset="0"/>
                              </a:rPr>
                              <m:t>𝑡</m:t>
                            </m:r>
                          </m:e>
                          <m:sub>
                            <m:r>
                              <a:rPr lang="en-US" sz="1200" b="0" i="1" smtClean="0">
                                <a:solidFill>
                                  <a:schemeClr val="bg1"/>
                                </a:solidFill>
                                <a:latin typeface="Cambria Math" panose="02040503050406030204" pitchFamily="18" charset="0"/>
                              </a:rPr>
                              <m:t>0</m:t>
                            </m:r>
                          </m:sub>
                        </m:sSub>
                      </m:oMath>
                    </m:oMathPara>
                  </a14:m>
                  <a:endParaRPr lang="en-US" dirty="0">
                    <a:solidFill>
                      <a:schemeClr val="bg1"/>
                    </a:solidFill>
                  </a:endParaRPr>
                </a:p>
              </p:txBody>
            </p:sp>
          </mc:Choice>
          <mc:Fallback xmlns="">
            <p:sp>
              <p:nvSpPr>
                <p:cNvPr id="26" name="TextBox 25">
                  <a:extLst>
                    <a:ext uri="{FF2B5EF4-FFF2-40B4-BE49-F238E27FC236}">
                      <a16:creationId xmlns:a16="http://schemas.microsoft.com/office/drawing/2014/main" id="{4AE8713E-0D31-7FA7-4364-7F20C163D9DD}"/>
                    </a:ext>
                  </a:extLst>
                </p:cNvPr>
                <p:cNvSpPr txBox="1">
                  <a:spLocks noRot="1" noChangeAspect="1" noMove="1" noResize="1" noEditPoints="1" noAdjustHandles="1" noChangeArrowheads="1" noChangeShapeType="1" noTextEdit="1"/>
                </p:cNvSpPr>
                <p:nvPr/>
              </p:nvSpPr>
              <p:spPr>
                <a:xfrm>
                  <a:off x="364165" y="4557472"/>
                  <a:ext cx="508071" cy="184666"/>
                </a:xfrm>
                <a:prstGeom prst="rect">
                  <a:avLst/>
                </a:prstGeom>
                <a:blipFill>
                  <a:blip r:embed="rId17"/>
                  <a:stretch>
                    <a:fillRect l="-7317" r="-4878"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FC6D52B-4557-5B4E-4752-30864A55A931}"/>
                    </a:ext>
                  </a:extLst>
                </p:cNvPr>
                <p:cNvSpPr txBox="1"/>
                <p:nvPr/>
              </p:nvSpPr>
              <p:spPr>
                <a:xfrm>
                  <a:off x="403579" y="2158858"/>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m:rPr>
                            <m:sty m:val="p"/>
                          </m:rPr>
                          <a:rPr lang="en-US" sz="1200" b="0" i="0" smtClean="0">
                            <a:solidFill>
                              <a:schemeClr val="bg1"/>
                            </a:solidFill>
                            <a:latin typeface="Cambria Math" panose="02040503050406030204" pitchFamily="18" charset="0"/>
                            <a:ea typeface="Cambria Math" panose="02040503050406030204" pitchFamily="18" charset="0"/>
                          </a:rPr>
                          <m:t>CV</m:t>
                        </m:r>
                      </m:oMath>
                    </m:oMathPara>
                  </a14:m>
                  <a:endParaRPr lang="en-US" sz="1200" dirty="0">
                    <a:solidFill>
                      <a:schemeClr val="bg1"/>
                    </a:solidFill>
                  </a:endParaRPr>
                </a:p>
              </p:txBody>
            </p:sp>
          </mc:Choice>
          <mc:Fallback xmlns="">
            <p:sp>
              <p:nvSpPr>
                <p:cNvPr id="37" name="TextBox 36">
                  <a:extLst>
                    <a:ext uri="{FF2B5EF4-FFF2-40B4-BE49-F238E27FC236}">
                      <a16:creationId xmlns:a16="http://schemas.microsoft.com/office/drawing/2014/main" id="{2FC6D52B-4557-5B4E-4752-30864A55A931}"/>
                    </a:ext>
                  </a:extLst>
                </p:cNvPr>
                <p:cNvSpPr txBox="1">
                  <a:spLocks noRot="1" noChangeAspect="1" noMove="1" noResize="1" noEditPoints="1" noAdjustHandles="1" noChangeArrowheads="1" noChangeShapeType="1" noTextEdit="1"/>
                </p:cNvSpPr>
                <p:nvPr/>
              </p:nvSpPr>
              <p:spPr>
                <a:xfrm>
                  <a:off x="403579" y="2158858"/>
                  <a:ext cx="537345" cy="184666"/>
                </a:xfrm>
                <a:prstGeom prst="rect">
                  <a:avLst/>
                </a:prstGeom>
                <a:blipFill>
                  <a:blip r:embed="rId18"/>
                  <a:stretch>
                    <a:fillRect b="-6250"/>
                  </a:stretch>
                </a:blipFill>
              </p:spPr>
              <p:txBody>
                <a:bodyPr/>
                <a:lstStyle/>
                <a:p>
                  <a:r>
                    <a:rPr lang="en-US">
                      <a:noFill/>
                    </a:rPr>
                    <a:t> </a:t>
                  </a:r>
                </a:p>
              </p:txBody>
            </p:sp>
          </mc:Fallback>
        </mc:AlternateContent>
        <p:sp>
          <p:nvSpPr>
            <p:cNvPr id="42" name="Rectangle 41">
              <a:extLst>
                <a:ext uri="{FF2B5EF4-FFF2-40B4-BE49-F238E27FC236}">
                  <a16:creationId xmlns:a16="http://schemas.microsoft.com/office/drawing/2014/main" id="{21335CF3-5CA4-6657-6776-0B310A601C35}"/>
                </a:ext>
              </a:extLst>
            </p:cNvPr>
            <p:cNvSpPr/>
            <p:nvPr/>
          </p:nvSpPr>
          <p:spPr>
            <a:xfrm>
              <a:off x="1381809" y="2906038"/>
              <a:ext cx="1008034" cy="15156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7D03547-C19E-6E53-E630-67C7E4A1C840}"/>
                    </a:ext>
                  </a:extLst>
                </p:cNvPr>
                <p:cNvSpPr txBox="1"/>
                <p:nvPr/>
              </p:nvSpPr>
              <p:spPr>
                <a:xfrm>
                  <a:off x="1634571" y="4237022"/>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b="0" i="0" smtClean="0">
                            <a:solidFill>
                              <a:schemeClr val="bg1"/>
                            </a:solidFill>
                            <a:latin typeface="Cambria Math" panose="02040503050406030204" pitchFamily="18" charset="0"/>
                            <a:ea typeface="Cambria Math" panose="02040503050406030204" pitchFamily="18" charset="0"/>
                          </a:rPr>
                          <m:t>CV</m:t>
                        </m:r>
                      </m:oMath>
                    </m:oMathPara>
                  </a14:m>
                  <a:endParaRPr lang="en-US" sz="1200" dirty="0">
                    <a:solidFill>
                      <a:schemeClr val="bg1"/>
                    </a:solidFill>
                  </a:endParaRPr>
                </a:p>
              </p:txBody>
            </p:sp>
          </mc:Choice>
          <mc:Fallback xmlns="">
            <p:sp>
              <p:nvSpPr>
                <p:cNvPr id="43" name="TextBox 42">
                  <a:extLst>
                    <a:ext uri="{FF2B5EF4-FFF2-40B4-BE49-F238E27FC236}">
                      <a16:creationId xmlns:a16="http://schemas.microsoft.com/office/drawing/2014/main" id="{77D03547-C19E-6E53-E630-67C7E4A1C840}"/>
                    </a:ext>
                  </a:extLst>
                </p:cNvPr>
                <p:cNvSpPr txBox="1">
                  <a:spLocks noRot="1" noChangeAspect="1" noMove="1" noResize="1" noEditPoints="1" noAdjustHandles="1" noChangeArrowheads="1" noChangeShapeType="1" noTextEdit="1"/>
                </p:cNvSpPr>
                <p:nvPr/>
              </p:nvSpPr>
              <p:spPr>
                <a:xfrm>
                  <a:off x="1634571" y="4237022"/>
                  <a:ext cx="537345" cy="184666"/>
                </a:xfrm>
                <a:prstGeom prst="rect">
                  <a:avLst/>
                </a:prstGeom>
                <a:blipFill>
                  <a:blip r:embed="rId19"/>
                  <a:stretch>
                    <a:fillRect b="-6667"/>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2AE82BE5-7715-E4D3-7E33-865713CC9BBA}"/>
              </a:ext>
            </a:extLst>
          </p:cNvPr>
          <p:cNvGrpSpPr/>
          <p:nvPr/>
        </p:nvGrpSpPr>
        <p:grpSpPr>
          <a:xfrm>
            <a:off x="3468379" y="70834"/>
            <a:ext cx="2116240" cy="6716332"/>
            <a:chOff x="5763373" y="70834"/>
            <a:chExt cx="2116240" cy="6716332"/>
          </a:xfrm>
        </p:grpSpPr>
        <p:pic>
          <p:nvPicPr>
            <p:cNvPr id="39" name="Picture 38">
              <a:extLst>
                <a:ext uri="{FF2B5EF4-FFF2-40B4-BE49-F238E27FC236}">
                  <a16:creationId xmlns:a16="http://schemas.microsoft.com/office/drawing/2014/main" id="{EF961335-7272-0E32-87BA-D64958DE4CA9}"/>
                </a:ext>
              </a:extLst>
            </p:cNvPr>
            <p:cNvPicPr>
              <a:picLocks noChangeAspect="1"/>
            </p:cNvPicPr>
            <p:nvPr/>
          </p:nvPicPr>
          <p:blipFill>
            <a:blip r:embed="rId5"/>
            <a:srcRect l="2564" t="13405" r="73362"/>
            <a:stretch/>
          </p:blipFill>
          <p:spPr>
            <a:xfrm>
              <a:off x="5763373" y="70834"/>
              <a:ext cx="2116240" cy="6716332"/>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2ABBBEA-4C5F-A2CF-CC91-BA4D03C5D110}"/>
                    </a:ext>
                  </a:extLst>
                </p:cNvPr>
                <p:cNvSpPr txBox="1"/>
                <p:nvPr/>
              </p:nvSpPr>
              <p:spPr>
                <a:xfrm>
                  <a:off x="6533010" y="3089641"/>
                  <a:ext cx="124329" cy="215444"/>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bg1"/>
                            </a:solidFill>
                            <a:latin typeface="Cambria Math" panose="02040503050406030204" pitchFamily="18" charset="0"/>
                            <a:ea typeface="Cambria Math" panose="02040503050406030204" pitchFamily="18" charset="0"/>
                          </a:rPr>
                          <m:t>𝜀</m:t>
                        </m:r>
                      </m:oMath>
                    </m:oMathPara>
                  </a14:m>
                  <a:endParaRPr lang="en-US" sz="2000" dirty="0">
                    <a:solidFill>
                      <a:schemeClr val="bg1"/>
                    </a:solidFill>
                  </a:endParaRPr>
                </a:p>
              </p:txBody>
            </p:sp>
          </mc:Choice>
          <mc:Fallback xmlns="">
            <p:sp>
              <p:nvSpPr>
                <p:cNvPr id="30" name="TextBox 29">
                  <a:extLst>
                    <a:ext uri="{FF2B5EF4-FFF2-40B4-BE49-F238E27FC236}">
                      <a16:creationId xmlns:a16="http://schemas.microsoft.com/office/drawing/2014/main" id="{22ABBBEA-4C5F-A2CF-CC91-BA4D03C5D110}"/>
                    </a:ext>
                  </a:extLst>
                </p:cNvPr>
                <p:cNvSpPr txBox="1">
                  <a:spLocks noRot="1" noChangeAspect="1" noMove="1" noResize="1" noEditPoints="1" noAdjustHandles="1" noChangeArrowheads="1" noChangeShapeType="1" noTextEdit="1"/>
                </p:cNvSpPr>
                <p:nvPr/>
              </p:nvSpPr>
              <p:spPr>
                <a:xfrm>
                  <a:off x="6533010" y="3089641"/>
                  <a:ext cx="124329" cy="215444"/>
                </a:xfrm>
                <a:prstGeom prst="rect">
                  <a:avLst/>
                </a:prstGeom>
                <a:blipFill>
                  <a:blip r:embed="rId20"/>
                  <a:stretch>
                    <a:fillRect l="-18182"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490A0AF-8F57-2194-FC64-448A86B49864}"/>
                    </a:ext>
                  </a:extLst>
                </p:cNvPr>
                <p:cNvSpPr txBox="1"/>
                <p:nvPr/>
              </p:nvSpPr>
              <p:spPr>
                <a:xfrm>
                  <a:off x="5861778" y="3079981"/>
                  <a:ext cx="403701" cy="215444"/>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sz="1400" i="1" smtClean="0">
                            <a:solidFill>
                              <a:schemeClr val="bg1"/>
                            </a:solidFill>
                            <a:latin typeface="Cambria Math" panose="02040503050406030204" pitchFamily="18" charset="0"/>
                            <a:ea typeface="Cambria Math" panose="02040503050406030204" pitchFamily="18" charset="0"/>
                          </a:rPr>
                          <m:t>Δ</m:t>
                        </m:r>
                        <m:r>
                          <a:rPr lang="en-US" sz="1400" b="0" i="1" smtClean="0">
                            <a:solidFill>
                              <a:schemeClr val="bg1"/>
                            </a:solidFill>
                            <a:latin typeface="Cambria Math" panose="02040503050406030204" pitchFamily="18" charset="0"/>
                            <a:ea typeface="Cambria Math" panose="02040503050406030204" pitchFamily="18" charset="0"/>
                          </a:rPr>
                          <m:t>𝑡</m:t>
                        </m:r>
                      </m:oMath>
                    </m:oMathPara>
                  </a14:m>
                  <a:endParaRPr lang="en-US" dirty="0">
                    <a:solidFill>
                      <a:schemeClr val="bg1"/>
                    </a:solidFill>
                  </a:endParaRPr>
                </a:p>
              </p:txBody>
            </p:sp>
          </mc:Choice>
          <mc:Fallback xmlns="">
            <p:sp>
              <p:nvSpPr>
                <p:cNvPr id="31" name="TextBox 30">
                  <a:extLst>
                    <a:ext uri="{FF2B5EF4-FFF2-40B4-BE49-F238E27FC236}">
                      <a16:creationId xmlns:a16="http://schemas.microsoft.com/office/drawing/2014/main" id="{B490A0AF-8F57-2194-FC64-448A86B49864}"/>
                    </a:ext>
                  </a:extLst>
                </p:cNvPr>
                <p:cNvSpPr txBox="1">
                  <a:spLocks noRot="1" noChangeAspect="1" noMove="1" noResize="1" noEditPoints="1" noAdjustHandles="1" noChangeArrowheads="1" noChangeShapeType="1" noTextEdit="1"/>
                </p:cNvSpPr>
                <p:nvPr/>
              </p:nvSpPr>
              <p:spPr>
                <a:xfrm>
                  <a:off x="5861778" y="3079981"/>
                  <a:ext cx="403701" cy="215444"/>
                </a:xfrm>
                <a:prstGeom prst="rect">
                  <a:avLst/>
                </a:prstGeom>
                <a:blipFill>
                  <a:blip r:embed="rId21"/>
                  <a:stretch>
                    <a:fillRect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EE2E08B1-E892-5596-4DAD-3077E451FAFB}"/>
                    </a:ext>
                  </a:extLst>
                </p:cNvPr>
                <p:cNvSpPr txBox="1"/>
                <p:nvPr/>
              </p:nvSpPr>
              <p:spPr>
                <a:xfrm>
                  <a:off x="5768177" y="3821515"/>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a:rPr lang="en-US" sz="1200" b="0" i="1" smtClean="0">
                            <a:solidFill>
                              <a:schemeClr val="bg1"/>
                            </a:solidFill>
                            <a:latin typeface="Cambria Math" panose="02040503050406030204" pitchFamily="18" charset="0"/>
                            <a:ea typeface="Cambria Math" panose="02040503050406030204" pitchFamily="18" charset="0"/>
                          </a:rPr>
                          <m:t>𝐴</m:t>
                        </m:r>
                      </m:oMath>
                    </m:oMathPara>
                  </a14:m>
                  <a:endParaRPr lang="en-US" sz="1200" dirty="0">
                    <a:solidFill>
                      <a:schemeClr val="bg1"/>
                    </a:solidFill>
                  </a:endParaRPr>
                </a:p>
              </p:txBody>
            </p:sp>
          </mc:Choice>
          <mc:Fallback xmlns="">
            <p:sp>
              <p:nvSpPr>
                <p:cNvPr id="34" name="TextBox 33">
                  <a:extLst>
                    <a:ext uri="{FF2B5EF4-FFF2-40B4-BE49-F238E27FC236}">
                      <a16:creationId xmlns:a16="http://schemas.microsoft.com/office/drawing/2014/main" id="{EE2E08B1-E892-5596-4DAD-3077E451FAFB}"/>
                    </a:ext>
                  </a:extLst>
                </p:cNvPr>
                <p:cNvSpPr txBox="1">
                  <a:spLocks noRot="1" noChangeAspect="1" noMove="1" noResize="1" noEditPoints="1" noAdjustHandles="1" noChangeArrowheads="1" noChangeShapeType="1" noTextEdit="1"/>
                </p:cNvSpPr>
                <p:nvPr/>
              </p:nvSpPr>
              <p:spPr>
                <a:xfrm>
                  <a:off x="5768177" y="3821515"/>
                  <a:ext cx="537345" cy="184666"/>
                </a:xfrm>
                <a:prstGeom prst="rect">
                  <a:avLst/>
                </a:prstGeom>
                <a:blipFill>
                  <a:blip r:embed="rId22"/>
                  <a:stretch>
                    <a:fillRect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729633A5-058A-0CE2-ADA2-9204274EDC59}"/>
                    </a:ext>
                  </a:extLst>
                </p:cNvPr>
                <p:cNvSpPr txBox="1"/>
                <p:nvPr/>
              </p:nvSpPr>
              <p:spPr>
                <a:xfrm>
                  <a:off x="6364150" y="3808586"/>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m:rPr>
                            <m:sty m:val="p"/>
                          </m:rPr>
                          <a:rPr lang="en-US" sz="1200" b="0" i="0" smtClean="0">
                            <a:solidFill>
                              <a:schemeClr val="bg1"/>
                            </a:solidFill>
                            <a:latin typeface="Cambria Math" panose="02040503050406030204" pitchFamily="18" charset="0"/>
                            <a:ea typeface="Cambria Math" panose="02040503050406030204" pitchFamily="18" charset="0"/>
                          </a:rPr>
                          <m:t>B</m:t>
                        </m:r>
                      </m:oMath>
                    </m:oMathPara>
                  </a14:m>
                  <a:endParaRPr lang="en-US" sz="1200" dirty="0">
                    <a:solidFill>
                      <a:schemeClr val="bg1"/>
                    </a:solidFill>
                  </a:endParaRPr>
                </a:p>
              </p:txBody>
            </p:sp>
          </mc:Choice>
          <mc:Fallback xmlns="">
            <p:sp>
              <p:nvSpPr>
                <p:cNvPr id="38" name="TextBox 37">
                  <a:extLst>
                    <a:ext uri="{FF2B5EF4-FFF2-40B4-BE49-F238E27FC236}">
                      <a16:creationId xmlns:a16="http://schemas.microsoft.com/office/drawing/2014/main" id="{729633A5-058A-0CE2-ADA2-9204274EDC59}"/>
                    </a:ext>
                  </a:extLst>
                </p:cNvPr>
                <p:cNvSpPr txBox="1">
                  <a:spLocks noRot="1" noChangeAspect="1" noMove="1" noResize="1" noEditPoints="1" noAdjustHandles="1" noChangeArrowheads="1" noChangeShapeType="1" noTextEdit="1"/>
                </p:cNvSpPr>
                <p:nvPr/>
              </p:nvSpPr>
              <p:spPr>
                <a:xfrm>
                  <a:off x="6364150" y="3808586"/>
                  <a:ext cx="537345" cy="184666"/>
                </a:xfrm>
                <a:prstGeom prst="rect">
                  <a:avLst/>
                </a:prstGeom>
                <a:blipFill>
                  <a:blip r:embed="rId2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C3AF365-D695-6790-20A2-01FE4CAF4769}"/>
                    </a:ext>
                  </a:extLst>
                </p:cNvPr>
                <p:cNvSpPr txBox="1"/>
                <p:nvPr/>
              </p:nvSpPr>
              <p:spPr>
                <a:xfrm>
                  <a:off x="6499898" y="883782"/>
                  <a:ext cx="643189" cy="430887"/>
                </a:xfrm>
                <a:prstGeom prst="rect">
                  <a:avLst/>
                </a:prstGeom>
                <a:solidFill>
                  <a:schemeClr val="tx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smtClean="0">
                            <a:solidFill>
                              <a:schemeClr val="bg1"/>
                            </a:solidFill>
                            <a:latin typeface="Cambria Math" panose="02040503050406030204" pitchFamily="18" charset="0"/>
                            <a:ea typeface="Cambria Math" panose="02040503050406030204" pitchFamily="18" charset="0"/>
                          </a:rPr>
                          <m:t>𝛿</m:t>
                        </m:r>
                        <m:r>
                          <a:rPr lang="en-US" sz="2800" i="1" smtClean="0">
                            <a:solidFill>
                              <a:schemeClr val="bg1"/>
                            </a:solidFill>
                            <a:latin typeface="Cambria Math" panose="02040503050406030204" pitchFamily="18" charset="0"/>
                            <a:ea typeface="Cambria Math" panose="02040503050406030204" pitchFamily="18" charset="0"/>
                          </a:rPr>
                          <m:t>∆</m:t>
                        </m:r>
                        <m:r>
                          <a:rPr lang="en-US" sz="2800" b="0" i="1" smtClean="0">
                            <a:solidFill>
                              <a:schemeClr val="bg1"/>
                            </a:solidFill>
                            <a:latin typeface="Cambria Math" panose="02040503050406030204" pitchFamily="18" charset="0"/>
                            <a:ea typeface="Cambria Math" panose="02040503050406030204" pitchFamily="18" charset="0"/>
                          </a:rPr>
                          <m:t>𝑡</m:t>
                        </m:r>
                      </m:oMath>
                    </m:oMathPara>
                  </a14:m>
                  <a:endParaRPr lang="en-US" sz="2800" dirty="0">
                    <a:solidFill>
                      <a:schemeClr val="bg1"/>
                    </a:solidFill>
                  </a:endParaRPr>
                </a:p>
              </p:txBody>
            </p:sp>
          </mc:Choice>
          <mc:Fallback xmlns="">
            <p:sp>
              <p:nvSpPr>
                <p:cNvPr id="40" name="TextBox 39">
                  <a:extLst>
                    <a:ext uri="{FF2B5EF4-FFF2-40B4-BE49-F238E27FC236}">
                      <a16:creationId xmlns:a16="http://schemas.microsoft.com/office/drawing/2014/main" id="{6C3AF365-D695-6790-20A2-01FE4CAF4769}"/>
                    </a:ext>
                  </a:extLst>
                </p:cNvPr>
                <p:cNvSpPr txBox="1">
                  <a:spLocks noRot="1" noChangeAspect="1" noMove="1" noResize="1" noEditPoints="1" noAdjustHandles="1" noChangeArrowheads="1" noChangeShapeType="1" noTextEdit="1"/>
                </p:cNvSpPr>
                <p:nvPr/>
              </p:nvSpPr>
              <p:spPr>
                <a:xfrm>
                  <a:off x="6499898" y="883782"/>
                  <a:ext cx="643189" cy="430887"/>
                </a:xfrm>
                <a:prstGeom prst="rect">
                  <a:avLst/>
                </a:prstGeom>
                <a:blipFill>
                  <a:blip r:embed="rId24"/>
                  <a:stretch>
                    <a:fillRect l="-13725" r="-9804" b="-57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27B7DCAB-ED8A-43D8-B3E5-5EFC51C81D7C}"/>
                    </a:ext>
                  </a:extLst>
                </p:cNvPr>
                <p:cNvSpPr txBox="1"/>
                <p:nvPr/>
              </p:nvSpPr>
              <p:spPr>
                <a:xfrm>
                  <a:off x="6696568" y="2114373"/>
                  <a:ext cx="249847" cy="307777"/>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i="1">
                            <a:solidFill>
                              <a:schemeClr val="bg1"/>
                            </a:solidFill>
                            <a:latin typeface="Cambria Math" panose="02040503050406030204" pitchFamily="18" charset="0"/>
                            <a:ea typeface="Cambria Math" panose="02040503050406030204" pitchFamily="18" charset="0"/>
                          </a:rPr>
                          <m:t>𝛿</m:t>
                        </m:r>
                        <m:r>
                          <a:rPr lang="en-US" sz="2000" i="1" smtClean="0">
                            <a:solidFill>
                              <a:schemeClr val="bg1"/>
                            </a:solidFill>
                            <a:latin typeface="Cambria Math" panose="02040503050406030204" pitchFamily="18" charset="0"/>
                            <a:ea typeface="Cambria Math" panose="02040503050406030204" pitchFamily="18" charset="0"/>
                          </a:rPr>
                          <m:t>𝜀</m:t>
                        </m:r>
                      </m:oMath>
                    </m:oMathPara>
                  </a14:m>
                  <a:endParaRPr lang="en-US" sz="2000" dirty="0">
                    <a:solidFill>
                      <a:schemeClr val="bg1"/>
                    </a:solidFill>
                  </a:endParaRPr>
                </a:p>
              </p:txBody>
            </p:sp>
          </mc:Choice>
          <mc:Fallback xmlns="">
            <p:sp>
              <p:nvSpPr>
                <p:cNvPr id="41" name="TextBox 40">
                  <a:extLst>
                    <a:ext uri="{FF2B5EF4-FFF2-40B4-BE49-F238E27FC236}">
                      <a16:creationId xmlns:a16="http://schemas.microsoft.com/office/drawing/2014/main" id="{27B7DCAB-ED8A-43D8-B3E5-5EFC51C81D7C}"/>
                    </a:ext>
                  </a:extLst>
                </p:cNvPr>
                <p:cNvSpPr txBox="1">
                  <a:spLocks noRot="1" noChangeAspect="1" noMove="1" noResize="1" noEditPoints="1" noAdjustHandles="1" noChangeArrowheads="1" noChangeShapeType="1" noTextEdit="1"/>
                </p:cNvSpPr>
                <p:nvPr/>
              </p:nvSpPr>
              <p:spPr>
                <a:xfrm>
                  <a:off x="6696568" y="2114373"/>
                  <a:ext cx="249847" cy="307777"/>
                </a:xfrm>
                <a:prstGeom prst="rect">
                  <a:avLst/>
                </a:prstGeom>
                <a:blipFill>
                  <a:blip r:embed="rId25"/>
                  <a:stretch>
                    <a:fillRect l="-33333" r="-23810"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66AAB3B9-3B97-6648-AE9A-9516BCBC7EE1}"/>
                    </a:ext>
                  </a:extLst>
                </p:cNvPr>
                <p:cNvSpPr txBox="1"/>
                <p:nvPr/>
              </p:nvSpPr>
              <p:spPr>
                <a:xfrm>
                  <a:off x="5847874" y="2161388"/>
                  <a:ext cx="537345" cy="184666"/>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200" smtClean="0">
                            <a:solidFill>
                              <a:schemeClr val="bg1"/>
                            </a:solidFill>
                            <a:latin typeface="Cambria Math" panose="02040503050406030204" pitchFamily="18" charset="0"/>
                            <a:ea typeface="Cambria Math" panose="02040503050406030204" pitchFamily="18" charset="0"/>
                          </a:rPr>
                          <m:t>δ</m:t>
                        </m:r>
                        <m:r>
                          <m:rPr>
                            <m:sty m:val="p"/>
                          </m:rPr>
                          <a:rPr lang="en-US" sz="1200" b="0" i="0" smtClean="0">
                            <a:solidFill>
                              <a:schemeClr val="bg1"/>
                            </a:solidFill>
                            <a:latin typeface="Cambria Math" panose="02040503050406030204" pitchFamily="18" charset="0"/>
                            <a:ea typeface="Cambria Math" panose="02040503050406030204" pitchFamily="18" charset="0"/>
                          </a:rPr>
                          <m:t>CV</m:t>
                        </m:r>
                      </m:oMath>
                    </m:oMathPara>
                  </a14:m>
                  <a:endParaRPr lang="en-US" sz="1200" dirty="0">
                    <a:solidFill>
                      <a:schemeClr val="bg1"/>
                    </a:solidFill>
                  </a:endParaRPr>
                </a:p>
              </p:txBody>
            </p:sp>
          </mc:Choice>
          <mc:Fallback xmlns="">
            <p:sp>
              <p:nvSpPr>
                <p:cNvPr id="45" name="TextBox 44">
                  <a:extLst>
                    <a:ext uri="{FF2B5EF4-FFF2-40B4-BE49-F238E27FC236}">
                      <a16:creationId xmlns:a16="http://schemas.microsoft.com/office/drawing/2014/main" id="{66AAB3B9-3B97-6648-AE9A-9516BCBC7EE1}"/>
                    </a:ext>
                  </a:extLst>
                </p:cNvPr>
                <p:cNvSpPr txBox="1">
                  <a:spLocks noRot="1" noChangeAspect="1" noMove="1" noResize="1" noEditPoints="1" noAdjustHandles="1" noChangeArrowheads="1" noChangeShapeType="1" noTextEdit="1"/>
                </p:cNvSpPr>
                <p:nvPr/>
              </p:nvSpPr>
              <p:spPr>
                <a:xfrm>
                  <a:off x="5847874" y="2161388"/>
                  <a:ext cx="537345" cy="184666"/>
                </a:xfrm>
                <a:prstGeom prst="rect">
                  <a:avLst/>
                </a:prstGeom>
                <a:blipFill>
                  <a:blip r:embed="rId26"/>
                  <a:stretch>
                    <a:fillRect b="-6667"/>
                  </a:stretch>
                </a:blipFill>
              </p:spPr>
              <p:txBody>
                <a:bodyPr/>
                <a:lstStyle/>
                <a:p>
                  <a:r>
                    <a:rPr lang="en-US">
                      <a:noFill/>
                    </a:rPr>
                    <a:t> </a:t>
                  </a:r>
                </a:p>
              </p:txBody>
            </p:sp>
          </mc:Fallback>
        </mc:AlternateContent>
      </p:grpSp>
    </p:spTree>
    <p:extLst>
      <p:ext uri="{BB962C8B-B14F-4D97-AF65-F5344CB8AC3E}">
        <p14:creationId xmlns:p14="http://schemas.microsoft.com/office/powerpoint/2010/main" val="3507880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27668</TotalTime>
  <Words>1590</Words>
  <Application>Microsoft Macintosh PowerPoint</Application>
  <PresentationFormat>Widescreen</PresentationFormat>
  <Paragraphs>174</Paragraphs>
  <Slides>4</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Mills</dc:creator>
  <cp:lastModifiedBy>Matthew Mills</cp:lastModifiedBy>
  <cp:revision>36</cp:revision>
  <dcterms:created xsi:type="dcterms:W3CDTF">2024-12-13T04:20:12Z</dcterms:created>
  <dcterms:modified xsi:type="dcterms:W3CDTF">2025-04-14T02:13:13Z</dcterms:modified>
</cp:coreProperties>
</file>