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38" autoAdjust="0"/>
    <p:restoredTop sz="94660"/>
  </p:normalViewPr>
  <p:slideViewPr>
    <p:cSldViewPr snapToGrid="0">
      <p:cViewPr varScale="1">
        <p:scale>
          <a:sx n="90" d="100"/>
          <a:sy n="90" d="100"/>
        </p:scale>
        <p:origin x="208" y="69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8/5/20</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8/5/20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2428576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8/5/20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47770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655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869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8/5/20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934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8/5/20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26324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8/5/20</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655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8/5/20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85972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8/5/20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311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8/5/20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164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8/5/20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3290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8/5/20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315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8/5/20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6000491"/>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404872"/>
            <a:ext cx="3044950" cy="1627792"/>
          </a:xfrm>
        </p:spPr>
        <p:txBody>
          <a:bodyPr>
            <a:normAutofit/>
          </a:bodyPr>
          <a:lstStyle/>
          <a:p>
            <a:r>
              <a:rPr lang="en-US" sz="2800"/>
              <a:t>DSC 530 Final Project </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121822" y="4352544"/>
            <a:ext cx="2410650" cy="1239894"/>
          </a:xfrm>
        </p:spPr>
        <p:txBody>
          <a:bodyPr>
            <a:normAutofit/>
          </a:bodyPr>
          <a:lstStyle/>
          <a:p>
            <a:r>
              <a:rPr lang="en-US" sz="1800">
                <a:solidFill>
                  <a:srgbClr val="FFFFFF"/>
                </a:solidFill>
              </a:rPr>
              <a:t>EDA on Bank marketing campaign and predictability of success </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10425" r="-2" b="8600"/>
          <a:stretch/>
        </p:blipFill>
        <p:spPr>
          <a:xfrm>
            <a:off x="5530724" y="640080"/>
            <a:ext cx="5784847" cy="5263134"/>
          </a:xfrm>
          <a:prstGeom prst="rect">
            <a:avLst/>
          </a:prstGeom>
        </p:spPr>
      </p:pic>
      <p:sp>
        <p:nvSpPr>
          <p:cNvPr id="4" name="TextBox 3">
            <a:extLst>
              <a:ext uri="{FF2B5EF4-FFF2-40B4-BE49-F238E27FC236}">
                <a16:creationId xmlns:a16="http://schemas.microsoft.com/office/drawing/2014/main" id="{C16067EC-F53C-494D-BF41-E34B5F262BBE}"/>
              </a:ext>
            </a:extLst>
          </p:cNvPr>
          <p:cNvSpPr txBox="1"/>
          <p:nvPr/>
        </p:nvSpPr>
        <p:spPr>
          <a:xfrm>
            <a:off x="349956" y="5791200"/>
            <a:ext cx="2980266" cy="723275"/>
          </a:xfrm>
          <a:prstGeom prst="rect">
            <a:avLst/>
          </a:prstGeom>
          <a:noFill/>
        </p:spPr>
        <p:txBody>
          <a:bodyPr wrap="square" rtlCol="0">
            <a:spAutoFit/>
          </a:bodyPr>
          <a:lstStyle/>
          <a:p>
            <a:pPr>
              <a:spcAft>
                <a:spcPts val="600"/>
              </a:spcAft>
            </a:pPr>
            <a:r>
              <a:rPr lang="en-US" dirty="0"/>
              <a:t>By: Matthew Litschewski</a:t>
            </a:r>
            <a:endParaRPr lang="en-US"/>
          </a:p>
          <a:p>
            <a:pPr>
              <a:spcAft>
                <a:spcPts val="600"/>
              </a:spcAft>
            </a:pPr>
            <a:r>
              <a:rPr lang="en-US" dirty="0"/>
              <a:t>Bellevue University  </a:t>
            </a:r>
            <a:endParaRPr lang="en-US"/>
          </a:p>
        </p:txBody>
      </p:sp>
    </p:spTree>
    <p:extLst>
      <p:ext uri="{BB962C8B-B14F-4D97-AF65-F5344CB8AC3E}">
        <p14:creationId xmlns:p14="http://schemas.microsoft.com/office/powerpoint/2010/main" val="8340504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00C5710C-2B4E-DD41-8300-4C99E217D9B0}"/>
              </a:ext>
            </a:extLst>
          </p:cNvPr>
          <p:cNvPicPr>
            <a:picLocks noChangeAspect="1"/>
          </p:cNvPicPr>
          <p:nvPr/>
        </p:nvPicPr>
        <p:blipFill>
          <a:blip r:embed="rId2"/>
          <a:stretch>
            <a:fillRect/>
          </a:stretch>
        </p:blipFill>
        <p:spPr>
          <a:xfrm>
            <a:off x="1147762" y="180770"/>
            <a:ext cx="9896475" cy="6496459"/>
          </a:xfrm>
          <a:prstGeom prst="rect">
            <a:avLst/>
          </a:prstGeom>
        </p:spPr>
      </p:pic>
    </p:spTree>
    <p:extLst>
      <p:ext uri="{BB962C8B-B14F-4D97-AF65-F5344CB8AC3E}">
        <p14:creationId xmlns:p14="http://schemas.microsoft.com/office/powerpoint/2010/main" val="366665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F7EAFAA4-859B-42B4-AC85-F32CFE695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923757" y="1290025"/>
            <a:ext cx="4475892" cy="1188720"/>
          </a:xfrm>
          <a:solidFill>
            <a:srgbClr val="FFFFFF"/>
          </a:solidFill>
          <a:ln>
            <a:solidFill>
              <a:srgbClr val="404040"/>
            </a:solidFill>
          </a:ln>
        </p:spPr>
        <p:txBody>
          <a:bodyPr vert="horz" lIns="182880" tIns="182880" rIns="182880" bIns="182880" rtlCol="0" anchor="ctr">
            <a:normAutofit/>
          </a:bodyPr>
          <a:lstStyle/>
          <a:p>
            <a:r>
              <a:rPr lang="en-US" sz="1100"/>
              <a:t>Hypothesis :</a:t>
            </a:r>
            <a:br>
              <a:rPr lang="en-US" sz="1100"/>
            </a:br>
            <a:r>
              <a:rPr lang="en-US" sz="1100"/>
              <a:t>That it is possible using the variables in the dataset to fit a logistic regression model to predict a positive outcome. </a:t>
            </a:r>
          </a:p>
        </p:txBody>
      </p:sp>
      <p:sp>
        <p:nvSpPr>
          <p:cNvPr id="17" name="Rectangle 13">
            <a:extLst>
              <a:ext uri="{FF2B5EF4-FFF2-40B4-BE49-F238E27FC236}">
                <a16:creationId xmlns:a16="http://schemas.microsoft.com/office/drawing/2014/main" id="{B3855DB9-46C3-47FA-992C-FC2BE58A7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5">
            <a:extLst>
              <a:ext uri="{FF2B5EF4-FFF2-40B4-BE49-F238E27FC236}">
                <a16:creationId xmlns:a16="http://schemas.microsoft.com/office/drawing/2014/main" id="{A2B401D5-BF67-49A4-8617-0C6BD886C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77"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7923" r="4" b="3"/>
          <a:stretch/>
        </p:blipFill>
        <p:spPr>
          <a:xfrm>
            <a:off x="1132454" y="1126397"/>
            <a:ext cx="3867912" cy="4288536"/>
          </a:xfrm>
          <a:prstGeom prst="rect">
            <a:avLst/>
          </a:prstGeom>
        </p:spPr>
      </p:pic>
      <p:sp>
        <p:nvSpPr>
          <p:cNvPr id="7" name="TextBox 6">
            <a:extLst>
              <a:ext uri="{FF2B5EF4-FFF2-40B4-BE49-F238E27FC236}">
                <a16:creationId xmlns:a16="http://schemas.microsoft.com/office/drawing/2014/main" id="{4F3B8012-D70D-F74C-93C2-2B13E3594C3E}"/>
              </a:ext>
            </a:extLst>
          </p:cNvPr>
          <p:cNvSpPr txBox="1"/>
          <p:nvPr/>
        </p:nvSpPr>
        <p:spPr>
          <a:xfrm>
            <a:off x="6923757" y="2858703"/>
            <a:ext cx="4475892" cy="3042547"/>
          </a:xfrm>
          <a:prstGeom prst="rect">
            <a:avLst/>
          </a:prstGeom>
        </p:spPr>
        <p:txBody>
          <a:bodyPr vert="horz" lIns="91440" tIns="45720" rIns="91440" bIns="45720" rtlCol="0">
            <a:normAutofit/>
          </a:bodyPr>
          <a:lstStyle/>
          <a:p>
            <a:pPr indent="-228600" defTabSz="914400">
              <a:lnSpc>
                <a:spcPct val="90000"/>
              </a:lnSpc>
              <a:spcBef>
                <a:spcPts val="1000"/>
              </a:spcBef>
              <a:buClr>
                <a:schemeClr val="accent2"/>
              </a:buClr>
              <a:buFont typeface="Arial" panose="020B0604020202020204" pitchFamily="34" charset="0"/>
              <a:buChar char="•"/>
            </a:pPr>
            <a:r>
              <a:rPr lang="en-US" sz="1000">
                <a:solidFill>
                  <a:srgbClr val="FFFFFF"/>
                </a:solidFill>
              </a:rPr>
              <a:t>The data consist of multiple variables but has been reduced to the five though most relevant to the question at hand. The variables are age, balance ( how much they have in the bank), education, employment, duration( how long they were engaged by a marketer), the campaign that was used and Y(the outcome) .  </a:t>
            </a:r>
          </a:p>
          <a:p>
            <a:pPr indent="-228600" defTabSz="914400">
              <a:lnSpc>
                <a:spcPct val="90000"/>
              </a:lnSpc>
              <a:spcBef>
                <a:spcPts val="1000"/>
              </a:spcBef>
              <a:buClr>
                <a:schemeClr val="accent2"/>
              </a:buClr>
              <a:buFont typeface="Arial" panose="020B0604020202020204" pitchFamily="34" charset="0"/>
              <a:buChar char="•"/>
            </a:pPr>
            <a:endParaRPr lang="en-US" sz="1000">
              <a:solidFill>
                <a:srgbClr val="FFFFFF"/>
              </a:solidFill>
            </a:endParaRPr>
          </a:p>
          <a:p>
            <a:pPr indent="-228600" defTabSz="914400">
              <a:lnSpc>
                <a:spcPct val="90000"/>
              </a:lnSpc>
              <a:spcBef>
                <a:spcPts val="1000"/>
              </a:spcBef>
              <a:buClr>
                <a:schemeClr val="accent2"/>
              </a:buClr>
              <a:buFont typeface="Arial" panose="020B0604020202020204" pitchFamily="34" charset="0"/>
              <a:buChar char="•"/>
            </a:pPr>
            <a:r>
              <a:rPr lang="en-US" sz="1000">
                <a:solidFill>
                  <a:srgbClr val="FFFFFF"/>
                </a:solidFill>
              </a:rPr>
              <a:t>Variables:</a:t>
            </a:r>
          </a:p>
          <a:p>
            <a:pPr indent="-228600" defTabSz="914400">
              <a:lnSpc>
                <a:spcPct val="90000"/>
              </a:lnSpc>
              <a:spcBef>
                <a:spcPts val="1000"/>
              </a:spcBef>
              <a:buClr>
                <a:schemeClr val="accent2"/>
              </a:buClr>
              <a:buFont typeface="Arial" panose="020B0604020202020204" pitchFamily="34" charset="0"/>
              <a:buChar char="•"/>
            </a:pPr>
            <a:r>
              <a:rPr lang="en-US" sz="1000">
                <a:solidFill>
                  <a:srgbClr val="FFFFFF"/>
                </a:solidFill>
              </a:rPr>
              <a:t>Age: the age of the person </a:t>
            </a:r>
          </a:p>
          <a:p>
            <a:pPr indent="-228600" defTabSz="914400">
              <a:lnSpc>
                <a:spcPct val="90000"/>
              </a:lnSpc>
              <a:spcBef>
                <a:spcPts val="1000"/>
              </a:spcBef>
              <a:buClr>
                <a:schemeClr val="accent2"/>
              </a:buClr>
              <a:buFont typeface="Arial" panose="020B0604020202020204" pitchFamily="34" charset="0"/>
              <a:buChar char="•"/>
            </a:pPr>
            <a:r>
              <a:rPr lang="en-US" sz="1000">
                <a:solidFill>
                  <a:srgbClr val="FFFFFF"/>
                </a:solidFill>
              </a:rPr>
              <a:t>Balance: How much they have in the bank at the time the data was collected.</a:t>
            </a:r>
          </a:p>
          <a:p>
            <a:pPr indent="-228600" defTabSz="914400">
              <a:lnSpc>
                <a:spcPct val="90000"/>
              </a:lnSpc>
              <a:spcBef>
                <a:spcPts val="1000"/>
              </a:spcBef>
              <a:buClr>
                <a:schemeClr val="accent2"/>
              </a:buClr>
              <a:buFont typeface="Arial" panose="020B0604020202020204" pitchFamily="34" charset="0"/>
              <a:buChar char="•"/>
            </a:pPr>
            <a:r>
              <a:rPr lang="en-US" sz="1000">
                <a:solidFill>
                  <a:srgbClr val="FFFFFF"/>
                </a:solidFill>
              </a:rPr>
              <a:t>Education: Categorical – what level of education did they report having. </a:t>
            </a:r>
          </a:p>
          <a:p>
            <a:pPr indent="-228600" defTabSz="914400">
              <a:lnSpc>
                <a:spcPct val="90000"/>
              </a:lnSpc>
              <a:spcBef>
                <a:spcPts val="1000"/>
              </a:spcBef>
              <a:buClr>
                <a:schemeClr val="accent2"/>
              </a:buClr>
              <a:buFont typeface="Arial" panose="020B0604020202020204" pitchFamily="34" charset="0"/>
              <a:buChar char="•"/>
            </a:pPr>
            <a:r>
              <a:rPr lang="en-US" sz="1000">
                <a:solidFill>
                  <a:srgbClr val="FFFFFF"/>
                </a:solidFill>
              </a:rPr>
              <a:t>Housing: Did they have a loan with the bank( this was not used )</a:t>
            </a:r>
          </a:p>
          <a:p>
            <a:pPr indent="-228600" defTabSz="914400">
              <a:lnSpc>
                <a:spcPct val="90000"/>
              </a:lnSpc>
              <a:spcBef>
                <a:spcPts val="1000"/>
              </a:spcBef>
              <a:buClr>
                <a:schemeClr val="accent2"/>
              </a:buClr>
              <a:buFont typeface="Arial" panose="020B0604020202020204" pitchFamily="34" charset="0"/>
              <a:buChar char="•"/>
            </a:pPr>
            <a:r>
              <a:rPr lang="en-US" sz="1000">
                <a:solidFill>
                  <a:srgbClr val="FFFFFF"/>
                </a:solidFill>
              </a:rPr>
              <a:t>Duration:  How long ( in sec) they were engaged with the campaign </a:t>
            </a:r>
          </a:p>
          <a:p>
            <a:pPr indent="-228600" defTabSz="914400">
              <a:lnSpc>
                <a:spcPct val="90000"/>
              </a:lnSpc>
              <a:spcBef>
                <a:spcPts val="1000"/>
              </a:spcBef>
              <a:buClr>
                <a:schemeClr val="accent2"/>
              </a:buClr>
              <a:buFont typeface="Arial" panose="020B0604020202020204" pitchFamily="34" charset="0"/>
              <a:buChar char="•"/>
            </a:pPr>
            <a:r>
              <a:rPr lang="en-US" sz="1000">
                <a:solidFill>
                  <a:srgbClr val="FFFFFF"/>
                </a:solidFill>
              </a:rPr>
              <a:t>Campaign: Which campaign were they given </a:t>
            </a:r>
          </a:p>
          <a:p>
            <a:pPr indent="-228600" defTabSz="914400">
              <a:lnSpc>
                <a:spcPct val="90000"/>
              </a:lnSpc>
              <a:spcBef>
                <a:spcPts val="1000"/>
              </a:spcBef>
              <a:buClr>
                <a:schemeClr val="accent2"/>
              </a:buClr>
              <a:buFont typeface="Arial" panose="020B0604020202020204" pitchFamily="34" charset="0"/>
              <a:buChar char="•"/>
            </a:pPr>
            <a:r>
              <a:rPr lang="en-US" sz="1000">
                <a:solidFill>
                  <a:srgbClr val="FFFFFF"/>
                </a:solidFill>
              </a:rPr>
              <a:t>Y: What was the outcome. </a:t>
            </a:r>
          </a:p>
          <a:p>
            <a:pPr indent="-228600" defTabSz="914400">
              <a:lnSpc>
                <a:spcPct val="90000"/>
              </a:lnSpc>
              <a:spcBef>
                <a:spcPts val="1000"/>
              </a:spcBef>
              <a:buClr>
                <a:schemeClr val="accent2"/>
              </a:buClr>
              <a:buFont typeface="Arial" panose="020B0604020202020204" pitchFamily="34" charset="0"/>
              <a:buChar char="•"/>
            </a:pPr>
            <a:endParaRPr lang="en-US" sz="1000">
              <a:solidFill>
                <a:srgbClr val="FFFFFF"/>
              </a:solidFill>
            </a:endParaRPr>
          </a:p>
          <a:p>
            <a:pPr indent="-228600" defTabSz="914400">
              <a:lnSpc>
                <a:spcPct val="90000"/>
              </a:lnSpc>
              <a:spcBef>
                <a:spcPts val="1000"/>
              </a:spcBef>
              <a:buClr>
                <a:schemeClr val="accent2"/>
              </a:buClr>
              <a:buFont typeface="Arial" panose="020B0604020202020204" pitchFamily="34" charset="0"/>
              <a:buChar char="•"/>
            </a:pPr>
            <a:endParaRPr lang="en-US" sz="1000">
              <a:solidFill>
                <a:srgbClr val="FFFFFF"/>
              </a:solidFill>
            </a:endParaRPr>
          </a:p>
          <a:p>
            <a:pPr indent="-228600" defTabSz="914400">
              <a:lnSpc>
                <a:spcPct val="90000"/>
              </a:lnSpc>
              <a:spcBef>
                <a:spcPts val="1000"/>
              </a:spcBef>
              <a:buClr>
                <a:schemeClr val="accent2"/>
              </a:buClr>
              <a:buFont typeface="Arial" panose="020B0604020202020204" pitchFamily="34" charset="0"/>
              <a:buChar char="•"/>
            </a:pPr>
            <a:endParaRPr lang="en-US" sz="1000">
              <a:solidFill>
                <a:srgbClr val="FFFFFF"/>
              </a:solidFill>
            </a:endParaRPr>
          </a:p>
          <a:p>
            <a:pPr indent="-228600" defTabSz="914400">
              <a:lnSpc>
                <a:spcPct val="90000"/>
              </a:lnSpc>
              <a:spcBef>
                <a:spcPts val="1000"/>
              </a:spcBef>
              <a:buClr>
                <a:schemeClr val="accent2"/>
              </a:buClr>
              <a:buFont typeface="Arial" panose="020B0604020202020204" pitchFamily="34" charset="0"/>
              <a:buChar char="•"/>
            </a:pPr>
            <a:endParaRPr lang="en-US" sz="1000">
              <a:solidFill>
                <a:srgbClr val="FFFFFF"/>
              </a:solidFill>
            </a:endParaRPr>
          </a:p>
          <a:p>
            <a:pPr indent="-228600" defTabSz="914400">
              <a:lnSpc>
                <a:spcPct val="90000"/>
              </a:lnSpc>
              <a:spcBef>
                <a:spcPts val="1000"/>
              </a:spcBef>
              <a:buClr>
                <a:schemeClr val="accent2"/>
              </a:buClr>
              <a:buFont typeface="Arial" panose="020B0604020202020204" pitchFamily="34" charset="0"/>
              <a:buChar char="•"/>
            </a:pPr>
            <a:endParaRPr lang="en-US" sz="1000">
              <a:solidFill>
                <a:srgbClr val="FFFFFF"/>
              </a:solidFill>
            </a:endParaRPr>
          </a:p>
        </p:txBody>
      </p:sp>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7858125" y="47809"/>
            <a:ext cx="3956748"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Histograms </a:t>
            </a:r>
          </a:p>
        </p:txBody>
      </p:sp>
      <p:pic>
        <p:nvPicPr>
          <p:cNvPr id="7" name="Picture 6" descr="A screenshot of a cell phone&#10;&#10;Description automatically generated">
            <a:extLst>
              <a:ext uri="{FF2B5EF4-FFF2-40B4-BE49-F238E27FC236}">
                <a16:creationId xmlns:a16="http://schemas.microsoft.com/office/drawing/2014/main" id="{BAFF681E-1FCB-814D-B2BD-DF15F4992086}"/>
              </a:ext>
            </a:extLst>
          </p:cNvPr>
          <p:cNvPicPr>
            <a:picLocks noChangeAspect="1"/>
          </p:cNvPicPr>
          <p:nvPr/>
        </p:nvPicPr>
        <p:blipFill>
          <a:blip r:embed="rId3"/>
          <a:stretch>
            <a:fillRect/>
          </a:stretch>
        </p:blipFill>
        <p:spPr>
          <a:xfrm>
            <a:off x="119061" y="282575"/>
            <a:ext cx="3150033" cy="189865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07B4795-9DA0-BC41-B591-746402180397}"/>
              </a:ext>
            </a:extLst>
          </p:cNvPr>
          <p:cNvPicPr>
            <a:picLocks noChangeAspect="1"/>
          </p:cNvPicPr>
          <p:nvPr/>
        </p:nvPicPr>
        <p:blipFill>
          <a:blip r:embed="rId4"/>
          <a:stretch>
            <a:fillRect/>
          </a:stretch>
        </p:blipFill>
        <p:spPr>
          <a:xfrm>
            <a:off x="3617913" y="54426"/>
            <a:ext cx="3389376" cy="234904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41A9B698-4FEF-0248-BF2D-B8B825260312}"/>
              </a:ext>
            </a:extLst>
          </p:cNvPr>
          <p:cNvPicPr>
            <a:picLocks noChangeAspect="1"/>
          </p:cNvPicPr>
          <p:nvPr/>
        </p:nvPicPr>
        <p:blipFill>
          <a:blip r:embed="rId5"/>
          <a:stretch>
            <a:fillRect/>
          </a:stretch>
        </p:blipFill>
        <p:spPr>
          <a:xfrm>
            <a:off x="119061" y="2523664"/>
            <a:ext cx="3181351" cy="1887998"/>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8A2DFE7C-FC52-DB4C-BA52-DF0739199CB9}"/>
              </a:ext>
            </a:extLst>
          </p:cNvPr>
          <p:cNvPicPr>
            <a:picLocks noChangeAspect="1"/>
          </p:cNvPicPr>
          <p:nvPr/>
        </p:nvPicPr>
        <p:blipFill>
          <a:blip r:embed="rId6"/>
          <a:stretch>
            <a:fillRect/>
          </a:stretch>
        </p:blipFill>
        <p:spPr>
          <a:xfrm>
            <a:off x="3830826" y="2523664"/>
            <a:ext cx="3176463" cy="1899798"/>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DF7D97A-5118-7243-83DF-7056A43ADA38}"/>
              </a:ext>
            </a:extLst>
          </p:cNvPr>
          <p:cNvPicPr>
            <a:picLocks noChangeAspect="1"/>
          </p:cNvPicPr>
          <p:nvPr/>
        </p:nvPicPr>
        <p:blipFill>
          <a:blip r:embed="rId7"/>
          <a:stretch>
            <a:fillRect/>
          </a:stretch>
        </p:blipFill>
        <p:spPr>
          <a:xfrm>
            <a:off x="2106612" y="4633912"/>
            <a:ext cx="2349500" cy="2133600"/>
          </a:xfrm>
          <a:prstGeom prst="rect">
            <a:avLst/>
          </a:prstGeom>
        </p:spPr>
      </p:pic>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a:t>Summary Statstics </a:t>
            </a:r>
          </a:p>
        </p:txBody>
      </p:sp>
      <p:sp>
        <p:nvSpPr>
          <p:cNvPr id="9" name="Rectangle 12">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CEC85706-56DD-9548-B83B-D10D35DC3598}"/>
              </a:ext>
            </a:extLst>
          </p:cNvPr>
          <p:cNvPicPr>
            <a:picLocks noChangeAspect="1"/>
          </p:cNvPicPr>
          <p:nvPr/>
        </p:nvPicPr>
        <p:blipFill>
          <a:blip r:embed="rId3"/>
          <a:stretch>
            <a:fillRect/>
          </a:stretch>
        </p:blipFill>
        <p:spPr>
          <a:xfrm>
            <a:off x="5140452" y="1843861"/>
            <a:ext cx="5925312" cy="2855572"/>
          </a:xfrm>
          <a:prstGeom prst="rect">
            <a:avLst/>
          </a:prstGeom>
        </p:spPr>
      </p:pic>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effectLst/>
      </p:bgPr>
    </p:bg>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D7636121-2CC2-CC45-B586-79CFD0A2F80B}"/>
              </a:ext>
            </a:extLst>
          </p:cNvPr>
          <p:cNvPicPr>
            <a:picLocks noChangeAspect="1"/>
          </p:cNvPicPr>
          <p:nvPr/>
        </p:nvPicPr>
        <p:blipFill>
          <a:blip r:embed="rId3"/>
          <a:stretch>
            <a:fillRect/>
          </a:stretch>
        </p:blipFill>
        <p:spPr>
          <a:xfrm>
            <a:off x="338202" y="3377509"/>
            <a:ext cx="4638657" cy="2734043"/>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038BC94-25F2-C740-99AC-F4C7FFAFCA1D}"/>
              </a:ext>
            </a:extLst>
          </p:cNvPr>
          <p:cNvPicPr>
            <a:picLocks noChangeAspect="1"/>
          </p:cNvPicPr>
          <p:nvPr/>
        </p:nvPicPr>
        <p:blipFill>
          <a:blip r:embed="rId4"/>
          <a:stretch>
            <a:fillRect/>
          </a:stretch>
        </p:blipFill>
        <p:spPr>
          <a:xfrm>
            <a:off x="321733" y="400993"/>
            <a:ext cx="4671595" cy="2654783"/>
          </a:xfrm>
          <a:prstGeom prst="rect">
            <a:avLst/>
          </a:prstGeom>
        </p:spPr>
      </p:pic>
      <p:sp>
        <p:nvSpPr>
          <p:cNvPr id="14" name="TextBox 13">
            <a:extLst>
              <a:ext uri="{FF2B5EF4-FFF2-40B4-BE49-F238E27FC236}">
                <a16:creationId xmlns:a16="http://schemas.microsoft.com/office/drawing/2014/main" id="{329FB92D-597D-9B43-8AA3-5A9759391B6C}"/>
              </a:ext>
            </a:extLst>
          </p:cNvPr>
          <p:cNvSpPr txBox="1"/>
          <p:nvPr/>
        </p:nvSpPr>
        <p:spPr>
          <a:xfrm>
            <a:off x="6119732" y="2858703"/>
            <a:ext cx="5285791" cy="3042547"/>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a:solidFill>
                  <a:srgbClr val="FFFFFF"/>
                </a:solidFill>
              </a:rPr>
              <a:t>Comparison of those age 40 against all other age groups and the amount of time they were engaged with a campaign. </a:t>
            </a:r>
          </a:p>
        </p:txBody>
      </p:sp>
      <p:sp>
        <p:nvSpPr>
          <p:cNvPr id="15" name="TextBox 14">
            <a:extLst>
              <a:ext uri="{FF2B5EF4-FFF2-40B4-BE49-F238E27FC236}">
                <a16:creationId xmlns:a16="http://schemas.microsoft.com/office/drawing/2014/main" id="{D01B6E43-FC0D-3F4E-B864-35C7FE5B727B}"/>
              </a:ext>
            </a:extLst>
          </p:cNvPr>
          <p:cNvSpPr txBox="1"/>
          <p:nvPr/>
        </p:nvSpPr>
        <p:spPr>
          <a:xfrm>
            <a:off x="6981825" y="904874"/>
            <a:ext cx="3686175" cy="923330"/>
          </a:xfrm>
          <a:prstGeom prst="rect">
            <a:avLst/>
          </a:prstGeom>
          <a:noFill/>
        </p:spPr>
        <p:txBody>
          <a:bodyPr wrap="square" rtlCol="0">
            <a:spAutoFit/>
          </a:bodyPr>
          <a:lstStyle/>
          <a:p>
            <a:pPr>
              <a:spcAft>
                <a:spcPts val="600"/>
              </a:spcAft>
            </a:pPr>
            <a:r>
              <a:rPr lang="en-US" dirty="0">
                <a:solidFill>
                  <a:schemeClr val="bg1"/>
                </a:solidFill>
              </a:rPr>
              <a:t>Comparison of those age 40 against all other age groups and the amount money they have in the bank. </a:t>
            </a:r>
            <a:endParaRPr lang="en-US">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9FB92D-597D-9B43-8AA3-5A9759391B6C}"/>
              </a:ext>
            </a:extLst>
          </p:cNvPr>
          <p:cNvSpPr txBox="1"/>
          <p:nvPr/>
        </p:nvSpPr>
        <p:spPr>
          <a:xfrm>
            <a:off x="406911" y="-1"/>
            <a:ext cx="4093651" cy="6672263"/>
          </a:xfrm>
          <a:prstGeom prst="rect">
            <a:avLst/>
          </a:prstGeom>
        </p:spPr>
        <p:txBody>
          <a:bodyPr vert="horz" lIns="274320" tIns="182880" rIns="274320" bIns="182880" rtlCol="0" anchor="ctr" anchorCtr="1">
            <a:normAutofit/>
          </a:bodyPr>
          <a:lstStyle/>
          <a:p>
            <a:pPr defTabSz="914400">
              <a:lnSpc>
                <a:spcPct val="90000"/>
              </a:lnSpc>
              <a:spcBef>
                <a:spcPct val="0"/>
              </a:spcBef>
              <a:spcAft>
                <a:spcPts val="600"/>
              </a:spcAft>
            </a:pPr>
            <a:r>
              <a:rPr lang="en-US" sz="2800" cap="all" spc="200" dirty="0">
                <a:solidFill>
                  <a:srgbClr val="262626"/>
                </a:solidFill>
                <a:latin typeface="+mj-lt"/>
                <a:ea typeface="+mj-ea"/>
                <a:cs typeface="+mj-cs"/>
              </a:rPr>
              <a:t>CDF of duration S</a:t>
            </a:r>
            <a:r>
              <a:rPr lang="en-US" sz="2800" spc="200" dirty="0">
                <a:solidFill>
                  <a:srgbClr val="262626"/>
                </a:solidFill>
                <a:latin typeface="+mj-lt"/>
                <a:ea typeface="+mj-ea"/>
                <a:cs typeface="+mj-cs"/>
              </a:rPr>
              <a:t>howing the time spent engaging with the customer.  this shows that the majority of the time was between 200sec and 1000sec.  meaning that time of engagement could be a factor and possibly an area of improvement</a:t>
            </a:r>
            <a:r>
              <a:rPr lang="en-US" sz="2800" cap="all" spc="200" dirty="0">
                <a:solidFill>
                  <a:srgbClr val="262626"/>
                </a:solidFill>
                <a:latin typeface="+mj-lt"/>
                <a:ea typeface="+mj-ea"/>
                <a:cs typeface="+mj-cs"/>
              </a:rPr>
              <a:t>.    </a:t>
            </a:r>
          </a:p>
        </p:txBody>
      </p:sp>
      <p:pic>
        <p:nvPicPr>
          <p:cNvPr id="3" name="Picture 2" descr="A screenshot of a cell phone&#10;&#10;Description automatically generated">
            <a:extLst>
              <a:ext uri="{FF2B5EF4-FFF2-40B4-BE49-F238E27FC236}">
                <a16:creationId xmlns:a16="http://schemas.microsoft.com/office/drawing/2014/main" id="{86C52208-3F8F-D148-B424-0A98D0617E52}"/>
              </a:ext>
            </a:extLst>
          </p:cNvPr>
          <p:cNvPicPr>
            <a:picLocks noChangeAspect="1"/>
          </p:cNvPicPr>
          <p:nvPr/>
        </p:nvPicPr>
        <p:blipFill>
          <a:blip r:embed="rId3"/>
          <a:stretch>
            <a:fillRect/>
          </a:stretch>
        </p:blipFill>
        <p:spPr>
          <a:xfrm>
            <a:off x="5294376" y="1480924"/>
            <a:ext cx="6257544" cy="3581445"/>
          </a:xfrm>
          <a:prstGeom prst="rect">
            <a:avLst/>
          </a:prstGeom>
        </p:spPr>
      </p:pic>
    </p:spTree>
    <p:extLst>
      <p:ext uri="{BB962C8B-B14F-4D97-AF65-F5344CB8AC3E}">
        <p14:creationId xmlns:p14="http://schemas.microsoft.com/office/powerpoint/2010/main" val="372911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7EC8-6AA4-8D4E-9AF8-E70584AEDCFB}"/>
              </a:ext>
            </a:extLst>
          </p:cNvPr>
          <p:cNvSpPr>
            <a:spLocks noGrp="1"/>
          </p:cNvSpPr>
          <p:nvPr>
            <p:ph type="ctrTitle"/>
          </p:nvPr>
        </p:nvSpPr>
        <p:spPr>
          <a:xfrm>
            <a:off x="1471613" y="29306"/>
            <a:ext cx="8991600" cy="1645920"/>
          </a:xfrm>
        </p:spPr>
        <p:txBody>
          <a:bodyPr/>
          <a:lstStyle/>
          <a:p>
            <a:r>
              <a:rPr lang="en-US" dirty="0"/>
              <a:t>Analytical Distribution </a:t>
            </a:r>
          </a:p>
        </p:txBody>
      </p:sp>
      <p:sp>
        <p:nvSpPr>
          <p:cNvPr id="3" name="Subtitle 2">
            <a:extLst>
              <a:ext uri="{FF2B5EF4-FFF2-40B4-BE49-F238E27FC236}">
                <a16:creationId xmlns:a16="http://schemas.microsoft.com/office/drawing/2014/main" id="{A512FFD1-8269-1242-BF82-70D35EBCEE34}"/>
              </a:ext>
            </a:extLst>
          </p:cNvPr>
          <p:cNvSpPr>
            <a:spLocks noGrp="1"/>
          </p:cNvSpPr>
          <p:nvPr>
            <p:ph type="subTitle" idx="1"/>
          </p:nvPr>
        </p:nvSpPr>
        <p:spPr>
          <a:xfrm>
            <a:off x="2566607" y="5381244"/>
            <a:ext cx="6801612" cy="1239894"/>
          </a:xfrm>
        </p:spPr>
        <p:txBody>
          <a:bodyPr>
            <a:normAutofit lnSpcReduction="10000"/>
          </a:bodyPr>
          <a:lstStyle/>
          <a:p>
            <a:pPr algn="l"/>
            <a:r>
              <a:rPr lang="en-US" dirty="0"/>
              <a:t>What this shows is that the age of the clients at the back are almost normally distributed with slight variance around 40 and 60 years old.  This would indicate that there is age representation that would fit what would be predict in society. </a:t>
            </a:r>
          </a:p>
        </p:txBody>
      </p:sp>
      <p:pic>
        <p:nvPicPr>
          <p:cNvPr id="5" name="Picture 4" descr="A close up of a mans face&#10;&#10;Description automatically generated">
            <a:extLst>
              <a:ext uri="{FF2B5EF4-FFF2-40B4-BE49-F238E27FC236}">
                <a16:creationId xmlns:a16="http://schemas.microsoft.com/office/drawing/2014/main" id="{A3F00539-8321-504B-8957-E063081D1E4A}"/>
              </a:ext>
            </a:extLst>
          </p:cNvPr>
          <p:cNvPicPr>
            <a:picLocks noChangeAspect="1"/>
          </p:cNvPicPr>
          <p:nvPr/>
        </p:nvPicPr>
        <p:blipFill>
          <a:blip r:embed="rId2"/>
          <a:stretch>
            <a:fillRect/>
          </a:stretch>
        </p:blipFill>
        <p:spPr>
          <a:xfrm>
            <a:off x="3252407" y="1990175"/>
            <a:ext cx="4964493" cy="2877649"/>
          </a:xfrm>
          <a:prstGeom prst="rect">
            <a:avLst/>
          </a:prstGeom>
        </p:spPr>
      </p:pic>
    </p:spTree>
    <p:extLst>
      <p:ext uri="{BB962C8B-B14F-4D97-AF65-F5344CB8AC3E}">
        <p14:creationId xmlns:p14="http://schemas.microsoft.com/office/powerpoint/2010/main" val="232846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234F-7342-3143-8853-B34988DA1149}"/>
              </a:ext>
            </a:extLst>
          </p:cNvPr>
          <p:cNvSpPr>
            <a:spLocks noGrp="1"/>
          </p:cNvSpPr>
          <p:nvPr>
            <p:ph type="ctrTitle"/>
          </p:nvPr>
        </p:nvSpPr>
        <p:spPr>
          <a:xfrm>
            <a:off x="1443038" y="157894"/>
            <a:ext cx="8991600" cy="1645920"/>
          </a:xfrm>
        </p:spPr>
        <p:txBody>
          <a:bodyPr/>
          <a:lstStyle/>
          <a:p>
            <a:r>
              <a:rPr lang="en-US" dirty="0"/>
              <a:t>Scatter Plots </a:t>
            </a:r>
          </a:p>
        </p:txBody>
      </p:sp>
      <p:sp>
        <p:nvSpPr>
          <p:cNvPr id="3" name="Subtitle 2">
            <a:extLst>
              <a:ext uri="{FF2B5EF4-FFF2-40B4-BE49-F238E27FC236}">
                <a16:creationId xmlns:a16="http://schemas.microsoft.com/office/drawing/2014/main" id="{5E61D6E6-49F4-5F43-9FE3-004E4EAF2669}"/>
              </a:ext>
            </a:extLst>
          </p:cNvPr>
          <p:cNvSpPr>
            <a:spLocks noGrp="1"/>
          </p:cNvSpPr>
          <p:nvPr>
            <p:ph type="subTitle" idx="1"/>
          </p:nvPr>
        </p:nvSpPr>
        <p:spPr>
          <a:xfrm>
            <a:off x="2286000" y="5052116"/>
            <a:ext cx="7053644" cy="1647990"/>
          </a:xfrm>
        </p:spPr>
        <p:txBody>
          <a:bodyPr>
            <a:normAutofit/>
          </a:bodyPr>
          <a:lstStyle/>
          <a:p>
            <a:pPr algn="l"/>
            <a:r>
              <a:rPr lang="en-US" dirty="0"/>
              <a:t>The first graph shows Age v Balance and is not very helpful since most people have a similar sized balance. The second although not a scatter plot but a bee swarm plot as it was categorical education v age. This showed that most people reported having at least a secondary education. </a:t>
            </a:r>
          </a:p>
        </p:txBody>
      </p:sp>
      <p:pic>
        <p:nvPicPr>
          <p:cNvPr id="5" name="Picture 4" descr="A picture containing kitchen&#10;&#10;Description automatically generated">
            <a:extLst>
              <a:ext uri="{FF2B5EF4-FFF2-40B4-BE49-F238E27FC236}">
                <a16:creationId xmlns:a16="http://schemas.microsoft.com/office/drawing/2014/main" id="{4A87D1FF-CA07-C54A-AF25-73962171195D}"/>
              </a:ext>
            </a:extLst>
          </p:cNvPr>
          <p:cNvPicPr>
            <a:picLocks noChangeAspect="1"/>
          </p:cNvPicPr>
          <p:nvPr/>
        </p:nvPicPr>
        <p:blipFill>
          <a:blip r:embed="rId2"/>
          <a:stretch>
            <a:fillRect/>
          </a:stretch>
        </p:blipFill>
        <p:spPr>
          <a:xfrm>
            <a:off x="277811" y="2011782"/>
            <a:ext cx="5122863" cy="294619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29933CD-9274-0544-BE11-C4A9D1546411}"/>
              </a:ext>
            </a:extLst>
          </p:cNvPr>
          <p:cNvPicPr>
            <a:picLocks noChangeAspect="1"/>
          </p:cNvPicPr>
          <p:nvPr/>
        </p:nvPicPr>
        <p:blipFill>
          <a:blip r:embed="rId3"/>
          <a:stretch>
            <a:fillRect/>
          </a:stretch>
        </p:blipFill>
        <p:spPr>
          <a:xfrm>
            <a:off x="5788025" y="2059790"/>
            <a:ext cx="5122862" cy="2992326"/>
          </a:xfrm>
          <a:prstGeom prst="rect">
            <a:avLst/>
          </a:prstGeom>
        </p:spPr>
      </p:pic>
    </p:spTree>
    <p:extLst>
      <p:ext uri="{BB962C8B-B14F-4D97-AF65-F5344CB8AC3E}">
        <p14:creationId xmlns:p14="http://schemas.microsoft.com/office/powerpoint/2010/main" val="133625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AADB56ED-B612-F44B-8774-F19417BE0E1D}"/>
              </a:ext>
            </a:extLst>
          </p:cNvPr>
          <p:cNvPicPr>
            <a:picLocks noChangeAspect="1"/>
          </p:cNvPicPr>
          <p:nvPr/>
        </p:nvPicPr>
        <p:blipFill>
          <a:blip r:embed="rId2"/>
          <a:stretch>
            <a:fillRect/>
          </a:stretch>
        </p:blipFill>
        <p:spPr>
          <a:xfrm>
            <a:off x="246126" y="385761"/>
            <a:ext cx="11705179" cy="4271963"/>
          </a:xfrm>
          <a:prstGeom prst="rect">
            <a:avLst/>
          </a:prstGeom>
        </p:spPr>
      </p:pic>
    </p:spTree>
    <p:extLst>
      <p:ext uri="{BB962C8B-B14F-4D97-AF65-F5344CB8AC3E}">
        <p14:creationId xmlns:p14="http://schemas.microsoft.com/office/powerpoint/2010/main" val="10342040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TotalTime>
  <Words>387</Words>
  <Application>Microsoft Macintosh PowerPoint</Application>
  <PresentationFormat>Widescreen</PresentationFormat>
  <Paragraphs>33</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DSC 530 Final Project </vt:lpstr>
      <vt:lpstr>Hypothesis : That it is possible using the variables in the dataset to fit a logistic regression model to predict a positive outcome. </vt:lpstr>
      <vt:lpstr>Histograms </vt:lpstr>
      <vt:lpstr>Summary Statstics </vt:lpstr>
      <vt:lpstr>PowerPoint Presentation</vt:lpstr>
      <vt:lpstr>PowerPoint Presentation</vt:lpstr>
      <vt:lpstr>Analytical Distribution </vt:lpstr>
      <vt:lpstr>Scatter Plots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Final Project </dc:title>
  <dc:creator>matt Litschewski</dc:creator>
  <cp:lastModifiedBy>matt Litschewski</cp:lastModifiedBy>
  <cp:revision>5</cp:revision>
  <dcterms:created xsi:type="dcterms:W3CDTF">2020-08-05T18:33:22Z</dcterms:created>
  <dcterms:modified xsi:type="dcterms:W3CDTF">2020-08-05T18:53:14Z</dcterms:modified>
</cp:coreProperties>
</file>