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6" r:id="rId4"/>
    <p:sldId id="269" r:id="rId5"/>
    <p:sldId id="265" r:id="rId6"/>
    <p:sldId id="259" r:id="rId7"/>
    <p:sldId id="260" r:id="rId8"/>
    <p:sldId id="261" r:id="rId9"/>
    <p:sldId id="262" r:id="rId10"/>
    <p:sldId id="263" r:id="rId11"/>
    <p:sldId id="268"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3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937" autoAdjust="0"/>
  </p:normalViewPr>
  <p:slideViewPr>
    <p:cSldViewPr snapToGrid="0" showGuides="1">
      <p:cViewPr varScale="1">
        <p:scale>
          <a:sx n="70" d="100"/>
          <a:sy n="70" d="100"/>
        </p:scale>
        <p:origin x="70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uken, MJM (Maik)" userId="748c2cff-2aca-4132-bd92-e0ef463b88f3" providerId="ADAL" clId="{B26878C4-3D98-422A-A400-017B263983FA}"/>
    <pc:docChg chg="custSel addSld delSld modSld">
      <pc:chgData name="Beuken, MJM (Maik)" userId="748c2cff-2aca-4132-bd92-e0ef463b88f3" providerId="ADAL" clId="{B26878C4-3D98-422A-A400-017B263983FA}" dt="2018-12-10T15:06:48.362" v="1543" actId="20577"/>
      <pc:docMkLst>
        <pc:docMk/>
      </pc:docMkLst>
      <pc:sldChg chg="addSp delSp modSp modNotesTx">
        <pc:chgData name="Beuken, MJM (Maik)" userId="748c2cff-2aca-4132-bd92-e0ef463b88f3" providerId="ADAL" clId="{B26878C4-3D98-422A-A400-017B263983FA}" dt="2018-12-05T12:50:18.954" v="1289" actId="5793"/>
        <pc:sldMkLst>
          <pc:docMk/>
          <pc:sldMk cId="2706282277" sldId="258"/>
        </pc:sldMkLst>
        <pc:spChg chg="mod">
          <ac:chgData name="Beuken, MJM (Maik)" userId="748c2cff-2aca-4132-bd92-e0ef463b88f3" providerId="ADAL" clId="{B26878C4-3D98-422A-A400-017B263983FA}" dt="2018-12-05T10:38:45.864" v="31" actId="20577"/>
          <ac:spMkLst>
            <pc:docMk/>
            <pc:sldMk cId="2706282277" sldId="258"/>
            <ac:spMk id="2" creationId="{00000000-0000-0000-0000-000000000000}"/>
          </ac:spMkLst>
        </pc:spChg>
        <pc:spChg chg="add mod">
          <ac:chgData name="Beuken, MJM (Maik)" userId="748c2cff-2aca-4132-bd92-e0ef463b88f3" providerId="ADAL" clId="{B26878C4-3D98-422A-A400-017B263983FA}" dt="2018-12-05T12:50:18.954" v="1289" actId="5793"/>
          <ac:spMkLst>
            <pc:docMk/>
            <pc:sldMk cId="2706282277" sldId="258"/>
            <ac:spMk id="3" creationId="{9054810B-FC9D-45F3-B15B-6F8A118B5B87}"/>
          </ac:spMkLst>
        </pc:spChg>
        <pc:spChg chg="add del mod">
          <ac:chgData name="Beuken, MJM (Maik)" userId="748c2cff-2aca-4132-bd92-e0ef463b88f3" providerId="ADAL" clId="{B26878C4-3D98-422A-A400-017B263983FA}" dt="2018-12-05T12:50:05.120" v="1284" actId="478"/>
          <ac:spMkLst>
            <pc:docMk/>
            <pc:sldMk cId="2706282277" sldId="258"/>
            <ac:spMk id="4" creationId="{F88E2BF0-B603-406B-8AD0-7A55D071D637}"/>
          </ac:spMkLst>
        </pc:spChg>
        <pc:spChg chg="mod">
          <ac:chgData name="Beuken, MJM (Maik)" userId="748c2cff-2aca-4132-bd92-e0ef463b88f3" providerId="ADAL" clId="{B26878C4-3D98-422A-A400-017B263983FA}" dt="2018-12-05T10:34:28.445" v="14" actId="6549"/>
          <ac:spMkLst>
            <pc:docMk/>
            <pc:sldMk cId="2706282277" sldId="258"/>
            <ac:spMk id="6" creationId="{F669C3EF-C2FE-44AE-9D2B-E065C77F6CAE}"/>
          </ac:spMkLst>
        </pc:spChg>
        <pc:spChg chg="add mod">
          <ac:chgData name="Beuken, MJM (Maik)" userId="748c2cff-2aca-4132-bd92-e0ef463b88f3" providerId="ADAL" clId="{B26878C4-3D98-422A-A400-017B263983FA}" dt="2018-12-05T11:53:33.520" v="913" actId="6549"/>
          <ac:spMkLst>
            <pc:docMk/>
            <pc:sldMk cId="2706282277" sldId="258"/>
            <ac:spMk id="10" creationId="{5724276E-600D-41AA-9F23-B7CD0B1C951B}"/>
          </ac:spMkLst>
        </pc:spChg>
        <pc:spChg chg="add mod">
          <ac:chgData name="Beuken, MJM (Maik)" userId="748c2cff-2aca-4132-bd92-e0ef463b88f3" providerId="ADAL" clId="{B26878C4-3D98-422A-A400-017B263983FA}" dt="2018-12-05T12:36:01.600" v="1162" actId="6549"/>
          <ac:spMkLst>
            <pc:docMk/>
            <pc:sldMk cId="2706282277" sldId="258"/>
            <ac:spMk id="11" creationId="{B7A598E8-6FA7-4D40-839E-BD34C4B8BABB}"/>
          </ac:spMkLst>
        </pc:spChg>
        <pc:picChg chg="del">
          <ac:chgData name="Beuken, MJM (Maik)" userId="748c2cff-2aca-4132-bd92-e0ef463b88f3" providerId="ADAL" clId="{B26878C4-3D98-422A-A400-017B263983FA}" dt="2018-12-05T10:34:24.590" v="13" actId="478"/>
          <ac:picMkLst>
            <pc:docMk/>
            <pc:sldMk cId="2706282277" sldId="258"/>
            <ac:picMk id="7" creationId="{B3D4F97A-9059-4A73-A12A-BD83C61C9320}"/>
          </ac:picMkLst>
        </pc:picChg>
        <pc:picChg chg="add del mod">
          <ac:chgData name="Beuken, MJM (Maik)" userId="748c2cff-2aca-4132-bd92-e0ef463b88f3" providerId="ADAL" clId="{B26878C4-3D98-422A-A400-017B263983FA}" dt="2018-12-05T12:50:00.240" v="1282" actId="478"/>
          <ac:picMkLst>
            <pc:docMk/>
            <pc:sldMk cId="2706282277" sldId="258"/>
            <ac:picMk id="1026" creationId="{CDEE8961-301F-4FBE-9A86-2B00C2406E83}"/>
          </ac:picMkLst>
        </pc:picChg>
      </pc:sldChg>
      <pc:sldChg chg="delSp modSp">
        <pc:chgData name="Beuken, MJM (Maik)" userId="748c2cff-2aca-4132-bd92-e0ef463b88f3" providerId="ADAL" clId="{B26878C4-3D98-422A-A400-017B263983FA}" dt="2018-12-10T15:06:02.076" v="1542" actId="478"/>
        <pc:sldMkLst>
          <pc:docMk/>
          <pc:sldMk cId="829917208" sldId="261"/>
        </pc:sldMkLst>
        <pc:spChg chg="del mod">
          <ac:chgData name="Beuken, MJM (Maik)" userId="748c2cff-2aca-4132-bd92-e0ef463b88f3" providerId="ADAL" clId="{B26878C4-3D98-422A-A400-017B263983FA}" dt="2018-12-10T15:06:02.076" v="1542" actId="478"/>
          <ac:spMkLst>
            <pc:docMk/>
            <pc:sldMk cId="829917208" sldId="261"/>
            <ac:spMk id="4" creationId="{0413E93B-C403-40F3-B139-2C1A5F60087E}"/>
          </ac:spMkLst>
        </pc:spChg>
      </pc:sldChg>
      <pc:sldChg chg="modSp">
        <pc:chgData name="Beuken, MJM (Maik)" userId="748c2cff-2aca-4132-bd92-e0ef463b88f3" providerId="ADAL" clId="{B26878C4-3D98-422A-A400-017B263983FA}" dt="2018-12-10T15:06:48.362" v="1543" actId="20577"/>
        <pc:sldMkLst>
          <pc:docMk/>
          <pc:sldMk cId="1652717087" sldId="262"/>
        </pc:sldMkLst>
        <pc:spChg chg="mod">
          <ac:chgData name="Beuken, MJM (Maik)" userId="748c2cff-2aca-4132-bd92-e0ef463b88f3" providerId="ADAL" clId="{B26878C4-3D98-422A-A400-017B263983FA}" dt="2018-12-10T15:06:48.362" v="1543" actId="20577"/>
          <ac:spMkLst>
            <pc:docMk/>
            <pc:sldMk cId="1652717087" sldId="262"/>
            <ac:spMk id="6" creationId="{EAD3CB37-EBCF-4D3E-BC23-DA29CDF12CCB}"/>
          </ac:spMkLst>
        </pc:spChg>
      </pc:sldChg>
      <pc:sldChg chg="add">
        <pc:chgData name="Beuken, MJM (Maik)" userId="748c2cff-2aca-4132-bd92-e0ef463b88f3" providerId="ADAL" clId="{B26878C4-3D98-422A-A400-017B263983FA}" dt="2018-12-05T08:37:02.029" v="0"/>
        <pc:sldMkLst>
          <pc:docMk/>
          <pc:sldMk cId="280713069" sldId="265"/>
        </pc:sldMkLst>
      </pc:sldChg>
      <pc:sldChg chg="modSp add">
        <pc:chgData name="Beuken, MJM (Maik)" userId="748c2cff-2aca-4132-bd92-e0ef463b88f3" providerId="ADAL" clId="{B26878C4-3D98-422A-A400-017B263983FA}" dt="2018-12-05T12:49:44.517" v="1281" actId="20577"/>
        <pc:sldMkLst>
          <pc:docMk/>
          <pc:sldMk cId="2226596996" sldId="266"/>
        </pc:sldMkLst>
        <pc:spChg chg="mod">
          <ac:chgData name="Beuken, MJM (Maik)" userId="748c2cff-2aca-4132-bd92-e0ef463b88f3" providerId="ADAL" clId="{B26878C4-3D98-422A-A400-017B263983FA}" dt="2018-12-05T12:49:44.517" v="1281" actId="20577"/>
          <ac:spMkLst>
            <pc:docMk/>
            <pc:sldMk cId="2226596996" sldId="266"/>
            <ac:spMk id="3" creationId="{9054810B-FC9D-45F3-B15B-6F8A118B5B87}"/>
          </ac:spMkLst>
        </pc:spChg>
      </pc:sldChg>
      <pc:sldChg chg="modSp add">
        <pc:chgData name="Beuken, MJM (Maik)" userId="748c2cff-2aca-4132-bd92-e0ef463b88f3" providerId="ADAL" clId="{B26878C4-3D98-422A-A400-017B263983FA}" dt="2018-12-05T13:47:21.396" v="1417" actId="6549"/>
        <pc:sldMkLst>
          <pc:docMk/>
          <pc:sldMk cId="3265844549" sldId="268"/>
        </pc:sldMkLst>
        <pc:spChg chg="mod">
          <ac:chgData name="Beuken, MJM (Maik)" userId="748c2cff-2aca-4132-bd92-e0ef463b88f3" providerId="ADAL" clId="{B26878C4-3D98-422A-A400-017B263983FA}" dt="2018-12-05T13:47:21.396" v="1417" actId="6549"/>
          <ac:spMkLst>
            <pc:docMk/>
            <pc:sldMk cId="3265844549" sldId="268"/>
            <ac:spMk id="2" creationId="{00000000-0000-0000-0000-000000000000}"/>
          </ac:spMkLst>
        </pc:spChg>
      </pc:sldChg>
      <pc:sldChg chg="addSp delSp modSp add modAnim modNotesTx">
        <pc:chgData name="Beuken, MJM (Maik)" userId="748c2cff-2aca-4132-bd92-e0ef463b88f3" providerId="ADAL" clId="{B26878C4-3D98-422A-A400-017B263983FA}" dt="2018-12-07T12:21:18.849" v="1540"/>
        <pc:sldMkLst>
          <pc:docMk/>
          <pc:sldMk cId="3771291356" sldId="269"/>
        </pc:sldMkLst>
        <pc:spChg chg="mod">
          <ac:chgData name="Beuken, MJM (Maik)" userId="748c2cff-2aca-4132-bd92-e0ef463b88f3" providerId="ADAL" clId="{B26878C4-3D98-422A-A400-017B263983FA}" dt="2018-12-07T12:14:52.061" v="1438" actId="20577"/>
          <ac:spMkLst>
            <pc:docMk/>
            <pc:sldMk cId="3771291356" sldId="269"/>
            <ac:spMk id="2" creationId="{00000000-0000-0000-0000-000000000000}"/>
          </ac:spMkLst>
        </pc:spChg>
        <pc:spChg chg="del">
          <ac:chgData name="Beuken, MJM (Maik)" userId="748c2cff-2aca-4132-bd92-e0ef463b88f3" providerId="ADAL" clId="{B26878C4-3D98-422A-A400-017B263983FA}" dt="2018-12-07T12:14:55.962" v="1439" actId="478"/>
          <ac:spMkLst>
            <pc:docMk/>
            <pc:sldMk cId="3771291356" sldId="269"/>
            <ac:spMk id="3" creationId="{9054810B-FC9D-45F3-B15B-6F8A118B5B87}"/>
          </ac:spMkLst>
        </pc:spChg>
        <pc:spChg chg="del mod">
          <ac:chgData name="Beuken, MJM (Maik)" userId="748c2cff-2aca-4132-bd92-e0ef463b88f3" providerId="ADAL" clId="{B26878C4-3D98-422A-A400-017B263983FA}" dt="2018-12-07T12:19:27.007" v="1479" actId="478"/>
          <ac:spMkLst>
            <pc:docMk/>
            <pc:sldMk cId="3771291356" sldId="269"/>
            <ac:spMk id="4" creationId="{F88E2BF0-B603-406B-8AD0-7A55D071D637}"/>
          </ac:spMkLst>
        </pc:spChg>
        <pc:spChg chg="del">
          <ac:chgData name="Beuken, MJM (Maik)" userId="748c2cff-2aca-4132-bd92-e0ef463b88f3" providerId="ADAL" clId="{B26878C4-3D98-422A-A400-017B263983FA}" dt="2018-12-07T12:15:01.699" v="1441" actId="478"/>
          <ac:spMkLst>
            <pc:docMk/>
            <pc:sldMk cId="3771291356" sldId="269"/>
            <ac:spMk id="11" creationId="{B7A598E8-6FA7-4D40-839E-BD34C4B8BABB}"/>
          </ac:spMkLst>
        </pc:spChg>
        <pc:spChg chg="add mod">
          <ac:chgData name="Beuken, MJM (Maik)" userId="748c2cff-2aca-4132-bd92-e0ef463b88f3" providerId="ADAL" clId="{B26878C4-3D98-422A-A400-017B263983FA}" dt="2018-12-07T12:17:03.207" v="1464" actId="1076"/>
          <ac:spMkLst>
            <pc:docMk/>
            <pc:sldMk cId="3771291356" sldId="269"/>
            <ac:spMk id="12" creationId="{FDB36FA2-1775-4ECA-9C0C-4BD44C949396}"/>
          </ac:spMkLst>
        </pc:spChg>
        <pc:spChg chg="add mod">
          <ac:chgData name="Beuken, MJM (Maik)" userId="748c2cff-2aca-4132-bd92-e0ef463b88f3" providerId="ADAL" clId="{B26878C4-3D98-422A-A400-017B263983FA}" dt="2018-12-07T12:17:17.568" v="1467" actId="1076"/>
          <ac:spMkLst>
            <pc:docMk/>
            <pc:sldMk cId="3771291356" sldId="269"/>
            <ac:spMk id="14" creationId="{0A6EC496-1AC7-46B9-8BE3-D19FC2D38F3E}"/>
          </ac:spMkLst>
        </pc:spChg>
        <pc:spChg chg="add mod">
          <ac:chgData name="Beuken, MJM (Maik)" userId="748c2cff-2aca-4132-bd92-e0ef463b88f3" providerId="ADAL" clId="{B26878C4-3D98-422A-A400-017B263983FA}" dt="2018-12-07T12:17:54.767" v="1473" actId="208"/>
          <ac:spMkLst>
            <pc:docMk/>
            <pc:sldMk cId="3771291356" sldId="269"/>
            <ac:spMk id="15" creationId="{246E4386-A925-4529-B05E-8EE5DC1E8416}"/>
          </ac:spMkLst>
        </pc:spChg>
        <pc:spChg chg="add mod">
          <ac:chgData name="Beuken, MJM (Maik)" userId="748c2cff-2aca-4132-bd92-e0ef463b88f3" providerId="ADAL" clId="{B26878C4-3D98-422A-A400-017B263983FA}" dt="2018-12-07T12:17:48.192" v="1472" actId="208"/>
          <ac:spMkLst>
            <pc:docMk/>
            <pc:sldMk cId="3771291356" sldId="269"/>
            <ac:spMk id="16" creationId="{29659CCB-B547-44D0-9F82-EEAC5AC13082}"/>
          </ac:spMkLst>
        </pc:spChg>
        <pc:picChg chg="add mod ord">
          <ac:chgData name="Beuken, MJM (Maik)" userId="748c2cff-2aca-4132-bd92-e0ef463b88f3" providerId="ADAL" clId="{B26878C4-3D98-422A-A400-017B263983FA}" dt="2018-12-07T12:21:18.849" v="1540"/>
          <ac:picMkLst>
            <pc:docMk/>
            <pc:sldMk cId="3771291356" sldId="269"/>
            <ac:picMk id="7" creationId="{39C4DD3A-D1B9-455C-988F-14CE4165D134}"/>
          </ac:picMkLst>
        </pc:picChg>
        <pc:picChg chg="del">
          <ac:chgData name="Beuken, MJM (Maik)" userId="748c2cff-2aca-4132-bd92-e0ef463b88f3" providerId="ADAL" clId="{B26878C4-3D98-422A-A400-017B263983FA}" dt="2018-12-07T12:14:57.823" v="1440" actId="478"/>
          <ac:picMkLst>
            <pc:docMk/>
            <pc:sldMk cId="3771291356" sldId="269"/>
            <ac:picMk id="1026" creationId="{CDEE8961-301F-4FBE-9A86-2B00C2406E83}"/>
          </ac:picMkLst>
        </pc:picChg>
      </pc:sldChg>
    </pc:docChg>
  </pc:docChgLst>
  <pc:docChgLst>
    <pc:chgData name="Beuken, MJM (Maik)" userId="748c2cff-2aca-4132-bd92-e0ef463b88f3" providerId="ADAL" clId="{60581100-0251-437E-B8E6-F4C578617503}"/>
    <pc:docChg chg="undo custSel modSld">
      <pc:chgData name="Beuken, MJM (Maik)" userId="748c2cff-2aca-4132-bd92-e0ef463b88f3" providerId="ADAL" clId="{60581100-0251-437E-B8E6-F4C578617503}" dt="2018-11-27T11:08:28.604" v="41"/>
      <pc:docMkLst>
        <pc:docMk/>
      </pc:docMkLst>
      <pc:sldChg chg="addSp delSp modSp">
        <pc:chgData name="Beuken, MJM (Maik)" userId="748c2cff-2aca-4132-bd92-e0ef463b88f3" providerId="ADAL" clId="{60581100-0251-437E-B8E6-F4C578617503}" dt="2018-11-27T11:08:28.604" v="41"/>
        <pc:sldMkLst>
          <pc:docMk/>
          <pc:sldMk cId="1069069068" sldId="257"/>
        </pc:sldMkLst>
        <pc:spChg chg="add del mod ord">
          <ac:chgData name="Beuken, MJM (Maik)" userId="748c2cff-2aca-4132-bd92-e0ef463b88f3" providerId="ADAL" clId="{60581100-0251-437E-B8E6-F4C578617503}" dt="2018-11-27T11:06:55.039" v="35" actId="2711"/>
          <ac:spMkLst>
            <pc:docMk/>
            <pc:sldMk cId="1069069068" sldId="257"/>
            <ac:spMk id="4" creationId="{18A52C0F-FD40-4CE0-9633-E68CE568B87E}"/>
          </ac:spMkLst>
        </pc:spChg>
        <pc:spChg chg="mod">
          <ac:chgData name="Beuken, MJM (Maik)" userId="748c2cff-2aca-4132-bd92-e0ef463b88f3" providerId="ADAL" clId="{60581100-0251-437E-B8E6-F4C578617503}" dt="2018-11-27T11:07:13.119" v="38" actId="2711"/>
          <ac:spMkLst>
            <pc:docMk/>
            <pc:sldMk cId="1069069068" sldId="257"/>
            <ac:spMk id="12" creationId="{BA18EA9D-F58A-4E3A-A65C-1CC71CC28D67}"/>
          </ac:spMkLst>
        </pc:spChg>
        <pc:picChg chg="add del mod ord">
          <ac:chgData name="Beuken, MJM (Maik)" userId="748c2cff-2aca-4132-bd92-e0ef463b88f3" providerId="ADAL" clId="{60581100-0251-437E-B8E6-F4C578617503}" dt="2018-11-27T11:08:28.604" v="41"/>
          <ac:picMkLst>
            <pc:docMk/>
            <pc:sldMk cId="1069069068" sldId="257"/>
            <ac:picMk id="3" creationId="{BD7BBA4B-AB31-44A1-A615-92D893888956}"/>
          </ac:picMkLst>
        </pc:picChg>
      </pc:sldChg>
    </pc:docChg>
  </pc:docChgLst>
  <pc:docChgLst>
    <pc:chgData name="Beuken, MJM (Maik)" userId="748c2cff-2aca-4132-bd92-e0ef463b88f3" providerId="ADAL" clId="{645C63AB-8933-4E25-8502-460684D8A615}"/>
    <pc:docChg chg="delSld modSld">
      <pc:chgData name="Beuken, MJM (Maik)" userId="748c2cff-2aca-4132-bd92-e0ef463b88f3" providerId="ADAL" clId="{645C63AB-8933-4E25-8502-460684D8A615}" dt="2019-01-31T18:24:49.906" v="6" actId="20577"/>
      <pc:docMkLst>
        <pc:docMk/>
      </pc:docMkLst>
      <pc:sldChg chg="modSp">
        <pc:chgData name="Beuken, MJM (Maik)" userId="748c2cff-2aca-4132-bd92-e0ef463b88f3" providerId="ADAL" clId="{645C63AB-8933-4E25-8502-460684D8A615}" dt="2019-01-31T18:23:04.698" v="3" actId="20577"/>
        <pc:sldMkLst>
          <pc:docMk/>
          <pc:sldMk cId="829917208" sldId="261"/>
        </pc:sldMkLst>
        <pc:spChg chg="mod">
          <ac:chgData name="Beuken, MJM (Maik)" userId="748c2cff-2aca-4132-bd92-e0ef463b88f3" providerId="ADAL" clId="{645C63AB-8933-4E25-8502-460684D8A615}" dt="2019-01-31T18:23:04.698" v="3" actId="20577"/>
          <ac:spMkLst>
            <pc:docMk/>
            <pc:sldMk cId="829917208" sldId="261"/>
            <ac:spMk id="3" creationId="{B81B554F-AE61-4277-8EAE-A769F382BBD9}"/>
          </ac:spMkLst>
        </pc:spChg>
      </pc:sldChg>
      <pc:sldChg chg="modSp">
        <pc:chgData name="Beuken, MJM (Maik)" userId="748c2cff-2aca-4132-bd92-e0ef463b88f3" providerId="ADAL" clId="{645C63AB-8933-4E25-8502-460684D8A615}" dt="2019-01-31T18:24:49.906" v="6" actId="20577"/>
        <pc:sldMkLst>
          <pc:docMk/>
          <pc:sldMk cId="3270068423" sldId="263"/>
        </pc:sldMkLst>
        <pc:spChg chg="mod">
          <ac:chgData name="Beuken, MJM (Maik)" userId="748c2cff-2aca-4132-bd92-e0ef463b88f3" providerId="ADAL" clId="{645C63AB-8933-4E25-8502-460684D8A615}" dt="2019-01-31T18:24:49.906" v="6" actId="20577"/>
          <ac:spMkLst>
            <pc:docMk/>
            <pc:sldMk cId="3270068423" sldId="263"/>
            <ac:spMk id="6" creationId="{EAD3CB37-EBCF-4D3E-BC23-DA29CDF12CCB}"/>
          </ac:spMkLst>
        </pc:spChg>
      </pc:sldChg>
      <pc:sldChg chg="del">
        <pc:chgData name="Beuken, MJM (Maik)" userId="748c2cff-2aca-4132-bd92-e0ef463b88f3" providerId="ADAL" clId="{645C63AB-8933-4E25-8502-460684D8A615}" dt="2019-01-31T13:01:52.481" v="0" actId="2696"/>
        <pc:sldMkLst>
          <pc:docMk/>
          <pc:sldMk cId="1131401113"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F3B3F-041D-4A7A-A718-501E7864E9A4}" type="datetimeFigureOut">
              <a:rPr lang="nl-NL" smtClean="0"/>
              <a:t>31-1-2019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1E81E-ABA2-4B0F-825F-A9FE042523BF}" type="slidenum">
              <a:rPr lang="nl-NL" smtClean="0"/>
              <a:t>‹nr.›</a:t>
            </a:fld>
            <a:endParaRPr lang="nl-NL"/>
          </a:p>
        </p:txBody>
      </p:sp>
    </p:spTree>
    <p:extLst>
      <p:ext uri="{BB962C8B-B14F-4D97-AF65-F5344CB8AC3E}">
        <p14:creationId xmlns:p14="http://schemas.microsoft.com/office/powerpoint/2010/main" val="2006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A6D8908-783B-425E-A233-301CCD478EB6}" type="slidenum">
              <a:rPr lang="nl-NL" smtClean="0"/>
              <a:t>1</a:t>
            </a:fld>
            <a:endParaRPr lang="nl-NL"/>
          </a:p>
        </p:txBody>
      </p:sp>
    </p:spTree>
    <p:extLst>
      <p:ext uri="{BB962C8B-B14F-4D97-AF65-F5344CB8AC3E}">
        <p14:creationId xmlns:p14="http://schemas.microsoft.com/office/powerpoint/2010/main" val="148060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10</a:t>
            </a:fld>
            <a:endParaRPr lang="nl-NL"/>
          </a:p>
        </p:txBody>
      </p:sp>
    </p:spTree>
    <p:extLst>
      <p:ext uri="{BB962C8B-B14F-4D97-AF65-F5344CB8AC3E}">
        <p14:creationId xmlns:p14="http://schemas.microsoft.com/office/powerpoint/2010/main" val="2764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11</a:t>
            </a:fld>
            <a:endParaRPr lang="nl-NL"/>
          </a:p>
        </p:txBody>
      </p:sp>
    </p:spTree>
    <p:extLst>
      <p:ext uri="{BB962C8B-B14F-4D97-AF65-F5344CB8AC3E}">
        <p14:creationId xmlns:p14="http://schemas.microsoft.com/office/powerpoint/2010/main" val="89702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kern van de data-analyse en de accountant krijgt gegevens, analyseert deze en documenteert een conclusie. M.a.w. de vaardigheden van de accountant blijven onverwijld relevant.</a:t>
            </a:r>
          </a:p>
          <a:p>
            <a:r>
              <a:rPr lang="nl-NL" dirty="0"/>
              <a:t>De accountant moet kennis nemen van het totaalbeeld van de data-analyse.</a:t>
            </a:r>
          </a:p>
          <a:p>
            <a:r>
              <a:rPr lang="nl-NL" dirty="0"/>
              <a:t>De grootste uitdaging op het vlak van interdisciplinaire samenwerking is communicatie. Dat kan via Power BI.</a:t>
            </a:r>
          </a:p>
          <a:p>
            <a:endParaRPr lang="nl-NL" dirty="0"/>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2</a:t>
            </a:fld>
            <a:endParaRPr lang="nl-NL"/>
          </a:p>
        </p:txBody>
      </p:sp>
    </p:spTree>
    <p:extLst>
      <p:ext uri="{BB962C8B-B14F-4D97-AF65-F5344CB8AC3E}">
        <p14:creationId xmlns:p14="http://schemas.microsoft.com/office/powerpoint/2010/main" val="279032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kern van de data-analyse en de accountant krijgt gegevens, analyseert deze en documenteert een conclusie. M.a.w. de vaardigheden van de accountant blijven onverwijld relevant.</a:t>
            </a:r>
          </a:p>
          <a:p>
            <a:r>
              <a:rPr lang="nl-NL" dirty="0"/>
              <a:t>De accountant moet kennis nemen van het totaalbeeld van de data-analyse.</a:t>
            </a:r>
          </a:p>
          <a:p>
            <a:r>
              <a:rPr lang="nl-NL" dirty="0"/>
              <a:t>De grootste uitdaging op het vlak van interdisciplinaire samenwerking is communicatie. Dat kan via Power BI.</a:t>
            </a:r>
          </a:p>
          <a:p>
            <a:endParaRPr lang="nl-NL" dirty="0"/>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3</a:t>
            </a:fld>
            <a:endParaRPr lang="nl-NL"/>
          </a:p>
        </p:txBody>
      </p:sp>
    </p:spTree>
    <p:extLst>
      <p:ext uri="{BB962C8B-B14F-4D97-AF65-F5344CB8AC3E}">
        <p14:creationId xmlns:p14="http://schemas.microsoft.com/office/powerpoint/2010/main" val="346122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NBA = Nederlandse beroepsorganisatie voor accountants zie: https://www.accountant.nl/nieuws/2018/12/accountech-technologielandschap-beroep-in-kaart/</a:t>
            </a:r>
          </a:p>
          <a:p>
            <a:endParaRPr lang="nl-NL" dirty="0"/>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4</a:t>
            </a:fld>
            <a:endParaRPr lang="nl-NL"/>
          </a:p>
        </p:txBody>
      </p:sp>
    </p:spTree>
    <p:extLst>
      <p:ext uri="{BB962C8B-B14F-4D97-AF65-F5344CB8AC3E}">
        <p14:creationId xmlns:p14="http://schemas.microsoft.com/office/powerpoint/2010/main" val="48783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drie elementen, </a:t>
            </a:r>
            <a:r>
              <a:rPr lang="nl-NL" b="1" dirty="0"/>
              <a:t>Desktop</a:t>
            </a:r>
            <a:r>
              <a:rPr lang="nl-NL" dirty="0"/>
              <a:t>, de </a:t>
            </a:r>
            <a:r>
              <a:rPr lang="nl-NL" b="1" dirty="0" err="1"/>
              <a:t>service</a:t>
            </a:r>
            <a:r>
              <a:rPr lang="nl-NL" dirty="0" err="1"/>
              <a:t>en</a:t>
            </a:r>
            <a:r>
              <a:rPr lang="nl-NL" dirty="0"/>
              <a:t> </a:t>
            </a:r>
            <a:r>
              <a:rPr lang="nl-NL" b="1" dirty="0"/>
              <a:t>Mobiel</a:t>
            </a:r>
            <a:r>
              <a:rPr lang="nl-NL" dirty="0"/>
              <a:t>, zijn ontworpen om op basis van de behoeften of de rol van de gebruik een zo efficiënt mogelijke manier te bieden om zakelijke inzichten te maken, te delen en te gebruiken.</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5</a:t>
            </a:fld>
            <a:endParaRPr lang="nl-NL"/>
          </a:p>
        </p:txBody>
      </p:sp>
    </p:spTree>
    <p:extLst>
      <p:ext uri="{BB962C8B-B14F-4D97-AF65-F5344CB8AC3E}">
        <p14:creationId xmlns:p14="http://schemas.microsoft.com/office/powerpoint/2010/main" val="172802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6</a:t>
            </a:fld>
            <a:endParaRPr lang="nl-NL"/>
          </a:p>
        </p:txBody>
      </p:sp>
    </p:spTree>
    <p:extLst>
      <p:ext uri="{BB962C8B-B14F-4D97-AF65-F5344CB8AC3E}">
        <p14:creationId xmlns:p14="http://schemas.microsoft.com/office/powerpoint/2010/main" val="28752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7</a:t>
            </a:fld>
            <a:endParaRPr lang="nl-NL"/>
          </a:p>
        </p:txBody>
      </p:sp>
    </p:spTree>
    <p:extLst>
      <p:ext uri="{BB962C8B-B14F-4D97-AF65-F5344CB8AC3E}">
        <p14:creationId xmlns:p14="http://schemas.microsoft.com/office/powerpoint/2010/main" val="1052897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8</a:t>
            </a:fld>
            <a:endParaRPr lang="nl-NL"/>
          </a:p>
        </p:txBody>
      </p:sp>
    </p:spTree>
    <p:extLst>
      <p:ext uri="{BB962C8B-B14F-4D97-AF65-F5344CB8AC3E}">
        <p14:creationId xmlns:p14="http://schemas.microsoft.com/office/powerpoint/2010/main" val="2586641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Gebruik het voorbeeld van bikesales</a:t>
            </a:r>
          </a:p>
        </p:txBody>
      </p:sp>
      <p:sp>
        <p:nvSpPr>
          <p:cNvPr id="4" name="Tijdelijke aanduiding voor dianummer 3"/>
          <p:cNvSpPr>
            <a:spLocks noGrp="1"/>
          </p:cNvSpPr>
          <p:nvPr>
            <p:ph type="sldNum" sz="quarter" idx="5"/>
          </p:nvPr>
        </p:nvSpPr>
        <p:spPr/>
        <p:txBody>
          <a:bodyPr/>
          <a:lstStyle/>
          <a:p>
            <a:fld id="{DBB1E81E-ABA2-4B0F-825F-A9FE042523BF}" type="slidenum">
              <a:rPr lang="nl-NL" smtClean="0"/>
              <a:t>9</a:t>
            </a:fld>
            <a:endParaRPr lang="nl-NL"/>
          </a:p>
        </p:txBody>
      </p:sp>
    </p:spTree>
    <p:extLst>
      <p:ext uri="{BB962C8B-B14F-4D97-AF65-F5344CB8AC3E}">
        <p14:creationId xmlns:p14="http://schemas.microsoft.com/office/powerpoint/2010/main" val="136192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5533C5CB-1846-433B-AC85-619B830D036F}" type="datetime1">
              <a:rPr lang="nl-NL" smtClean="0"/>
              <a:t>31-1-2019</a:t>
            </a:fld>
            <a:endParaRPr lang="nl-NL"/>
          </a:p>
        </p:txBody>
      </p:sp>
      <p:sp>
        <p:nvSpPr>
          <p:cNvPr id="5" name="Tijdelijke aanduiding voor voettekst 4"/>
          <p:cNvSpPr>
            <a:spLocks noGrp="1"/>
          </p:cNvSpPr>
          <p:nvPr>
            <p:ph type="ftr" sz="quarter" idx="11"/>
          </p:nvPr>
        </p:nvSpPr>
        <p:spPr/>
        <p:txBody>
          <a:bodyPr/>
          <a:lstStyle/>
          <a:p>
            <a:r>
              <a:rPr lang="nl-NL"/>
              <a:t>MJM Beuken</a:t>
            </a:r>
          </a:p>
        </p:txBody>
      </p:sp>
      <p:sp>
        <p:nvSpPr>
          <p:cNvPr id="6" name="Tijdelijke aanduiding voor dianummer 5"/>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322347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3E86823-4E6F-4739-9008-9D6AF57A5A83}" type="datetime1">
              <a:rPr lang="nl-NL" smtClean="0"/>
              <a:t>31-1-2019</a:t>
            </a:fld>
            <a:endParaRPr lang="nl-NL"/>
          </a:p>
        </p:txBody>
      </p:sp>
      <p:sp>
        <p:nvSpPr>
          <p:cNvPr id="5" name="Tijdelijke aanduiding voor voettekst 4"/>
          <p:cNvSpPr>
            <a:spLocks noGrp="1"/>
          </p:cNvSpPr>
          <p:nvPr>
            <p:ph type="ftr" sz="quarter" idx="11"/>
          </p:nvPr>
        </p:nvSpPr>
        <p:spPr/>
        <p:txBody>
          <a:bodyPr/>
          <a:lstStyle/>
          <a:p>
            <a:r>
              <a:rPr lang="nl-NL"/>
              <a:t>MJM Beuken</a:t>
            </a:r>
          </a:p>
        </p:txBody>
      </p:sp>
      <p:sp>
        <p:nvSpPr>
          <p:cNvPr id="6" name="Tijdelijke aanduiding voor dianummer 5"/>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178563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0873A141-CD29-4FA3-8455-0A4C94AA6761}" type="datetime1">
              <a:rPr lang="nl-NL" smtClean="0"/>
              <a:t>31-1-2019</a:t>
            </a:fld>
            <a:endParaRPr lang="nl-NL"/>
          </a:p>
        </p:txBody>
      </p:sp>
      <p:sp>
        <p:nvSpPr>
          <p:cNvPr id="5" name="Tijdelijke aanduiding voor voettekst 4"/>
          <p:cNvSpPr>
            <a:spLocks noGrp="1"/>
          </p:cNvSpPr>
          <p:nvPr>
            <p:ph type="ftr" sz="quarter" idx="11"/>
          </p:nvPr>
        </p:nvSpPr>
        <p:spPr/>
        <p:txBody>
          <a:bodyPr/>
          <a:lstStyle/>
          <a:p>
            <a:r>
              <a:rPr lang="nl-NL"/>
              <a:t>MJM Beuken</a:t>
            </a:r>
          </a:p>
        </p:txBody>
      </p:sp>
      <p:sp>
        <p:nvSpPr>
          <p:cNvPr id="6" name="Tijdelijke aanduiding voor dianummer 5"/>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269994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A680AC2-3772-487B-A1BE-152F5DB7E132}" type="datetime1">
              <a:rPr lang="nl-NL" smtClean="0"/>
              <a:t>31-1-2019</a:t>
            </a:fld>
            <a:endParaRPr lang="nl-NL"/>
          </a:p>
        </p:txBody>
      </p:sp>
      <p:sp>
        <p:nvSpPr>
          <p:cNvPr id="3" name="Tijdelijke aanduiding voor voettekst 2"/>
          <p:cNvSpPr>
            <a:spLocks noGrp="1"/>
          </p:cNvSpPr>
          <p:nvPr>
            <p:ph type="ftr" sz="quarter" idx="11"/>
          </p:nvPr>
        </p:nvSpPr>
        <p:spPr/>
        <p:txBody>
          <a:bodyPr/>
          <a:lstStyle/>
          <a:p>
            <a:r>
              <a:rPr lang="nl-NL"/>
              <a:t>MJM Beuken</a:t>
            </a:r>
          </a:p>
        </p:txBody>
      </p:sp>
      <p:pic>
        <p:nvPicPr>
          <p:cNvPr id="5" name="Afbeelding 4"/>
          <p:cNvPicPr>
            <a:picLocks noChangeAspect="1"/>
          </p:cNvPicPr>
          <p:nvPr userDrawn="1"/>
        </p:nvPicPr>
        <p:blipFill>
          <a:blip r:embed="rId2"/>
          <a:stretch>
            <a:fillRect/>
          </a:stretch>
        </p:blipFill>
        <p:spPr>
          <a:xfrm>
            <a:off x="68263" y="12563"/>
            <a:ext cx="681037" cy="742465"/>
          </a:xfrm>
          <a:prstGeom prst="rect">
            <a:avLst/>
          </a:prstGeom>
        </p:spPr>
      </p:pic>
      <p:sp>
        <p:nvSpPr>
          <p:cNvPr id="7" name="Rechthoek 6"/>
          <p:cNvSpPr/>
          <p:nvPr userDrawn="1"/>
        </p:nvSpPr>
        <p:spPr>
          <a:xfrm>
            <a:off x="0" y="797890"/>
            <a:ext cx="838200" cy="249860"/>
          </a:xfrm>
          <a:prstGeom prst="rect">
            <a:avLst/>
          </a:prstGeom>
          <a:solidFill>
            <a:srgbClr val="E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ianummer 3"/>
          <p:cNvSpPr>
            <a:spLocks noGrp="1"/>
          </p:cNvSpPr>
          <p:nvPr>
            <p:ph type="sldNum" sz="quarter" idx="12"/>
          </p:nvPr>
        </p:nvSpPr>
        <p:spPr>
          <a:xfrm>
            <a:off x="0" y="797890"/>
            <a:ext cx="838200" cy="249860"/>
          </a:xfrm>
        </p:spPr>
        <p:txBody>
          <a:bodyPr/>
          <a:lstStyle>
            <a:lvl1pPr algn="ctr">
              <a:defRPr sz="1800" b="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08C4295F-521B-49EB-B92C-7597736D049F}" type="slidenum">
              <a:rPr lang="nl-NL" smtClean="0"/>
              <a:pPr/>
              <a:t>‹nr.›</a:t>
            </a:fld>
            <a:endParaRPr lang="nl-NL" dirty="0"/>
          </a:p>
        </p:txBody>
      </p:sp>
      <p:sp>
        <p:nvSpPr>
          <p:cNvPr id="8" name="Rechthoek 7"/>
          <p:cNvSpPr/>
          <p:nvPr userDrawn="1"/>
        </p:nvSpPr>
        <p:spPr>
          <a:xfrm>
            <a:off x="1057274" y="797890"/>
            <a:ext cx="11134725" cy="249860"/>
          </a:xfrm>
          <a:prstGeom prst="rect">
            <a:avLst/>
          </a:prstGeom>
          <a:solidFill>
            <a:srgbClr val="E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itel 1"/>
          <p:cNvSpPr>
            <a:spLocks noGrp="1"/>
          </p:cNvSpPr>
          <p:nvPr>
            <p:ph type="title"/>
          </p:nvPr>
        </p:nvSpPr>
        <p:spPr>
          <a:xfrm>
            <a:off x="1057274" y="200025"/>
            <a:ext cx="11134724" cy="597865"/>
          </a:xfrm>
        </p:spPr>
        <p:txBody>
          <a:bodyPr>
            <a:no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nl-NL" dirty="0"/>
              <a:t>Klik om de stijl te bewerken</a:t>
            </a:r>
          </a:p>
        </p:txBody>
      </p:sp>
    </p:spTree>
    <p:extLst>
      <p:ext uri="{BB962C8B-B14F-4D97-AF65-F5344CB8AC3E}">
        <p14:creationId xmlns:p14="http://schemas.microsoft.com/office/powerpoint/2010/main" val="303919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841CF06-8F06-4878-8512-3B3F5513FFD9}" type="datetime1">
              <a:rPr lang="nl-NL" smtClean="0"/>
              <a:t>31-1-2019</a:t>
            </a:fld>
            <a:endParaRPr lang="nl-NL"/>
          </a:p>
        </p:txBody>
      </p:sp>
      <p:sp>
        <p:nvSpPr>
          <p:cNvPr id="5" name="Tijdelijke aanduiding voor voettekst 4"/>
          <p:cNvSpPr>
            <a:spLocks noGrp="1"/>
          </p:cNvSpPr>
          <p:nvPr>
            <p:ph type="ftr" sz="quarter" idx="11"/>
          </p:nvPr>
        </p:nvSpPr>
        <p:spPr/>
        <p:txBody>
          <a:bodyPr/>
          <a:lstStyle/>
          <a:p>
            <a:r>
              <a:rPr lang="nl-NL"/>
              <a:t>MJM Beuken</a:t>
            </a:r>
          </a:p>
        </p:txBody>
      </p:sp>
      <p:sp>
        <p:nvSpPr>
          <p:cNvPr id="6" name="Tijdelijke aanduiding voor dianummer 5"/>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199942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B1242E9F-0841-42F2-8F1A-06EF3B964546}" type="datetime1">
              <a:rPr lang="nl-NL" smtClean="0"/>
              <a:t>31-1-2019</a:t>
            </a:fld>
            <a:endParaRPr lang="nl-NL"/>
          </a:p>
        </p:txBody>
      </p:sp>
      <p:sp>
        <p:nvSpPr>
          <p:cNvPr id="5" name="Tijdelijke aanduiding voor voettekst 4"/>
          <p:cNvSpPr>
            <a:spLocks noGrp="1"/>
          </p:cNvSpPr>
          <p:nvPr>
            <p:ph type="ftr" sz="quarter" idx="11"/>
          </p:nvPr>
        </p:nvSpPr>
        <p:spPr/>
        <p:txBody>
          <a:bodyPr/>
          <a:lstStyle/>
          <a:p>
            <a:r>
              <a:rPr lang="nl-NL"/>
              <a:t>MJM Beuken</a:t>
            </a:r>
          </a:p>
        </p:txBody>
      </p:sp>
      <p:sp>
        <p:nvSpPr>
          <p:cNvPr id="6" name="Tijdelijke aanduiding voor dianummer 5"/>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206861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683F4F2A-D165-4A8F-90AE-8A04A1FE44DF}" type="datetime1">
              <a:rPr lang="nl-NL" smtClean="0"/>
              <a:t>31-1-2019</a:t>
            </a:fld>
            <a:endParaRPr lang="nl-NL"/>
          </a:p>
        </p:txBody>
      </p:sp>
      <p:sp>
        <p:nvSpPr>
          <p:cNvPr id="6" name="Tijdelijke aanduiding voor voettekst 5"/>
          <p:cNvSpPr>
            <a:spLocks noGrp="1"/>
          </p:cNvSpPr>
          <p:nvPr>
            <p:ph type="ftr" sz="quarter" idx="11"/>
          </p:nvPr>
        </p:nvSpPr>
        <p:spPr/>
        <p:txBody>
          <a:bodyPr/>
          <a:lstStyle/>
          <a:p>
            <a:r>
              <a:rPr lang="nl-NL"/>
              <a:t>MJM Beuken</a:t>
            </a:r>
          </a:p>
        </p:txBody>
      </p:sp>
      <p:sp>
        <p:nvSpPr>
          <p:cNvPr id="7" name="Tijdelijke aanduiding voor dianummer 6"/>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267266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5C23840D-7AF8-4616-A781-A1D4CACBA115}" type="datetime1">
              <a:rPr lang="nl-NL" smtClean="0"/>
              <a:t>31-1-2019</a:t>
            </a:fld>
            <a:endParaRPr lang="nl-NL"/>
          </a:p>
        </p:txBody>
      </p:sp>
      <p:sp>
        <p:nvSpPr>
          <p:cNvPr id="8" name="Tijdelijke aanduiding voor voettekst 7"/>
          <p:cNvSpPr>
            <a:spLocks noGrp="1"/>
          </p:cNvSpPr>
          <p:nvPr>
            <p:ph type="ftr" sz="quarter" idx="11"/>
          </p:nvPr>
        </p:nvSpPr>
        <p:spPr/>
        <p:txBody>
          <a:bodyPr/>
          <a:lstStyle/>
          <a:p>
            <a:r>
              <a:rPr lang="nl-NL"/>
              <a:t>MJM Beuken</a:t>
            </a:r>
          </a:p>
        </p:txBody>
      </p:sp>
      <p:sp>
        <p:nvSpPr>
          <p:cNvPr id="9" name="Tijdelijke aanduiding voor dianummer 8"/>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16454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6415577C-0E51-4EB6-AC3B-0FB9303E1A94}" type="datetime1">
              <a:rPr lang="nl-NL" smtClean="0"/>
              <a:t>31-1-2019</a:t>
            </a:fld>
            <a:endParaRPr lang="nl-NL"/>
          </a:p>
        </p:txBody>
      </p:sp>
      <p:sp>
        <p:nvSpPr>
          <p:cNvPr id="4" name="Tijdelijke aanduiding voor voettekst 3"/>
          <p:cNvSpPr>
            <a:spLocks noGrp="1"/>
          </p:cNvSpPr>
          <p:nvPr>
            <p:ph type="ftr" sz="quarter" idx="11"/>
          </p:nvPr>
        </p:nvSpPr>
        <p:spPr/>
        <p:txBody>
          <a:bodyPr/>
          <a:lstStyle/>
          <a:p>
            <a:r>
              <a:rPr lang="nl-NL"/>
              <a:t>MJM Beuken</a:t>
            </a:r>
          </a:p>
        </p:txBody>
      </p:sp>
      <p:sp>
        <p:nvSpPr>
          <p:cNvPr id="5" name="Tijdelijke aanduiding voor dianummer 4"/>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31843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4EE3F9A-23B5-43A1-A1E9-8CB81A051CF8}" type="datetime1">
              <a:rPr lang="nl-NL" smtClean="0"/>
              <a:t>31-1-2019</a:t>
            </a:fld>
            <a:endParaRPr lang="nl-NL"/>
          </a:p>
        </p:txBody>
      </p:sp>
      <p:sp>
        <p:nvSpPr>
          <p:cNvPr id="3" name="Tijdelijke aanduiding voor voettekst 2"/>
          <p:cNvSpPr>
            <a:spLocks noGrp="1"/>
          </p:cNvSpPr>
          <p:nvPr>
            <p:ph type="ftr" sz="quarter" idx="11"/>
          </p:nvPr>
        </p:nvSpPr>
        <p:spPr/>
        <p:txBody>
          <a:bodyPr/>
          <a:lstStyle/>
          <a:p>
            <a:r>
              <a:rPr lang="nl-NL"/>
              <a:t>MJM Beuken</a:t>
            </a:r>
          </a:p>
        </p:txBody>
      </p:sp>
      <p:sp>
        <p:nvSpPr>
          <p:cNvPr id="4" name="Tijdelijke aanduiding voor dianummer 3"/>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2428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27506D56-A96F-469F-82A8-5916FD7CCD6A}" type="datetime1">
              <a:rPr lang="nl-NL" smtClean="0"/>
              <a:t>31-1-2019</a:t>
            </a:fld>
            <a:endParaRPr lang="nl-NL"/>
          </a:p>
        </p:txBody>
      </p:sp>
      <p:sp>
        <p:nvSpPr>
          <p:cNvPr id="6" name="Tijdelijke aanduiding voor voettekst 5"/>
          <p:cNvSpPr>
            <a:spLocks noGrp="1"/>
          </p:cNvSpPr>
          <p:nvPr>
            <p:ph type="ftr" sz="quarter" idx="11"/>
          </p:nvPr>
        </p:nvSpPr>
        <p:spPr/>
        <p:txBody>
          <a:bodyPr/>
          <a:lstStyle/>
          <a:p>
            <a:r>
              <a:rPr lang="nl-NL"/>
              <a:t>MJM Beuken</a:t>
            </a:r>
          </a:p>
        </p:txBody>
      </p:sp>
      <p:sp>
        <p:nvSpPr>
          <p:cNvPr id="7" name="Tijdelijke aanduiding voor dianummer 6"/>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337324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09267CF-65A7-4070-952C-A5845898AC1D}" type="datetime1">
              <a:rPr lang="nl-NL" smtClean="0"/>
              <a:t>31-1-2019</a:t>
            </a:fld>
            <a:endParaRPr lang="nl-NL"/>
          </a:p>
        </p:txBody>
      </p:sp>
      <p:sp>
        <p:nvSpPr>
          <p:cNvPr id="6" name="Tijdelijke aanduiding voor voettekst 5"/>
          <p:cNvSpPr>
            <a:spLocks noGrp="1"/>
          </p:cNvSpPr>
          <p:nvPr>
            <p:ph type="ftr" sz="quarter" idx="11"/>
          </p:nvPr>
        </p:nvSpPr>
        <p:spPr/>
        <p:txBody>
          <a:bodyPr/>
          <a:lstStyle/>
          <a:p>
            <a:r>
              <a:rPr lang="nl-NL"/>
              <a:t>MJM Beuken</a:t>
            </a:r>
          </a:p>
        </p:txBody>
      </p:sp>
      <p:sp>
        <p:nvSpPr>
          <p:cNvPr id="7" name="Tijdelijke aanduiding voor dianummer 6"/>
          <p:cNvSpPr>
            <a:spLocks noGrp="1"/>
          </p:cNvSpPr>
          <p:nvPr>
            <p:ph type="sldNum" sz="quarter" idx="12"/>
          </p:nvPr>
        </p:nvSpPr>
        <p:spPr/>
        <p:txBody>
          <a:bodyPr/>
          <a:lstStyle/>
          <a:p>
            <a:fld id="{09C9E900-C7AC-4749-AFB8-A023C70F377C}" type="slidenum">
              <a:rPr lang="nl-NL" smtClean="0"/>
              <a:t>‹nr.›</a:t>
            </a:fld>
            <a:endParaRPr lang="nl-NL"/>
          </a:p>
        </p:txBody>
      </p:sp>
    </p:spTree>
    <p:extLst>
      <p:ext uri="{BB962C8B-B14F-4D97-AF65-F5344CB8AC3E}">
        <p14:creationId xmlns:p14="http://schemas.microsoft.com/office/powerpoint/2010/main" val="43284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A18AD-C3E4-4B75-AE9E-19895DF0FBE6}" type="datetime1">
              <a:rPr lang="nl-NL" smtClean="0"/>
              <a:t>31-1-2019</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MJM Beuken</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9E900-C7AC-4749-AFB8-A023C70F377C}" type="slidenum">
              <a:rPr lang="nl-NL" smtClean="0"/>
              <a:t>‹nr.›</a:t>
            </a:fld>
            <a:endParaRPr lang="nl-NL"/>
          </a:p>
        </p:txBody>
      </p:sp>
    </p:spTree>
    <p:extLst>
      <p:ext uri="{BB962C8B-B14F-4D97-AF65-F5344CB8AC3E}">
        <p14:creationId xmlns:p14="http://schemas.microsoft.com/office/powerpoint/2010/main" val="46939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D:\users\beukenmjm\Onedrive%20-%20ZuydHogeschool\Desktop\artikel%20fd%20accountants%20meer%20data%20science.pdf"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hyperlink" Target="https://hexcelligent.fi/power-b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ccountant.nl/nieuws/2018/12/accountech-technologielandschap-beroep-in-kaar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hlinkClick r:id="rId3" action="ppaction://hlinkfile"/>
            <a:extLst>
              <a:ext uri="{FF2B5EF4-FFF2-40B4-BE49-F238E27FC236}">
                <a16:creationId xmlns:a16="http://schemas.microsoft.com/office/drawing/2014/main" id="{BD7BBA4B-AB31-44A1-A615-92D89388895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657600" y="823622"/>
            <a:ext cx="4876800" cy="4876800"/>
          </a:xfrm>
          <a:prstGeom prst="rect">
            <a:avLst/>
          </a:prstGeom>
        </p:spPr>
      </p:pic>
      <p:sp>
        <p:nvSpPr>
          <p:cNvPr id="4" name="Tekstvak 3">
            <a:extLst>
              <a:ext uri="{FF2B5EF4-FFF2-40B4-BE49-F238E27FC236}">
                <a16:creationId xmlns:a16="http://schemas.microsoft.com/office/drawing/2014/main" id="{18A52C0F-FD40-4CE0-9633-E68CE568B87E}"/>
              </a:ext>
            </a:extLst>
          </p:cNvPr>
          <p:cNvSpPr txBox="1"/>
          <p:nvPr/>
        </p:nvSpPr>
        <p:spPr>
          <a:xfrm>
            <a:off x="3657600" y="5700422"/>
            <a:ext cx="4876800" cy="523220"/>
          </a:xfrm>
          <a:prstGeom prst="rect">
            <a:avLst/>
          </a:prstGeom>
          <a:noFill/>
        </p:spPr>
        <p:txBody>
          <a:bodyPr wrap="square" rtlCol="0">
            <a:spAutoFit/>
          </a:bodyPr>
          <a:lstStyle/>
          <a:p>
            <a:pPr algn="ctr"/>
            <a:r>
              <a:rPr lang="nl-NL" sz="2800" dirty="0">
                <a:latin typeface="Microsoft JhengHei UI Light" panose="020B0304030504040204" pitchFamily="34" charset="-120"/>
                <a:ea typeface="Microsoft JhengHei UI Light" panose="020B0304030504040204" pitchFamily="34" charset="-120"/>
              </a:rPr>
              <a:t>Microsoft </a:t>
            </a:r>
            <a:r>
              <a:rPr lang="nl-NL" sz="2800" dirty="0" err="1">
                <a:latin typeface="Microsoft JhengHei UI Light" panose="020B0304030504040204" pitchFamily="34" charset="-120"/>
                <a:ea typeface="Microsoft JhengHei UI Light" panose="020B0304030504040204" pitchFamily="34" charset="-120"/>
              </a:rPr>
              <a:t>PowerBI</a:t>
            </a:r>
            <a:endParaRPr lang="nl-NL" sz="2800" dirty="0">
              <a:latin typeface="Microsoft JhengHei UI Light" panose="020B0304030504040204" pitchFamily="34" charset="-120"/>
              <a:ea typeface="Microsoft JhengHei UI Light" panose="020B0304030504040204" pitchFamily="34" charset="-120"/>
            </a:endParaRPr>
          </a:p>
        </p:txBody>
      </p:sp>
      <p:sp>
        <p:nvSpPr>
          <p:cNvPr id="9" name="Tijdelijke aanduiding voor datum 8">
            <a:extLst>
              <a:ext uri="{FF2B5EF4-FFF2-40B4-BE49-F238E27FC236}">
                <a16:creationId xmlns:a16="http://schemas.microsoft.com/office/drawing/2014/main" id="{723448A3-5129-4D0A-952A-BAB75E46617C}"/>
              </a:ext>
            </a:extLst>
          </p:cNvPr>
          <p:cNvSpPr>
            <a:spLocks noGrp="1"/>
          </p:cNvSpPr>
          <p:nvPr>
            <p:ph type="dt" sz="half" idx="10"/>
          </p:nvPr>
        </p:nvSpPr>
        <p:spPr/>
        <p:txBody>
          <a:bodyPr/>
          <a:lstStyle/>
          <a:p>
            <a:fld id="{1796915F-CECB-480F-A5BB-680377174ABC}" type="datetime1">
              <a:rPr lang="nl-NL" smtClean="0"/>
              <a:t>31-1-2019</a:t>
            </a:fld>
            <a:endParaRPr lang="nl-NL"/>
          </a:p>
        </p:txBody>
      </p:sp>
      <p:sp>
        <p:nvSpPr>
          <p:cNvPr id="10" name="Tijdelijke aanduiding voor voettekst 9">
            <a:extLst>
              <a:ext uri="{FF2B5EF4-FFF2-40B4-BE49-F238E27FC236}">
                <a16:creationId xmlns:a16="http://schemas.microsoft.com/office/drawing/2014/main" id="{35AF1599-BCD1-447A-B9C8-1914537C2088}"/>
              </a:ext>
            </a:extLst>
          </p:cNvPr>
          <p:cNvSpPr>
            <a:spLocks noGrp="1"/>
          </p:cNvSpPr>
          <p:nvPr>
            <p:ph type="ftr" sz="quarter" idx="11"/>
          </p:nvPr>
        </p:nvSpPr>
        <p:spPr/>
        <p:txBody>
          <a:bodyPr/>
          <a:lstStyle/>
          <a:p>
            <a:r>
              <a:rPr lang="nl-NL"/>
              <a:t>MJM Beuken</a:t>
            </a:r>
          </a:p>
        </p:txBody>
      </p:sp>
      <p:pic>
        <p:nvPicPr>
          <p:cNvPr id="1028" name="Picture 4" descr="Afbeeldingsresultaat voor zuyd">
            <a:extLst>
              <a:ext uri="{FF2B5EF4-FFF2-40B4-BE49-F238E27FC236}">
                <a16:creationId xmlns:a16="http://schemas.microsoft.com/office/drawing/2014/main" id="{04CB10E0-10BE-4E84-884F-5192DEFA8C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728788" cy="1728788"/>
          </a:xfrm>
          <a:prstGeom prst="rect">
            <a:avLst/>
          </a:prstGeom>
          <a:noFill/>
          <a:extLst>
            <a:ext uri="{909E8E84-426E-40DD-AFC4-6F175D3DCCD1}">
              <a14:hiddenFill xmlns:a14="http://schemas.microsoft.com/office/drawing/2010/main">
                <a:solidFill>
                  <a:srgbClr val="FFFFFF"/>
                </a:solidFill>
              </a14:hiddenFill>
            </a:ext>
          </a:extLst>
        </p:spPr>
      </p:pic>
      <p:sp>
        <p:nvSpPr>
          <p:cNvPr id="12" name="Rechthoek 11">
            <a:extLst>
              <a:ext uri="{FF2B5EF4-FFF2-40B4-BE49-F238E27FC236}">
                <a16:creationId xmlns:a16="http://schemas.microsoft.com/office/drawing/2014/main" id="{BA18EA9D-F58A-4E3A-A65C-1CC71CC28D67}"/>
              </a:ext>
            </a:extLst>
          </p:cNvPr>
          <p:cNvSpPr/>
          <p:nvPr/>
        </p:nvSpPr>
        <p:spPr>
          <a:xfrm>
            <a:off x="3748883" y="4936451"/>
            <a:ext cx="4694234" cy="646331"/>
          </a:xfrm>
          <a:prstGeom prst="rect">
            <a:avLst/>
          </a:prstGeom>
        </p:spPr>
        <p:txBody>
          <a:bodyPr wrap="none">
            <a:spAutoFit/>
          </a:bodyPr>
          <a:lstStyle/>
          <a:p>
            <a:pPr algn="ctr"/>
            <a:r>
              <a:rPr lang="nl-NL" sz="3600" dirty="0" err="1">
                <a:latin typeface="Microsoft JhengHei Light" panose="020B0304030504040204" pitchFamily="34" charset="-120"/>
                <a:ea typeface="Microsoft JhengHei Light" panose="020B0304030504040204" pitchFamily="34" charset="-120"/>
              </a:rPr>
              <a:t>Future</a:t>
            </a:r>
            <a:r>
              <a:rPr lang="nl-NL" sz="3600" dirty="0">
                <a:latin typeface="Microsoft JhengHei Light" panose="020B0304030504040204" pitchFamily="34" charset="-120"/>
                <a:ea typeface="Microsoft JhengHei Light" panose="020B0304030504040204" pitchFamily="34" charset="-120"/>
              </a:rPr>
              <a:t> </a:t>
            </a:r>
            <a:r>
              <a:rPr lang="nl-NL" sz="3600" dirty="0" err="1">
                <a:latin typeface="Microsoft JhengHei Light" panose="020B0304030504040204" pitchFamily="34" charset="-120"/>
                <a:ea typeface="Microsoft JhengHei Light" panose="020B0304030504040204" pitchFamily="34" charset="-120"/>
              </a:rPr>
              <a:t>Proof</a:t>
            </a:r>
            <a:r>
              <a:rPr lang="nl-NL" sz="3600" dirty="0">
                <a:latin typeface="Microsoft JhengHei Light" panose="020B0304030504040204" pitchFamily="34" charset="-120"/>
                <a:ea typeface="Microsoft JhengHei Light" panose="020B0304030504040204" pitchFamily="34" charset="-120"/>
              </a:rPr>
              <a:t> Financial</a:t>
            </a:r>
          </a:p>
        </p:txBody>
      </p:sp>
    </p:spTree>
    <p:extLst>
      <p:ext uri="{BB962C8B-B14F-4D97-AF65-F5344CB8AC3E}">
        <p14:creationId xmlns:p14="http://schemas.microsoft.com/office/powerpoint/2010/main" val="106906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Visualisaties in Power BI</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D8174BC5-4676-4E29-B2CE-7BBABEF97C17}" type="slidenum">
              <a:rPr lang="nl-NL" smtClean="0"/>
              <a:t>10</a:t>
            </a:fld>
            <a:endParaRPr lang="nl-NL" dirty="0"/>
          </a:p>
        </p:txBody>
      </p:sp>
      <p:sp>
        <p:nvSpPr>
          <p:cNvPr id="3" name="Rechthoek 2">
            <a:extLst>
              <a:ext uri="{FF2B5EF4-FFF2-40B4-BE49-F238E27FC236}">
                <a16:creationId xmlns:a16="http://schemas.microsoft.com/office/drawing/2014/main" id="{B81B554F-AE61-4277-8EAE-A769F382BBD9}"/>
              </a:ext>
            </a:extLst>
          </p:cNvPr>
          <p:cNvSpPr/>
          <p:nvPr/>
        </p:nvSpPr>
        <p:spPr>
          <a:xfrm>
            <a:off x="498556" y="1354135"/>
            <a:ext cx="11194888" cy="830997"/>
          </a:xfrm>
          <a:prstGeom prst="rect">
            <a:avLst/>
          </a:prstGeom>
        </p:spPr>
        <p:txBody>
          <a:bodyPr wrap="square">
            <a:spAutoFit/>
          </a:bodyPr>
          <a:lstStyle/>
          <a:p>
            <a:r>
              <a:rPr lang="nl-NL" sz="2400" dirty="0"/>
              <a:t>Met visualisaties komen je gegevens tot leven en kom je tot inzichten die alleen aan het licht komen met pakkende visuele representaties. </a:t>
            </a:r>
          </a:p>
        </p:txBody>
      </p:sp>
      <p:sp>
        <p:nvSpPr>
          <p:cNvPr id="8" name="Tijdelijke aanduiding voor datum 7">
            <a:extLst>
              <a:ext uri="{FF2B5EF4-FFF2-40B4-BE49-F238E27FC236}">
                <a16:creationId xmlns:a16="http://schemas.microsoft.com/office/drawing/2014/main" id="{FA8C9B56-ED2D-4D3F-9B46-11A24ADAA34C}"/>
              </a:ext>
            </a:extLst>
          </p:cNvPr>
          <p:cNvSpPr>
            <a:spLocks noGrp="1"/>
          </p:cNvSpPr>
          <p:nvPr>
            <p:ph type="dt" sz="half" idx="10"/>
          </p:nvPr>
        </p:nvSpPr>
        <p:spPr/>
        <p:txBody>
          <a:bodyPr/>
          <a:lstStyle/>
          <a:p>
            <a:fld id="{06A9F26A-DAD5-4D7C-9340-9E3E19AC2F98}" type="datetime1">
              <a:rPr lang="nl-NL" smtClean="0"/>
              <a:t>31-1-2019</a:t>
            </a:fld>
            <a:endParaRPr lang="nl-NL"/>
          </a:p>
        </p:txBody>
      </p:sp>
      <p:sp>
        <p:nvSpPr>
          <p:cNvPr id="9" name="Tijdelijke aanduiding voor voettekst 8">
            <a:extLst>
              <a:ext uri="{FF2B5EF4-FFF2-40B4-BE49-F238E27FC236}">
                <a16:creationId xmlns:a16="http://schemas.microsoft.com/office/drawing/2014/main" id="{720E9193-4FC2-47A8-ABF9-52B896D8302F}"/>
              </a:ext>
            </a:extLst>
          </p:cNvPr>
          <p:cNvSpPr>
            <a:spLocks noGrp="1"/>
          </p:cNvSpPr>
          <p:nvPr>
            <p:ph type="ftr" sz="quarter" idx="11"/>
          </p:nvPr>
        </p:nvSpPr>
        <p:spPr/>
        <p:txBody>
          <a:bodyPr/>
          <a:lstStyle/>
          <a:p>
            <a:r>
              <a:rPr lang="nl-NL"/>
              <a:t>MJM Beuken</a:t>
            </a:r>
          </a:p>
        </p:txBody>
      </p:sp>
      <p:sp>
        <p:nvSpPr>
          <p:cNvPr id="6" name="Rechthoek 5">
            <a:extLst>
              <a:ext uri="{FF2B5EF4-FFF2-40B4-BE49-F238E27FC236}">
                <a16:creationId xmlns:a16="http://schemas.microsoft.com/office/drawing/2014/main" id="{EAD3CB37-EBCF-4D3E-BC23-DA29CDF12CCB}"/>
              </a:ext>
            </a:extLst>
          </p:cNvPr>
          <p:cNvSpPr/>
          <p:nvPr/>
        </p:nvSpPr>
        <p:spPr>
          <a:xfrm>
            <a:off x="4652210" y="2885823"/>
            <a:ext cx="6096000" cy="2862322"/>
          </a:xfrm>
          <a:prstGeom prst="rect">
            <a:avLst/>
          </a:prstGeom>
        </p:spPr>
        <p:txBody>
          <a:bodyPr>
            <a:spAutoFit/>
          </a:bodyPr>
          <a:lstStyle/>
          <a:p>
            <a:r>
              <a:rPr lang="nl-NL" dirty="0"/>
              <a:t>Het visualiseren van gegevens is een van de essentiële onderdelen van Power BI, een van de basisbouwstenen. Het maken van </a:t>
            </a:r>
            <a:r>
              <a:rPr lang="nl-NL" dirty="0" err="1"/>
              <a:t>visuals</a:t>
            </a:r>
            <a:r>
              <a:rPr lang="nl-NL" dirty="0"/>
              <a:t> is de eenvoudigste manier om inzichten te vinden en te delen. Power BI bevat standaard diverse visualisaties, van eenvoudige staafdiagrammen tot cirkeldiagrammen en kaarten, maar ook meer diepgravende diagrammen zoals waterval-, trechter- en meterdiagrammen. Power BI Desktop biedt ook uitgebreide opmaakfuncties voor pagina's, zoals vormen en afbeeldingen, </a:t>
            </a:r>
            <a:r>
              <a:rPr lang="nl-NL"/>
              <a:t>waarmee je </a:t>
            </a:r>
            <a:r>
              <a:rPr lang="nl-NL" dirty="0"/>
              <a:t>de rapporten tot leven kunt brengen.</a:t>
            </a:r>
          </a:p>
        </p:txBody>
      </p:sp>
    </p:spTree>
    <p:extLst>
      <p:ext uri="{BB962C8B-B14F-4D97-AF65-F5344CB8AC3E}">
        <p14:creationId xmlns:p14="http://schemas.microsoft.com/office/powerpoint/2010/main" val="327006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Training on </a:t>
            </a:r>
            <a:r>
              <a:rPr lang="nl-NL" b="1" dirty="0" err="1"/>
              <a:t>the</a:t>
            </a:r>
            <a:r>
              <a:rPr lang="nl-NL" b="1" dirty="0"/>
              <a:t> job</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D8174BC5-4676-4E29-B2CE-7BBABEF97C17}" type="slidenum">
              <a:rPr lang="nl-NL" smtClean="0"/>
              <a:t>11</a:t>
            </a:fld>
            <a:endParaRPr lang="nl-NL" dirty="0"/>
          </a:p>
        </p:txBody>
      </p:sp>
      <p:sp>
        <p:nvSpPr>
          <p:cNvPr id="8" name="Tijdelijke aanduiding voor datum 7">
            <a:extLst>
              <a:ext uri="{FF2B5EF4-FFF2-40B4-BE49-F238E27FC236}">
                <a16:creationId xmlns:a16="http://schemas.microsoft.com/office/drawing/2014/main" id="{FA8C9B56-ED2D-4D3F-9B46-11A24ADAA34C}"/>
              </a:ext>
            </a:extLst>
          </p:cNvPr>
          <p:cNvSpPr>
            <a:spLocks noGrp="1"/>
          </p:cNvSpPr>
          <p:nvPr>
            <p:ph type="dt" sz="half" idx="10"/>
          </p:nvPr>
        </p:nvSpPr>
        <p:spPr/>
        <p:txBody>
          <a:bodyPr/>
          <a:lstStyle/>
          <a:p>
            <a:fld id="{06A9F26A-DAD5-4D7C-9340-9E3E19AC2F98}" type="datetime1">
              <a:rPr lang="nl-NL" smtClean="0"/>
              <a:t>31-1-2019</a:t>
            </a:fld>
            <a:endParaRPr lang="nl-NL"/>
          </a:p>
        </p:txBody>
      </p:sp>
      <p:sp>
        <p:nvSpPr>
          <p:cNvPr id="9" name="Tijdelijke aanduiding voor voettekst 8">
            <a:extLst>
              <a:ext uri="{FF2B5EF4-FFF2-40B4-BE49-F238E27FC236}">
                <a16:creationId xmlns:a16="http://schemas.microsoft.com/office/drawing/2014/main" id="{720E9193-4FC2-47A8-ABF9-52B896D8302F}"/>
              </a:ext>
            </a:extLst>
          </p:cNvPr>
          <p:cNvSpPr>
            <a:spLocks noGrp="1"/>
          </p:cNvSpPr>
          <p:nvPr>
            <p:ph type="ftr" sz="quarter" idx="11"/>
          </p:nvPr>
        </p:nvSpPr>
        <p:spPr/>
        <p:txBody>
          <a:bodyPr/>
          <a:lstStyle/>
          <a:p>
            <a:r>
              <a:rPr lang="nl-NL"/>
              <a:t>MJM Beuken</a:t>
            </a:r>
          </a:p>
        </p:txBody>
      </p:sp>
      <p:sp>
        <p:nvSpPr>
          <p:cNvPr id="6" name="Rechthoek 5">
            <a:extLst>
              <a:ext uri="{FF2B5EF4-FFF2-40B4-BE49-F238E27FC236}">
                <a16:creationId xmlns:a16="http://schemas.microsoft.com/office/drawing/2014/main" id="{EAD3CB37-EBCF-4D3E-BC23-DA29CDF12CCB}"/>
              </a:ext>
            </a:extLst>
          </p:cNvPr>
          <p:cNvSpPr/>
          <p:nvPr/>
        </p:nvSpPr>
        <p:spPr>
          <a:xfrm>
            <a:off x="3136127" y="1677225"/>
            <a:ext cx="6096000" cy="1754326"/>
          </a:xfrm>
          <a:prstGeom prst="rect">
            <a:avLst/>
          </a:prstGeom>
        </p:spPr>
        <p:txBody>
          <a:bodyPr>
            <a:spAutoFit/>
          </a:bodyPr>
          <a:lstStyle/>
          <a:p>
            <a:r>
              <a:rPr lang="nl-NL" dirty="0"/>
              <a:t>Laad de verschillende gegevensbestanden in:</a:t>
            </a:r>
          </a:p>
          <a:p>
            <a:endParaRPr lang="nl-NL" dirty="0"/>
          </a:p>
          <a:p>
            <a:r>
              <a:rPr lang="nl-NL" dirty="0"/>
              <a:t>Ga naar:</a:t>
            </a:r>
          </a:p>
          <a:p>
            <a:endParaRPr lang="nl-NL" dirty="0"/>
          </a:p>
          <a:p>
            <a:r>
              <a:rPr lang="nl-NL" dirty="0"/>
              <a:t>github.com/MJMBeuken/</a:t>
            </a:r>
            <a:r>
              <a:rPr lang="nl-NL" dirty="0" err="1"/>
              <a:t>Future</a:t>
            </a:r>
            <a:r>
              <a:rPr lang="nl-NL" dirty="0"/>
              <a:t>-</a:t>
            </a:r>
            <a:r>
              <a:rPr lang="nl-NL" dirty="0" err="1"/>
              <a:t>Proof</a:t>
            </a:r>
            <a:r>
              <a:rPr lang="nl-NL" dirty="0"/>
              <a:t>-Financial-</a:t>
            </a:r>
            <a:r>
              <a:rPr lang="nl-NL" dirty="0" err="1"/>
              <a:t>PowerBI</a:t>
            </a:r>
            <a:endParaRPr lang="nl-NL" dirty="0"/>
          </a:p>
          <a:p>
            <a:endParaRPr lang="nl-NL" dirty="0"/>
          </a:p>
        </p:txBody>
      </p:sp>
      <p:pic>
        <p:nvPicPr>
          <p:cNvPr id="7" name="Afbeelding 6">
            <a:extLst>
              <a:ext uri="{FF2B5EF4-FFF2-40B4-BE49-F238E27FC236}">
                <a16:creationId xmlns:a16="http://schemas.microsoft.com/office/drawing/2014/main" id="{737F2797-A109-4AA9-ADCF-72EA5B6D0FDE}"/>
              </a:ext>
            </a:extLst>
          </p:cNvPr>
          <p:cNvPicPr>
            <a:picLocks noChangeAspect="1"/>
          </p:cNvPicPr>
          <p:nvPr/>
        </p:nvPicPr>
        <p:blipFill>
          <a:blip r:embed="rId3"/>
          <a:stretch>
            <a:fillRect/>
          </a:stretch>
        </p:blipFill>
        <p:spPr>
          <a:xfrm>
            <a:off x="662279" y="3604621"/>
            <a:ext cx="4219575" cy="2286000"/>
          </a:xfrm>
          <a:prstGeom prst="rect">
            <a:avLst/>
          </a:prstGeom>
        </p:spPr>
      </p:pic>
      <p:pic>
        <p:nvPicPr>
          <p:cNvPr id="10" name="Afbeelding 9">
            <a:extLst>
              <a:ext uri="{FF2B5EF4-FFF2-40B4-BE49-F238E27FC236}">
                <a16:creationId xmlns:a16="http://schemas.microsoft.com/office/drawing/2014/main" id="{F8E21F89-36B3-49D0-9484-DC187C7C367E}"/>
              </a:ext>
            </a:extLst>
          </p:cNvPr>
          <p:cNvPicPr>
            <a:picLocks noChangeAspect="1"/>
          </p:cNvPicPr>
          <p:nvPr/>
        </p:nvPicPr>
        <p:blipFill>
          <a:blip r:embed="rId4"/>
          <a:stretch>
            <a:fillRect/>
          </a:stretch>
        </p:blipFill>
        <p:spPr>
          <a:xfrm>
            <a:off x="7233947" y="4597917"/>
            <a:ext cx="4114800" cy="1741373"/>
          </a:xfrm>
          <a:prstGeom prst="rect">
            <a:avLst/>
          </a:prstGeom>
        </p:spPr>
      </p:pic>
    </p:spTree>
    <p:extLst>
      <p:ext uri="{BB962C8B-B14F-4D97-AF65-F5344CB8AC3E}">
        <p14:creationId xmlns:p14="http://schemas.microsoft.com/office/powerpoint/2010/main" val="326584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Data-Analyse &amp; de accountant</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37E35F3D-F45F-4DEF-ADEF-BABD7363B712}" type="slidenum">
              <a:rPr lang="nl-NL" smtClean="0"/>
              <a:t>2</a:t>
            </a:fld>
            <a:endParaRPr lang="nl-NL" dirty="0"/>
          </a:p>
        </p:txBody>
      </p:sp>
      <p:sp>
        <p:nvSpPr>
          <p:cNvPr id="6" name="Rechthoek 5">
            <a:extLst>
              <a:ext uri="{FF2B5EF4-FFF2-40B4-BE49-F238E27FC236}">
                <a16:creationId xmlns:a16="http://schemas.microsoft.com/office/drawing/2014/main" id="{F669C3EF-C2FE-44AE-9D2B-E065C77F6CAE}"/>
              </a:ext>
            </a:extLst>
          </p:cNvPr>
          <p:cNvSpPr/>
          <p:nvPr/>
        </p:nvSpPr>
        <p:spPr>
          <a:xfrm>
            <a:off x="722489" y="1640469"/>
            <a:ext cx="6096000" cy="369332"/>
          </a:xfrm>
          <a:prstGeom prst="rect">
            <a:avLst/>
          </a:prstGeom>
        </p:spPr>
        <p:txBody>
          <a:bodyPr>
            <a:spAutoFit/>
          </a:bodyPr>
          <a:lstStyle/>
          <a:p>
            <a:endParaRPr lang="nl-NL" dirty="0"/>
          </a:p>
        </p:txBody>
      </p:sp>
      <p:sp>
        <p:nvSpPr>
          <p:cNvPr id="8" name="Tijdelijke aanduiding voor datum 7">
            <a:extLst>
              <a:ext uri="{FF2B5EF4-FFF2-40B4-BE49-F238E27FC236}">
                <a16:creationId xmlns:a16="http://schemas.microsoft.com/office/drawing/2014/main" id="{ACFAB415-BEBB-40FA-B94E-0BE882B41A3D}"/>
              </a:ext>
            </a:extLst>
          </p:cNvPr>
          <p:cNvSpPr>
            <a:spLocks noGrp="1"/>
          </p:cNvSpPr>
          <p:nvPr>
            <p:ph type="dt" sz="half" idx="10"/>
          </p:nvPr>
        </p:nvSpPr>
        <p:spPr/>
        <p:txBody>
          <a:bodyPr/>
          <a:lstStyle/>
          <a:p>
            <a:fld id="{158AA146-AF8C-4F61-82F0-FBD73CAC9955}" type="datetime1">
              <a:rPr lang="nl-NL" smtClean="0"/>
              <a:t>31-1-2019</a:t>
            </a:fld>
            <a:endParaRPr lang="nl-NL"/>
          </a:p>
        </p:txBody>
      </p:sp>
      <p:sp>
        <p:nvSpPr>
          <p:cNvPr id="9" name="Tijdelijke aanduiding voor voettekst 8">
            <a:extLst>
              <a:ext uri="{FF2B5EF4-FFF2-40B4-BE49-F238E27FC236}">
                <a16:creationId xmlns:a16="http://schemas.microsoft.com/office/drawing/2014/main" id="{27904B69-32D7-4C49-9B80-434E90DA3A5E}"/>
              </a:ext>
            </a:extLst>
          </p:cNvPr>
          <p:cNvSpPr>
            <a:spLocks noGrp="1"/>
          </p:cNvSpPr>
          <p:nvPr>
            <p:ph type="ftr" sz="quarter" idx="11"/>
          </p:nvPr>
        </p:nvSpPr>
        <p:spPr/>
        <p:txBody>
          <a:bodyPr/>
          <a:lstStyle/>
          <a:p>
            <a:r>
              <a:rPr lang="nl-NL"/>
              <a:t>MJM Beuken</a:t>
            </a:r>
          </a:p>
        </p:txBody>
      </p:sp>
      <p:sp>
        <p:nvSpPr>
          <p:cNvPr id="3" name="Tekstvak 2">
            <a:extLst>
              <a:ext uri="{FF2B5EF4-FFF2-40B4-BE49-F238E27FC236}">
                <a16:creationId xmlns:a16="http://schemas.microsoft.com/office/drawing/2014/main" id="{9054810B-FC9D-45F3-B15B-6F8A118B5B87}"/>
              </a:ext>
            </a:extLst>
          </p:cNvPr>
          <p:cNvSpPr txBox="1"/>
          <p:nvPr/>
        </p:nvSpPr>
        <p:spPr>
          <a:xfrm>
            <a:off x="1773757" y="1640469"/>
            <a:ext cx="8644486" cy="4247317"/>
          </a:xfrm>
          <a:prstGeom prst="rect">
            <a:avLst/>
          </a:prstGeom>
          <a:noFill/>
        </p:spPr>
        <p:txBody>
          <a:bodyPr wrap="square" rtlCol="0">
            <a:spAutoFit/>
          </a:bodyPr>
          <a:lstStyle/>
          <a:p>
            <a:r>
              <a:rPr lang="nl-NL" dirty="0"/>
              <a:t>Data · </a:t>
            </a:r>
            <a:r>
              <a:rPr lang="nl-NL" dirty="0" err="1"/>
              <a:t>ana·l</a:t>
            </a:r>
            <a:r>
              <a:rPr lang="nl-NL" u="sng" dirty="0" err="1"/>
              <a:t>y</a:t>
            </a:r>
            <a:r>
              <a:rPr lang="nl-NL" dirty="0" err="1"/>
              <a:t>·se</a:t>
            </a:r>
            <a:r>
              <a:rPr lang="nl-NL" dirty="0"/>
              <a:t> </a:t>
            </a:r>
            <a:r>
              <a:rPr lang="nl-NL" i="1" dirty="0"/>
              <a:t>(de; v; </a:t>
            </a:r>
            <a:r>
              <a:rPr lang="nl-NL" dirty="0"/>
              <a:t>meervoud: data-</a:t>
            </a:r>
            <a:r>
              <a:rPr lang="nl-NL" i="1" dirty="0"/>
              <a:t>analysen, data-analyses)</a:t>
            </a:r>
          </a:p>
          <a:p>
            <a:r>
              <a:rPr lang="nl-NL" b="1" dirty="0"/>
              <a:t>1 </a:t>
            </a:r>
            <a:r>
              <a:rPr lang="nl-NL" dirty="0"/>
              <a:t>Het ophalen van gegevens, deze analyseren en output opleveren. </a:t>
            </a:r>
          </a:p>
          <a:p>
            <a:endParaRPr lang="nl-NL" dirty="0"/>
          </a:p>
          <a:p>
            <a:endParaRPr lang="nl-NL" dirty="0"/>
          </a:p>
          <a:p>
            <a:r>
              <a:rPr lang="nl-NL" dirty="0"/>
              <a:t>Welke toepassing zijn er o.a.?</a:t>
            </a:r>
          </a:p>
          <a:p>
            <a:endParaRPr lang="nl-NL" dirty="0"/>
          </a:p>
          <a:p>
            <a:pPr marL="342900" indent="-342900">
              <a:buFont typeface="Arial" panose="020B0604020202020204" pitchFamily="34" charset="0"/>
              <a:buChar char="•"/>
            </a:pPr>
            <a:r>
              <a:rPr lang="nl-NL" dirty="0"/>
              <a:t>Data-analyse kan de accountant helpen de organisatie beter te begrijpen.</a:t>
            </a:r>
          </a:p>
          <a:p>
            <a:pPr marL="342900" indent="-342900">
              <a:buFont typeface="Arial" panose="020B0604020202020204" pitchFamily="34" charset="0"/>
              <a:buChar char="•"/>
            </a:pPr>
            <a:endParaRPr lang="nl-NL" sz="1400" dirty="0"/>
          </a:p>
          <a:p>
            <a:pPr marL="342900" indent="-342900">
              <a:buFont typeface="Arial" panose="020B0604020202020204" pitchFamily="34" charset="0"/>
              <a:buChar char="•"/>
            </a:pPr>
            <a:r>
              <a:rPr lang="nl-NL" dirty="0"/>
              <a:t>Data-analyse kan een rol spelen bij het bepalen op welke interne beheersing de accountant wil steunen.</a:t>
            </a:r>
          </a:p>
          <a:p>
            <a:pPr marL="342900" indent="-342900">
              <a:buFont typeface="Arial" panose="020B0604020202020204" pitchFamily="34" charset="0"/>
              <a:buChar char="•"/>
            </a:pPr>
            <a:endParaRPr lang="nl-NL" sz="1400" dirty="0"/>
          </a:p>
          <a:p>
            <a:pPr marL="342900" indent="-342900">
              <a:buFont typeface="Arial" panose="020B0604020202020204" pitchFamily="34" charset="0"/>
              <a:buChar char="•"/>
            </a:pPr>
            <a:r>
              <a:rPr lang="nl-NL" dirty="0"/>
              <a:t>Daarnaast geeft data-analyse de mogelijkheid om gegevensgerichte werkzaamheden effectiever en efficiënter uit te voeren.</a:t>
            </a:r>
            <a:endParaRPr lang="nl-NL" sz="1400" dirty="0"/>
          </a:p>
          <a:p>
            <a:endParaRPr lang="nl-NL" sz="1400" dirty="0"/>
          </a:p>
          <a:p>
            <a:endParaRPr lang="nl-NL" sz="1400" dirty="0"/>
          </a:p>
          <a:p>
            <a:r>
              <a:rPr lang="nl-NL" sz="1600" dirty="0"/>
              <a:t>	</a:t>
            </a:r>
          </a:p>
        </p:txBody>
      </p:sp>
      <p:sp>
        <p:nvSpPr>
          <p:cNvPr id="10" name="Rectangle 3">
            <a:extLst>
              <a:ext uri="{FF2B5EF4-FFF2-40B4-BE49-F238E27FC236}">
                <a16:creationId xmlns:a16="http://schemas.microsoft.com/office/drawing/2014/main" id="{5724276E-600D-41AA-9F23-B7CD0B1C951B}"/>
              </a:ext>
            </a:extLst>
          </p:cNvPr>
          <p:cNvSpPr>
            <a:spLocks noChangeArrowheads="1"/>
          </p:cNvSpPr>
          <p:nvPr/>
        </p:nvSpPr>
        <p:spPr bwMode="auto">
          <a:xfrm>
            <a:off x="190831" y="600044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7A598E8-6FA7-4D40-839E-BD34C4B8BABB}"/>
              </a:ext>
            </a:extLst>
          </p:cNvPr>
          <p:cNvSpPr>
            <a:spLocks noChangeArrowheads="1"/>
          </p:cNvSpPr>
          <p:nvPr/>
        </p:nvSpPr>
        <p:spPr bwMode="auto">
          <a:xfrm>
            <a:off x="832762" y="6000443"/>
            <a:ext cx="70697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2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Data-Analyse &amp; de accountant</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37E35F3D-F45F-4DEF-ADEF-BABD7363B712}" type="slidenum">
              <a:rPr lang="nl-NL" smtClean="0"/>
              <a:t>3</a:t>
            </a:fld>
            <a:endParaRPr lang="nl-NL" dirty="0"/>
          </a:p>
        </p:txBody>
      </p:sp>
      <p:sp>
        <p:nvSpPr>
          <p:cNvPr id="6" name="Rechthoek 5">
            <a:extLst>
              <a:ext uri="{FF2B5EF4-FFF2-40B4-BE49-F238E27FC236}">
                <a16:creationId xmlns:a16="http://schemas.microsoft.com/office/drawing/2014/main" id="{F669C3EF-C2FE-44AE-9D2B-E065C77F6CAE}"/>
              </a:ext>
            </a:extLst>
          </p:cNvPr>
          <p:cNvSpPr/>
          <p:nvPr/>
        </p:nvSpPr>
        <p:spPr>
          <a:xfrm>
            <a:off x="722489" y="1640469"/>
            <a:ext cx="6096000" cy="369332"/>
          </a:xfrm>
          <a:prstGeom prst="rect">
            <a:avLst/>
          </a:prstGeom>
        </p:spPr>
        <p:txBody>
          <a:bodyPr>
            <a:spAutoFit/>
          </a:bodyPr>
          <a:lstStyle/>
          <a:p>
            <a:endParaRPr lang="nl-NL" dirty="0"/>
          </a:p>
        </p:txBody>
      </p:sp>
      <p:sp>
        <p:nvSpPr>
          <p:cNvPr id="8" name="Tijdelijke aanduiding voor datum 7">
            <a:extLst>
              <a:ext uri="{FF2B5EF4-FFF2-40B4-BE49-F238E27FC236}">
                <a16:creationId xmlns:a16="http://schemas.microsoft.com/office/drawing/2014/main" id="{ACFAB415-BEBB-40FA-B94E-0BE882B41A3D}"/>
              </a:ext>
            </a:extLst>
          </p:cNvPr>
          <p:cNvSpPr>
            <a:spLocks noGrp="1"/>
          </p:cNvSpPr>
          <p:nvPr>
            <p:ph type="dt" sz="half" idx="10"/>
          </p:nvPr>
        </p:nvSpPr>
        <p:spPr/>
        <p:txBody>
          <a:bodyPr/>
          <a:lstStyle/>
          <a:p>
            <a:fld id="{158AA146-AF8C-4F61-82F0-FBD73CAC9955}" type="datetime1">
              <a:rPr lang="nl-NL" smtClean="0"/>
              <a:t>31-1-2019</a:t>
            </a:fld>
            <a:endParaRPr lang="nl-NL"/>
          </a:p>
        </p:txBody>
      </p:sp>
      <p:sp>
        <p:nvSpPr>
          <p:cNvPr id="9" name="Tijdelijke aanduiding voor voettekst 8">
            <a:extLst>
              <a:ext uri="{FF2B5EF4-FFF2-40B4-BE49-F238E27FC236}">
                <a16:creationId xmlns:a16="http://schemas.microsoft.com/office/drawing/2014/main" id="{27904B69-32D7-4C49-9B80-434E90DA3A5E}"/>
              </a:ext>
            </a:extLst>
          </p:cNvPr>
          <p:cNvSpPr>
            <a:spLocks noGrp="1"/>
          </p:cNvSpPr>
          <p:nvPr>
            <p:ph type="ftr" sz="quarter" idx="11"/>
          </p:nvPr>
        </p:nvSpPr>
        <p:spPr/>
        <p:txBody>
          <a:bodyPr/>
          <a:lstStyle/>
          <a:p>
            <a:r>
              <a:rPr lang="nl-NL"/>
              <a:t>MJM Beuken</a:t>
            </a:r>
          </a:p>
        </p:txBody>
      </p:sp>
      <p:sp>
        <p:nvSpPr>
          <p:cNvPr id="3" name="Tekstvak 2">
            <a:extLst>
              <a:ext uri="{FF2B5EF4-FFF2-40B4-BE49-F238E27FC236}">
                <a16:creationId xmlns:a16="http://schemas.microsoft.com/office/drawing/2014/main" id="{9054810B-FC9D-45F3-B15B-6F8A118B5B87}"/>
              </a:ext>
            </a:extLst>
          </p:cNvPr>
          <p:cNvSpPr txBox="1"/>
          <p:nvPr/>
        </p:nvSpPr>
        <p:spPr>
          <a:xfrm>
            <a:off x="747437" y="1343888"/>
            <a:ext cx="7281822" cy="4832092"/>
          </a:xfrm>
          <a:prstGeom prst="rect">
            <a:avLst/>
          </a:prstGeom>
          <a:noFill/>
        </p:spPr>
        <p:txBody>
          <a:bodyPr wrap="square" rtlCol="0">
            <a:spAutoFit/>
          </a:bodyPr>
          <a:lstStyle/>
          <a:p>
            <a:r>
              <a:rPr lang="nl-NL" dirty="0"/>
              <a:t>Het ophalen van gegevens, deze analyseren en output opleveren.</a:t>
            </a:r>
          </a:p>
          <a:p>
            <a:endParaRPr lang="nl-NL" dirty="0"/>
          </a:p>
          <a:p>
            <a:r>
              <a:rPr lang="nl-NL" dirty="0"/>
              <a:t>Het V</a:t>
            </a:r>
            <a:r>
              <a:rPr lang="nl-NL" sz="1400" dirty="0"/>
              <a:t>(</a:t>
            </a:r>
            <a:r>
              <a:rPr lang="nl-NL" sz="1400" dirty="0" err="1"/>
              <a:t>alue</a:t>
            </a:r>
            <a:r>
              <a:rPr lang="nl-NL" sz="1400" dirty="0"/>
              <a:t>) </a:t>
            </a:r>
            <a:r>
              <a:rPr lang="nl-NL" dirty="0"/>
              <a:t>T</a:t>
            </a:r>
            <a:r>
              <a:rPr lang="nl-NL" sz="1400" dirty="0"/>
              <a:t>(</a:t>
            </a:r>
            <a:r>
              <a:rPr lang="nl-NL" sz="1400" dirty="0" err="1"/>
              <a:t>rough</a:t>
            </a:r>
            <a:r>
              <a:rPr lang="nl-NL" sz="1400" dirty="0"/>
              <a:t>) </a:t>
            </a:r>
            <a:r>
              <a:rPr lang="nl-NL" dirty="0"/>
              <a:t>A</a:t>
            </a:r>
            <a:r>
              <a:rPr lang="nl-NL" sz="1400" dirty="0"/>
              <a:t>(</a:t>
            </a:r>
            <a:r>
              <a:rPr lang="nl-NL" sz="1400" dirty="0" err="1"/>
              <a:t>nalytics</a:t>
            </a:r>
            <a:r>
              <a:rPr lang="nl-NL" sz="1400" dirty="0"/>
              <a:t>) </a:t>
            </a:r>
            <a:r>
              <a:rPr lang="nl-NL" dirty="0"/>
              <a:t>– model geeft middels het beantwoorden van drie vragen een indicatie van de te gebruiken data-analyse techniek.</a:t>
            </a:r>
          </a:p>
          <a:p>
            <a:endParaRPr lang="nl-NL" dirty="0"/>
          </a:p>
          <a:p>
            <a:endParaRPr lang="nl-NL" dirty="0"/>
          </a:p>
          <a:p>
            <a:r>
              <a:rPr lang="nl-NL" dirty="0"/>
              <a:t>Vraag 1: 	Welk ‘object’ moet geanalyseerd worden?</a:t>
            </a:r>
          </a:p>
          <a:p>
            <a:r>
              <a:rPr lang="nl-NL" dirty="0"/>
              <a:t>	</a:t>
            </a:r>
            <a:r>
              <a:rPr lang="nl-NL" sz="1400" dirty="0"/>
              <a:t>(Beslissing, proces of object)</a:t>
            </a:r>
          </a:p>
          <a:p>
            <a:r>
              <a:rPr lang="nl-NL" dirty="0"/>
              <a:t>Vraag 2:	Wat wil je analyseren?</a:t>
            </a:r>
          </a:p>
          <a:p>
            <a:r>
              <a:rPr lang="nl-NL" sz="1400" dirty="0"/>
              <a:t>	(Ontdekken, controleren of proces verbeteren)</a:t>
            </a:r>
          </a:p>
          <a:p>
            <a:r>
              <a:rPr lang="nl-NL" dirty="0"/>
              <a:t>Vraag 3:	In welke mate wil je meten?</a:t>
            </a:r>
          </a:p>
          <a:p>
            <a:r>
              <a:rPr lang="nl-NL" sz="1400" dirty="0"/>
              <a:t>	(Beschrijven, verkennen, </a:t>
            </a:r>
            <a:r>
              <a:rPr lang="nl-NL" sz="1400" dirty="0" err="1"/>
              <a:t>inferentieel</a:t>
            </a:r>
            <a:r>
              <a:rPr lang="nl-NL" sz="1400" dirty="0"/>
              <a:t>, voorspellend, causale verbanden of 	mechanistische data-analyse)</a:t>
            </a:r>
          </a:p>
          <a:p>
            <a:endParaRPr lang="nl-NL" sz="1400" dirty="0"/>
          </a:p>
          <a:p>
            <a:endParaRPr lang="nl-NL" sz="1400" dirty="0"/>
          </a:p>
          <a:p>
            <a:endParaRPr lang="nl-NL" sz="1400" dirty="0"/>
          </a:p>
          <a:p>
            <a:endParaRPr lang="nl-NL" sz="1400" dirty="0"/>
          </a:p>
          <a:p>
            <a:endParaRPr lang="nl-NL" sz="1400" dirty="0"/>
          </a:p>
          <a:p>
            <a:r>
              <a:rPr lang="nl-NL" sz="1600" dirty="0"/>
              <a:t>	</a:t>
            </a:r>
          </a:p>
        </p:txBody>
      </p:sp>
      <p:pic>
        <p:nvPicPr>
          <p:cNvPr id="1026" name="Picture 2" descr="https://www.accountant.nl/contentassets/cf89bc8e5ab7481585f7d986388c55be/vta_model_640x480.jpg">
            <a:extLst>
              <a:ext uri="{FF2B5EF4-FFF2-40B4-BE49-F238E27FC236}">
                <a16:creationId xmlns:a16="http://schemas.microsoft.com/office/drawing/2014/main" id="{CDEE8961-301F-4FBE-9A86-2B00C2406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311" y="1858617"/>
            <a:ext cx="4187687" cy="3140765"/>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F88E2BF0-B603-406B-8AD0-7A55D071D637}"/>
              </a:ext>
            </a:extLst>
          </p:cNvPr>
          <p:cNvSpPr txBox="1"/>
          <p:nvPr/>
        </p:nvSpPr>
        <p:spPr>
          <a:xfrm>
            <a:off x="9699647" y="4999382"/>
            <a:ext cx="797013" cy="261610"/>
          </a:xfrm>
          <a:prstGeom prst="rect">
            <a:avLst/>
          </a:prstGeom>
          <a:noFill/>
        </p:spPr>
        <p:txBody>
          <a:bodyPr wrap="none" rtlCol="0">
            <a:spAutoFit/>
          </a:bodyPr>
          <a:lstStyle/>
          <a:p>
            <a:r>
              <a:rPr lang="nl-NL" sz="1050" dirty="0"/>
              <a:t>Zoet, 2018</a:t>
            </a:r>
          </a:p>
        </p:txBody>
      </p:sp>
      <p:sp>
        <p:nvSpPr>
          <p:cNvPr id="10" name="Rectangle 3">
            <a:extLst>
              <a:ext uri="{FF2B5EF4-FFF2-40B4-BE49-F238E27FC236}">
                <a16:creationId xmlns:a16="http://schemas.microsoft.com/office/drawing/2014/main" id="{5724276E-600D-41AA-9F23-B7CD0B1C951B}"/>
              </a:ext>
            </a:extLst>
          </p:cNvPr>
          <p:cNvSpPr>
            <a:spLocks noChangeArrowheads="1"/>
          </p:cNvSpPr>
          <p:nvPr/>
        </p:nvSpPr>
        <p:spPr bwMode="auto">
          <a:xfrm>
            <a:off x="190831" y="600044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7A598E8-6FA7-4D40-839E-BD34C4B8BABB}"/>
              </a:ext>
            </a:extLst>
          </p:cNvPr>
          <p:cNvSpPr>
            <a:spLocks noChangeArrowheads="1"/>
          </p:cNvSpPr>
          <p:nvPr/>
        </p:nvSpPr>
        <p:spPr bwMode="auto">
          <a:xfrm>
            <a:off x="832762" y="5861944"/>
            <a:ext cx="70697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Zoet, M., &amp; </a:t>
            </a:r>
            <a:r>
              <a:rPr kumimoji="0" lang="nl-NL" altLang="nl-NL" sz="9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Mantelaers</a:t>
            </a:r>
            <a:r>
              <a:rPr kumimoji="0" lang="nl-NL" altLang="nl-NL"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(2018, November 16). </a:t>
            </a:r>
            <a:r>
              <a:rPr kumimoji="0" lang="nl-NL" altLang="nl-NL" sz="9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Data-analyse nader geanalyseerd.</a:t>
            </a:r>
            <a:r>
              <a:rPr kumimoji="0" lang="nl-NL" altLang="nl-NL"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Opgehaald van accountant.nl: https://www.accountant.nl/artikelen/2018/11/data-analyse-nader-geanalyseerd/#</a:t>
            </a:r>
            <a:endParaRPr kumimoji="0" lang="nl-NL" altLang="nl-NL"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59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Technologielandschap</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37E35F3D-F45F-4DEF-ADEF-BABD7363B712}" type="slidenum">
              <a:rPr lang="nl-NL" smtClean="0"/>
              <a:t>4</a:t>
            </a:fld>
            <a:endParaRPr lang="nl-NL" dirty="0"/>
          </a:p>
        </p:txBody>
      </p:sp>
      <p:sp>
        <p:nvSpPr>
          <p:cNvPr id="6" name="Rechthoek 5">
            <a:extLst>
              <a:ext uri="{FF2B5EF4-FFF2-40B4-BE49-F238E27FC236}">
                <a16:creationId xmlns:a16="http://schemas.microsoft.com/office/drawing/2014/main" id="{F669C3EF-C2FE-44AE-9D2B-E065C77F6CAE}"/>
              </a:ext>
            </a:extLst>
          </p:cNvPr>
          <p:cNvSpPr/>
          <p:nvPr/>
        </p:nvSpPr>
        <p:spPr>
          <a:xfrm>
            <a:off x="722489" y="1640469"/>
            <a:ext cx="6096000" cy="369332"/>
          </a:xfrm>
          <a:prstGeom prst="rect">
            <a:avLst/>
          </a:prstGeom>
        </p:spPr>
        <p:txBody>
          <a:bodyPr>
            <a:spAutoFit/>
          </a:bodyPr>
          <a:lstStyle/>
          <a:p>
            <a:endParaRPr lang="nl-NL" dirty="0"/>
          </a:p>
        </p:txBody>
      </p:sp>
      <p:sp>
        <p:nvSpPr>
          <p:cNvPr id="8" name="Tijdelijke aanduiding voor datum 7">
            <a:extLst>
              <a:ext uri="{FF2B5EF4-FFF2-40B4-BE49-F238E27FC236}">
                <a16:creationId xmlns:a16="http://schemas.microsoft.com/office/drawing/2014/main" id="{ACFAB415-BEBB-40FA-B94E-0BE882B41A3D}"/>
              </a:ext>
            </a:extLst>
          </p:cNvPr>
          <p:cNvSpPr>
            <a:spLocks noGrp="1"/>
          </p:cNvSpPr>
          <p:nvPr>
            <p:ph type="dt" sz="half" idx="10"/>
          </p:nvPr>
        </p:nvSpPr>
        <p:spPr/>
        <p:txBody>
          <a:bodyPr/>
          <a:lstStyle/>
          <a:p>
            <a:fld id="{158AA146-AF8C-4F61-82F0-FBD73CAC9955}" type="datetime1">
              <a:rPr lang="nl-NL" smtClean="0"/>
              <a:t>31-1-2019</a:t>
            </a:fld>
            <a:endParaRPr lang="nl-NL"/>
          </a:p>
        </p:txBody>
      </p:sp>
      <p:sp>
        <p:nvSpPr>
          <p:cNvPr id="9" name="Tijdelijke aanduiding voor voettekst 8">
            <a:extLst>
              <a:ext uri="{FF2B5EF4-FFF2-40B4-BE49-F238E27FC236}">
                <a16:creationId xmlns:a16="http://schemas.microsoft.com/office/drawing/2014/main" id="{27904B69-32D7-4C49-9B80-434E90DA3A5E}"/>
              </a:ext>
            </a:extLst>
          </p:cNvPr>
          <p:cNvSpPr>
            <a:spLocks noGrp="1"/>
          </p:cNvSpPr>
          <p:nvPr>
            <p:ph type="ftr" sz="quarter" idx="11"/>
          </p:nvPr>
        </p:nvSpPr>
        <p:spPr/>
        <p:txBody>
          <a:bodyPr/>
          <a:lstStyle/>
          <a:p>
            <a:r>
              <a:rPr lang="nl-NL"/>
              <a:t>MJM Beuken</a:t>
            </a:r>
          </a:p>
        </p:txBody>
      </p:sp>
      <p:sp>
        <p:nvSpPr>
          <p:cNvPr id="10" name="Rectangle 3">
            <a:extLst>
              <a:ext uri="{FF2B5EF4-FFF2-40B4-BE49-F238E27FC236}">
                <a16:creationId xmlns:a16="http://schemas.microsoft.com/office/drawing/2014/main" id="{5724276E-600D-41AA-9F23-B7CD0B1C951B}"/>
              </a:ext>
            </a:extLst>
          </p:cNvPr>
          <p:cNvSpPr>
            <a:spLocks noChangeArrowheads="1"/>
          </p:cNvSpPr>
          <p:nvPr/>
        </p:nvSpPr>
        <p:spPr bwMode="auto">
          <a:xfrm>
            <a:off x="190831" y="600044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pic>
        <p:nvPicPr>
          <p:cNvPr id="7" name="Picture 2" descr="https://www.accountant.nl/contentassets/aaa791c709384b0bb082c6a4df1adcfb/erikkolthof2.jpg">
            <a:hlinkClick r:id="rId3"/>
            <a:extLst>
              <a:ext uri="{FF2B5EF4-FFF2-40B4-BE49-F238E27FC236}">
                <a16:creationId xmlns:a16="http://schemas.microsoft.com/office/drawing/2014/main" id="{39C4DD3A-D1B9-455C-988F-14CE4165D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4" y="756815"/>
            <a:ext cx="8619776" cy="6101185"/>
          </a:xfrm>
          <a:prstGeom prst="rect">
            <a:avLst/>
          </a:prstGeom>
          <a:noFill/>
          <a:extLst>
            <a:ext uri="{909E8E84-426E-40DD-AFC4-6F175D3DCCD1}">
              <a14:hiddenFill xmlns:a14="http://schemas.microsoft.com/office/drawing/2010/main">
                <a:solidFill>
                  <a:srgbClr val="FFFFFF"/>
                </a:solidFill>
              </a14:hiddenFill>
            </a:ext>
          </a:extLst>
        </p:spPr>
      </p:pic>
      <p:sp>
        <p:nvSpPr>
          <p:cNvPr id="12" name="Ovaal 11">
            <a:extLst>
              <a:ext uri="{FF2B5EF4-FFF2-40B4-BE49-F238E27FC236}">
                <a16:creationId xmlns:a16="http://schemas.microsoft.com/office/drawing/2014/main" id="{FDB36FA2-1775-4ECA-9C0C-4BD44C949396}"/>
              </a:ext>
            </a:extLst>
          </p:cNvPr>
          <p:cNvSpPr/>
          <p:nvPr/>
        </p:nvSpPr>
        <p:spPr>
          <a:xfrm>
            <a:off x="4196218" y="4491208"/>
            <a:ext cx="751562" cy="53861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al 13">
            <a:extLst>
              <a:ext uri="{FF2B5EF4-FFF2-40B4-BE49-F238E27FC236}">
                <a16:creationId xmlns:a16="http://schemas.microsoft.com/office/drawing/2014/main" id="{0A6EC496-1AC7-46B9-8BE3-D19FC2D38F3E}"/>
              </a:ext>
            </a:extLst>
          </p:cNvPr>
          <p:cNvSpPr/>
          <p:nvPr/>
        </p:nvSpPr>
        <p:spPr>
          <a:xfrm>
            <a:off x="4906784" y="4612710"/>
            <a:ext cx="751562" cy="53861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246E4386-A925-4529-B05E-8EE5DC1E8416}"/>
              </a:ext>
            </a:extLst>
          </p:cNvPr>
          <p:cNvSpPr/>
          <p:nvPr/>
        </p:nvSpPr>
        <p:spPr>
          <a:xfrm>
            <a:off x="4593632" y="3526387"/>
            <a:ext cx="751562" cy="538619"/>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a:extLst>
              <a:ext uri="{FF2B5EF4-FFF2-40B4-BE49-F238E27FC236}">
                <a16:creationId xmlns:a16="http://schemas.microsoft.com/office/drawing/2014/main" id="{29659CCB-B547-44D0-9F82-EEAC5AC13082}"/>
              </a:ext>
            </a:extLst>
          </p:cNvPr>
          <p:cNvSpPr/>
          <p:nvPr/>
        </p:nvSpPr>
        <p:spPr>
          <a:xfrm>
            <a:off x="4217851" y="3083901"/>
            <a:ext cx="751562" cy="538619"/>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7129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De onderdelen van Power BI</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37E35F3D-F45F-4DEF-ADEF-BABD7363B712}" type="slidenum">
              <a:rPr lang="nl-NL" smtClean="0"/>
              <a:t>5</a:t>
            </a:fld>
            <a:endParaRPr lang="nl-NL" dirty="0"/>
          </a:p>
        </p:txBody>
      </p:sp>
      <p:sp>
        <p:nvSpPr>
          <p:cNvPr id="6" name="Rechthoek 5">
            <a:extLst>
              <a:ext uri="{FF2B5EF4-FFF2-40B4-BE49-F238E27FC236}">
                <a16:creationId xmlns:a16="http://schemas.microsoft.com/office/drawing/2014/main" id="{F669C3EF-C2FE-44AE-9D2B-E065C77F6CAE}"/>
              </a:ext>
            </a:extLst>
          </p:cNvPr>
          <p:cNvSpPr/>
          <p:nvPr/>
        </p:nvSpPr>
        <p:spPr>
          <a:xfrm>
            <a:off x="722489" y="1640469"/>
            <a:ext cx="6096000" cy="1477328"/>
          </a:xfrm>
          <a:prstGeom prst="rect">
            <a:avLst/>
          </a:prstGeom>
        </p:spPr>
        <p:txBody>
          <a:bodyPr>
            <a:spAutoFit/>
          </a:bodyPr>
          <a:lstStyle/>
          <a:p>
            <a:r>
              <a:rPr lang="nl-NL" dirty="0"/>
              <a:t>Power BI bestaat uit de Windows-bureaubladtoepassing </a:t>
            </a:r>
            <a:r>
              <a:rPr lang="nl-NL" b="1" dirty="0"/>
              <a:t>Power BI Desktop</a:t>
            </a:r>
            <a:r>
              <a:rPr lang="nl-NL" dirty="0"/>
              <a:t>, een online SaaS-service (</a:t>
            </a:r>
            <a:r>
              <a:rPr lang="nl-NL" i="1" dirty="0"/>
              <a:t>software als een dienst</a:t>
            </a:r>
            <a:r>
              <a:rPr lang="nl-NL" dirty="0"/>
              <a:t>) met de naam de </a:t>
            </a:r>
            <a:r>
              <a:rPr lang="nl-NL" b="1" dirty="0"/>
              <a:t>Power BI-service</a:t>
            </a:r>
            <a:r>
              <a:rPr lang="nl-NL" dirty="0"/>
              <a:t> en Power BI -Mobiel </a:t>
            </a:r>
            <a:r>
              <a:rPr lang="nl-NL" b="1" dirty="0"/>
              <a:t>-apps</a:t>
            </a:r>
            <a:r>
              <a:rPr lang="nl-NL" dirty="0"/>
              <a:t> voor Windows-telefoons en -tablets en iOS- en Android-apparaten.</a:t>
            </a:r>
          </a:p>
        </p:txBody>
      </p:sp>
      <p:pic>
        <p:nvPicPr>
          <p:cNvPr id="7" name="Afbeelding 6">
            <a:extLst>
              <a:ext uri="{FF2B5EF4-FFF2-40B4-BE49-F238E27FC236}">
                <a16:creationId xmlns:a16="http://schemas.microsoft.com/office/drawing/2014/main" id="{B3D4F97A-9059-4A73-A12A-BD83C61C9320}"/>
              </a:ext>
            </a:extLst>
          </p:cNvPr>
          <p:cNvPicPr>
            <a:picLocks noChangeAspect="1"/>
          </p:cNvPicPr>
          <p:nvPr/>
        </p:nvPicPr>
        <p:blipFill>
          <a:blip r:embed="rId3"/>
          <a:stretch>
            <a:fillRect/>
          </a:stretch>
        </p:blipFill>
        <p:spPr>
          <a:xfrm>
            <a:off x="4994804" y="3117797"/>
            <a:ext cx="6294085" cy="3356356"/>
          </a:xfrm>
          <a:prstGeom prst="rect">
            <a:avLst/>
          </a:prstGeom>
        </p:spPr>
      </p:pic>
      <p:sp>
        <p:nvSpPr>
          <p:cNvPr id="8" name="Tijdelijke aanduiding voor datum 7">
            <a:extLst>
              <a:ext uri="{FF2B5EF4-FFF2-40B4-BE49-F238E27FC236}">
                <a16:creationId xmlns:a16="http://schemas.microsoft.com/office/drawing/2014/main" id="{ACFAB415-BEBB-40FA-B94E-0BE882B41A3D}"/>
              </a:ext>
            </a:extLst>
          </p:cNvPr>
          <p:cNvSpPr>
            <a:spLocks noGrp="1"/>
          </p:cNvSpPr>
          <p:nvPr>
            <p:ph type="dt" sz="half" idx="10"/>
          </p:nvPr>
        </p:nvSpPr>
        <p:spPr/>
        <p:txBody>
          <a:bodyPr/>
          <a:lstStyle/>
          <a:p>
            <a:fld id="{158AA146-AF8C-4F61-82F0-FBD73CAC9955}" type="datetime1">
              <a:rPr lang="nl-NL" smtClean="0"/>
              <a:t>31-1-2019</a:t>
            </a:fld>
            <a:endParaRPr lang="nl-NL"/>
          </a:p>
        </p:txBody>
      </p:sp>
      <p:sp>
        <p:nvSpPr>
          <p:cNvPr id="9" name="Tijdelijke aanduiding voor voettekst 8">
            <a:extLst>
              <a:ext uri="{FF2B5EF4-FFF2-40B4-BE49-F238E27FC236}">
                <a16:creationId xmlns:a16="http://schemas.microsoft.com/office/drawing/2014/main" id="{27904B69-32D7-4C49-9B80-434E90DA3A5E}"/>
              </a:ext>
            </a:extLst>
          </p:cNvPr>
          <p:cNvSpPr>
            <a:spLocks noGrp="1"/>
          </p:cNvSpPr>
          <p:nvPr>
            <p:ph type="ftr" sz="quarter" idx="11"/>
          </p:nvPr>
        </p:nvSpPr>
        <p:spPr/>
        <p:txBody>
          <a:bodyPr/>
          <a:lstStyle/>
          <a:p>
            <a:r>
              <a:rPr lang="nl-NL"/>
              <a:t>MJM Beuken</a:t>
            </a:r>
          </a:p>
        </p:txBody>
      </p:sp>
    </p:spTree>
    <p:extLst>
      <p:ext uri="{BB962C8B-B14F-4D97-AF65-F5344CB8AC3E}">
        <p14:creationId xmlns:p14="http://schemas.microsoft.com/office/powerpoint/2010/main" val="28071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Power BI gebruiken</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16149170-D96C-4A29-A59B-72E49DA503E0}" type="slidenum">
              <a:rPr lang="nl-NL" dirty="0"/>
              <a:t>6</a:t>
            </a:fld>
            <a:endParaRPr lang="nl-NL" dirty="0"/>
          </a:p>
        </p:txBody>
      </p:sp>
      <p:sp>
        <p:nvSpPr>
          <p:cNvPr id="6" name="Rechthoek 5">
            <a:extLst>
              <a:ext uri="{FF2B5EF4-FFF2-40B4-BE49-F238E27FC236}">
                <a16:creationId xmlns:a16="http://schemas.microsoft.com/office/drawing/2014/main" id="{B6BD5AE0-4A7D-493A-9A30-8DA05FFA4EB0}"/>
              </a:ext>
            </a:extLst>
          </p:cNvPr>
          <p:cNvSpPr/>
          <p:nvPr/>
        </p:nvSpPr>
        <p:spPr>
          <a:xfrm>
            <a:off x="2766509" y="1997839"/>
            <a:ext cx="6096000" cy="2862322"/>
          </a:xfrm>
          <a:prstGeom prst="rect">
            <a:avLst/>
          </a:prstGeom>
        </p:spPr>
        <p:txBody>
          <a:bodyPr>
            <a:spAutoFit/>
          </a:bodyPr>
          <a:lstStyle/>
          <a:p>
            <a:r>
              <a:rPr lang="nl-NL" dirty="0"/>
              <a:t>De algemene stroom van activiteiten in Power BI is als volgt:</a:t>
            </a:r>
          </a:p>
          <a:p>
            <a:endParaRPr lang="nl-NL" dirty="0"/>
          </a:p>
          <a:p>
            <a:r>
              <a:rPr lang="nl-NL" dirty="0"/>
              <a:t>•	Gegevens overzetten naar Power BI Desktop en een 	rapport maken.</a:t>
            </a:r>
          </a:p>
          <a:p>
            <a:r>
              <a:rPr lang="nl-NL" dirty="0"/>
              <a:t>•	Publiceren naar de Power BI-service, waar 	dashboards gemaakt kunnen worden.</a:t>
            </a:r>
          </a:p>
          <a:p>
            <a:r>
              <a:rPr lang="nl-NL" dirty="0"/>
              <a:t>•	Dashboards delen met anderen, met name met 	mensen die onderweg zijn.</a:t>
            </a:r>
          </a:p>
          <a:p>
            <a:r>
              <a:rPr lang="nl-NL" dirty="0"/>
              <a:t>•	Gedeelde dashboards en rapporten in Power BI - 	Mobiel-apps weergeven en gebruiken.</a:t>
            </a:r>
          </a:p>
        </p:txBody>
      </p:sp>
      <p:sp>
        <p:nvSpPr>
          <p:cNvPr id="7" name="Tijdelijke aanduiding voor datum 6">
            <a:extLst>
              <a:ext uri="{FF2B5EF4-FFF2-40B4-BE49-F238E27FC236}">
                <a16:creationId xmlns:a16="http://schemas.microsoft.com/office/drawing/2014/main" id="{197C0E1F-3782-4CA1-9444-5FC30B58CF61}"/>
              </a:ext>
            </a:extLst>
          </p:cNvPr>
          <p:cNvSpPr>
            <a:spLocks noGrp="1"/>
          </p:cNvSpPr>
          <p:nvPr>
            <p:ph type="dt" sz="half" idx="10"/>
          </p:nvPr>
        </p:nvSpPr>
        <p:spPr/>
        <p:txBody>
          <a:bodyPr/>
          <a:lstStyle/>
          <a:p>
            <a:fld id="{AD175D34-0844-46E3-A53B-0865A2D03192}" type="datetime1">
              <a:rPr lang="nl-NL" smtClean="0"/>
              <a:t>31-1-2019</a:t>
            </a:fld>
            <a:endParaRPr lang="nl-NL"/>
          </a:p>
        </p:txBody>
      </p:sp>
      <p:sp>
        <p:nvSpPr>
          <p:cNvPr id="8" name="Tijdelijke aanduiding voor voettekst 7">
            <a:extLst>
              <a:ext uri="{FF2B5EF4-FFF2-40B4-BE49-F238E27FC236}">
                <a16:creationId xmlns:a16="http://schemas.microsoft.com/office/drawing/2014/main" id="{AB9C38C1-2516-47A9-AF09-6DAEB6A55D67}"/>
              </a:ext>
            </a:extLst>
          </p:cNvPr>
          <p:cNvSpPr>
            <a:spLocks noGrp="1"/>
          </p:cNvSpPr>
          <p:nvPr>
            <p:ph type="ftr" sz="quarter" idx="11"/>
          </p:nvPr>
        </p:nvSpPr>
        <p:spPr/>
        <p:txBody>
          <a:bodyPr/>
          <a:lstStyle/>
          <a:p>
            <a:r>
              <a:rPr lang="nl-NL"/>
              <a:t>MJM Beuken</a:t>
            </a:r>
          </a:p>
        </p:txBody>
      </p:sp>
    </p:spTree>
    <p:extLst>
      <p:ext uri="{BB962C8B-B14F-4D97-AF65-F5344CB8AC3E}">
        <p14:creationId xmlns:p14="http://schemas.microsoft.com/office/powerpoint/2010/main" val="77081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5CCCD593-3338-4A09-B02F-BB87DEE9739B}"/>
              </a:ext>
            </a:extLst>
          </p:cNvPr>
          <p:cNvPicPr>
            <a:picLocks noChangeAspect="1"/>
          </p:cNvPicPr>
          <p:nvPr/>
        </p:nvPicPr>
        <p:blipFill>
          <a:blip r:embed="rId3"/>
          <a:stretch>
            <a:fillRect/>
          </a:stretch>
        </p:blipFill>
        <p:spPr>
          <a:xfrm>
            <a:off x="721756" y="3358321"/>
            <a:ext cx="4848865" cy="2837942"/>
          </a:xfrm>
          <a:prstGeom prst="rect">
            <a:avLst/>
          </a:prstGeom>
        </p:spPr>
      </p:pic>
      <p:sp>
        <p:nvSpPr>
          <p:cNvPr id="2" name="Titel 1"/>
          <p:cNvSpPr>
            <a:spLocks noGrp="1"/>
          </p:cNvSpPr>
          <p:nvPr>
            <p:ph type="title"/>
          </p:nvPr>
        </p:nvSpPr>
        <p:spPr/>
        <p:txBody>
          <a:bodyPr/>
          <a:lstStyle/>
          <a:p>
            <a:pPr algn="ctr"/>
            <a:r>
              <a:rPr lang="nl-NL" b="1" dirty="0"/>
              <a:t>De bouwstenen van Power BI</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r>
              <a:rPr lang="nl-NL" dirty="0"/>
              <a:t>4</a:t>
            </a:r>
          </a:p>
        </p:txBody>
      </p:sp>
      <p:sp>
        <p:nvSpPr>
          <p:cNvPr id="3" name="Rechthoek 2">
            <a:extLst>
              <a:ext uri="{FF2B5EF4-FFF2-40B4-BE49-F238E27FC236}">
                <a16:creationId xmlns:a16="http://schemas.microsoft.com/office/drawing/2014/main" id="{B81B554F-AE61-4277-8EAE-A769F382BBD9}"/>
              </a:ext>
            </a:extLst>
          </p:cNvPr>
          <p:cNvSpPr/>
          <p:nvPr/>
        </p:nvSpPr>
        <p:spPr>
          <a:xfrm>
            <a:off x="498556" y="1354135"/>
            <a:ext cx="11194888" cy="1754326"/>
          </a:xfrm>
          <a:prstGeom prst="rect">
            <a:avLst/>
          </a:prstGeom>
        </p:spPr>
        <p:txBody>
          <a:bodyPr wrap="square">
            <a:spAutoFit/>
          </a:bodyPr>
          <a:lstStyle/>
          <a:p>
            <a:r>
              <a:rPr lang="nl-NL" dirty="0"/>
              <a:t>Power BI bevat de volgende bouwstenen:</a:t>
            </a:r>
          </a:p>
          <a:p>
            <a:pPr marL="285750" indent="-285750">
              <a:buFont typeface="Arial" panose="020B0604020202020204" pitchFamily="34" charset="0"/>
              <a:buChar char="•"/>
            </a:pPr>
            <a:r>
              <a:rPr lang="nl-NL" b="1" dirty="0"/>
              <a:t>Visualisaties</a:t>
            </a:r>
            <a:r>
              <a:rPr lang="nl-NL" dirty="0"/>
              <a:t>: een visuele representatie van gegevens, die ook wel een </a:t>
            </a:r>
            <a:r>
              <a:rPr lang="nl-NL" dirty="0" err="1"/>
              <a:t>visual</a:t>
            </a:r>
            <a:r>
              <a:rPr lang="nl-NL" dirty="0"/>
              <a:t> wordt genoemd</a:t>
            </a:r>
          </a:p>
          <a:p>
            <a:pPr marL="285750" indent="-285750">
              <a:buFont typeface="Arial" panose="020B0604020202020204" pitchFamily="34" charset="0"/>
              <a:buChar char="•"/>
            </a:pPr>
            <a:r>
              <a:rPr lang="nl-NL" b="1" dirty="0"/>
              <a:t>Gegevenssets</a:t>
            </a:r>
            <a:r>
              <a:rPr lang="nl-NL" dirty="0"/>
              <a:t>: een verzameling gegevens die in Power BI wordt gebruikt om visualisaties te maken </a:t>
            </a:r>
          </a:p>
          <a:p>
            <a:pPr marL="285750" indent="-285750">
              <a:buFont typeface="Arial" panose="020B0604020202020204" pitchFamily="34" charset="0"/>
              <a:buChar char="•"/>
            </a:pPr>
            <a:r>
              <a:rPr lang="nl-NL" b="1" dirty="0"/>
              <a:t>Rapporten</a:t>
            </a:r>
            <a:r>
              <a:rPr lang="nl-NL" dirty="0"/>
              <a:t>: een verzameling </a:t>
            </a:r>
            <a:r>
              <a:rPr lang="nl-NL" dirty="0" err="1"/>
              <a:t>visuals</a:t>
            </a:r>
            <a:r>
              <a:rPr lang="nl-NL" dirty="0"/>
              <a:t> uit een </a:t>
            </a:r>
            <a:r>
              <a:rPr lang="nl-NL" dirty="0" err="1"/>
              <a:t>gegevensset</a:t>
            </a:r>
            <a:r>
              <a:rPr lang="nl-NL" dirty="0"/>
              <a:t> die een of meer pagina's beslaat </a:t>
            </a:r>
          </a:p>
          <a:p>
            <a:pPr marL="285750" indent="-285750">
              <a:buFont typeface="Arial" panose="020B0604020202020204" pitchFamily="34" charset="0"/>
              <a:buChar char="•"/>
            </a:pPr>
            <a:r>
              <a:rPr lang="nl-NL" b="1" dirty="0"/>
              <a:t>Dashboards</a:t>
            </a:r>
            <a:r>
              <a:rPr lang="nl-NL" dirty="0"/>
              <a:t>: een verzameling </a:t>
            </a:r>
            <a:r>
              <a:rPr lang="nl-NL" dirty="0" err="1"/>
              <a:t>visuals</a:t>
            </a:r>
            <a:r>
              <a:rPr lang="nl-NL" dirty="0"/>
              <a:t> van één pagina die is samengesteld op basis van een rapport </a:t>
            </a:r>
          </a:p>
          <a:p>
            <a:pPr marL="285750" indent="-285750">
              <a:buFont typeface="Arial" panose="020B0604020202020204" pitchFamily="34" charset="0"/>
              <a:buChar char="•"/>
            </a:pPr>
            <a:r>
              <a:rPr lang="nl-NL" b="1" dirty="0"/>
              <a:t>Tegels</a:t>
            </a:r>
            <a:r>
              <a:rPr lang="nl-NL" dirty="0"/>
              <a:t>: één visualisatie in een rapport of dashboard</a:t>
            </a:r>
          </a:p>
        </p:txBody>
      </p:sp>
      <p:pic>
        <p:nvPicPr>
          <p:cNvPr id="4" name="Afbeelding 3">
            <a:extLst>
              <a:ext uri="{FF2B5EF4-FFF2-40B4-BE49-F238E27FC236}">
                <a16:creationId xmlns:a16="http://schemas.microsoft.com/office/drawing/2014/main" id="{F8B93CAD-A176-469C-8A22-D4275C46F47D}"/>
              </a:ext>
            </a:extLst>
          </p:cNvPr>
          <p:cNvPicPr>
            <a:picLocks noChangeAspect="1"/>
          </p:cNvPicPr>
          <p:nvPr/>
        </p:nvPicPr>
        <p:blipFill>
          <a:blip r:embed="rId4"/>
          <a:stretch>
            <a:fillRect/>
          </a:stretch>
        </p:blipFill>
        <p:spPr>
          <a:xfrm>
            <a:off x="6621381" y="3358321"/>
            <a:ext cx="4182977" cy="2837942"/>
          </a:xfrm>
          <a:prstGeom prst="rect">
            <a:avLst/>
          </a:prstGeom>
        </p:spPr>
      </p:pic>
      <p:sp>
        <p:nvSpPr>
          <p:cNvPr id="8" name="Tijdelijke aanduiding voor datum 7">
            <a:extLst>
              <a:ext uri="{FF2B5EF4-FFF2-40B4-BE49-F238E27FC236}">
                <a16:creationId xmlns:a16="http://schemas.microsoft.com/office/drawing/2014/main" id="{FA8C9B56-ED2D-4D3F-9B46-11A24ADAA34C}"/>
              </a:ext>
            </a:extLst>
          </p:cNvPr>
          <p:cNvSpPr>
            <a:spLocks noGrp="1"/>
          </p:cNvSpPr>
          <p:nvPr>
            <p:ph type="dt" sz="half" idx="10"/>
          </p:nvPr>
        </p:nvSpPr>
        <p:spPr/>
        <p:txBody>
          <a:bodyPr/>
          <a:lstStyle/>
          <a:p>
            <a:fld id="{06A9F26A-DAD5-4D7C-9340-9E3E19AC2F98}" type="datetime1">
              <a:rPr lang="nl-NL" smtClean="0"/>
              <a:t>31-1-2019</a:t>
            </a:fld>
            <a:endParaRPr lang="nl-NL"/>
          </a:p>
        </p:txBody>
      </p:sp>
      <p:sp>
        <p:nvSpPr>
          <p:cNvPr id="9" name="Tijdelijke aanduiding voor voettekst 8">
            <a:extLst>
              <a:ext uri="{FF2B5EF4-FFF2-40B4-BE49-F238E27FC236}">
                <a16:creationId xmlns:a16="http://schemas.microsoft.com/office/drawing/2014/main" id="{720E9193-4FC2-47A8-ABF9-52B896D8302F}"/>
              </a:ext>
            </a:extLst>
          </p:cNvPr>
          <p:cNvSpPr>
            <a:spLocks noGrp="1"/>
          </p:cNvSpPr>
          <p:nvPr>
            <p:ph type="ftr" sz="quarter" idx="11"/>
          </p:nvPr>
        </p:nvSpPr>
        <p:spPr/>
        <p:txBody>
          <a:bodyPr/>
          <a:lstStyle/>
          <a:p>
            <a:r>
              <a:rPr lang="nl-NL"/>
              <a:t>MJM Beuken</a:t>
            </a:r>
          </a:p>
        </p:txBody>
      </p:sp>
    </p:spTree>
    <p:extLst>
      <p:ext uri="{BB962C8B-B14F-4D97-AF65-F5344CB8AC3E}">
        <p14:creationId xmlns:p14="http://schemas.microsoft.com/office/powerpoint/2010/main" val="132486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Gegevens ophalen in Power BI</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5514CAE2-3162-4D51-BB3E-7024AA8E25F5}" type="slidenum">
              <a:rPr lang="nl-NL" dirty="0"/>
              <a:t>8</a:t>
            </a:fld>
            <a:endParaRPr lang="nl-NL" dirty="0"/>
          </a:p>
        </p:txBody>
      </p:sp>
      <p:sp>
        <p:nvSpPr>
          <p:cNvPr id="3" name="Rechthoek 2">
            <a:extLst>
              <a:ext uri="{FF2B5EF4-FFF2-40B4-BE49-F238E27FC236}">
                <a16:creationId xmlns:a16="http://schemas.microsoft.com/office/drawing/2014/main" id="{B81B554F-AE61-4277-8EAE-A769F382BBD9}"/>
              </a:ext>
            </a:extLst>
          </p:cNvPr>
          <p:cNvSpPr/>
          <p:nvPr/>
        </p:nvSpPr>
        <p:spPr>
          <a:xfrm>
            <a:off x="498556" y="1354135"/>
            <a:ext cx="11194888" cy="1938992"/>
          </a:xfrm>
          <a:prstGeom prst="rect">
            <a:avLst/>
          </a:prstGeom>
        </p:spPr>
        <p:txBody>
          <a:bodyPr wrap="square">
            <a:spAutoFit/>
          </a:bodyPr>
          <a:lstStyle/>
          <a:p>
            <a:r>
              <a:rPr lang="nl-NL" sz="2400" dirty="0"/>
              <a:t>Power BI Desktop is een hulpprogramma voor de verbinding met en het opschonen en visualiseren van gegevens. Je kunt met Power BI Desktop verbindingen met gegevens maken en de gegevens vervolgens op verschillende manieren modelleren en visualiseren. De meeste gebruikers die aan business intelligence-projecten werken, werken het merendeel van de tijd in Power BI Desktop.</a:t>
            </a:r>
          </a:p>
        </p:txBody>
      </p:sp>
      <p:sp>
        <p:nvSpPr>
          <p:cNvPr id="8" name="Tijdelijke aanduiding voor datum 7">
            <a:extLst>
              <a:ext uri="{FF2B5EF4-FFF2-40B4-BE49-F238E27FC236}">
                <a16:creationId xmlns:a16="http://schemas.microsoft.com/office/drawing/2014/main" id="{FA8C9B56-ED2D-4D3F-9B46-11A24ADAA34C}"/>
              </a:ext>
            </a:extLst>
          </p:cNvPr>
          <p:cNvSpPr>
            <a:spLocks noGrp="1"/>
          </p:cNvSpPr>
          <p:nvPr>
            <p:ph type="dt" sz="half" idx="10"/>
          </p:nvPr>
        </p:nvSpPr>
        <p:spPr/>
        <p:txBody>
          <a:bodyPr/>
          <a:lstStyle/>
          <a:p>
            <a:fld id="{06A9F26A-DAD5-4D7C-9340-9E3E19AC2F98}" type="datetime1">
              <a:rPr lang="nl-NL" smtClean="0"/>
              <a:t>31-1-2019</a:t>
            </a:fld>
            <a:endParaRPr lang="nl-NL"/>
          </a:p>
        </p:txBody>
      </p:sp>
      <p:sp>
        <p:nvSpPr>
          <p:cNvPr id="9" name="Tijdelijke aanduiding voor voettekst 8">
            <a:extLst>
              <a:ext uri="{FF2B5EF4-FFF2-40B4-BE49-F238E27FC236}">
                <a16:creationId xmlns:a16="http://schemas.microsoft.com/office/drawing/2014/main" id="{720E9193-4FC2-47A8-ABF9-52B896D8302F}"/>
              </a:ext>
            </a:extLst>
          </p:cNvPr>
          <p:cNvSpPr>
            <a:spLocks noGrp="1"/>
          </p:cNvSpPr>
          <p:nvPr>
            <p:ph type="ftr" sz="quarter" idx="11"/>
          </p:nvPr>
        </p:nvSpPr>
        <p:spPr/>
        <p:txBody>
          <a:bodyPr/>
          <a:lstStyle/>
          <a:p>
            <a:r>
              <a:rPr lang="nl-NL"/>
              <a:t>MJM Beuken</a:t>
            </a:r>
          </a:p>
        </p:txBody>
      </p:sp>
      <p:sp>
        <p:nvSpPr>
          <p:cNvPr id="6" name="Rechthoek 5">
            <a:extLst>
              <a:ext uri="{FF2B5EF4-FFF2-40B4-BE49-F238E27FC236}">
                <a16:creationId xmlns:a16="http://schemas.microsoft.com/office/drawing/2014/main" id="{EAD3CB37-EBCF-4D3E-BC23-DA29CDF12CCB}"/>
              </a:ext>
            </a:extLst>
          </p:cNvPr>
          <p:cNvSpPr/>
          <p:nvPr/>
        </p:nvSpPr>
        <p:spPr>
          <a:xfrm>
            <a:off x="4712368" y="3849372"/>
            <a:ext cx="6096000" cy="646331"/>
          </a:xfrm>
          <a:prstGeom prst="rect">
            <a:avLst/>
          </a:prstGeom>
        </p:spPr>
        <p:txBody>
          <a:bodyPr>
            <a:spAutoFit/>
          </a:bodyPr>
          <a:lstStyle/>
          <a:p>
            <a:r>
              <a:rPr lang="nl-NL" dirty="0"/>
              <a:t>Wanneer je gegevens ophaalt, zijn deze soms niet zo goed opgemaakt, of niet zo </a:t>
            </a:r>
            <a:r>
              <a:rPr lang="nl-NL" i="1" dirty="0"/>
              <a:t>schoon</a:t>
            </a:r>
            <a:r>
              <a:rPr lang="nl-NL" dirty="0"/>
              <a:t>, als je graag zou willen.</a:t>
            </a:r>
          </a:p>
        </p:txBody>
      </p:sp>
    </p:spTree>
    <p:extLst>
      <p:ext uri="{BB962C8B-B14F-4D97-AF65-F5344CB8AC3E}">
        <p14:creationId xmlns:p14="http://schemas.microsoft.com/office/powerpoint/2010/main" val="82991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t>Modellen maken in Power BI</a:t>
            </a:r>
            <a:endParaRPr lang="nl-NL" dirty="0"/>
          </a:p>
        </p:txBody>
      </p:sp>
      <p:sp>
        <p:nvSpPr>
          <p:cNvPr id="5" name="Tijdelijke aanduiding voor dianummer 3"/>
          <p:cNvSpPr>
            <a:spLocks noGrp="1"/>
          </p:cNvSpPr>
          <p:nvPr>
            <p:ph type="sldNum" sz="quarter" idx="12"/>
          </p:nvPr>
        </p:nvSpPr>
        <p:spPr>
          <a:xfrm>
            <a:off x="0" y="797890"/>
            <a:ext cx="838200" cy="249860"/>
          </a:xfrm>
        </p:spPr>
        <p:txBody>
          <a:bodyPr/>
          <a:lstStyle/>
          <a:p>
            <a:fld id="{D8174BC5-4676-4E29-B2CE-7BBABEF97C17}" type="slidenum">
              <a:rPr lang="nl-NL" smtClean="0"/>
              <a:t>9</a:t>
            </a:fld>
            <a:endParaRPr lang="nl-NL" dirty="0"/>
          </a:p>
        </p:txBody>
      </p:sp>
      <p:sp>
        <p:nvSpPr>
          <p:cNvPr id="3" name="Rechthoek 2">
            <a:extLst>
              <a:ext uri="{FF2B5EF4-FFF2-40B4-BE49-F238E27FC236}">
                <a16:creationId xmlns:a16="http://schemas.microsoft.com/office/drawing/2014/main" id="{B81B554F-AE61-4277-8EAE-A769F382BBD9}"/>
              </a:ext>
            </a:extLst>
          </p:cNvPr>
          <p:cNvSpPr/>
          <p:nvPr/>
        </p:nvSpPr>
        <p:spPr>
          <a:xfrm>
            <a:off x="498556" y="1354135"/>
            <a:ext cx="11194888" cy="1200329"/>
          </a:xfrm>
          <a:prstGeom prst="rect">
            <a:avLst/>
          </a:prstGeom>
        </p:spPr>
        <p:txBody>
          <a:bodyPr wrap="square">
            <a:spAutoFit/>
          </a:bodyPr>
          <a:lstStyle/>
          <a:p>
            <a:r>
              <a:rPr lang="nl-NL" sz="2400" dirty="0"/>
              <a:t>Met de functies voor </a:t>
            </a:r>
            <a:r>
              <a:rPr lang="nl-NL" sz="2400" b="1" dirty="0"/>
              <a:t>modellen maken</a:t>
            </a:r>
            <a:r>
              <a:rPr lang="nl-NL" sz="2400" dirty="0"/>
              <a:t> in </a:t>
            </a:r>
            <a:r>
              <a:rPr lang="nl-NL" sz="2400" b="1" dirty="0"/>
              <a:t>Power BI</a:t>
            </a:r>
            <a:r>
              <a:rPr lang="nl-NL" sz="2400" dirty="0"/>
              <a:t>, kun je verbinding maken met meerdere gegevensbronnen en deze vervolgens combineren op een manier dat een uniek gegevensmodel wordt gemaakt dat aansluit op jouw behoeften.</a:t>
            </a:r>
          </a:p>
        </p:txBody>
      </p:sp>
      <p:sp>
        <p:nvSpPr>
          <p:cNvPr id="8" name="Tijdelijke aanduiding voor datum 7">
            <a:extLst>
              <a:ext uri="{FF2B5EF4-FFF2-40B4-BE49-F238E27FC236}">
                <a16:creationId xmlns:a16="http://schemas.microsoft.com/office/drawing/2014/main" id="{FA8C9B56-ED2D-4D3F-9B46-11A24ADAA34C}"/>
              </a:ext>
            </a:extLst>
          </p:cNvPr>
          <p:cNvSpPr>
            <a:spLocks noGrp="1"/>
          </p:cNvSpPr>
          <p:nvPr>
            <p:ph type="dt" sz="half" idx="10"/>
          </p:nvPr>
        </p:nvSpPr>
        <p:spPr/>
        <p:txBody>
          <a:bodyPr/>
          <a:lstStyle/>
          <a:p>
            <a:fld id="{06A9F26A-DAD5-4D7C-9340-9E3E19AC2F98}" type="datetime1">
              <a:rPr lang="nl-NL" smtClean="0"/>
              <a:t>31-1-2019</a:t>
            </a:fld>
            <a:endParaRPr lang="nl-NL"/>
          </a:p>
        </p:txBody>
      </p:sp>
      <p:sp>
        <p:nvSpPr>
          <p:cNvPr id="9" name="Tijdelijke aanduiding voor voettekst 8">
            <a:extLst>
              <a:ext uri="{FF2B5EF4-FFF2-40B4-BE49-F238E27FC236}">
                <a16:creationId xmlns:a16="http://schemas.microsoft.com/office/drawing/2014/main" id="{720E9193-4FC2-47A8-ABF9-52B896D8302F}"/>
              </a:ext>
            </a:extLst>
          </p:cNvPr>
          <p:cNvSpPr>
            <a:spLocks noGrp="1"/>
          </p:cNvSpPr>
          <p:nvPr>
            <p:ph type="ftr" sz="quarter" idx="11"/>
          </p:nvPr>
        </p:nvSpPr>
        <p:spPr/>
        <p:txBody>
          <a:bodyPr/>
          <a:lstStyle/>
          <a:p>
            <a:r>
              <a:rPr lang="nl-NL"/>
              <a:t>MJM Beuken</a:t>
            </a:r>
          </a:p>
        </p:txBody>
      </p:sp>
      <p:sp>
        <p:nvSpPr>
          <p:cNvPr id="6" name="Rechthoek 5">
            <a:extLst>
              <a:ext uri="{FF2B5EF4-FFF2-40B4-BE49-F238E27FC236}">
                <a16:creationId xmlns:a16="http://schemas.microsoft.com/office/drawing/2014/main" id="{EAD3CB37-EBCF-4D3E-BC23-DA29CDF12CCB}"/>
              </a:ext>
            </a:extLst>
          </p:cNvPr>
          <p:cNvSpPr/>
          <p:nvPr/>
        </p:nvSpPr>
        <p:spPr>
          <a:xfrm>
            <a:off x="4808621" y="3307114"/>
            <a:ext cx="6096000" cy="2585323"/>
          </a:xfrm>
          <a:prstGeom prst="rect">
            <a:avLst/>
          </a:prstGeom>
        </p:spPr>
        <p:txBody>
          <a:bodyPr>
            <a:spAutoFit/>
          </a:bodyPr>
          <a:lstStyle/>
          <a:p>
            <a:r>
              <a:rPr lang="nl-NL" dirty="0"/>
              <a:t>Een van de sterke punten van Power BI is dat je jouw gegevens niet eendimensionaal hoeft te maken om ze in te passen in één tabel. In plaats daarvan kun je meerdere tabellen uit meerdere bronnen gebruiken en de </a:t>
            </a:r>
            <a:r>
              <a:rPr lang="nl-NL" b="1" dirty="0"/>
              <a:t>relatie</a:t>
            </a:r>
            <a:r>
              <a:rPr lang="nl-NL" dirty="0"/>
              <a:t> hiertussen definiëren. Je kunt ook jouw eigen aangepaste berekeningen maken en nieuwe metrische gegevens toewijzen om specifieke segmenten van je gegevens weer te geven. Daarnaast kun je deze nieuwe metingen gebruiken in visualisaties zodat je eenvoudig kunt modelleren.</a:t>
            </a:r>
          </a:p>
        </p:txBody>
      </p:sp>
    </p:spTree>
    <p:extLst>
      <p:ext uri="{BB962C8B-B14F-4D97-AF65-F5344CB8AC3E}">
        <p14:creationId xmlns:p14="http://schemas.microsoft.com/office/powerpoint/2010/main" val="165271708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871</Words>
  <Application>Microsoft Office PowerPoint</Application>
  <PresentationFormat>Breedbeeld</PresentationFormat>
  <Paragraphs>126</Paragraphs>
  <Slides>11</Slides>
  <Notes>11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11</vt:i4>
      </vt:variant>
    </vt:vector>
  </HeadingPairs>
  <TitlesOfParts>
    <vt:vector size="18" baseType="lpstr">
      <vt:lpstr>Microsoft JhengHei Light</vt:lpstr>
      <vt:lpstr>Microsoft JhengHei UI Light</vt:lpstr>
      <vt:lpstr>Arial</vt:lpstr>
      <vt:lpstr>Calibri</vt:lpstr>
      <vt:lpstr>Calibri Light</vt:lpstr>
      <vt:lpstr>Tahoma</vt:lpstr>
      <vt:lpstr>Kantoorthema</vt:lpstr>
      <vt:lpstr>PowerPoint-presentatie</vt:lpstr>
      <vt:lpstr>Data-Analyse &amp; de accountant</vt:lpstr>
      <vt:lpstr>Data-Analyse &amp; de accountant</vt:lpstr>
      <vt:lpstr>Technologielandschap</vt:lpstr>
      <vt:lpstr>De onderdelen van Power BI</vt:lpstr>
      <vt:lpstr>Power BI gebruiken</vt:lpstr>
      <vt:lpstr>De bouwstenen van Power BI</vt:lpstr>
      <vt:lpstr>Gegevens ophalen in Power BI</vt:lpstr>
      <vt:lpstr>Modellen maken in Power BI</vt:lpstr>
      <vt:lpstr>Visualisaties in Power BI</vt:lpstr>
      <vt:lpstr>Training on the job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Zuyd Blockchain Centre – Betrokkenen</dc:title>
  <dc:creator>Martijn</dc:creator>
  <cp:lastModifiedBy>Beuken, MJM (Maik)</cp:lastModifiedBy>
  <cp:revision>30</cp:revision>
  <dcterms:created xsi:type="dcterms:W3CDTF">2018-09-19T08:45:35Z</dcterms:created>
  <dcterms:modified xsi:type="dcterms:W3CDTF">2019-01-31T18:24:54Z</dcterms:modified>
</cp:coreProperties>
</file>