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62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942B5-96A3-4FA4-BFF8-2138E7C1A84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A7F5B-A36F-4AF1-8EE4-5B5348CAD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2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40EC-4321-4B09-8F53-54EBA698989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3387-F1DD-47EE-9978-6CDA5520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9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40EC-4321-4B09-8F53-54EBA698989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3387-F1DD-47EE-9978-6CDA5520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40EC-4321-4B09-8F53-54EBA698989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3387-F1DD-47EE-9978-6CDA5520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9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40EC-4321-4B09-8F53-54EBA698989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3387-F1DD-47EE-9978-6CDA5520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4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40EC-4321-4B09-8F53-54EBA698989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3387-F1DD-47EE-9978-6CDA5520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9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40EC-4321-4B09-8F53-54EBA698989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3387-F1DD-47EE-9978-6CDA5520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4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40EC-4321-4B09-8F53-54EBA698989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3387-F1DD-47EE-9978-6CDA5520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7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40EC-4321-4B09-8F53-54EBA698989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3387-F1DD-47EE-9978-6CDA5520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1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40EC-4321-4B09-8F53-54EBA698989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3387-F1DD-47EE-9978-6CDA5520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6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40EC-4321-4B09-8F53-54EBA698989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3387-F1DD-47EE-9978-6CDA5520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40EC-4321-4B09-8F53-54EBA698989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3387-F1DD-47EE-9978-6CDA5520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6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440EC-4321-4B09-8F53-54EBA698989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B3387-F1DD-47EE-9978-6CDA5520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4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CallableStatement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55626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 err="1"/>
              <a:t>CallableStatement</a:t>
            </a:r>
            <a:r>
              <a:rPr lang="en-US" sz="2400" dirty="0"/>
              <a:t> interface provides methods to execute the stored procedures</a:t>
            </a:r>
            <a:r>
              <a:rPr lang="en-US" sz="2400" dirty="0" smtClean="0"/>
              <a:t>.</a:t>
            </a:r>
          </a:p>
          <a:p>
            <a:pPr lvl="1" algn="just"/>
            <a:r>
              <a:rPr lang="en-US" sz="1900" dirty="0" smtClean="0"/>
              <a:t>we </a:t>
            </a:r>
            <a:r>
              <a:rPr lang="en-US" sz="1900" dirty="0"/>
              <a:t>can create an object </a:t>
            </a:r>
            <a:r>
              <a:rPr lang="en-US" sz="1900" dirty="0" smtClean="0"/>
              <a:t>of the</a:t>
            </a:r>
            <a:r>
              <a:rPr lang="en-US" sz="1900" dirty="0"/>
              <a:t> </a:t>
            </a:r>
            <a:r>
              <a:rPr lang="en-US" sz="1900" b="1" dirty="0" err="1"/>
              <a:t>CallableStatement</a:t>
            </a:r>
            <a:r>
              <a:rPr lang="en-US" sz="1900" dirty="0"/>
              <a:t> (interface) </a:t>
            </a:r>
            <a:endParaRPr lang="en-US" sz="1900" dirty="0" smtClean="0"/>
          </a:p>
          <a:p>
            <a:pPr lvl="1" algn="just"/>
            <a:r>
              <a:rPr lang="en-US" sz="1900" dirty="0" smtClean="0"/>
              <a:t>Use the</a:t>
            </a:r>
            <a:r>
              <a:rPr lang="en-US" sz="1900" dirty="0"/>
              <a:t> </a:t>
            </a:r>
            <a:r>
              <a:rPr lang="en-US" sz="1900" b="1" dirty="0" err="1"/>
              <a:t>prepareCall</a:t>
            </a:r>
            <a:r>
              <a:rPr lang="en-US" sz="1900" b="1" dirty="0"/>
              <a:t>()</a:t>
            </a:r>
            <a:r>
              <a:rPr lang="en-US" sz="1900" dirty="0"/>
              <a:t> method of the </a:t>
            </a:r>
            <a:r>
              <a:rPr lang="en-US" sz="1900" b="1" dirty="0"/>
              <a:t>Connection</a:t>
            </a:r>
            <a:r>
              <a:rPr lang="en-US" sz="1900" dirty="0"/>
              <a:t> interface. </a:t>
            </a:r>
            <a:endParaRPr lang="en-US" sz="1900" dirty="0" smtClean="0"/>
          </a:p>
          <a:p>
            <a:pPr lvl="1" algn="just"/>
            <a:endParaRPr lang="en-US" sz="1800" dirty="0" smtClean="0"/>
          </a:p>
          <a:p>
            <a:pPr algn="just"/>
            <a:r>
              <a:rPr lang="en-US" sz="2400" dirty="0" smtClean="0"/>
              <a:t>This </a:t>
            </a:r>
            <a:r>
              <a:rPr lang="en-US" sz="2400" dirty="0"/>
              <a:t>method accepts a string variable representing a query to call the stored procedure and returns a </a:t>
            </a:r>
            <a:r>
              <a:rPr lang="en-US" sz="2400" b="1" dirty="0" err="1"/>
              <a:t>CallableStatement</a:t>
            </a:r>
            <a:r>
              <a:rPr lang="en-US" sz="2400" dirty="0"/>
              <a:t> object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A Callable statement can have input parameters, output parameters or both.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To </a:t>
            </a:r>
            <a:r>
              <a:rPr lang="en-US" sz="2400" dirty="0"/>
              <a:t>pass input parameters to the procedure call </a:t>
            </a:r>
            <a:endParaRPr lang="en-US" sz="2400" dirty="0" smtClean="0"/>
          </a:p>
          <a:p>
            <a:pPr lvl="1" algn="just"/>
            <a:r>
              <a:rPr lang="en-US" sz="2000" dirty="0" smtClean="0">
                <a:solidFill>
                  <a:srgbClr val="C00000"/>
                </a:solidFill>
              </a:rPr>
              <a:t>Use </a:t>
            </a:r>
            <a:r>
              <a:rPr lang="en-US" sz="2000" dirty="0">
                <a:solidFill>
                  <a:srgbClr val="C00000"/>
                </a:solidFill>
              </a:rPr>
              <a:t>place holder </a:t>
            </a:r>
            <a:r>
              <a:rPr lang="en-US" sz="2000" dirty="0"/>
              <a:t>and </a:t>
            </a:r>
            <a:endParaRPr lang="en-US" sz="2000" dirty="0" smtClean="0"/>
          </a:p>
          <a:p>
            <a:pPr lvl="1" algn="just"/>
            <a:r>
              <a:rPr lang="en-US" sz="2000" dirty="0" smtClean="0">
                <a:solidFill>
                  <a:srgbClr val="C00000"/>
                </a:solidFill>
              </a:rPr>
              <a:t>set </a:t>
            </a:r>
            <a:r>
              <a:rPr lang="en-US" sz="2000" dirty="0">
                <a:solidFill>
                  <a:srgbClr val="C00000"/>
                </a:solidFill>
              </a:rPr>
              <a:t>values</a:t>
            </a:r>
            <a:r>
              <a:rPr lang="en-US" sz="2000" dirty="0"/>
              <a:t> to these using the setter methods </a:t>
            </a:r>
            <a:r>
              <a:rPr lang="en-US" sz="2000" dirty="0" smtClean="0"/>
              <a:t>(</a:t>
            </a:r>
            <a:r>
              <a:rPr lang="en-US" sz="2000" dirty="0" err="1"/>
              <a:t>setInt</a:t>
            </a:r>
            <a:r>
              <a:rPr lang="en-US" sz="2000" dirty="0"/>
              <a:t>(), </a:t>
            </a:r>
            <a:r>
              <a:rPr lang="en-US" sz="2000" dirty="0" err="1"/>
              <a:t>setString</a:t>
            </a:r>
            <a:r>
              <a:rPr lang="en-US" sz="2000" dirty="0"/>
              <a:t>(), </a:t>
            </a:r>
            <a:r>
              <a:rPr lang="en-US" sz="2000" dirty="0" err="1"/>
              <a:t>setFloat</a:t>
            </a:r>
            <a:r>
              <a:rPr lang="en-US" sz="2000" dirty="0" smtClean="0"/>
              <a:t>())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Syntax: </a:t>
            </a:r>
            <a:r>
              <a:rPr lang="en-US" sz="2000" dirty="0" err="1"/>
              <a:t>CallableStatement</a:t>
            </a:r>
            <a:r>
              <a:rPr lang="en-US" sz="2000" dirty="0"/>
              <a:t> </a:t>
            </a:r>
            <a:r>
              <a:rPr lang="en-US" sz="2000" dirty="0" err="1"/>
              <a:t>cstmt</a:t>
            </a:r>
            <a:r>
              <a:rPr lang="en-US" sz="2000" dirty="0"/>
              <a:t> = </a:t>
            </a:r>
            <a:r>
              <a:rPr lang="en-US" sz="2000" dirty="0" err="1"/>
              <a:t>con.prepareCall</a:t>
            </a:r>
            <a:r>
              <a:rPr lang="en-US" sz="2000" dirty="0"/>
              <a:t>("{call </a:t>
            </a:r>
            <a:r>
              <a:rPr lang="en-US" sz="2000" dirty="0" err="1" smtClean="0">
                <a:solidFill>
                  <a:srgbClr val="C00000"/>
                </a:solidFill>
              </a:rPr>
              <a:t>procedurename</a:t>
            </a:r>
            <a:r>
              <a:rPr lang="en-US" sz="2000" dirty="0" smtClean="0"/>
              <a:t>(?, </a:t>
            </a:r>
            <a:r>
              <a:rPr lang="en-US" sz="2000" dirty="0"/>
              <a:t>?, ?)}");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400" dirty="0" smtClean="0"/>
          </a:p>
          <a:p>
            <a:pPr algn="just"/>
            <a:r>
              <a:rPr lang="en-US" sz="2400" dirty="0" smtClean="0"/>
              <a:t>Ex: </a:t>
            </a:r>
            <a:r>
              <a:rPr lang="en-US" sz="2400" dirty="0" err="1" smtClean="0"/>
              <a:t>CallableStatement</a:t>
            </a:r>
            <a:r>
              <a:rPr lang="en-US" sz="2400" dirty="0" smtClean="0"/>
              <a:t> </a:t>
            </a:r>
            <a:r>
              <a:rPr lang="en-US" sz="2400" dirty="0" err="1"/>
              <a:t>cstmt</a:t>
            </a:r>
            <a:r>
              <a:rPr lang="en-US" sz="2400" dirty="0"/>
              <a:t> = </a:t>
            </a:r>
            <a:r>
              <a:rPr lang="en-US" sz="2400" dirty="0" err="1"/>
              <a:t>con.prepareCall</a:t>
            </a:r>
            <a:r>
              <a:rPr lang="en-US" sz="2400" dirty="0"/>
              <a:t>("{call </a:t>
            </a:r>
            <a:r>
              <a:rPr lang="en-US" sz="2400" dirty="0" err="1"/>
              <a:t>myProcedure</a:t>
            </a:r>
            <a:r>
              <a:rPr lang="en-US" sz="2400" dirty="0"/>
              <a:t>(?, ?, ?)}");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16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about </a:t>
            </a:r>
            <a:r>
              <a:rPr lang="en-US" dirty="0" err="1" smtClean="0"/>
              <a:t>CallableStatement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287963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The </a:t>
            </a:r>
            <a:r>
              <a:rPr lang="en-US" sz="1800" dirty="0" err="1">
                <a:solidFill>
                  <a:srgbClr val="FF0000"/>
                </a:solidFill>
              </a:rPr>
              <a:t>CallableStatement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object uses </a:t>
            </a:r>
            <a:r>
              <a:rPr lang="en-US" sz="1800" dirty="0">
                <a:solidFill>
                  <a:srgbClr val="FF0000"/>
                </a:solidFill>
              </a:rPr>
              <a:t>three types of parameters </a:t>
            </a:r>
            <a:r>
              <a:rPr lang="en-US" sz="1800" dirty="0"/>
              <a:t>when calling a stored procedure. These parameters are:-</a:t>
            </a:r>
            <a:endParaRPr lang="en-US" sz="1600" dirty="0"/>
          </a:p>
          <a:p>
            <a:pPr lvl="0" algn="just"/>
            <a:r>
              <a:rPr lang="en-US" sz="1800" b="1" dirty="0" smtClean="0">
                <a:solidFill>
                  <a:srgbClr val="003399"/>
                </a:solidFill>
              </a:rPr>
              <a:t>IN </a:t>
            </a:r>
            <a:endParaRPr lang="en-US" sz="1600" b="1" dirty="0">
              <a:solidFill>
                <a:srgbClr val="003399"/>
              </a:solidFill>
            </a:endParaRPr>
          </a:p>
          <a:p>
            <a:pPr lvl="1" algn="just"/>
            <a:r>
              <a:rPr lang="en-US" sz="1600" dirty="0"/>
              <a:t>It contains any </a:t>
            </a:r>
            <a:r>
              <a:rPr lang="en-US" sz="1600" dirty="0">
                <a:solidFill>
                  <a:srgbClr val="FF0000"/>
                </a:solidFill>
              </a:rPr>
              <a:t>data that needs to be passed to the stored procedure </a:t>
            </a:r>
            <a:r>
              <a:rPr lang="en-US" sz="1600" dirty="0"/>
              <a:t>and whose value is assigned using the </a:t>
            </a:r>
            <a:r>
              <a:rPr lang="en-US" sz="1600" dirty="0" err="1"/>
              <a:t>setxxx</a:t>
            </a:r>
            <a:r>
              <a:rPr lang="en-US" sz="1600" dirty="0"/>
              <a:t>() method as described</a:t>
            </a:r>
            <a:r>
              <a:rPr lang="en-US" sz="1600" dirty="0" smtClean="0"/>
              <a:t>. </a:t>
            </a:r>
            <a:r>
              <a:rPr lang="en-US" sz="1600" b="1" dirty="0" smtClean="0">
                <a:solidFill>
                  <a:srgbClr val="003399"/>
                </a:solidFill>
              </a:rPr>
              <a:t>(input to stored procedure)</a:t>
            </a:r>
            <a:endParaRPr lang="en-US" sz="1400" b="1" dirty="0">
              <a:solidFill>
                <a:srgbClr val="003399"/>
              </a:solidFill>
            </a:endParaRPr>
          </a:p>
          <a:p>
            <a:pPr lvl="0" algn="just"/>
            <a:r>
              <a:rPr lang="en-US" sz="1800" b="1" dirty="0">
                <a:solidFill>
                  <a:srgbClr val="003399"/>
                </a:solidFill>
              </a:rPr>
              <a:t>OUT </a:t>
            </a:r>
            <a:endParaRPr lang="en-US" sz="1600" b="1" dirty="0">
              <a:solidFill>
                <a:srgbClr val="003399"/>
              </a:solidFill>
            </a:endParaRPr>
          </a:p>
          <a:p>
            <a:pPr lvl="1" algn="just"/>
            <a:r>
              <a:rPr lang="en-US" sz="1600" dirty="0"/>
              <a:t>It contains the </a:t>
            </a:r>
            <a:r>
              <a:rPr lang="en-US" sz="1600" dirty="0">
                <a:solidFill>
                  <a:srgbClr val="FF0000"/>
                </a:solidFill>
              </a:rPr>
              <a:t>value returned by the stored procedures </a:t>
            </a:r>
            <a:r>
              <a:rPr lang="en-US" sz="1600" dirty="0"/>
              <a:t>if any. It must be registered using the </a:t>
            </a:r>
            <a:r>
              <a:rPr lang="en-US" sz="1600" dirty="0" err="1"/>
              <a:t>registerOut</a:t>
            </a:r>
            <a:r>
              <a:rPr lang="en-US" sz="1600" dirty="0"/>
              <a:t>() method and then is later received by the J2EE component using the </a:t>
            </a:r>
            <a:r>
              <a:rPr lang="en-US" sz="1600" dirty="0" err="1"/>
              <a:t>getxxx</a:t>
            </a:r>
            <a:r>
              <a:rPr lang="en-US" sz="1600" dirty="0"/>
              <a:t>() </a:t>
            </a:r>
            <a:r>
              <a:rPr lang="en-US" sz="1600" dirty="0" smtClean="0"/>
              <a:t>method</a:t>
            </a:r>
            <a:r>
              <a:rPr lang="en-US" sz="1600" dirty="0"/>
              <a:t> </a:t>
            </a:r>
            <a:r>
              <a:rPr lang="en-US" sz="1400" b="1" dirty="0" smtClean="0">
                <a:solidFill>
                  <a:srgbClr val="003399"/>
                </a:solidFill>
              </a:rPr>
              <a:t>(output from the </a:t>
            </a:r>
            <a:r>
              <a:rPr lang="en-US" sz="1400" b="1" dirty="0">
                <a:solidFill>
                  <a:srgbClr val="003399"/>
                </a:solidFill>
              </a:rPr>
              <a:t>stored procedure)</a:t>
            </a:r>
            <a:endParaRPr lang="en-US" sz="1200" b="1" dirty="0">
              <a:solidFill>
                <a:srgbClr val="003399"/>
              </a:solidFill>
            </a:endParaRPr>
          </a:p>
          <a:p>
            <a:pPr lvl="1" algn="just"/>
            <a:endParaRPr lang="en-US" sz="1400" dirty="0"/>
          </a:p>
          <a:p>
            <a:pPr lvl="0" algn="just"/>
            <a:r>
              <a:rPr lang="en-US" sz="1800" b="1" dirty="0">
                <a:solidFill>
                  <a:srgbClr val="003399"/>
                </a:solidFill>
              </a:rPr>
              <a:t>INOUT</a:t>
            </a:r>
            <a:r>
              <a:rPr lang="en-US" sz="1800" dirty="0"/>
              <a:t>.</a:t>
            </a:r>
            <a:endParaRPr lang="en-US" sz="1600" dirty="0"/>
          </a:p>
          <a:p>
            <a:pPr lvl="1" algn="just"/>
            <a:r>
              <a:rPr lang="en-US" sz="1600" dirty="0"/>
              <a:t>It is a single parameter that is used to </a:t>
            </a:r>
            <a:r>
              <a:rPr lang="en-US" sz="1600" b="1" dirty="0">
                <a:solidFill>
                  <a:srgbClr val="FF0000"/>
                </a:solidFill>
              </a:rPr>
              <a:t>both pass information to the stored procedure and retrieve information from a stored procedure </a:t>
            </a:r>
            <a:r>
              <a:rPr lang="en-US" sz="1600" dirty="0"/>
              <a:t>using the techniques </a:t>
            </a:r>
            <a:r>
              <a:rPr lang="en-US" sz="1600" dirty="0" smtClean="0"/>
              <a:t>described 9</a:t>
            </a:r>
            <a:r>
              <a:rPr lang="en-US" sz="1400" b="1" dirty="0" smtClean="0">
                <a:solidFill>
                  <a:srgbClr val="003399"/>
                </a:solidFill>
              </a:rPr>
              <a:t>(input to and output </a:t>
            </a:r>
            <a:r>
              <a:rPr lang="en-US" sz="1400" b="1" dirty="0">
                <a:solidFill>
                  <a:srgbClr val="003399"/>
                </a:solidFill>
              </a:rPr>
              <a:t>from the stored procedure)</a:t>
            </a:r>
            <a:endParaRPr lang="en-US" sz="1200" b="1" dirty="0">
              <a:solidFill>
                <a:srgbClr val="003399"/>
              </a:solidFill>
            </a:endParaRPr>
          </a:p>
          <a:p>
            <a:pPr lvl="1" algn="just"/>
            <a:endParaRPr lang="en-US" sz="1400" dirty="0"/>
          </a:p>
          <a:p>
            <a:pPr algn="just"/>
            <a:r>
              <a:rPr lang="en-US" sz="1800" dirty="0" smtClean="0"/>
              <a:t>The </a:t>
            </a:r>
            <a:r>
              <a:rPr lang="en-US" sz="1800" b="1" dirty="0" err="1">
                <a:solidFill>
                  <a:srgbClr val="003399"/>
                </a:solidFill>
              </a:rPr>
              <a:t>registerOutParameter</a:t>
            </a:r>
            <a:r>
              <a:rPr lang="en-US" sz="1800" b="1" dirty="0">
                <a:solidFill>
                  <a:srgbClr val="003399"/>
                </a:solidFill>
              </a:rPr>
              <a:t>() </a:t>
            </a:r>
            <a:r>
              <a:rPr lang="en-US" sz="1800" dirty="0"/>
              <a:t>method requires two parameters. </a:t>
            </a:r>
            <a:endParaRPr lang="en-US" sz="1800" dirty="0" smtClean="0"/>
          </a:p>
          <a:p>
            <a:pPr algn="just"/>
            <a:endParaRPr lang="en-US" sz="1600" dirty="0"/>
          </a:p>
          <a:p>
            <a:pPr lvl="0" algn="just"/>
            <a:r>
              <a:rPr lang="en-US" sz="1800" dirty="0"/>
              <a:t>The first parameter is an integer that represents the number of the parameter</a:t>
            </a:r>
            <a:r>
              <a:rPr lang="en-US" sz="1800" dirty="0" smtClean="0"/>
              <a:t>.</a:t>
            </a:r>
          </a:p>
          <a:p>
            <a:pPr lvl="0" algn="just"/>
            <a:endParaRPr lang="en-US" sz="1600" dirty="0"/>
          </a:p>
          <a:p>
            <a:pPr lvl="0" algn="just"/>
            <a:r>
              <a:rPr lang="en-US" sz="1800" dirty="0"/>
              <a:t>The second parameter is the </a:t>
            </a:r>
            <a:r>
              <a:rPr lang="en-US" sz="1800" dirty="0" err="1"/>
              <a:t>datatype</a:t>
            </a:r>
            <a:r>
              <a:rPr lang="en-US" sz="1800" dirty="0"/>
              <a:t> of the value returned by the stored procedure.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2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2"/>
          </a:xfrm>
        </p:spPr>
        <p:txBody>
          <a:bodyPr>
            <a:noAutofit/>
          </a:bodyPr>
          <a:lstStyle/>
          <a:p>
            <a:r>
              <a:rPr lang="en-US" sz="2800" dirty="0" smtClean="0"/>
              <a:t>Type of parameters used n </a:t>
            </a:r>
            <a:r>
              <a:rPr lang="en-US" sz="2800" dirty="0" err="1" smtClean="0"/>
              <a:t>CallableStatement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41" y="228600"/>
            <a:ext cx="8882014" cy="640080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3399"/>
                </a:solidFill>
              </a:rPr>
              <a:t>1. </a:t>
            </a:r>
            <a:r>
              <a:rPr lang="en-US" sz="1800" b="1" dirty="0" err="1">
                <a:solidFill>
                  <a:srgbClr val="003399"/>
                </a:solidFill>
              </a:rPr>
              <a:t>CallableStatement</a:t>
            </a:r>
            <a:r>
              <a:rPr lang="en-US" sz="1800" b="1" dirty="0">
                <a:solidFill>
                  <a:srgbClr val="003399"/>
                </a:solidFill>
              </a:rPr>
              <a:t> example-Executing stored procedure having IN </a:t>
            </a:r>
            <a:r>
              <a:rPr lang="en-US" sz="1800" b="1" dirty="0" err="1" smtClean="0">
                <a:solidFill>
                  <a:srgbClr val="003399"/>
                </a:solidFill>
              </a:rPr>
              <a:t>params</a:t>
            </a:r>
            <a:endParaRPr lang="en-US" sz="1800" b="1" dirty="0" smtClean="0">
              <a:solidFill>
                <a:srgbClr val="003399"/>
              </a:solidFill>
            </a:endParaRPr>
          </a:p>
          <a:p>
            <a:pPr lvl="1"/>
            <a:r>
              <a:rPr lang="en-US" sz="1400" dirty="0"/>
              <a:t>execute a stored procedure that has </a:t>
            </a:r>
            <a:r>
              <a:rPr lang="en-US" sz="1400" b="1" dirty="0"/>
              <a:t>only IN </a:t>
            </a:r>
            <a:r>
              <a:rPr lang="en-US" sz="1400" b="1" dirty="0" err="1" smtClean="0"/>
              <a:t>params</a:t>
            </a:r>
            <a:endParaRPr lang="en-US" sz="1400" b="1" dirty="0" smtClean="0"/>
          </a:p>
          <a:p>
            <a:pPr lvl="1"/>
            <a:endParaRPr lang="en-US" sz="1400" b="1" dirty="0"/>
          </a:p>
          <a:p>
            <a:pPr lvl="1"/>
            <a:endParaRPr lang="en-US" sz="1400" b="1" dirty="0" smtClean="0"/>
          </a:p>
          <a:p>
            <a:pPr lvl="1"/>
            <a:endParaRPr lang="en-US" sz="1400" b="1" dirty="0"/>
          </a:p>
          <a:p>
            <a:pPr marL="457200" lvl="1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660066"/>
                </a:solidFill>
              </a:rPr>
              <a:t>CallableStatement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cStatement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666600"/>
                </a:solidFill>
              </a:rPr>
              <a:t>=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connection</a:t>
            </a:r>
            <a:r>
              <a:rPr lang="en-US" sz="1800" dirty="0" err="1">
                <a:solidFill>
                  <a:srgbClr val="666600"/>
                </a:solidFill>
              </a:rPr>
              <a:t>.</a:t>
            </a:r>
            <a:r>
              <a:rPr lang="en-US" sz="1800" dirty="0" err="1">
                <a:solidFill>
                  <a:srgbClr val="000000"/>
                </a:solidFill>
              </a:rPr>
              <a:t>prepareCall</a:t>
            </a:r>
            <a:r>
              <a:rPr lang="en-US" sz="1800" dirty="0">
                <a:solidFill>
                  <a:srgbClr val="666600"/>
                </a:solidFill>
              </a:rPr>
              <a:t>(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8800"/>
                </a:solidFill>
              </a:rPr>
              <a:t>"{call </a:t>
            </a:r>
            <a:r>
              <a:rPr lang="en-US" sz="1800" dirty="0" err="1">
                <a:solidFill>
                  <a:srgbClr val="008800"/>
                </a:solidFill>
              </a:rPr>
              <a:t>insert_employee_proc</a:t>
            </a:r>
            <a:r>
              <a:rPr lang="en-US" sz="1800" dirty="0">
                <a:solidFill>
                  <a:srgbClr val="008800"/>
                </a:solidFill>
              </a:rPr>
              <a:t>(?, ?)}"</a:t>
            </a:r>
            <a:r>
              <a:rPr lang="en-US" sz="1800" dirty="0">
                <a:solidFill>
                  <a:srgbClr val="666600"/>
                </a:solidFill>
              </a:rPr>
              <a:t>);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880000"/>
                </a:solidFill>
              </a:rPr>
              <a:t>// </a:t>
            </a:r>
            <a:r>
              <a:rPr lang="en-US" sz="1800" dirty="0">
                <a:solidFill>
                  <a:srgbClr val="880000"/>
                </a:solidFill>
              </a:rPr>
              <a:t>Setting </a:t>
            </a:r>
            <a:r>
              <a:rPr lang="en-US" sz="1800" dirty="0" err="1">
                <a:solidFill>
                  <a:srgbClr val="880000"/>
                </a:solidFill>
              </a:rPr>
              <a:t>params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</a:rPr>
              <a:t>cStatement</a:t>
            </a:r>
            <a:r>
              <a:rPr lang="en-US" sz="1800" dirty="0" err="1" smtClean="0">
                <a:solidFill>
                  <a:srgbClr val="666600"/>
                </a:solidFill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</a:rPr>
              <a:t>setString</a:t>
            </a:r>
            <a:r>
              <a:rPr lang="en-US" sz="1800" dirty="0" smtClean="0">
                <a:solidFill>
                  <a:srgbClr val="666600"/>
                </a:solidFill>
              </a:rPr>
              <a:t>(</a:t>
            </a:r>
            <a:r>
              <a:rPr lang="en-US" sz="1800" dirty="0" smtClean="0">
                <a:solidFill>
                  <a:srgbClr val="006666"/>
                </a:solidFill>
              </a:rPr>
              <a:t>1</a:t>
            </a:r>
            <a:r>
              <a:rPr lang="en-US" sz="1800" dirty="0">
                <a:solidFill>
                  <a:srgbClr val="666600"/>
                </a:solidFill>
              </a:rPr>
              <a:t>,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8800"/>
                </a:solidFill>
              </a:rPr>
              <a:t>“Kumar"</a:t>
            </a:r>
            <a:r>
              <a:rPr lang="en-US" sz="1800" dirty="0" smtClean="0">
                <a:solidFill>
                  <a:srgbClr val="666600"/>
                </a:solidFill>
              </a:rPr>
              <a:t>);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</a:rPr>
              <a:t>cStatement</a:t>
            </a:r>
            <a:r>
              <a:rPr lang="en-US" sz="1800" dirty="0" err="1" smtClean="0">
                <a:solidFill>
                  <a:srgbClr val="666600"/>
                </a:solidFill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</a:rPr>
              <a:t>setInt</a:t>
            </a:r>
            <a:r>
              <a:rPr lang="en-US" sz="1800" dirty="0" smtClean="0">
                <a:solidFill>
                  <a:srgbClr val="666600"/>
                </a:solidFill>
              </a:rPr>
              <a:t>(</a:t>
            </a:r>
            <a:r>
              <a:rPr lang="en-US" sz="1800" dirty="0" smtClean="0">
                <a:solidFill>
                  <a:srgbClr val="006666"/>
                </a:solidFill>
              </a:rPr>
              <a:t>2</a:t>
            </a:r>
            <a:r>
              <a:rPr lang="en-US" sz="1800" dirty="0">
                <a:solidFill>
                  <a:srgbClr val="666600"/>
                </a:solidFill>
              </a:rPr>
              <a:t>,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6666"/>
                </a:solidFill>
              </a:rPr>
              <a:t>30</a:t>
            </a:r>
            <a:r>
              <a:rPr lang="en-US" sz="1800" dirty="0" smtClean="0">
                <a:solidFill>
                  <a:srgbClr val="666600"/>
                </a:solidFill>
              </a:rPr>
              <a:t>);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88"/>
                </a:solidFill>
              </a:rPr>
              <a:t>	</a:t>
            </a:r>
            <a:r>
              <a:rPr lang="en-US" sz="1800" dirty="0" err="1" smtClean="0">
                <a:solidFill>
                  <a:srgbClr val="000088"/>
                </a:solidFill>
              </a:rPr>
              <a:t>int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count </a:t>
            </a:r>
            <a:r>
              <a:rPr lang="en-US" sz="1800" dirty="0">
                <a:solidFill>
                  <a:srgbClr val="666600"/>
                </a:solidFill>
              </a:rPr>
              <a:t>=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cStatement</a:t>
            </a:r>
            <a:r>
              <a:rPr lang="en-US" sz="1800" dirty="0" err="1">
                <a:solidFill>
                  <a:srgbClr val="666600"/>
                </a:solidFill>
              </a:rPr>
              <a:t>.</a:t>
            </a:r>
            <a:r>
              <a:rPr lang="en-US" sz="1800" dirty="0" err="1">
                <a:solidFill>
                  <a:srgbClr val="000000"/>
                </a:solidFill>
              </a:rPr>
              <a:t>executeUpdate</a:t>
            </a:r>
            <a:r>
              <a:rPr lang="en-US" sz="1800" dirty="0">
                <a:solidFill>
                  <a:srgbClr val="666600"/>
                </a:solidFill>
              </a:rPr>
              <a:t>();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660066"/>
                </a:solidFill>
              </a:rPr>
              <a:t>	</a:t>
            </a:r>
            <a:r>
              <a:rPr lang="en-US" sz="1800" dirty="0" err="1" smtClean="0">
                <a:solidFill>
                  <a:srgbClr val="660066"/>
                </a:solidFill>
              </a:rPr>
              <a:t>System</a:t>
            </a:r>
            <a:r>
              <a:rPr lang="en-US" sz="1800" dirty="0" err="1" smtClean="0">
                <a:solidFill>
                  <a:srgbClr val="666600"/>
                </a:solidFill>
              </a:rPr>
              <a:t>.</a:t>
            </a:r>
            <a:r>
              <a:rPr lang="en-US" sz="1800" dirty="0" err="1" smtClean="0">
                <a:solidFill>
                  <a:srgbClr val="000088"/>
                </a:solidFill>
              </a:rPr>
              <a:t>out</a:t>
            </a:r>
            <a:r>
              <a:rPr lang="en-US" sz="1800" dirty="0" err="1" smtClean="0">
                <a:solidFill>
                  <a:srgbClr val="666600"/>
                </a:solidFill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</a:rPr>
              <a:t>println</a:t>
            </a:r>
            <a:r>
              <a:rPr lang="en-US" sz="1800" dirty="0">
                <a:solidFill>
                  <a:srgbClr val="666600"/>
                </a:solidFill>
              </a:rPr>
              <a:t>(</a:t>
            </a:r>
            <a:r>
              <a:rPr lang="en-US" sz="1800" dirty="0">
                <a:solidFill>
                  <a:srgbClr val="008800"/>
                </a:solidFill>
              </a:rPr>
              <a:t>"Count of rows inserted "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666600"/>
                </a:solidFill>
              </a:rPr>
              <a:t>+</a:t>
            </a:r>
            <a:r>
              <a:rPr lang="en-US" sz="1800" dirty="0">
                <a:solidFill>
                  <a:srgbClr val="000000"/>
                </a:solidFill>
              </a:rPr>
              <a:t> count</a:t>
            </a:r>
            <a:r>
              <a:rPr lang="en-US" sz="1800" dirty="0">
                <a:solidFill>
                  <a:srgbClr val="666600"/>
                </a:solidFill>
              </a:rPr>
              <a:t>);</a:t>
            </a:r>
            <a:endParaRPr lang="en-US" sz="1800" b="1" dirty="0" smtClean="0"/>
          </a:p>
          <a:p>
            <a:r>
              <a:rPr lang="en-US" sz="1800" b="1" dirty="0">
                <a:solidFill>
                  <a:srgbClr val="003399"/>
                </a:solidFill>
              </a:rPr>
              <a:t>2. </a:t>
            </a:r>
            <a:r>
              <a:rPr lang="en-US" sz="1800" b="1" dirty="0" err="1">
                <a:solidFill>
                  <a:srgbClr val="003399"/>
                </a:solidFill>
              </a:rPr>
              <a:t>CallableStatement</a:t>
            </a:r>
            <a:r>
              <a:rPr lang="en-US" sz="1800" b="1" dirty="0">
                <a:solidFill>
                  <a:srgbClr val="003399"/>
                </a:solidFill>
              </a:rPr>
              <a:t> example-Executing stored procedure having IN and OUT </a:t>
            </a:r>
            <a:r>
              <a:rPr lang="en-US" sz="1800" b="1" dirty="0" err="1" smtClean="0">
                <a:solidFill>
                  <a:srgbClr val="003399"/>
                </a:solidFill>
              </a:rPr>
              <a:t>params</a:t>
            </a:r>
            <a:endParaRPr lang="en-US" sz="1800" b="1" dirty="0" smtClean="0">
              <a:solidFill>
                <a:srgbClr val="003399"/>
              </a:solidFill>
            </a:endParaRPr>
          </a:p>
          <a:p>
            <a:pPr lvl="1"/>
            <a:r>
              <a:rPr lang="en-US" sz="1400" dirty="0"/>
              <a:t>execute a stored procedure that has </a:t>
            </a:r>
            <a:r>
              <a:rPr lang="en-US" sz="1400" b="1" dirty="0"/>
              <a:t>both IN and OUT </a:t>
            </a:r>
            <a:r>
              <a:rPr lang="en-US" sz="1400" b="1" dirty="0" err="1" smtClean="0"/>
              <a:t>params</a:t>
            </a:r>
            <a:endParaRPr lang="en-US" sz="1400" b="1" dirty="0"/>
          </a:p>
          <a:p>
            <a:pPr marL="457200" lvl="1" indent="-457200">
              <a:buNone/>
            </a:pPr>
            <a:r>
              <a:rPr lang="en-US" sz="1400" dirty="0" err="1" smtClean="0">
                <a:solidFill>
                  <a:srgbClr val="660066"/>
                </a:solidFill>
              </a:rPr>
              <a:t>CallableStatement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cStatement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666600"/>
                </a:solidFill>
              </a:rPr>
              <a:t>=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connection</a:t>
            </a:r>
            <a:r>
              <a:rPr lang="en-US" sz="1400" dirty="0" err="1">
                <a:solidFill>
                  <a:srgbClr val="666600"/>
                </a:solidFill>
              </a:rPr>
              <a:t>.</a:t>
            </a:r>
            <a:r>
              <a:rPr lang="en-US" sz="1400" dirty="0" err="1">
                <a:solidFill>
                  <a:srgbClr val="000000"/>
                </a:solidFill>
              </a:rPr>
              <a:t>prepareCall</a:t>
            </a:r>
            <a:r>
              <a:rPr lang="en-US" sz="1400" dirty="0">
                <a:solidFill>
                  <a:srgbClr val="6666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8800"/>
                </a:solidFill>
              </a:rPr>
              <a:t>"{call </a:t>
            </a:r>
            <a:r>
              <a:rPr lang="en-US" sz="1400" dirty="0" err="1">
                <a:solidFill>
                  <a:srgbClr val="008800"/>
                </a:solidFill>
              </a:rPr>
              <a:t>select_employee_proc</a:t>
            </a:r>
            <a:r>
              <a:rPr lang="en-US" sz="1400" dirty="0">
                <a:solidFill>
                  <a:srgbClr val="008800"/>
                </a:solidFill>
              </a:rPr>
              <a:t>(?, ?, ?)}"</a:t>
            </a:r>
            <a:r>
              <a:rPr lang="en-US" sz="1400" dirty="0">
                <a:solidFill>
                  <a:srgbClr val="666600"/>
                </a:solidFill>
              </a:rPr>
              <a:t>);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457200" lvl="1" indent="-457200">
              <a:buNone/>
            </a:pPr>
            <a:r>
              <a:rPr lang="en-US" sz="1400" dirty="0" smtClean="0">
                <a:solidFill>
                  <a:srgbClr val="880000"/>
                </a:solidFill>
              </a:rPr>
              <a:t>// </a:t>
            </a:r>
            <a:r>
              <a:rPr lang="en-US" sz="1400" dirty="0">
                <a:solidFill>
                  <a:srgbClr val="880000"/>
                </a:solidFill>
              </a:rPr>
              <a:t>Setting </a:t>
            </a:r>
            <a:r>
              <a:rPr lang="en-US" sz="1400" dirty="0" err="1">
                <a:solidFill>
                  <a:srgbClr val="880000"/>
                </a:solidFill>
              </a:rPr>
              <a:t>params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cStatement</a:t>
            </a:r>
            <a:r>
              <a:rPr lang="en-US" sz="1400" dirty="0" err="1">
                <a:solidFill>
                  <a:srgbClr val="666600"/>
                </a:solidFill>
              </a:rPr>
              <a:t>.</a:t>
            </a:r>
            <a:r>
              <a:rPr lang="en-US" sz="1400" dirty="0" err="1">
                <a:solidFill>
                  <a:srgbClr val="000000"/>
                </a:solidFill>
              </a:rPr>
              <a:t>setInt</a:t>
            </a:r>
            <a:r>
              <a:rPr lang="en-US" sz="1400" dirty="0">
                <a:solidFill>
                  <a:srgbClr val="666600"/>
                </a:solidFill>
              </a:rPr>
              <a:t>(</a:t>
            </a:r>
            <a:r>
              <a:rPr lang="en-US" sz="1400" dirty="0">
                <a:solidFill>
                  <a:srgbClr val="006666"/>
                </a:solidFill>
              </a:rPr>
              <a:t>1</a:t>
            </a:r>
            <a:r>
              <a:rPr lang="en-US" sz="1400" dirty="0">
                <a:solidFill>
                  <a:srgbClr val="6666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6666"/>
                </a:solidFill>
              </a:rPr>
              <a:t>26</a:t>
            </a:r>
            <a:r>
              <a:rPr lang="en-US" sz="1400" dirty="0">
                <a:solidFill>
                  <a:srgbClr val="666600"/>
                </a:solidFill>
              </a:rPr>
              <a:t>);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457200" lvl="1" indent="-457200">
              <a:buNone/>
            </a:pPr>
            <a:r>
              <a:rPr lang="en-US" sz="1400" dirty="0" smtClean="0">
                <a:solidFill>
                  <a:srgbClr val="880000"/>
                </a:solidFill>
              </a:rPr>
              <a:t>// </a:t>
            </a:r>
            <a:r>
              <a:rPr lang="en-US" sz="1400" dirty="0">
                <a:solidFill>
                  <a:srgbClr val="880000"/>
                </a:solidFill>
              </a:rPr>
              <a:t>Registering OUT parameters Using </a:t>
            </a:r>
            <a:endParaRPr lang="en-US" sz="1400" dirty="0" smtClean="0">
              <a:solidFill>
                <a:srgbClr val="880000"/>
              </a:solidFill>
            </a:endParaRPr>
          </a:p>
          <a:p>
            <a:pPr marL="457200" lvl="1" indent="-457200">
              <a:buNone/>
            </a:pPr>
            <a:r>
              <a:rPr lang="en-US" sz="1800" dirty="0" err="1" smtClean="0">
                <a:solidFill>
                  <a:srgbClr val="000000"/>
                </a:solidFill>
              </a:rPr>
              <a:t>cStatement</a:t>
            </a:r>
            <a:r>
              <a:rPr lang="en-US" sz="1800" dirty="0" err="1" smtClean="0">
                <a:solidFill>
                  <a:srgbClr val="666600"/>
                </a:solidFill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</a:rPr>
              <a:t>registerOutParameter</a:t>
            </a:r>
            <a:r>
              <a:rPr lang="en-US" sz="1800" dirty="0" smtClean="0">
                <a:solidFill>
                  <a:srgbClr val="666600"/>
                </a:solidFill>
              </a:rPr>
              <a:t>(</a:t>
            </a:r>
            <a:r>
              <a:rPr lang="en-US" sz="1800" dirty="0" smtClean="0">
                <a:solidFill>
                  <a:srgbClr val="006666"/>
                </a:solidFill>
              </a:rPr>
              <a:t>2</a:t>
            </a:r>
            <a:r>
              <a:rPr lang="en-US" sz="1800" dirty="0">
                <a:solidFill>
                  <a:srgbClr val="666600"/>
                </a:solidFill>
              </a:rPr>
              <a:t>,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660066"/>
                </a:solidFill>
              </a:rPr>
              <a:t>JDBCType</a:t>
            </a:r>
            <a:r>
              <a:rPr lang="en-US" sz="1800" dirty="0" err="1">
                <a:solidFill>
                  <a:srgbClr val="666600"/>
                </a:solidFill>
              </a:rPr>
              <a:t>.</a:t>
            </a:r>
            <a:r>
              <a:rPr lang="en-US" sz="1800" dirty="0" err="1">
                <a:solidFill>
                  <a:srgbClr val="000000"/>
                </a:solidFill>
              </a:rPr>
              <a:t>VARCHAR</a:t>
            </a:r>
            <a:r>
              <a:rPr lang="en-US" sz="1800" dirty="0">
                <a:solidFill>
                  <a:srgbClr val="666600"/>
                </a:solidFill>
              </a:rPr>
              <a:t>);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457200" lvl="1" indent="-457200">
              <a:buNone/>
            </a:pPr>
            <a:r>
              <a:rPr lang="en-US" sz="1800" dirty="0" err="1" smtClean="0">
                <a:solidFill>
                  <a:srgbClr val="000000"/>
                </a:solidFill>
              </a:rPr>
              <a:t>cStatement</a:t>
            </a:r>
            <a:r>
              <a:rPr lang="en-US" sz="1800" dirty="0" err="1" smtClean="0">
                <a:solidFill>
                  <a:srgbClr val="666600"/>
                </a:solidFill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</a:rPr>
              <a:t>registerOutParameter</a:t>
            </a:r>
            <a:r>
              <a:rPr lang="en-US" sz="1800" dirty="0" smtClean="0">
                <a:solidFill>
                  <a:srgbClr val="666600"/>
                </a:solidFill>
              </a:rPr>
              <a:t>(</a:t>
            </a:r>
            <a:r>
              <a:rPr lang="en-US" sz="1800" dirty="0" smtClean="0">
                <a:solidFill>
                  <a:srgbClr val="006666"/>
                </a:solidFill>
              </a:rPr>
              <a:t>3</a:t>
            </a:r>
            <a:r>
              <a:rPr lang="en-US" sz="1800" dirty="0">
                <a:solidFill>
                  <a:srgbClr val="666600"/>
                </a:solidFill>
              </a:rPr>
              <a:t>,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660066"/>
                </a:solidFill>
              </a:rPr>
              <a:t>JDBCType</a:t>
            </a:r>
            <a:r>
              <a:rPr lang="en-US" sz="1800" dirty="0" err="1">
                <a:solidFill>
                  <a:srgbClr val="666600"/>
                </a:solidFill>
              </a:rPr>
              <a:t>.</a:t>
            </a:r>
            <a:r>
              <a:rPr lang="en-US" sz="1800" dirty="0" err="1">
                <a:solidFill>
                  <a:srgbClr val="000000"/>
                </a:solidFill>
              </a:rPr>
              <a:t>INTEGER</a:t>
            </a:r>
            <a:r>
              <a:rPr lang="en-US" sz="1800" dirty="0" smtClean="0">
                <a:solidFill>
                  <a:srgbClr val="666600"/>
                </a:solidFill>
              </a:rPr>
              <a:t>);</a:t>
            </a:r>
          </a:p>
          <a:p>
            <a:pPr marL="457200" lvl="1" indent="-45720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cStatement</a:t>
            </a:r>
            <a:r>
              <a:rPr lang="en-US" sz="1800" dirty="0" err="1">
                <a:solidFill>
                  <a:srgbClr val="666600"/>
                </a:solidFill>
              </a:rPr>
              <a:t>.</a:t>
            </a:r>
            <a:r>
              <a:rPr lang="en-US" sz="1800" dirty="0" err="1">
                <a:solidFill>
                  <a:srgbClr val="000000"/>
                </a:solidFill>
              </a:rPr>
              <a:t>executeQuery</a:t>
            </a:r>
            <a:r>
              <a:rPr lang="en-US" sz="1800" dirty="0">
                <a:solidFill>
                  <a:srgbClr val="666600"/>
                </a:solidFill>
              </a:rPr>
              <a:t>();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3915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788616"/>
            <a:ext cx="4065233" cy="1069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65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2"/>
          </a:xfrm>
        </p:spPr>
        <p:txBody>
          <a:bodyPr>
            <a:noAutofit/>
          </a:bodyPr>
          <a:lstStyle/>
          <a:p>
            <a:r>
              <a:rPr lang="en-US" sz="2800" dirty="0" smtClean="0"/>
              <a:t>Examples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5" y="685800"/>
            <a:ext cx="8882014" cy="6019800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solidFill>
                  <a:srgbClr val="003399"/>
                </a:solidFill>
              </a:rPr>
              <a:t>3</a:t>
            </a:r>
            <a:r>
              <a:rPr lang="en-US" sz="1800" b="1" dirty="0" smtClean="0">
                <a:solidFill>
                  <a:srgbClr val="003399"/>
                </a:solidFill>
              </a:rPr>
              <a:t>. </a:t>
            </a:r>
            <a:r>
              <a:rPr lang="en-US" sz="1800" b="1" dirty="0" err="1">
                <a:solidFill>
                  <a:srgbClr val="003399"/>
                </a:solidFill>
              </a:rPr>
              <a:t>CallableStatement</a:t>
            </a:r>
            <a:r>
              <a:rPr lang="en-US" sz="1800" b="1" dirty="0">
                <a:solidFill>
                  <a:srgbClr val="003399"/>
                </a:solidFill>
              </a:rPr>
              <a:t> example-Executing stored procedure having </a:t>
            </a:r>
            <a:r>
              <a:rPr lang="en-US" sz="1800" b="1" dirty="0" smtClean="0">
                <a:solidFill>
                  <a:srgbClr val="003399"/>
                </a:solidFill>
              </a:rPr>
              <a:t>INOUT </a:t>
            </a:r>
            <a:r>
              <a:rPr lang="en-US" sz="1800" b="1" dirty="0" err="1" smtClean="0">
                <a:solidFill>
                  <a:srgbClr val="003399"/>
                </a:solidFill>
              </a:rPr>
              <a:t>params</a:t>
            </a:r>
            <a:endParaRPr lang="en-US" sz="1800" b="1" dirty="0" smtClean="0">
              <a:solidFill>
                <a:srgbClr val="003399"/>
              </a:solidFill>
            </a:endParaRPr>
          </a:p>
          <a:p>
            <a:pPr lvl="1"/>
            <a:r>
              <a:rPr lang="en-US" sz="1400" dirty="0"/>
              <a:t>execute a stored procedure </a:t>
            </a:r>
            <a:r>
              <a:rPr lang="en-US" sz="1400" dirty="0" smtClean="0"/>
              <a:t>to </a:t>
            </a:r>
            <a:r>
              <a:rPr lang="en-US" sz="1400" b="1" dirty="0" smtClean="0"/>
              <a:t>IN </a:t>
            </a:r>
            <a:r>
              <a:rPr lang="en-US" sz="1400" b="1" dirty="0" err="1" smtClean="0"/>
              <a:t>params</a:t>
            </a:r>
            <a:r>
              <a:rPr lang="en-US" sz="1400" b="1" dirty="0" smtClean="0"/>
              <a:t> and OUT </a:t>
            </a:r>
            <a:r>
              <a:rPr lang="en-US" sz="1400" b="1" dirty="0" err="1" smtClean="0"/>
              <a:t>params</a:t>
            </a:r>
            <a:endParaRPr lang="en-US" sz="1400" b="1" dirty="0" smtClean="0"/>
          </a:p>
          <a:p>
            <a:pPr lvl="1"/>
            <a:endParaRPr lang="en-US" sz="1400" b="1" dirty="0"/>
          </a:p>
          <a:p>
            <a:pPr lvl="1"/>
            <a:endParaRPr lang="en-US" sz="1400" b="1" dirty="0" smtClean="0"/>
          </a:p>
          <a:p>
            <a:pPr lvl="1"/>
            <a:endParaRPr lang="en-US" sz="1400" b="1" dirty="0"/>
          </a:p>
          <a:p>
            <a:pPr marL="457200" lvl="1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660066"/>
                </a:solidFill>
              </a:rPr>
              <a:t>CallableStatement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ctmt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666600"/>
                </a:solidFill>
              </a:rPr>
              <a:t>=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connection</a:t>
            </a:r>
            <a:r>
              <a:rPr lang="en-US" sz="1800" dirty="0" err="1" smtClean="0">
                <a:solidFill>
                  <a:srgbClr val="666600"/>
                </a:solidFill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</a:rPr>
              <a:t>prepareCall</a:t>
            </a:r>
            <a:r>
              <a:rPr lang="en-US" sz="1800" dirty="0" smtClean="0">
                <a:solidFill>
                  <a:srgbClr val="666600"/>
                </a:solidFill>
              </a:rPr>
              <a:t>("{</a:t>
            </a:r>
            <a:r>
              <a:rPr lang="en-US" sz="1800" dirty="0">
                <a:solidFill>
                  <a:srgbClr val="666600"/>
                </a:solidFill>
              </a:rPr>
              <a:t>call P4(?, ?)}");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666600"/>
                </a:solidFill>
              </a:rPr>
              <a:t>//Setting IN Parameters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</a:rPr>
              <a:t>cstmt.setInt</a:t>
            </a:r>
            <a:r>
              <a:rPr lang="en-US" sz="1800" dirty="0">
                <a:solidFill>
                  <a:srgbClr val="C00000"/>
                </a:solidFill>
              </a:rPr>
              <a:t>(1, 123);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</a:rPr>
              <a:t>cstmt.setString</a:t>
            </a:r>
            <a:r>
              <a:rPr lang="en-US" sz="1800" dirty="0">
                <a:solidFill>
                  <a:srgbClr val="C00000"/>
                </a:solidFill>
              </a:rPr>
              <a:t>(2, "LAST</a:t>
            </a:r>
            <a:r>
              <a:rPr lang="en-US" sz="1800" dirty="0" smtClean="0">
                <a:solidFill>
                  <a:srgbClr val="C00000"/>
                </a:solidFill>
              </a:rPr>
              <a:t>");</a:t>
            </a:r>
          </a:p>
          <a:p>
            <a:pPr marL="0" indent="0">
              <a:buNone/>
            </a:pPr>
            <a:endParaRPr lang="en-US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666600"/>
                </a:solidFill>
              </a:rPr>
              <a:t>//Registering OUT parameters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</a:rPr>
              <a:t>cstmt.registerOutParameter</a:t>
            </a:r>
            <a:r>
              <a:rPr lang="en-US" sz="1800" dirty="0">
                <a:solidFill>
                  <a:srgbClr val="C00000"/>
                </a:solidFill>
              </a:rPr>
              <a:t>(2, </a:t>
            </a:r>
            <a:r>
              <a:rPr lang="en-US" sz="1800" dirty="0" err="1">
                <a:solidFill>
                  <a:srgbClr val="C00000"/>
                </a:solidFill>
              </a:rPr>
              <a:t>Types.VARCHAR</a:t>
            </a:r>
            <a:r>
              <a:rPr lang="en-US" sz="1800" dirty="0" smtClean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666600"/>
                </a:solidFill>
              </a:rPr>
              <a:t>//STEP 4 : Executing The </a:t>
            </a:r>
            <a:r>
              <a:rPr lang="en-US" sz="1800" dirty="0" err="1">
                <a:solidFill>
                  <a:srgbClr val="666600"/>
                </a:solidFill>
              </a:rPr>
              <a:t>CallableStatement</a:t>
            </a:r>
            <a:endParaRPr lang="en-US" sz="1800" dirty="0">
              <a:solidFill>
                <a:srgbClr val="666600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</a:rPr>
              <a:t>cstmt.execute</a:t>
            </a:r>
            <a:r>
              <a:rPr lang="en-US" sz="1800" dirty="0" smtClean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666600"/>
                </a:solidFill>
              </a:rPr>
              <a:t>//Retrieving OUT parameter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String grade = </a:t>
            </a:r>
            <a:r>
              <a:rPr lang="en-US" sz="1800" dirty="0" err="1">
                <a:solidFill>
                  <a:srgbClr val="C00000"/>
                </a:solidFill>
              </a:rPr>
              <a:t>cstmt.getString</a:t>
            </a:r>
            <a:r>
              <a:rPr lang="en-US" sz="1800" dirty="0">
                <a:solidFill>
                  <a:srgbClr val="C00000"/>
                </a:solidFill>
              </a:rPr>
              <a:t>(2);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666600"/>
                </a:solidFill>
              </a:rPr>
              <a:t>System.out.println</a:t>
            </a:r>
            <a:r>
              <a:rPr lang="en-US" sz="1800" dirty="0">
                <a:solidFill>
                  <a:srgbClr val="666600"/>
                </a:solidFill>
              </a:rPr>
              <a:t>(grade);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295400"/>
            <a:ext cx="6334125" cy="93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99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2133600" cy="74382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Example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52400"/>
            <a:ext cx="6896100" cy="866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7" y="1070847"/>
            <a:ext cx="5205413" cy="5730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37510"/>
            <a:ext cx="33242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818683"/>
            <a:ext cx="26479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3429000"/>
            <a:ext cx="340042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266</Words>
  <Application>Microsoft Office PowerPoint</Application>
  <PresentationFormat>On-screen Show (4:3)</PresentationFormat>
  <Paragraphs>73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CallableStatement</vt:lpstr>
      <vt:lpstr>More about CallableStatement</vt:lpstr>
      <vt:lpstr>Type of parameters used n CallableStatement</vt:lpstr>
      <vt:lpstr>Examples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2022-02-26T22:06:11Z</dcterms:created>
  <dcterms:modified xsi:type="dcterms:W3CDTF">2022-02-28T17:49:18Z</dcterms:modified>
</cp:coreProperties>
</file>