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59" r:id="rId6"/>
    <p:sldId id="271" r:id="rId7"/>
    <p:sldId id="261" r:id="rId8"/>
    <p:sldId id="276" r:id="rId9"/>
    <p:sldId id="284" r:id="rId10"/>
    <p:sldId id="285" r:id="rId11"/>
    <p:sldId id="287" r:id="rId12"/>
    <p:sldId id="286" r:id="rId13"/>
    <p:sldId id="289" r:id="rId14"/>
    <p:sldId id="290" r:id="rId15"/>
    <p:sldId id="262" r:id="rId16"/>
    <p:sldId id="263" r:id="rId17"/>
    <p:sldId id="292" r:id="rId18"/>
    <p:sldId id="293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0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7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3123-B114-4BB0-BF65-846EA189843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D726-5E3B-BBF8-6297-DB2AC008E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IV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6E0D-AB36-1DF9-E30D-153187D3D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12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inj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952404"/>
            <a:ext cx="44516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Field(variable) Injection</a:t>
            </a:r>
          </a:p>
        </p:txBody>
      </p:sp>
    </p:spTree>
    <p:extLst>
      <p:ext uri="{BB962C8B-B14F-4D97-AF65-F5344CB8AC3E}">
        <p14:creationId xmlns:p14="http://schemas.microsoft.com/office/powerpoint/2010/main" val="17632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@Qualifier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1430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annotation is used to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avoid confusion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when 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 or more beans are configured for same type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Used in combination with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AD1B5-DE3D-5156-B567-A0E2349C3A49}"/>
              </a:ext>
            </a:extLst>
          </p:cNvPr>
          <p:cNvSpPr/>
          <p:nvPr/>
        </p:nvSpPr>
        <p:spPr>
          <a:xfrm>
            <a:off x="3232727" y="2087418"/>
            <a:ext cx="2179782" cy="738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&lt;&lt;Dept&gt;&gt;</a:t>
            </a:r>
          </a:p>
          <a:p>
            <a:pPr algn="ctr"/>
            <a:r>
              <a:rPr lang="en-IN" sz="2000" b="1" dirty="0" err="1">
                <a:solidFill>
                  <a:srgbClr val="C00000"/>
                </a:solidFill>
              </a:rPr>
              <a:t>getDept</a:t>
            </a:r>
            <a:r>
              <a:rPr lang="en-IN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C15F1-14E2-5DFF-EF0D-E250E6D5821D}"/>
              </a:ext>
            </a:extLst>
          </p:cNvPr>
          <p:cNvSpPr/>
          <p:nvPr/>
        </p:nvSpPr>
        <p:spPr>
          <a:xfrm>
            <a:off x="752764" y="3315855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ItDept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7506-1C3D-4481-12AF-BC510BC25EFA}"/>
              </a:ext>
            </a:extLst>
          </p:cNvPr>
          <p:cNvSpPr/>
          <p:nvPr/>
        </p:nvSpPr>
        <p:spPr>
          <a:xfrm>
            <a:off x="4853709" y="3315854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CseDept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FD0F-B30D-10DE-0FAE-EA4CCAAE8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73564" y="2826327"/>
            <a:ext cx="2249054" cy="4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C31B5-ABAA-BEE8-6B6B-61C98D932D8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22618" y="2826327"/>
            <a:ext cx="185189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9E908E-892B-791B-F041-7B10E90136AD}"/>
              </a:ext>
            </a:extLst>
          </p:cNvPr>
          <p:cNvSpPr txBox="1"/>
          <p:nvPr/>
        </p:nvSpPr>
        <p:spPr>
          <a:xfrm>
            <a:off x="5551057" y="2235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Interface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FD316-ECD7-9A60-423B-37863E029559}"/>
              </a:ext>
            </a:extLst>
          </p:cNvPr>
          <p:cNvSpPr txBox="1"/>
          <p:nvPr/>
        </p:nvSpPr>
        <p:spPr>
          <a:xfrm>
            <a:off x="503566" y="39066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3E653-B755-28F4-058E-A04B4800AC4B}"/>
              </a:ext>
            </a:extLst>
          </p:cNvPr>
          <p:cNvSpPr txBox="1"/>
          <p:nvPr/>
        </p:nvSpPr>
        <p:spPr>
          <a:xfrm>
            <a:off x="4692363" y="38745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D87BB-4A85-3273-FA8C-39EEED6985AD}"/>
              </a:ext>
            </a:extLst>
          </p:cNvPr>
          <p:cNvSpPr/>
          <p:nvPr/>
        </p:nvSpPr>
        <p:spPr>
          <a:xfrm>
            <a:off x="2410691" y="4590594"/>
            <a:ext cx="3094565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DeptController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02B0B-44D0-A16B-C325-9E11272B3F01}"/>
              </a:ext>
            </a:extLst>
          </p:cNvPr>
          <p:cNvSpPr txBox="1"/>
          <p:nvPr/>
        </p:nvSpPr>
        <p:spPr>
          <a:xfrm>
            <a:off x="2208061" y="5181357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The class invoking the IT and CSE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043E-8CC9-FF25-A672-4ED1B10EBD63}"/>
              </a:ext>
            </a:extLst>
          </p:cNvPr>
          <p:cNvSpPr txBox="1"/>
          <p:nvPr/>
        </p:nvSpPr>
        <p:spPr>
          <a:xfrm>
            <a:off x="1770015" y="5500861"/>
            <a:ext cx="560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Which class to be invoked by the Spring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It depends on the @Qualifier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Use </a:t>
            </a:r>
            <a:r>
              <a:rPr lang="en-IN" b="1" dirty="0">
                <a:solidFill>
                  <a:srgbClr val="000099"/>
                </a:solidFill>
              </a:rPr>
              <a:t>Constructor injection </a:t>
            </a:r>
            <a:r>
              <a:rPr lang="en-IN" b="1" dirty="0">
                <a:solidFill>
                  <a:srgbClr val="C00000"/>
                </a:solidFill>
              </a:rPr>
              <a:t>and specify with </a:t>
            </a:r>
            <a:r>
              <a:rPr lang="en-IN" b="1" dirty="0">
                <a:solidFill>
                  <a:srgbClr val="000099"/>
                </a:solidFill>
              </a:rPr>
              <a:t>@Qualifier</a:t>
            </a:r>
          </a:p>
        </p:txBody>
      </p:sp>
    </p:spTree>
    <p:extLst>
      <p:ext uri="{BB962C8B-B14F-4D97-AF65-F5344CB8AC3E}">
        <p14:creationId xmlns:p14="http://schemas.microsoft.com/office/powerpoint/2010/main" val="5557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6358B-0147-7174-C0D2-F66EC311C976}"/>
              </a:ext>
            </a:extLst>
          </p:cNvPr>
          <p:cNvSpPr txBox="1"/>
          <p:nvPr/>
        </p:nvSpPr>
        <p:spPr>
          <a:xfrm>
            <a:off x="2987964" y="-189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</a:rPr>
              <a:t>public interface Dept</a:t>
            </a:r>
          </a:p>
          <a:p>
            <a:r>
              <a:rPr lang="en-IN" sz="1600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>
                <a:solidFill>
                  <a:srgbClr val="000099"/>
                </a:solidFill>
              </a:rPr>
              <a:t>String </a:t>
            </a:r>
            <a:r>
              <a:rPr lang="en-IN" sz="1600" dirty="0" err="1">
                <a:solidFill>
                  <a:srgbClr val="000099"/>
                </a:solidFill>
              </a:rPr>
              <a:t>getDept</a:t>
            </a:r>
            <a:r>
              <a:rPr lang="en-IN" sz="1600" dirty="0">
                <a:solidFill>
                  <a:srgbClr val="000099"/>
                </a:solidFill>
              </a:rPr>
              <a:t>();</a:t>
            </a:r>
          </a:p>
          <a:p>
            <a:r>
              <a:rPr lang="en-IN" sz="16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75-6920-3296-A670-3DB8760E01EA}"/>
              </a:ext>
            </a:extLst>
          </p:cNvPr>
          <p:cNvSpPr txBox="1"/>
          <p:nvPr/>
        </p:nvSpPr>
        <p:spPr>
          <a:xfrm>
            <a:off x="83128" y="982298"/>
            <a:ext cx="59158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ItDept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CC060-F193-11D7-40CE-EEA3F958348F}"/>
              </a:ext>
            </a:extLst>
          </p:cNvPr>
          <p:cNvSpPr txBox="1"/>
          <p:nvPr/>
        </p:nvSpPr>
        <p:spPr>
          <a:xfrm>
            <a:off x="4239492" y="982297"/>
            <a:ext cx="45997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CseDept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CSE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993BD-CD32-C556-A83C-913A49561748}"/>
              </a:ext>
            </a:extLst>
          </p:cNvPr>
          <p:cNvSpPr txBox="1"/>
          <p:nvPr/>
        </p:nvSpPr>
        <p:spPr>
          <a:xfrm>
            <a:off x="2987964" y="2751512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private Dept </a:t>
            </a:r>
            <a:r>
              <a:rPr lang="en-IN" sz="1600" b="1" dirty="0" err="1"/>
              <a:t>ob</a:t>
            </a:r>
            <a:r>
              <a:rPr lang="en-IN" sz="1600" b="1" dirty="0"/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public </a:t>
            </a:r>
            <a:r>
              <a:rPr lang="en-IN" sz="1600" b="1" dirty="0" err="1">
                <a:solidFill>
                  <a:srgbClr val="C00000"/>
                </a:solidFill>
              </a:rPr>
              <a:t>DeptController</a:t>
            </a:r>
            <a:r>
              <a:rPr lang="en-IN" sz="1600" b="1" dirty="0">
                <a:solidFill>
                  <a:srgbClr val="000099"/>
                </a:solidFill>
              </a:rPr>
              <a:t>(@Qualifier("itDept") </a:t>
            </a:r>
            <a:r>
              <a:rPr lang="en-IN" sz="1600" b="1" dirty="0">
                <a:solidFill>
                  <a:srgbClr val="C00000"/>
                </a:solidFill>
              </a:rPr>
              <a:t>Dept 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b="1" dirty="0" err="1">
                <a:solidFill>
                  <a:srgbClr val="C00000"/>
                </a:solidFill>
              </a:rPr>
              <a:t>this.ob</a:t>
            </a:r>
            <a:r>
              <a:rPr lang="en-IN" sz="1600" b="1" dirty="0">
                <a:solidFill>
                  <a:srgbClr val="C00000"/>
                </a:solidFill>
              </a:rPr>
              <a:t>=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return </a:t>
            </a:r>
            <a:r>
              <a:rPr lang="en-IN" sz="1600" b="1" dirty="0" err="1"/>
              <a:t>ob.getDept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1EE6-815A-0187-9E9F-F91D75DC09C4}"/>
              </a:ext>
            </a:extLst>
          </p:cNvPr>
          <p:cNvSpPr txBox="1"/>
          <p:nvPr/>
        </p:nvSpPr>
        <p:spPr>
          <a:xfrm>
            <a:off x="0" y="5371238"/>
            <a:ext cx="8960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  <a:r>
              <a:rPr lang="en-IN" sz="1600" dirty="0"/>
              <a:t>		</a:t>
            </a:r>
          </a:p>
          <a:p>
            <a:r>
              <a:rPr lang="en-IN" sz="1600" dirty="0" err="1"/>
              <a:t>DeptController</a:t>
            </a:r>
            <a:r>
              <a:rPr lang="en-IN" sz="1600" dirty="0"/>
              <a:t> ob1=(</a:t>
            </a:r>
            <a:r>
              <a:rPr lang="en-IN" sz="1600" dirty="0" err="1"/>
              <a:t>DeptController</a:t>
            </a:r>
            <a:r>
              <a:rPr lang="en-IN" sz="1600" dirty="0"/>
              <a:t>)</a:t>
            </a:r>
            <a:r>
              <a:rPr lang="en-IN" sz="1600" dirty="0" err="1"/>
              <a:t>context.getBean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99"/>
                </a:solidFill>
              </a:rPr>
              <a:t>name:deptController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(ob1.getDept());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13AF5-3168-DEEE-DBE2-C5456BFFB372}"/>
              </a:ext>
            </a:extLst>
          </p:cNvPr>
          <p:cNvSpPr/>
          <p:nvPr/>
        </p:nvSpPr>
        <p:spPr>
          <a:xfrm>
            <a:off x="0" y="206444"/>
            <a:ext cx="2854036" cy="517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Example @ Qualifier</a:t>
            </a:r>
          </a:p>
        </p:txBody>
      </p:sp>
    </p:spTree>
    <p:extLst>
      <p:ext uri="{BB962C8B-B14F-4D97-AF65-F5344CB8AC3E}">
        <p14:creationId xmlns:p14="http://schemas.microsoft.com/office/powerpoint/2010/main" val="27237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@Primary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1430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annotation is used to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avoid confusion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when 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 or more beans are configured for same type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identify to which bean needs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higher priority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Used in combination with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AD1B5-DE3D-5156-B567-A0E2349C3A49}"/>
              </a:ext>
            </a:extLst>
          </p:cNvPr>
          <p:cNvSpPr/>
          <p:nvPr/>
        </p:nvSpPr>
        <p:spPr>
          <a:xfrm>
            <a:off x="3232727" y="2087418"/>
            <a:ext cx="2179782" cy="738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&lt;&lt;Dept&gt;&gt;</a:t>
            </a:r>
          </a:p>
          <a:p>
            <a:pPr algn="ctr"/>
            <a:r>
              <a:rPr lang="en-IN" sz="2000" b="1" dirty="0" err="1">
                <a:solidFill>
                  <a:srgbClr val="C00000"/>
                </a:solidFill>
              </a:rPr>
              <a:t>getDept</a:t>
            </a:r>
            <a:r>
              <a:rPr lang="en-IN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C15F1-14E2-5DFF-EF0D-E250E6D5821D}"/>
              </a:ext>
            </a:extLst>
          </p:cNvPr>
          <p:cNvSpPr/>
          <p:nvPr/>
        </p:nvSpPr>
        <p:spPr>
          <a:xfrm>
            <a:off x="752764" y="3315855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ItDept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7506-1C3D-4481-12AF-BC510BC25EFA}"/>
              </a:ext>
            </a:extLst>
          </p:cNvPr>
          <p:cNvSpPr/>
          <p:nvPr/>
        </p:nvSpPr>
        <p:spPr>
          <a:xfrm>
            <a:off x="4853709" y="3315854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CseDept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FD0F-B30D-10DE-0FAE-EA4CCAAE8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73564" y="2826327"/>
            <a:ext cx="2249054" cy="4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C31B5-ABAA-BEE8-6B6B-61C98D932D8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22618" y="2826327"/>
            <a:ext cx="185189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9E908E-892B-791B-F041-7B10E90136AD}"/>
              </a:ext>
            </a:extLst>
          </p:cNvPr>
          <p:cNvSpPr txBox="1"/>
          <p:nvPr/>
        </p:nvSpPr>
        <p:spPr>
          <a:xfrm>
            <a:off x="5551057" y="2235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Interface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FD316-ECD7-9A60-423B-37863E029559}"/>
              </a:ext>
            </a:extLst>
          </p:cNvPr>
          <p:cNvSpPr txBox="1"/>
          <p:nvPr/>
        </p:nvSpPr>
        <p:spPr>
          <a:xfrm>
            <a:off x="503566" y="39066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3E653-B755-28F4-058E-A04B4800AC4B}"/>
              </a:ext>
            </a:extLst>
          </p:cNvPr>
          <p:cNvSpPr txBox="1"/>
          <p:nvPr/>
        </p:nvSpPr>
        <p:spPr>
          <a:xfrm>
            <a:off x="4692363" y="38745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D87BB-4A85-3273-FA8C-39EEED6985AD}"/>
              </a:ext>
            </a:extLst>
          </p:cNvPr>
          <p:cNvSpPr/>
          <p:nvPr/>
        </p:nvSpPr>
        <p:spPr>
          <a:xfrm>
            <a:off x="2410691" y="4590594"/>
            <a:ext cx="3094565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DeptController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02B0B-44D0-A16B-C325-9E11272B3F01}"/>
              </a:ext>
            </a:extLst>
          </p:cNvPr>
          <p:cNvSpPr txBox="1"/>
          <p:nvPr/>
        </p:nvSpPr>
        <p:spPr>
          <a:xfrm>
            <a:off x="2208061" y="5181357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The class invoking the IT and CSE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043E-8CC9-FF25-A672-4ED1B10EBD63}"/>
              </a:ext>
            </a:extLst>
          </p:cNvPr>
          <p:cNvSpPr txBox="1"/>
          <p:nvPr/>
        </p:nvSpPr>
        <p:spPr>
          <a:xfrm>
            <a:off x="1770015" y="5500861"/>
            <a:ext cx="703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Which class to be given higher priority and invoked by the Spring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It depends on the @Primary annotation</a:t>
            </a:r>
          </a:p>
        </p:txBody>
      </p:sp>
    </p:spTree>
    <p:extLst>
      <p:ext uri="{BB962C8B-B14F-4D97-AF65-F5344CB8AC3E}">
        <p14:creationId xmlns:p14="http://schemas.microsoft.com/office/powerpoint/2010/main" val="306854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6358B-0147-7174-C0D2-F66EC311C976}"/>
              </a:ext>
            </a:extLst>
          </p:cNvPr>
          <p:cNvSpPr txBox="1"/>
          <p:nvPr/>
        </p:nvSpPr>
        <p:spPr>
          <a:xfrm>
            <a:off x="2987964" y="-189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</a:rPr>
              <a:t>public interface Dept</a:t>
            </a:r>
          </a:p>
          <a:p>
            <a:r>
              <a:rPr lang="en-IN" sz="1600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>
                <a:solidFill>
                  <a:srgbClr val="000099"/>
                </a:solidFill>
              </a:rPr>
              <a:t>String </a:t>
            </a:r>
            <a:r>
              <a:rPr lang="en-IN" sz="1600" dirty="0" err="1">
                <a:solidFill>
                  <a:srgbClr val="000099"/>
                </a:solidFill>
              </a:rPr>
              <a:t>getDept</a:t>
            </a:r>
            <a:r>
              <a:rPr lang="en-IN" sz="1600" dirty="0">
                <a:solidFill>
                  <a:srgbClr val="000099"/>
                </a:solidFill>
              </a:rPr>
              <a:t>();</a:t>
            </a:r>
          </a:p>
          <a:p>
            <a:r>
              <a:rPr lang="en-IN" sz="16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75-6920-3296-A670-3DB8760E01EA}"/>
              </a:ext>
            </a:extLst>
          </p:cNvPr>
          <p:cNvSpPr txBox="1"/>
          <p:nvPr/>
        </p:nvSpPr>
        <p:spPr>
          <a:xfrm>
            <a:off x="83128" y="982298"/>
            <a:ext cx="59158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@Primary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ItDept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CC060-F193-11D7-40CE-EEA3F958348F}"/>
              </a:ext>
            </a:extLst>
          </p:cNvPr>
          <p:cNvSpPr txBox="1"/>
          <p:nvPr/>
        </p:nvSpPr>
        <p:spPr>
          <a:xfrm>
            <a:off x="4239492" y="982297"/>
            <a:ext cx="45997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CseDept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CSE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993BD-CD32-C556-A83C-913A49561748}"/>
              </a:ext>
            </a:extLst>
          </p:cNvPr>
          <p:cNvSpPr txBox="1"/>
          <p:nvPr/>
        </p:nvSpPr>
        <p:spPr>
          <a:xfrm>
            <a:off x="2987964" y="2751512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private Dept </a:t>
            </a:r>
            <a:r>
              <a:rPr lang="en-IN" sz="1600" b="1" dirty="0" err="1"/>
              <a:t>ob</a:t>
            </a:r>
            <a:r>
              <a:rPr lang="en-IN" sz="1600" b="1" dirty="0"/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public </a:t>
            </a:r>
            <a:r>
              <a:rPr lang="en-IN" sz="1600" b="1" dirty="0" err="1">
                <a:solidFill>
                  <a:srgbClr val="C00000"/>
                </a:solidFill>
              </a:rPr>
              <a:t>DeptController</a:t>
            </a:r>
            <a:r>
              <a:rPr lang="en-IN" sz="1600" b="1" dirty="0">
                <a:solidFill>
                  <a:srgbClr val="C00000"/>
                </a:solidFill>
              </a:rPr>
              <a:t>(Dept 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b="1" dirty="0" err="1">
                <a:solidFill>
                  <a:srgbClr val="C00000"/>
                </a:solidFill>
              </a:rPr>
              <a:t>this.ob</a:t>
            </a:r>
            <a:r>
              <a:rPr lang="en-IN" sz="1600" b="1" dirty="0">
                <a:solidFill>
                  <a:srgbClr val="C00000"/>
                </a:solidFill>
              </a:rPr>
              <a:t>=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return </a:t>
            </a:r>
            <a:r>
              <a:rPr lang="en-IN" sz="1600" b="1" dirty="0" err="1"/>
              <a:t>ob.getDept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1EE6-815A-0187-9E9F-F91D75DC09C4}"/>
              </a:ext>
            </a:extLst>
          </p:cNvPr>
          <p:cNvSpPr txBox="1"/>
          <p:nvPr/>
        </p:nvSpPr>
        <p:spPr>
          <a:xfrm>
            <a:off x="0" y="5371238"/>
            <a:ext cx="8960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  <a:r>
              <a:rPr lang="en-IN" sz="1600" dirty="0"/>
              <a:t>		</a:t>
            </a:r>
          </a:p>
          <a:p>
            <a:r>
              <a:rPr lang="en-IN" sz="1600" dirty="0" err="1"/>
              <a:t>DeptController</a:t>
            </a:r>
            <a:r>
              <a:rPr lang="en-IN" sz="1600" dirty="0"/>
              <a:t> ob1=(</a:t>
            </a:r>
            <a:r>
              <a:rPr lang="en-IN" sz="1600" dirty="0" err="1"/>
              <a:t>DeptController</a:t>
            </a:r>
            <a:r>
              <a:rPr lang="en-IN" sz="1600" dirty="0"/>
              <a:t>)</a:t>
            </a:r>
            <a:r>
              <a:rPr lang="en-IN" sz="1600" dirty="0" err="1"/>
              <a:t>context.getBean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99"/>
                </a:solidFill>
              </a:rPr>
              <a:t>name:deptController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(ob1.getDept());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13AF5-3168-DEEE-DBE2-C5456BFFB372}"/>
              </a:ext>
            </a:extLst>
          </p:cNvPr>
          <p:cNvSpPr/>
          <p:nvPr/>
        </p:nvSpPr>
        <p:spPr>
          <a:xfrm>
            <a:off x="0" y="206444"/>
            <a:ext cx="2854036" cy="517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Example @Primary</a:t>
            </a:r>
          </a:p>
        </p:txBody>
      </p:sp>
    </p:spTree>
    <p:extLst>
      <p:ext uri="{BB962C8B-B14F-4D97-AF65-F5344CB8AC3E}">
        <p14:creationId xmlns:p14="http://schemas.microsoft.com/office/powerpoint/2010/main" val="11485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@Lazy Annotation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729673"/>
            <a:ext cx="8996802" cy="481922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Spring creates all singleton </a:t>
            </a:r>
            <a:r>
              <a:rPr lang="en-US" sz="2400" dirty="0">
                <a:solidFill>
                  <a:srgbClr val="C00000"/>
                </a:solidFill>
              </a:rPr>
              <a:t>beans eagerly </a:t>
            </a:r>
            <a:r>
              <a:rPr lang="en-US" sz="2400" dirty="0">
                <a:solidFill>
                  <a:srgbClr val="000099"/>
                </a:solidFill>
              </a:rPr>
              <a:t>during the startup</a:t>
            </a:r>
          </a:p>
          <a:p>
            <a:pPr algn="just"/>
            <a:r>
              <a:rPr lang="en-US" sz="2400" dirty="0"/>
              <a:t>We can load the beans </a:t>
            </a:r>
            <a:r>
              <a:rPr lang="en-US" sz="2400" dirty="0">
                <a:solidFill>
                  <a:srgbClr val="000099"/>
                </a:solidFill>
              </a:rPr>
              <a:t>lazily(on-demand)</a:t>
            </a:r>
            <a:r>
              <a:rPr lang="en-US" sz="2400" dirty="0"/>
              <a:t> using </a:t>
            </a:r>
            <a:r>
              <a:rPr lang="en-US" sz="2400" dirty="0">
                <a:solidFill>
                  <a:srgbClr val="C00000"/>
                </a:solidFill>
              </a:rPr>
              <a:t>@Lazy annotation</a:t>
            </a:r>
          </a:p>
          <a:p>
            <a:pPr algn="just"/>
            <a:r>
              <a:rPr lang="en-US" sz="2400" dirty="0"/>
              <a:t>We may combine with @Component, @Configuration and @Bean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21395-7EA4-6F7B-83A6-EB4A9E423CCA}"/>
              </a:ext>
            </a:extLst>
          </p:cNvPr>
          <p:cNvSpPr txBox="1"/>
          <p:nvPr/>
        </p:nvSpPr>
        <p:spPr>
          <a:xfrm>
            <a:off x="76344" y="2345532"/>
            <a:ext cx="4126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dirty="0">
                <a:solidFill>
                  <a:srgbClr val="C00000"/>
                </a:solidFill>
              </a:rPr>
              <a:t>class </a:t>
            </a:r>
            <a:r>
              <a:rPr lang="en-IN" dirty="0" err="1">
                <a:solidFill>
                  <a:srgbClr val="C00000"/>
                </a:solidFill>
              </a:rPr>
              <a:t>EarlyLoader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EarlyLoader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return "This is loaded early";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E6B6A-4F47-2B86-976B-547379B6A0A8}"/>
              </a:ext>
            </a:extLst>
          </p:cNvPr>
          <p:cNvSpPr txBox="1"/>
          <p:nvPr/>
        </p:nvSpPr>
        <p:spPr>
          <a:xfrm>
            <a:off x="4639400" y="2345532"/>
            <a:ext cx="4668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dirty="0">
                <a:solidFill>
                  <a:srgbClr val="C00000"/>
                </a:solidFill>
              </a:rPr>
              <a:t>@Lazy</a:t>
            </a:r>
          </a:p>
          <a:p>
            <a:r>
              <a:rPr lang="en-IN" dirty="0">
                <a:solidFill>
                  <a:srgbClr val="C00000"/>
                </a:solidFill>
              </a:rPr>
              <a:t>class </a:t>
            </a:r>
            <a:r>
              <a:rPr lang="en-IN" dirty="0" err="1">
                <a:solidFill>
                  <a:srgbClr val="C00000"/>
                </a:solidFill>
              </a:rPr>
              <a:t>LazyLoader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LazyLoader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return "This is loaded lazily";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>
                <a:solidFill>
                  <a:srgbClr val="C00000"/>
                </a:solidFill>
              </a:rPr>
              <a:t>}`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75012-EB4F-A53F-178C-D3A897131B8D}"/>
              </a:ext>
            </a:extLst>
          </p:cNvPr>
          <p:cNvSpPr txBox="1"/>
          <p:nvPr/>
        </p:nvSpPr>
        <p:spPr>
          <a:xfrm>
            <a:off x="237687" y="4989553"/>
            <a:ext cx="899680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99"/>
                </a:solidFill>
              </a:rPr>
              <a:t>main()</a:t>
            </a:r>
          </a:p>
          <a:p>
            <a:r>
              <a:rPr lang="en-IN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</a:p>
          <a:p>
            <a:r>
              <a:rPr lang="en-IN" dirty="0">
                <a:solidFill>
                  <a:srgbClr val="C00000"/>
                </a:solidFill>
              </a:rPr>
              <a:t>//usage of lazy loading</a:t>
            </a:r>
          </a:p>
          <a:p>
            <a:r>
              <a:rPr lang="en-IN" dirty="0" err="1">
                <a:solidFill>
                  <a:srgbClr val="C00000"/>
                </a:solidFill>
              </a:rPr>
              <a:t>LazyLoader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context.getBean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LazyLoader.class</a:t>
            </a:r>
            <a:r>
              <a:rPr lang="en-IN" dirty="0">
                <a:solidFill>
                  <a:srgbClr val="C00000"/>
                </a:solidFill>
              </a:rPr>
              <a:t>);</a:t>
            </a:r>
          </a:p>
          <a:p>
            <a:r>
              <a:rPr lang="en-IN" dirty="0">
                <a:solidFill>
                  <a:srgbClr val="000099"/>
                </a:solidFill>
              </a:rPr>
              <a:t>}</a:t>
            </a:r>
          </a:p>
          <a:p>
            <a:endParaRPr lang="en-IN" dirty="0">
              <a:solidFill>
                <a:srgbClr val="000099"/>
              </a:solidFill>
            </a:endParaRPr>
          </a:p>
          <a:p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6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@ConfigurationProperties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213973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annotation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allows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0099"/>
                </a:solidFill>
              </a:rPr>
              <a:t>map the entire property file into an object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annotation helps to </a:t>
            </a:r>
            <a:r>
              <a:rPr lang="en-US" sz="1800" dirty="0">
                <a:solidFill>
                  <a:srgbClr val="000099"/>
                </a:solidFill>
              </a:rPr>
              <a:t>load a group of related properties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Suppose, </a:t>
            </a:r>
            <a:r>
              <a:rPr lang="en-US" sz="1800" dirty="0" err="1">
                <a:solidFill>
                  <a:srgbClr val="000099"/>
                </a:solidFill>
              </a:rPr>
              <a:t>application.properties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/>
              <a:t>file contain information related to </a:t>
            </a:r>
            <a:r>
              <a:rPr lang="en-US" sz="1800" dirty="0">
                <a:solidFill>
                  <a:srgbClr val="C00000"/>
                </a:solidFill>
              </a:rPr>
              <a:t>an employee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rgbClr val="C00000"/>
                </a:solidFill>
              </a:rPr>
              <a:t>emp.name=kumar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rgbClr val="C00000"/>
                </a:solidFill>
              </a:rPr>
              <a:t>emp.sal=25000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These properties are accessed in a class using </a:t>
            </a:r>
            <a:r>
              <a:rPr lang="en-US" sz="1800" dirty="0">
                <a:solidFill>
                  <a:srgbClr val="C00000"/>
                </a:solidFill>
              </a:rPr>
              <a:t>@ConfigurationProperties</a:t>
            </a:r>
            <a:r>
              <a:rPr lang="en-US" sz="1800" dirty="0"/>
              <a:t> by specifying </a:t>
            </a:r>
            <a:r>
              <a:rPr lang="en-US" sz="1800" dirty="0">
                <a:solidFill>
                  <a:srgbClr val="C00000"/>
                </a:solidFill>
              </a:rPr>
              <a:t>@ConfigurationProperties("emp");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71371-83CE-F652-171B-270C9E19B751}"/>
              </a:ext>
            </a:extLst>
          </p:cNvPr>
          <p:cNvSpPr txBox="1"/>
          <p:nvPr/>
        </p:nvSpPr>
        <p:spPr>
          <a:xfrm>
            <a:off x="147198" y="2523756"/>
            <a:ext cx="74739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@Configuration</a:t>
            </a:r>
          </a:p>
          <a:p>
            <a:r>
              <a:rPr lang="en-IN" sz="1400" dirty="0"/>
              <a:t>@ConfigurationProperties("emp");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class Employee{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private String name;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private int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void </a:t>
            </a:r>
            <a:r>
              <a:rPr lang="en-IN" sz="1400" dirty="0" err="1">
                <a:solidFill>
                  <a:srgbClr val="C00000"/>
                </a:solidFill>
              </a:rPr>
              <a:t>setName</a:t>
            </a:r>
            <a:r>
              <a:rPr lang="en-IN" sz="1400" dirty="0">
                <a:solidFill>
                  <a:srgbClr val="C00000"/>
                </a:solidFill>
              </a:rPr>
              <a:t>(String name){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this.name=name;}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String </a:t>
            </a:r>
            <a:r>
              <a:rPr lang="en-IN" sz="1400" dirty="0" err="1">
                <a:solidFill>
                  <a:srgbClr val="C00000"/>
                </a:solidFill>
              </a:rPr>
              <a:t>getName</a:t>
            </a:r>
            <a:r>
              <a:rPr lang="en-IN" sz="1400" dirty="0">
                <a:solidFill>
                  <a:srgbClr val="C00000"/>
                </a:solidFill>
              </a:rPr>
              <a:t>(){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return name;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}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public void </a:t>
            </a:r>
            <a:r>
              <a:rPr lang="en-IN" sz="1400" dirty="0" err="1">
                <a:solidFill>
                  <a:srgbClr val="000099"/>
                </a:solidFill>
              </a:rPr>
              <a:t>setSal</a:t>
            </a:r>
            <a:r>
              <a:rPr lang="en-IN" sz="1400" dirty="0">
                <a:solidFill>
                  <a:srgbClr val="000099"/>
                </a:solidFill>
              </a:rPr>
              <a:t>(int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){</a:t>
            </a:r>
          </a:p>
          <a:p>
            <a:r>
              <a:rPr lang="en-IN" sz="1400" dirty="0" err="1">
                <a:solidFill>
                  <a:srgbClr val="000099"/>
                </a:solidFill>
              </a:rPr>
              <a:t>this.sal</a:t>
            </a:r>
            <a:r>
              <a:rPr lang="en-IN" sz="1400" dirty="0">
                <a:solidFill>
                  <a:srgbClr val="000099"/>
                </a:solidFill>
              </a:rPr>
              <a:t>=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}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public String </a:t>
            </a:r>
            <a:r>
              <a:rPr lang="en-IN" sz="1400" dirty="0" err="1">
                <a:solidFill>
                  <a:srgbClr val="000099"/>
                </a:solidFill>
              </a:rPr>
              <a:t>getSal</a:t>
            </a:r>
            <a:r>
              <a:rPr lang="en-IN" sz="1400" dirty="0">
                <a:solidFill>
                  <a:srgbClr val="000099"/>
                </a:solidFill>
              </a:rPr>
              <a:t>(){</a:t>
            </a:r>
          </a:p>
          <a:p>
            <a:r>
              <a:rPr lang="en-IN" sz="1400" dirty="0">
                <a:solidFill>
                  <a:srgbClr val="000099"/>
                </a:solidFill>
              </a:rPr>
              <a:t>return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}</a:t>
            </a:r>
          </a:p>
          <a:p>
            <a:r>
              <a:rPr lang="en-IN" sz="1400" dirty="0"/>
              <a:t>@override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String </a:t>
            </a:r>
            <a:r>
              <a:rPr lang="en-IN" sz="1400" dirty="0" err="1">
                <a:solidFill>
                  <a:srgbClr val="C00000"/>
                </a:solidFill>
              </a:rPr>
              <a:t>toString</a:t>
            </a:r>
            <a:r>
              <a:rPr lang="en-IN" sz="1400" dirty="0">
                <a:solidFill>
                  <a:srgbClr val="C00000"/>
                </a:solidFill>
              </a:rPr>
              <a:t>(){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return "Emp details </a:t>
            </a:r>
            <a:r>
              <a:rPr lang="en-IN" sz="1400" dirty="0" err="1">
                <a:solidFill>
                  <a:srgbClr val="C00000"/>
                </a:solidFill>
              </a:rPr>
              <a:t>are"+name</a:t>
            </a:r>
            <a:r>
              <a:rPr lang="en-IN" sz="1400" dirty="0">
                <a:solidFill>
                  <a:srgbClr val="C00000"/>
                </a:solidFill>
              </a:rPr>
              <a:t>+""+</a:t>
            </a:r>
            <a:r>
              <a:rPr lang="en-IN" sz="1400" dirty="0" err="1">
                <a:solidFill>
                  <a:srgbClr val="C00000"/>
                </a:solidFill>
              </a:rPr>
              <a:t>sal</a:t>
            </a:r>
            <a:r>
              <a:rPr lang="en-IN" sz="1400" dirty="0">
                <a:solidFill>
                  <a:srgbClr val="C00000"/>
                </a:solidFill>
              </a:rPr>
              <a:t>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993BE-1AD7-1DFC-DCBF-ECB03BD66CE8}"/>
              </a:ext>
            </a:extLst>
          </p:cNvPr>
          <p:cNvSpPr txBox="1"/>
          <p:nvPr/>
        </p:nvSpPr>
        <p:spPr>
          <a:xfrm>
            <a:off x="3435927" y="2559199"/>
            <a:ext cx="665018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main(){</a:t>
            </a:r>
          </a:p>
          <a:p>
            <a:r>
              <a:rPr lang="en-IN" sz="1600" dirty="0"/>
              <a:t>@SpringBootApplication</a:t>
            </a:r>
          </a:p>
          <a:p>
            <a:r>
              <a:rPr lang="en-IN" sz="1600" dirty="0"/>
              <a:t>public class Application{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private Employee </a:t>
            </a:r>
            <a:r>
              <a:rPr lang="en-IN" sz="1600" dirty="0" err="1">
                <a:solidFill>
                  <a:srgbClr val="C00000"/>
                </a:solidFill>
              </a:rPr>
              <a:t>employee</a:t>
            </a:r>
            <a:r>
              <a:rPr lang="en-IN" sz="1600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/>
              <a:t>SpringApplication.run</a:t>
            </a:r>
            <a:r>
              <a:rPr lang="en-IN" sz="1600" dirty="0"/>
              <a:t>(</a:t>
            </a:r>
            <a:r>
              <a:rPr lang="en-IN" sz="1600" dirty="0" err="1"/>
              <a:t>Application.class,args</a:t>
            </a:r>
            <a:r>
              <a:rPr lang="en-IN" sz="1600" dirty="0"/>
              <a:t>);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@PostConstruct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void </a:t>
            </a:r>
            <a:r>
              <a:rPr lang="en-IN" sz="1600" dirty="0" err="1">
                <a:solidFill>
                  <a:srgbClr val="C00000"/>
                </a:solidFill>
              </a:rPr>
              <a:t>init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 err="1">
                <a:solidFill>
                  <a:srgbClr val="C00000"/>
                </a:solidFill>
              </a:rPr>
              <a:t>System.out.println</a:t>
            </a:r>
            <a:r>
              <a:rPr lang="en-IN" sz="1600" dirty="0">
                <a:solidFill>
                  <a:srgbClr val="C00000"/>
                </a:solidFill>
              </a:rPr>
              <a:t>(</a:t>
            </a:r>
            <a:r>
              <a:rPr lang="en-IN" sz="1600" dirty="0" err="1">
                <a:solidFill>
                  <a:srgbClr val="C00000"/>
                </a:solidFill>
              </a:rPr>
              <a:t>employee.toString</a:t>
            </a:r>
            <a:r>
              <a:rPr lang="en-IN" sz="1600" dirty="0">
                <a:solidFill>
                  <a:srgbClr val="C00000"/>
                </a:solidFill>
              </a:rPr>
              <a:t>());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814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3200" b="1" i="0" u="none" strike="noStrike" baseline="0" dirty="0">
                <a:latin typeface="Palatino-Bold"/>
              </a:rPr>
              <a:t>Spring framework </a:t>
            </a:r>
            <a:r>
              <a:rPr lang="en-IN" sz="32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3200" b="1" i="0" u="none" strike="noStrike" baseline="0" dirty="0">
                <a:latin typeface="Palatino-Bold"/>
              </a:rPr>
              <a:t> annotations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634110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Stereotype annotations </a:t>
            </a:r>
            <a:r>
              <a:rPr lang="en-US" sz="2000" b="0" i="0" u="none" strike="noStrike" baseline="0" dirty="0">
                <a:latin typeface="Palatino-Roman"/>
              </a:rPr>
              <a:t>are the annotations that denote the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roles of types </a:t>
            </a:r>
            <a:r>
              <a:rPr lang="en-US" sz="2000" b="0" i="0" u="none" strike="noStrike" baseline="0" dirty="0">
                <a:latin typeface="Palatino-Roman"/>
              </a:rPr>
              <a:t>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methods </a:t>
            </a:r>
            <a:r>
              <a:rPr lang="en-IN" sz="2000" b="0" i="0" u="none" strike="noStrike" baseline="0" dirty="0">
                <a:solidFill>
                  <a:srgbClr val="C00000"/>
                </a:solidFill>
                <a:latin typeface="Palatino-Roman"/>
              </a:rPr>
              <a:t>in the overall architecture</a:t>
            </a:r>
          </a:p>
          <a:p>
            <a:pPr algn="just"/>
            <a:r>
              <a:rPr lang="en-US" sz="2000" b="0" i="0" u="none" strike="noStrike" baseline="0" dirty="0">
                <a:latin typeface="Palatino-Roman"/>
              </a:rPr>
              <a:t>These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annotations</a:t>
            </a:r>
            <a:r>
              <a:rPr lang="en-US" sz="2000" b="0" i="0" u="none" strike="noStrike" baseline="0" dirty="0">
                <a:latin typeface="Palatino-Roman"/>
              </a:rPr>
              <a:t> are used at the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class level</a:t>
            </a:r>
            <a:endParaRPr lang="en-IN" sz="2000" dirty="0">
              <a:solidFill>
                <a:srgbClr val="C00000"/>
              </a:solidFill>
              <a:latin typeface="Palatino-Roman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@Component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@Controller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@Repository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@Service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baseline="0" dirty="0">
                <a:latin typeface="Palatino-Roman"/>
              </a:rPr>
              <a:t>@Component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latin typeface="Palatino-Bold"/>
              </a:rPr>
              <a:t>component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The classes are </a:t>
            </a:r>
            <a:r>
              <a:rPr lang="en-US" sz="1600" b="0" i="0" u="none" strike="noStrike" baseline="0" dirty="0">
                <a:solidFill>
                  <a:srgbClr val="000099"/>
                </a:solidFill>
                <a:latin typeface="Palatino-Roman"/>
              </a:rPr>
              <a:t>considered as candidates for auto-detection </a:t>
            </a:r>
            <a:r>
              <a:rPr lang="en-US" sz="1600" b="0" i="0" u="none" strike="noStrike" baseline="0" dirty="0">
                <a:latin typeface="Palatino-Roman"/>
              </a:rPr>
              <a:t>when using </a:t>
            </a:r>
            <a:r>
              <a:rPr lang="en-US" sz="1600" b="0" i="0" u="none" strike="noStrike" baseline="0" dirty="0">
                <a:solidFill>
                  <a:srgbClr val="000099"/>
                </a:solidFill>
                <a:latin typeface="Palatino-Roman"/>
              </a:rPr>
              <a:t>annotation-based configuration and </a:t>
            </a:r>
            <a:r>
              <a:rPr lang="en-IN" sz="1600" b="0" i="0" u="none" strike="noStrike" baseline="0" dirty="0" err="1">
                <a:solidFill>
                  <a:srgbClr val="000099"/>
                </a:solidFill>
                <a:latin typeface="Palatino-Roman"/>
              </a:rPr>
              <a:t>classpath</a:t>
            </a:r>
            <a:r>
              <a:rPr lang="en-IN" sz="1600" b="0" i="0" u="none" strike="noStrike" baseline="0" dirty="0">
                <a:solidFill>
                  <a:srgbClr val="000099"/>
                </a:solidFill>
                <a:latin typeface="Palatino-Roman"/>
              </a:rPr>
              <a:t> scanning.</a:t>
            </a:r>
          </a:p>
          <a:p>
            <a:pPr algn="l"/>
            <a:endParaRPr lang="en-IN" sz="2000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40FF-8A4D-A89A-957B-379066F24624}"/>
              </a:ext>
            </a:extLst>
          </p:cNvPr>
          <p:cNvSpPr txBox="1"/>
          <p:nvPr/>
        </p:nvSpPr>
        <p:spPr>
          <a:xfrm>
            <a:off x="1684765" y="4535437"/>
            <a:ext cx="5921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800" dirty="0">
                <a:solidFill>
                  <a:srgbClr val="C00000"/>
                </a:solidFill>
              </a:rPr>
              <a:t>public class </a:t>
            </a:r>
            <a:r>
              <a:rPr lang="en-IN" sz="1800" dirty="0" err="1">
                <a:solidFill>
                  <a:srgbClr val="C00000"/>
                </a:solidFill>
              </a:rPr>
              <a:t>ItDept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</a:p>
          <a:p>
            <a:r>
              <a:rPr lang="en-IN" sz="1800" dirty="0">
                <a:solidFill>
                  <a:srgbClr val="C00000"/>
                </a:solidFill>
              </a:rPr>
              <a:t>public String </a:t>
            </a:r>
            <a:r>
              <a:rPr lang="en-IN" sz="1800" dirty="0" err="1">
                <a:solidFill>
                  <a:srgbClr val="C00000"/>
                </a:solidFill>
              </a:rPr>
              <a:t>getDept</a:t>
            </a:r>
            <a:r>
              <a:rPr lang="en-IN" sz="18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800" dirty="0">
                <a:solidFill>
                  <a:srgbClr val="C00000"/>
                </a:solidFill>
              </a:rPr>
              <a:t>{</a:t>
            </a:r>
          </a:p>
          <a:p>
            <a:r>
              <a:rPr lang="en-IN" sz="18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800" dirty="0">
                <a:solidFill>
                  <a:srgbClr val="C00000"/>
                </a:solidFill>
              </a:rPr>
              <a:t>}</a:t>
            </a:r>
          </a:p>
          <a:p>
            <a:r>
              <a:rPr lang="en-IN" sz="18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5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Palatino-Bold"/>
              </a:rPr>
              <a:t>Spring framework </a:t>
            </a:r>
            <a:r>
              <a:rPr lang="en-IN" sz="28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2800" b="1" i="0" u="none" strike="noStrike" baseline="0" dirty="0">
                <a:latin typeface="Palatino-Bold"/>
              </a:rPr>
              <a:t> annotations contd..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6341102"/>
          </a:xfrm>
        </p:spPr>
        <p:txBody>
          <a:bodyPr>
            <a:normAutofit/>
          </a:bodyPr>
          <a:lstStyle/>
          <a:p>
            <a:pPr marL="92075" lvl="1" indent="0" algn="just">
              <a:buNone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2. @Controller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controller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annotation serves as a specialization of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@Component </a:t>
            </a:r>
            <a:r>
              <a:rPr lang="en-US" sz="1600" b="0" i="0" u="none" strike="noStrike" baseline="0" dirty="0">
                <a:latin typeface="Palatino-Roman"/>
              </a:rPr>
              <a:t>that allows you to implement classes to be 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autodetected through </a:t>
            </a:r>
            <a:r>
              <a:rPr lang="en-US" sz="1600" b="0" i="0" u="none" strike="noStrike" baseline="0" dirty="0" err="1">
                <a:solidFill>
                  <a:srgbClr val="C00000"/>
                </a:solidFill>
                <a:latin typeface="Palatino-Roman"/>
              </a:rPr>
              <a:t>classpath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 scanning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It is used with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@RequestMapping </a:t>
            </a:r>
            <a:r>
              <a:rPr lang="en-US" sz="1600" b="0" i="0" u="none" strike="noStrike" baseline="0" dirty="0">
                <a:latin typeface="Palatino-Roman"/>
              </a:rPr>
              <a:t>and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@ResponseBody </a:t>
            </a:r>
            <a:r>
              <a:rPr lang="en-US" sz="1600" b="0" i="0" u="none" strike="noStrike" baseline="0" dirty="0">
                <a:latin typeface="Palatino-Roman"/>
              </a:rPr>
              <a:t>annotations for developing web APIs.</a:t>
            </a:r>
            <a:endParaRPr lang="en-IN" sz="1800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2B231-71B0-3364-07EC-87DF9B9AFB14}"/>
              </a:ext>
            </a:extLst>
          </p:cNvPr>
          <p:cNvSpPr txBox="1"/>
          <p:nvPr/>
        </p:nvSpPr>
        <p:spPr>
          <a:xfrm>
            <a:off x="489528" y="2332565"/>
            <a:ext cx="87930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org.springframework.stereotype.Controller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org.springframework.web.bind.annotation.RequestMethod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org.springframework.web.bind.annotation.ResponseBody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@Controller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MyController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@RequestMapping(method =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Consolas" panose="020B0609020204030204" pitchFamily="49" charset="0"/>
              </a:rPr>
              <a:t>RequestMethod.GET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, value = “/”)</a:t>
            </a:r>
          </a:p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@ResponseBody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String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doSomething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return </a:t>
            </a:r>
            <a:r>
              <a:rPr lang="en-IN" dirty="0">
                <a:latin typeface="Consolas" panose="020B0609020204030204" pitchFamily="49" charset="0"/>
              </a:rPr>
              <a:t>"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Hello";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AE497-385F-61E8-470B-D7B4186014BA}"/>
              </a:ext>
            </a:extLst>
          </p:cNvPr>
          <p:cNvSpPr txBox="1"/>
          <p:nvPr/>
        </p:nvSpPr>
        <p:spPr>
          <a:xfrm>
            <a:off x="175491" y="6017936"/>
            <a:ext cx="864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When requested for </a:t>
            </a:r>
            <a:r>
              <a:rPr lang="en-US" sz="1400" b="1" i="0" u="none" strike="noStrike" baseline="0" dirty="0">
                <a:solidFill>
                  <a:srgbClr val="C00000"/>
                </a:solidFill>
                <a:latin typeface="Consolas-Bold"/>
              </a:rPr>
              <a:t>http://localhost:8080/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on the browser, it returns </a:t>
            </a:r>
            <a:r>
              <a:rPr lang="en-US" sz="1400" b="1" i="0" u="none" strike="noStrike" baseline="0" dirty="0">
                <a:solidFill>
                  <a:srgbClr val="C00000"/>
                </a:solidFill>
                <a:latin typeface="Consolas-Bold"/>
              </a:rPr>
              <a:t>Hello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Palatino-Bold"/>
              </a:rPr>
              <a:t>Spring framework </a:t>
            </a:r>
            <a:r>
              <a:rPr lang="en-IN" sz="28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2800" b="1" i="0" u="none" strike="noStrike" baseline="0" dirty="0">
                <a:latin typeface="Palatino-Bold"/>
              </a:rPr>
              <a:t> annotations contd..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2461"/>
            <a:ext cx="9144000" cy="6341102"/>
          </a:xfrm>
        </p:spPr>
        <p:txBody>
          <a:bodyPr>
            <a:normAutofit/>
          </a:bodyPr>
          <a:lstStyle/>
          <a:p>
            <a:pPr marL="92075" lvl="1" indent="0" algn="just">
              <a:buNone/>
            </a:pPr>
            <a:r>
              <a:rPr lang="en-IN" sz="2000" b="1" dirty="0">
                <a:solidFill>
                  <a:srgbClr val="000099"/>
                </a:solidFill>
                <a:latin typeface="Palatino-Bold"/>
              </a:rPr>
              <a:t>3. </a:t>
            </a: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Repository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Repository</a:t>
            </a:r>
          </a:p>
          <a:p>
            <a:pPr lvl="1"/>
            <a:r>
              <a:rPr lang="en-US" sz="1400" b="0" i="0" u="none" strike="noStrike" baseline="0" dirty="0">
                <a:latin typeface="Palatino-Roman"/>
              </a:rPr>
              <a:t>This is used when the application involves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Palatino-Roman"/>
              </a:rPr>
              <a:t>retrieval, storage, or search on the database </a:t>
            </a:r>
            <a:r>
              <a:rPr lang="en-US" sz="1400" b="0" i="0" u="none" strike="noStrike" baseline="0" dirty="0">
                <a:latin typeface="Palatino-Roman"/>
              </a:rPr>
              <a:t>or collection of </a:t>
            </a:r>
            <a:r>
              <a:rPr lang="en-IN" sz="1400" b="0" i="0" u="none" strike="noStrike" baseline="0" dirty="0">
                <a:latin typeface="Palatino-Roman"/>
              </a:rPr>
              <a:t>objects.</a:t>
            </a:r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marL="457200" lvl="1" indent="0">
              <a:buNone/>
            </a:pPr>
            <a:endParaRPr lang="en-US" sz="1200" dirty="0">
              <a:latin typeface="Palatino-Roman"/>
            </a:endParaRPr>
          </a:p>
          <a:p>
            <a:pPr marL="457200" lvl="1" indent="0">
              <a:buNone/>
            </a:pPr>
            <a:endParaRPr lang="en-US" sz="1200" b="1" i="0" u="none" strike="noStrike" baseline="0" dirty="0">
              <a:latin typeface="Palatino-Roman"/>
            </a:endParaRPr>
          </a:p>
          <a:p>
            <a:pPr marL="92075" lvl="1" indent="0" algn="just">
              <a:buNone/>
            </a:pPr>
            <a:r>
              <a:rPr lang="en-US" sz="2000" b="1" dirty="0">
                <a:solidFill>
                  <a:srgbClr val="000099"/>
                </a:solidFill>
                <a:latin typeface="Palatino-Bold"/>
              </a:rPr>
              <a:t>4. </a:t>
            </a:r>
            <a:r>
              <a:rPr lang="en-IN" sz="2000" b="1" dirty="0">
                <a:solidFill>
                  <a:srgbClr val="000099"/>
                </a:solidFill>
                <a:latin typeface="Palatino-Bold"/>
              </a:rPr>
              <a:t>@Service</a:t>
            </a:r>
          </a:p>
          <a:p>
            <a:pPr marL="892175" lvl="2" indent="-342900" algn="just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Service</a:t>
            </a:r>
          </a:p>
          <a:p>
            <a:pPr marL="92075" lvl="1" indent="0" algn="just">
              <a:buNone/>
            </a:pPr>
            <a:endParaRPr lang="en-US" sz="2000" b="1" dirty="0">
              <a:solidFill>
                <a:srgbClr val="000099"/>
              </a:solidFill>
              <a:latin typeface="Palatino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2B231-71B0-3364-07EC-87DF9B9AFB14}"/>
              </a:ext>
            </a:extLst>
          </p:cNvPr>
          <p:cNvSpPr txBox="1"/>
          <p:nvPr/>
        </p:nvSpPr>
        <p:spPr>
          <a:xfrm>
            <a:off x="0" y="1833801"/>
            <a:ext cx="8793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org.springframework.data.repository.CrudRepository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org.springframework.stereotype.Repository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com.author.kickstart.interfaces.impl.Car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public interface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MyRepository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extends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CrudRepository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&lt;Car, String&gt;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We can see our Spring with database access example too.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C46D-DB3A-F172-5036-ED9C76450325}"/>
              </a:ext>
            </a:extLst>
          </p:cNvPr>
          <p:cNvSpPr txBox="1"/>
          <p:nvPr/>
        </p:nvSpPr>
        <p:spPr>
          <a:xfrm>
            <a:off x="572654" y="5306875"/>
            <a:ext cx="7998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package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com.author.kickstart.service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MyService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6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3359-5AA6-8B2D-B117-753AEDBC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37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A793-390D-F282-4184-6F7BE42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016000"/>
            <a:ext cx="8679542" cy="571862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Part I</a:t>
            </a:r>
          </a:p>
          <a:p>
            <a:pPr lvl="1"/>
            <a:r>
              <a:rPr lang="en-IN" sz="2800" b="1" dirty="0">
                <a:solidFill>
                  <a:srgbClr val="000099"/>
                </a:solidFill>
              </a:rPr>
              <a:t>Annotations</a:t>
            </a:r>
          </a:p>
          <a:p>
            <a:pPr lvl="2"/>
            <a:r>
              <a:rPr lang="en-IN" sz="2400" dirty="0"/>
              <a:t>Java Annotations</a:t>
            </a:r>
          </a:p>
          <a:p>
            <a:pPr lvl="2"/>
            <a:r>
              <a:rPr lang="en-IN" sz="2400" dirty="0"/>
              <a:t>Spring Annotations</a:t>
            </a:r>
          </a:p>
          <a:p>
            <a:pPr lvl="2"/>
            <a:r>
              <a:rPr lang="en-IN" sz="2400" dirty="0"/>
              <a:t>Spring Boot Annotations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Part II</a:t>
            </a:r>
          </a:p>
          <a:p>
            <a:pPr lvl="1"/>
            <a:r>
              <a:rPr lang="en-US" sz="2800" b="1" dirty="0">
                <a:solidFill>
                  <a:srgbClr val="000099"/>
                </a:solidFill>
              </a:rPr>
              <a:t>Database access</a:t>
            </a:r>
            <a:endParaRPr lang="en-IN" sz="2800" b="1" dirty="0">
              <a:solidFill>
                <a:srgbClr val="000099"/>
              </a:solidFill>
            </a:endParaRPr>
          </a:p>
          <a:p>
            <a:pPr lvl="2"/>
            <a:r>
              <a:rPr lang="en-IN" sz="2400" dirty="0"/>
              <a:t>JDBC Template with In-memory database</a:t>
            </a:r>
          </a:p>
          <a:p>
            <a:pPr lvl="2"/>
            <a:r>
              <a:rPr lang="en-IN" sz="2400" dirty="0"/>
              <a:t>Spring Boot JPA with In-memory database</a:t>
            </a:r>
          </a:p>
          <a:p>
            <a:pPr lvl="2"/>
            <a:r>
              <a:rPr lang="en-IN" sz="2400" dirty="0"/>
              <a:t>Spring Boot JPA with MySQL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778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5646" y="-182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Java annotations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4104456" cy="561662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1600" dirty="0"/>
              <a:t>Java annotations are used to provide some kind of metadata to the Java compiler and JVM.</a:t>
            </a:r>
          </a:p>
          <a:p>
            <a:pPr lvl="1" algn="just"/>
            <a:r>
              <a:rPr lang="en-US" sz="1400" dirty="0"/>
              <a:t>They are embedded within the source code</a:t>
            </a:r>
          </a:p>
          <a:p>
            <a:pPr lvl="1" algn="just"/>
            <a:r>
              <a:rPr lang="en-US" sz="1400" dirty="0"/>
              <a:t>Tells the compiler about</a:t>
            </a:r>
            <a:br>
              <a:rPr lang="en-US" sz="1400" dirty="0"/>
            </a:br>
            <a:r>
              <a:rPr lang="en-US" sz="1400" dirty="0"/>
              <a:t>the behavior of the field, class, interface, or method. </a:t>
            </a:r>
          </a:p>
          <a:p>
            <a:pPr algn="just"/>
            <a:r>
              <a:rPr lang="en-US" sz="1600" dirty="0"/>
              <a:t>The annotation starts with the </a:t>
            </a:r>
            <a:r>
              <a:rPr lang="en-US" sz="1600" dirty="0">
                <a:solidFill>
                  <a:srgbClr val="C00000"/>
                </a:solidFill>
              </a:rPr>
              <a:t>symbol @</a:t>
            </a:r>
            <a:r>
              <a:rPr lang="en-US" sz="1600" dirty="0"/>
              <a:t> followed by the </a:t>
            </a:r>
            <a:r>
              <a:rPr lang="en-US" sz="1600" dirty="0">
                <a:solidFill>
                  <a:srgbClr val="C00000"/>
                </a:solidFill>
              </a:rPr>
              <a:t>name of the annotation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The following are few built-in annotations: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@Override</a:t>
            </a:r>
            <a:r>
              <a:rPr lang="en-US" sz="1400" dirty="0"/>
              <a:t>: </a:t>
            </a:r>
          </a:p>
          <a:p>
            <a:pPr lvl="2" algn="just"/>
            <a:r>
              <a:rPr lang="en-US" sz="1200" dirty="0"/>
              <a:t>It is used when the child class is overriding methods of its parent</a:t>
            </a:r>
            <a:br>
              <a:rPr lang="en-US" sz="1200" dirty="0"/>
            </a:br>
            <a:r>
              <a:rPr lang="en-US" sz="1200" dirty="0"/>
              <a:t>class 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@Deprecated</a:t>
            </a:r>
            <a:r>
              <a:rPr lang="en-US" sz="1400" dirty="0"/>
              <a:t>:</a:t>
            </a:r>
          </a:p>
          <a:p>
            <a:pPr lvl="2" algn="just"/>
            <a:r>
              <a:rPr lang="en-US" sz="1200" dirty="0"/>
              <a:t>It is used to denote the class, method, or field that should</a:t>
            </a:r>
            <a:br>
              <a:rPr lang="en-US" sz="1200" dirty="0"/>
            </a:br>
            <a:r>
              <a:rPr lang="en-US" sz="1200" dirty="0"/>
              <a:t>no longer be referenced in the source code. 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</a:t>
            </a:r>
            <a:r>
              <a:rPr lang="en-US" sz="1400" dirty="0" err="1">
                <a:solidFill>
                  <a:srgbClr val="C00000"/>
                </a:solidFill>
              </a:rPr>
              <a:t>SuppressWarnings</a:t>
            </a:r>
            <a:r>
              <a:rPr lang="en-US" sz="1400" dirty="0"/>
              <a:t>: </a:t>
            </a:r>
          </a:p>
          <a:p>
            <a:pPr lvl="2" algn="just"/>
            <a:r>
              <a:rPr lang="en-US" sz="1200" dirty="0"/>
              <a:t>It is used when the deprecated methods, classes, or fields are used and we don’t want the compiler to generate a warning message.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4540446" y="1758535"/>
            <a:ext cx="457200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1200" b="1" dirty="0"/>
              <a:t>public class A{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  @Deprecated</a:t>
            </a:r>
          </a:p>
          <a:p>
            <a:r>
              <a:rPr lang="en-IN" sz="1200" b="1" dirty="0"/>
              <a:t>     // Method 1, Old method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public void </a:t>
            </a:r>
            <a:r>
              <a:rPr lang="en-IN" sz="1200" b="1" dirty="0" err="1">
                <a:solidFill>
                  <a:srgbClr val="C00000"/>
                </a:solidFill>
              </a:rPr>
              <a:t>oldmethod</a:t>
            </a:r>
            <a:r>
              <a:rPr lang="en-IN" sz="1200" b="1" dirty="0">
                <a:solidFill>
                  <a:srgbClr val="C00000"/>
                </a:solidFill>
              </a:rPr>
              <a:t>()    {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    </a:t>
            </a:r>
            <a:r>
              <a:rPr lang="en-IN" sz="1200" b="1" dirty="0" err="1">
                <a:solidFill>
                  <a:srgbClr val="C00000"/>
                </a:solidFill>
              </a:rPr>
              <a:t>System.out.println</a:t>
            </a:r>
            <a:r>
              <a:rPr lang="en-IN" sz="1200" b="1" dirty="0">
                <a:solidFill>
                  <a:srgbClr val="C00000"/>
                </a:solidFill>
              </a:rPr>
              <a:t>("This is a deprecated method");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}</a:t>
            </a:r>
          </a:p>
          <a:p>
            <a:r>
              <a:rPr lang="en-IN" sz="1200" b="1" dirty="0"/>
              <a:t>     // Method 2, New method</a:t>
            </a:r>
          </a:p>
          <a:p>
            <a:r>
              <a:rPr lang="en-IN" sz="1200" b="1" dirty="0"/>
              <a:t>    </a:t>
            </a:r>
            <a:r>
              <a:rPr lang="en-IN" sz="1200" b="1" dirty="0">
                <a:solidFill>
                  <a:srgbClr val="0000CC"/>
                </a:solidFill>
              </a:rPr>
              <a:t>public void </a:t>
            </a:r>
            <a:r>
              <a:rPr lang="en-IN" sz="1200" b="1" dirty="0" err="1">
                <a:solidFill>
                  <a:srgbClr val="0000CC"/>
                </a:solidFill>
              </a:rPr>
              <a:t>newmethod</a:t>
            </a:r>
            <a:r>
              <a:rPr lang="en-IN" sz="1200" b="1" dirty="0">
                <a:solidFill>
                  <a:srgbClr val="0000CC"/>
                </a:solidFill>
              </a:rPr>
              <a:t>(String m1)    {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         </a:t>
            </a:r>
            <a:r>
              <a:rPr lang="en-IN" sz="1200" b="1" dirty="0" err="1">
                <a:solidFill>
                  <a:srgbClr val="0000CC"/>
                </a:solidFill>
              </a:rPr>
              <a:t>System.out.println</a:t>
            </a:r>
            <a:r>
              <a:rPr lang="en-IN" sz="1200" b="1" dirty="0">
                <a:solidFill>
                  <a:srgbClr val="0000CC"/>
                </a:solidFill>
              </a:rPr>
              <a:t>(m1);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}</a:t>
            </a:r>
          </a:p>
          <a:p>
            <a:r>
              <a:rPr lang="en-IN" sz="1200" b="1" dirty="0"/>
              <a:t>       public static void main(String a[])    {        </a:t>
            </a:r>
          </a:p>
          <a:p>
            <a:r>
              <a:rPr lang="en-IN" sz="1200" b="1" dirty="0"/>
              <a:t>        A </a:t>
            </a:r>
            <a:r>
              <a:rPr lang="en-IN" sz="1200" b="1" dirty="0" err="1"/>
              <a:t>obj</a:t>
            </a:r>
            <a:r>
              <a:rPr lang="en-IN" sz="1200" b="1" dirty="0"/>
              <a:t> = new A();</a:t>
            </a:r>
          </a:p>
          <a:p>
            <a:r>
              <a:rPr lang="en-IN" sz="1200" b="1" dirty="0"/>
              <a:t>         </a:t>
            </a:r>
            <a:r>
              <a:rPr lang="en-IN" sz="1200" b="1" dirty="0">
                <a:solidFill>
                  <a:srgbClr val="C00000"/>
                </a:solidFill>
              </a:rPr>
              <a:t>// Now calling the old method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    </a:t>
            </a:r>
            <a:r>
              <a:rPr lang="en-IN" sz="1200" b="1" dirty="0" err="1">
                <a:solidFill>
                  <a:srgbClr val="C00000"/>
                </a:solidFill>
              </a:rPr>
              <a:t>obj.oldmethod</a:t>
            </a:r>
            <a:r>
              <a:rPr lang="en-IN" sz="1200" b="1" dirty="0">
                <a:solidFill>
                  <a:srgbClr val="C00000"/>
                </a:solidFill>
              </a:rPr>
              <a:t>();</a:t>
            </a:r>
          </a:p>
          <a:p>
            <a:r>
              <a:rPr lang="en-IN" sz="1200" b="1" dirty="0"/>
              <a:t>    }}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3813" y="4827658"/>
            <a:ext cx="459467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b="1" dirty="0"/>
              <a:t>public class Machine {</a:t>
            </a:r>
          </a:p>
          <a:p>
            <a:r>
              <a:rPr lang="en-IN" sz="1200" b="1" dirty="0"/>
              <a:t>    private List versions;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@</a:t>
            </a:r>
            <a:r>
              <a:rPr lang="en-IN" sz="1200" b="1" dirty="0" err="1">
                <a:solidFill>
                  <a:srgbClr val="0000CC"/>
                </a:solidFill>
              </a:rPr>
              <a:t>SuppressWarnings</a:t>
            </a:r>
            <a:r>
              <a:rPr lang="en-IN" sz="1200" b="1" dirty="0">
                <a:solidFill>
                  <a:srgbClr val="0000CC"/>
                </a:solidFill>
              </a:rPr>
              <a:t>("unchecked")</a:t>
            </a:r>
          </a:p>
          <a:p>
            <a:r>
              <a:rPr lang="en-IN" sz="1200" b="1" dirty="0"/>
              <a:t>    public void </a:t>
            </a:r>
            <a:r>
              <a:rPr lang="en-IN" sz="1200" b="1" dirty="0" err="1"/>
              <a:t>addVersion</a:t>
            </a:r>
            <a:r>
              <a:rPr lang="en-IN" sz="1200" b="1" dirty="0"/>
              <a:t>(String version) {</a:t>
            </a:r>
          </a:p>
          <a:p>
            <a:r>
              <a:rPr lang="en-IN" sz="1200" b="1" dirty="0"/>
              <a:t>        </a:t>
            </a:r>
            <a:r>
              <a:rPr lang="en-IN" sz="1200" b="1" dirty="0" err="1"/>
              <a:t>versions.add</a:t>
            </a:r>
            <a:r>
              <a:rPr lang="en-IN" sz="1200" b="1" dirty="0"/>
              <a:t>(version);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768" y="4969012"/>
            <a:ext cx="1961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200" b="1" dirty="0">
                <a:solidFill>
                  <a:srgbClr val="C00000"/>
                </a:solidFill>
              </a:rPr>
              <a:t>@</a:t>
            </a:r>
            <a:r>
              <a:rPr lang="en-US" sz="1200" b="1" dirty="0" err="1">
                <a:solidFill>
                  <a:srgbClr val="C00000"/>
                </a:solidFill>
              </a:rPr>
              <a:t>SuppressWarnings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7276750" y="2174067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>
                <a:solidFill>
                  <a:srgbClr val="C00000"/>
                </a:solidFill>
              </a:rPr>
              <a:t>@Deprecated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540446" y="1124744"/>
            <a:ext cx="449605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200" b="1" dirty="0">
                <a:solidFill>
                  <a:srgbClr val="C00000"/>
                </a:solidFill>
              </a:rPr>
              <a:t>@override: </a:t>
            </a:r>
            <a:r>
              <a:rPr lang="en-US" sz="1200" b="1" dirty="0">
                <a:solidFill>
                  <a:srgbClr val="0000CC"/>
                </a:solidFill>
              </a:rPr>
              <a:t>you can write your own example to override parent method in subclass</a:t>
            </a:r>
          </a:p>
        </p:txBody>
      </p:sp>
    </p:spTree>
    <p:extLst>
      <p:ext uri="{BB962C8B-B14F-4D97-AF65-F5344CB8AC3E}">
        <p14:creationId xmlns:p14="http://schemas.microsoft.com/office/powerpoint/2010/main" val="24055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449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Spring and </a:t>
            </a:r>
            <a:r>
              <a:rPr lang="en-US" dirty="0">
                <a:solidFill>
                  <a:srgbClr val="FF0000"/>
                </a:solidFill>
              </a:rPr>
              <a:t>Spring Boot Annotations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8773"/>
            <a:ext cx="9190764" cy="4819221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declare a bean, simply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annotate a method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with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@Bean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annotation</a:t>
            </a:r>
            <a:endParaRPr lang="en-US" sz="16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just"/>
            <a:r>
              <a:rPr lang="en-US" sz="1600" b="0" i="0" dirty="0">
                <a:solidFill>
                  <a:srgbClr val="FF0000"/>
                </a:solidFill>
                <a:effectLst/>
                <a:latin typeface="-apple-system"/>
              </a:rPr>
              <a:t>@Bean annotation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indicates that a method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-apple-system"/>
              </a:rPr>
              <a:t>produces a bean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to be managed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by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Spring container.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Use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that method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register a bean definition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within an </a:t>
            </a:r>
            <a:r>
              <a:rPr lang="en-US" sz="1600" b="1" i="0" dirty="0" err="1">
                <a:solidFill>
                  <a:srgbClr val="000099"/>
                </a:solidFill>
                <a:effectLst/>
                <a:latin typeface="-apple-system"/>
              </a:rPr>
              <a:t>ApplicationContext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 of the type specified as the method’s return value.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@Bean annotation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is usually declared in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Configuration class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create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Spring Bean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definitions.</a:t>
            </a:r>
          </a:p>
          <a:p>
            <a:pPr algn="just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C21-00A4-C9F7-BBC8-1C37988CC5A2}"/>
              </a:ext>
            </a:extLst>
          </p:cNvPr>
          <p:cNvSpPr txBox="1"/>
          <p:nvPr/>
        </p:nvSpPr>
        <p:spPr>
          <a:xfrm>
            <a:off x="1015999" y="2343495"/>
            <a:ext cx="2521527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dirty="0"/>
              <a:t>public interface Dept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String </a:t>
            </a:r>
            <a:r>
              <a:rPr lang="en-IN" sz="1600" b="1" dirty="0" err="1"/>
              <a:t>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6CEB4-11BA-4C95-67E0-1FCF7776E658}"/>
              </a:ext>
            </a:extLst>
          </p:cNvPr>
          <p:cNvSpPr txBox="1"/>
          <p:nvPr/>
        </p:nvSpPr>
        <p:spPr>
          <a:xfrm>
            <a:off x="4248727" y="2065335"/>
            <a:ext cx="4895273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dirty="0"/>
              <a:t>public class </a:t>
            </a:r>
            <a:r>
              <a:rPr lang="en-IN" sz="1600" b="1" dirty="0" err="1"/>
              <a:t>ITDept</a:t>
            </a:r>
            <a:r>
              <a:rPr lang="en-IN" sz="1600" b="1" dirty="0"/>
              <a:t> implements Dept{</a:t>
            </a:r>
          </a:p>
          <a:p>
            <a:r>
              <a:rPr lang="en-IN" sz="1600" b="1" dirty="0"/>
              <a:t>@override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(){</a:t>
            </a:r>
          </a:p>
          <a:p>
            <a:r>
              <a:rPr lang="en-IN" sz="1600" b="1" dirty="0"/>
              <a:t>return "</a:t>
            </a:r>
            <a:r>
              <a:rPr lang="en-IN" sz="1600" b="1" dirty="0" err="1"/>
              <a:t>ITDepartment</a:t>
            </a:r>
            <a:r>
              <a:rPr lang="en-IN" sz="1600" b="1" dirty="0"/>
              <a:t>";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CD998-FB9C-F934-206B-80ACC9DE2D99}"/>
              </a:ext>
            </a:extLst>
          </p:cNvPr>
          <p:cNvSpPr txBox="1"/>
          <p:nvPr/>
        </p:nvSpPr>
        <p:spPr>
          <a:xfrm>
            <a:off x="131472" y="3606351"/>
            <a:ext cx="9012527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import </a:t>
            </a:r>
            <a:r>
              <a:rPr lang="en-IN" sz="1400" b="1" dirty="0" err="1">
                <a:solidFill>
                  <a:schemeClr val="tx1"/>
                </a:solidFill>
              </a:rPr>
              <a:t>org.springframework.context.annotation.Configuration</a:t>
            </a:r>
            <a:r>
              <a:rPr lang="en-IN" sz="1400" b="1" dirty="0">
                <a:solidFill>
                  <a:schemeClr val="tx1"/>
                </a:solidFill>
              </a:rPr>
              <a:t>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class </a:t>
            </a:r>
            <a:r>
              <a:rPr lang="en-IN" sz="1600" b="1" dirty="0" err="1">
                <a:solidFill>
                  <a:schemeClr val="tx1"/>
                </a:solidFill>
              </a:rPr>
              <a:t>AppConfig</a:t>
            </a:r>
            <a:r>
              <a:rPr lang="en-IN" sz="1600" b="1" dirty="0">
                <a:solidFill>
                  <a:schemeClr val="tx1"/>
                </a:solidFill>
              </a:rPr>
              <a:t>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@Bean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Dept </a:t>
            </a:r>
            <a:r>
              <a:rPr lang="en-IN" sz="1600" b="1" dirty="0" err="1">
                <a:solidFill>
                  <a:schemeClr val="tx1"/>
                </a:solidFill>
              </a:rPr>
              <a:t>getDept</a:t>
            </a:r>
            <a:r>
              <a:rPr lang="en-IN" sz="1600" b="1" dirty="0">
                <a:solidFill>
                  <a:schemeClr val="tx1"/>
                </a:solidFill>
              </a:rPr>
              <a:t>(){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return new </a:t>
            </a:r>
            <a:r>
              <a:rPr lang="en-IN" sz="1600" b="1" dirty="0" err="1">
                <a:solidFill>
                  <a:schemeClr val="tx1"/>
                </a:solidFill>
              </a:rPr>
              <a:t>ITDept</a:t>
            </a:r>
            <a:r>
              <a:rPr lang="en-IN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}}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C218A-2281-FA62-632F-55C3B5048D3E}"/>
              </a:ext>
            </a:extLst>
          </p:cNvPr>
          <p:cNvSpPr txBox="1"/>
          <p:nvPr/>
        </p:nvSpPr>
        <p:spPr>
          <a:xfrm>
            <a:off x="101600" y="5426880"/>
            <a:ext cx="904240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/>
              <a:t>main()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 err="1"/>
              <a:t>ConfigurableApplicationContext</a:t>
            </a:r>
            <a:r>
              <a:rPr lang="en-IN" sz="1400" b="1" dirty="0"/>
              <a:t> context=</a:t>
            </a:r>
            <a:r>
              <a:rPr lang="en-IN" sz="1400" b="1" dirty="0" err="1"/>
              <a:t>SpringApplication.run</a:t>
            </a:r>
            <a:r>
              <a:rPr lang="en-IN" sz="1400" b="1" dirty="0"/>
              <a:t>(</a:t>
            </a:r>
            <a:r>
              <a:rPr lang="en-IN" sz="1400" b="1" dirty="0" err="1"/>
              <a:t>AnnotationsApplication.class,args</a:t>
            </a:r>
            <a:r>
              <a:rPr lang="en-IN" sz="1400" b="1" dirty="0"/>
              <a:t>);		</a:t>
            </a:r>
          </a:p>
          <a:p>
            <a:r>
              <a:rPr lang="en-IN" sz="1400" b="1" dirty="0" err="1"/>
              <a:t>ITDept</a:t>
            </a:r>
            <a:r>
              <a:rPr lang="en-IN" sz="1400" b="1" dirty="0"/>
              <a:t> </a:t>
            </a:r>
            <a:r>
              <a:rPr lang="en-IN" sz="1400" b="1" dirty="0" err="1"/>
              <a:t>ob</a:t>
            </a:r>
            <a:r>
              <a:rPr lang="en-IN" sz="1400" b="1" dirty="0"/>
              <a:t>=</a:t>
            </a:r>
            <a:r>
              <a:rPr lang="en-IN" sz="1400" b="1" dirty="0" err="1"/>
              <a:t>context.getBean</a:t>
            </a:r>
            <a:r>
              <a:rPr lang="en-IN" sz="1400" b="1" dirty="0"/>
              <a:t>(</a:t>
            </a:r>
            <a:r>
              <a:rPr lang="en-IN" sz="1400" b="1" dirty="0" err="1"/>
              <a:t>ITDept.class</a:t>
            </a:r>
            <a:r>
              <a:rPr lang="en-IN" sz="1400" b="1" dirty="0"/>
              <a:t>);		</a:t>
            </a:r>
          </a:p>
          <a:p>
            <a:r>
              <a:rPr lang="en-IN" sz="1400" b="1" dirty="0" err="1"/>
              <a:t>System.out.println</a:t>
            </a:r>
            <a:r>
              <a:rPr lang="en-IN" sz="1400" b="1" dirty="0"/>
              <a:t>(</a:t>
            </a:r>
            <a:r>
              <a:rPr lang="en-IN" sz="1400" b="1" dirty="0" err="1"/>
              <a:t>ob.getDept</a:t>
            </a:r>
            <a:r>
              <a:rPr lang="en-IN" sz="1400" b="1" dirty="0"/>
              <a:t>());}</a:t>
            </a:r>
          </a:p>
        </p:txBody>
      </p:sp>
    </p:spTree>
    <p:extLst>
      <p:ext uri="{BB962C8B-B14F-4D97-AF65-F5344CB8AC3E}">
        <p14:creationId xmlns:p14="http://schemas.microsoft.com/office/powerpoint/2010/main" val="6569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9682"/>
            <a:ext cx="9190764" cy="4819221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-apple-system"/>
              </a:rPr>
              <a:t>By default bean nam</a:t>
            </a:r>
            <a:r>
              <a:rPr lang="en-US" sz="1800" dirty="0">
                <a:solidFill>
                  <a:srgbClr val="000000"/>
                </a:solidFill>
                <a:latin typeface="-apple-system"/>
              </a:rPr>
              <a:t>e is the same as the method name </a:t>
            </a:r>
            <a:r>
              <a:rPr lang="en-US" sz="1800" dirty="0">
                <a:solidFill>
                  <a:srgbClr val="C00000"/>
                </a:solidFill>
                <a:latin typeface="-apple-system"/>
              </a:rPr>
              <a:t>@Bean(name=“methodname”)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-apple-system"/>
              </a:rPr>
              <a:t>We can modify it using </a:t>
            </a:r>
            <a:r>
              <a:rPr lang="en-US" sz="1800" dirty="0">
                <a:solidFill>
                  <a:srgbClr val="C00000"/>
                </a:solidFill>
                <a:latin typeface="-apple-system"/>
              </a:rPr>
              <a:t>@Bean(name=“your own name”)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C5413-DE66-E57E-947B-358C8A7BCB8D}"/>
              </a:ext>
            </a:extLst>
          </p:cNvPr>
          <p:cNvSpPr txBox="1"/>
          <p:nvPr/>
        </p:nvSpPr>
        <p:spPr>
          <a:xfrm>
            <a:off x="240145" y="1616655"/>
            <a:ext cx="67148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Some modifications in </a:t>
            </a:r>
            <a:r>
              <a:rPr lang="en-IN" b="1" dirty="0" err="1"/>
              <a:t>AppConfig</a:t>
            </a:r>
            <a:r>
              <a:rPr lang="en-IN" b="1" dirty="0"/>
              <a:t> class:</a:t>
            </a:r>
          </a:p>
          <a:p>
            <a:r>
              <a:rPr lang="en-IN" b="1" dirty="0"/>
              <a:t>@Bean(name="ITDeptBean")</a:t>
            </a:r>
          </a:p>
          <a:p>
            <a:r>
              <a:rPr lang="en-IN" b="1" dirty="0">
                <a:solidFill>
                  <a:schemeClr val="bg1"/>
                </a:solidFill>
              </a:rPr>
              <a:t>in the main method, we can call using the name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ItDept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ob</a:t>
            </a:r>
            <a:r>
              <a:rPr lang="en-IN" b="1" dirty="0">
                <a:solidFill>
                  <a:schemeClr val="bg1"/>
                </a:solidFill>
              </a:rPr>
              <a:t>=(</a:t>
            </a:r>
            <a:r>
              <a:rPr lang="en-IN" b="1" dirty="0" err="1">
                <a:solidFill>
                  <a:schemeClr val="bg1"/>
                </a:solidFill>
              </a:rPr>
              <a:t>ITDept</a:t>
            </a:r>
            <a:r>
              <a:rPr lang="en-IN" b="1" dirty="0">
                <a:solidFill>
                  <a:schemeClr val="bg1"/>
                </a:solidFill>
              </a:rPr>
              <a:t>)</a:t>
            </a:r>
            <a:r>
              <a:rPr lang="en-IN" b="1" dirty="0" err="1">
                <a:solidFill>
                  <a:schemeClr val="bg1"/>
                </a:solidFill>
              </a:rPr>
              <a:t>context.getBean</a:t>
            </a:r>
            <a:r>
              <a:rPr lang="en-IN" b="1" dirty="0">
                <a:solidFill>
                  <a:schemeClr val="bg1"/>
                </a:solidFill>
              </a:rPr>
              <a:t>(</a:t>
            </a:r>
            <a:r>
              <a:rPr lang="en-IN" b="1" dirty="0" err="1">
                <a:solidFill>
                  <a:schemeClr val="bg1"/>
                </a:solidFill>
              </a:rPr>
              <a:t>name:ItDeptBean</a:t>
            </a:r>
            <a:r>
              <a:rPr lang="en-IN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83D7D-CA89-6211-4F66-44D291AED223}"/>
              </a:ext>
            </a:extLst>
          </p:cNvPr>
          <p:cNvSpPr txBox="1"/>
          <p:nvPr/>
        </p:nvSpPr>
        <p:spPr>
          <a:xfrm>
            <a:off x="131472" y="2913627"/>
            <a:ext cx="9012527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import </a:t>
            </a:r>
            <a:r>
              <a:rPr lang="en-IN" sz="1400" b="1" dirty="0" err="1">
                <a:solidFill>
                  <a:schemeClr val="tx1"/>
                </a:solidFill>
              </a:rPr>
              <a:t>org.springframework.context.annotation.Configuration</a:t>
            </a:r>
            <a:r>
              <a:rPr lang="en-IN" sz="1400" b="1" dirty="0">
                <a:solidFill>
                  <a:schemeClr val="tx1"/>
                </a:solidFill>
              </a:rPr>
              <a:t>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class </a:t>
            </a:r>
            <a:r>
              <a:rPr lang="en-IN" sz="1600" b="1" dirty="0" err="1">
                <a:solidFill>
                  <a:schemeClr val="tx1"/>
                </a:solidFill>
              </a:rPr>
              <a:t>AppConfig</a:t>
            </a:r>
            <a:r>
              <a:rPr lang="en-IN" sz="1600" b="1" dirty="0">
                <a:solidFill>
                  <a:schemeClr val="tx1"/>
                </a:solidFill>
              </a:rPr>
              <a:t>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@Bean(name</a:t>
            </a:r>
            <a:r>
              <a:rPr lang="en-IN" sz="1600" b="1" dirty="0"/>
              <a:t> ="</a:t>
            </a:r>
            <a:r>
              <a:rPr lang="en-IN" sz="1600" b="1" dirty="0" err="1"/>
              <a:t>ITDeptBean</a:t>
            </a:r>
            <a:r>
              <a:rPr lang="en-IN" sz="1600" b="1" dirty="0"/>
              <a:t>")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public Dept </a:t>
            </a:r>
            <a:r>
              <a:rPr lang="en-IN" sz="1600" b="1" dirty="0" err="1">
                <a:solidFill>
                  <a:schemeClr val="tx1"/>
                </a:solidFill>
              </a:rPr>
              <a:t>getDept</a:t>
            </a:r>
            <a:r>
              <a:rPr lang="en-IN" sz="1600" b="1" dirty="0">
                <a:solidFill>
                  <a:schemeClr val="tx1"/>
                </a:solidFill>
              </a:rPr>
              <a:t>(){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return new </a:t>
            </a:r>
            <a:r>
              <a:rPr lang="en-IN" sz="1600" b="1" dirty="0" err="1">
                <a:solidFill>
                  <a:schemeClr val="tx1"/>
                </a:solidFill>
              </a:rPr>
              <a:t>ITDept</a:t>
            </a:r>
            <a:r>
              <a:rPr lang="en-IN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}}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EA9F2-F3F4-12E4-7EE8-98864548BA78}"/>
              </a:ext>
            </a:extLst>
          </p:cNvPr>
          <p:cNvSpPr txBox="1"/>
          <p:nvPr/>
        </p:nvSpPr>
        <p:spPr>
          <a:xfrm>
            <a:off x="101600" y="4734156"/>
            <a:ext cx="90424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/>
              <a:t>main()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 err="1"/>
              <a:t>ConfigurableApplicationContext</a:t>
            </a:r>
            <a:r>
              <a:rPr lang="en-IN" sz="1400" b="1" dirty="0"/>
              <a:t> context=</a:t>
            </a:r>
            <a:r>
              <a:rPr lang="en-IN" sz="1400" b="1" dirty="0" err="1"/>
              <a:t>SpringApplication.run</a:t>
            </a:r>
            <a:r>
              <a:rPr lang="en-IN" sz="1400" b="1" dirty="0"/>
              <a:t>(</a:t>
            </a:r>
            <a:r>
              <a:rPr lang="en-IN" sz="1400" b="1" dirty="0" err="1"/>
              <a:t>AnnotationsApplication.class,args</a:t>
            </a:r>
            <a:r>
              <a:rPr lang="en-IN" sz="1400" b="1"/>
              <a:t>);		</a:t>
            </a:r>
          </a:p>
          <a:p>
            <a:r>
              <a:rPr lang="en-IN" sz="1400" b="1"/>
              <a:t>ItDept</a:t>
            </a:r>
            <a:r>
              <a:rPr lang="en-IN" sz="1400" b="1" dirty="0"/>
              <a:t> </a:t>
            </a:r>
            <a:r>
              <a:rPr lang="en-IN" sz="1400" b="1" dirty="0" err="1"/>
              <a:t>ob</a:t>
            </a:r>
            <a:r>
              <a:rPr lang="en-IN" sz="1400" b="1" dirty="0"/>
              <a:t>=</a:t>
            </a:r>
            <a:r>
              <a:rPr lang="en-IN" sz="1400" b="1" dirty="0" err="1"/>
              <a:t>context.getBean</a:t>
            </a:r>
            <a:r>
              <a:rPr lang="en-IN" sz="1400" b="1" dirty="0"/>
              <a:t>(</a:t>
            </a:r>
            <a:r>
              <a:rPr lang="en-IN" sz="1400" b="1" dirty="0" err="1"/>
              <a:t>name:ItDeptBean</a:t>
            </a:r>
            <a:r>
              <a:rPr lang="en-IN" sz="1400" b="1" dirty="0"/>
              <a:t>);</a:t>
            </a:r>
          </a:p>
          <a:p>
            <a:r>
              <a:rPr lang="en-IN" sz="1400" b="1" dirty="0" err="1"/>
              <a:t>System.out.println</a:t>
            </a:r>
            <a:r>
              <a:rPr lang="en-IN" sz="1400" b="1" dirty="0"/>
              <a:t>(</a:t>
            </a:r>
            <a:r>
              <a:rPr lang="en-IN" sz="1400" b="1" dirty="0" err="1"/>
              <a:t>ob.getDept</a:t>
            </a:r>
            <a:r>
              <a:rPr lang="en-IN" sz="1400" b="1" dirty="0"/>
              <a:t>());</a:t>
            </a:r>
          </a:p>
          <a:p>
            <a:r>
              <a:rPr lang="en-IN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95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481922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@Component </a:t>
            </a:r>
            <a:r>
              <a:rPr lang="en-US" dirty="0"/>
              <a:t>annotation tells that an annotated class is a </a:t>
            </a:r>
            <a:r>
              <a:rPr lang="en-US" dirty="0">
                <a:solidFill>
                  <a:srgbClr val="000099"/>
                </a:solidFill>
              </a:rPr>
              <a:t>Spring bean or a spring component</a:t>
            </a:r>
          </a:p>
          <a:p>
            <a:pPr algn="just"/>
            <a:r>
              <a:rPr lang="en-US" dirty="0"/>
              <a:t>In this case, the </a:t>
            </a:r>
            <a:r>
              <a:rPr lang="en-US" dirty="0">
                <a:solidFill>
                  <a:srgbClr val="C00000"/>
                </a:solidFill>
              </a:rPr>
              <a:t>spring container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automatically create a spring bean</a:t>
            </a:r>
            <a:r>
              <a:rPr lang="en-US" dirty="0"/>
              <a:t> (i.e. spring container </a:t>
            </a:r>
            <a:r>
              <a:rPr lang="en-US" dirty="0">
                <a:solidFill>
                  <a:srgbClr val="C00000"/>
                </a:solidFill>
              </a:rPr>
              <a:t>creates an object </a:t>
            </a:r>
            <a:r>
              <a:rPr lang="en-US" dirty="0"/>
              <a:t>to the class and </a:t>
            </a:r>
            <a:r>
              <a:rPr lang="en-US" dirty="0">
                <a:solidFill>
                  <a:srgbClr val="C00000"/>
                </a:solidFill>
              </a:rPr>
              <a:t>manages it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5737F-D565-A8EC-3404-AECB7DB34968}"/>
              </a:ext>
            </a:extLst>
          </p:cNvPr>
          <p:cNvSpPr txBox="1"/>
          <p:nvPr/>
        </p:nvSpPr>
        <p:spPr>
          <a:xfrm>
            <a:off x="32619" y="2715474"/>
            <a:ext cx="6541801" cy="18466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/>
              <a:t>//create a class</a:t>
            </a:r>
          </a:p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(){</a:t>
            </a:r>
          </a:p>
          <a:p>
            <a:r>
              <a:rPr lang="en-IN" sz="1600" b="1" dirty="0"/>
              <a:t>return "its the Department controller";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1D696-E0DC-1E21-F554-83348DA63337}"/>
              </a:ext>
            </a:extLst>
          </p:cNvPr>
          <p:cNvSpPr txBox="1"/>
          <p:nvPr/>
        </p:nvSpPr>
        <p:spPr>
          <a:xfrm>
            <a:off x="32619" y="4884059"/>
            <a:ext cx="9111380" cy="1538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/>
              <a:t>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var </a:t>
            </a:r>
            <a:r>
              <a:rPr lang="en-IN" sz="1400" b="1" dirty="0" err="1">
                <a:solidFill>
                  <a:srgbClr val="C00000"/>
                </a:solidFill>
              </a:rPr>
              <a:t>context:ConfigurableApplicationContext</a:t>
            </a:r>
            <a:r>
              <a:rPr lang="en-IN" sz="1400" b="1" dirty="0">
                <a:solidFill>
                  <a:srgbClr val="C00000"/>
                </a:solidFill>
              </a:rPr>
              <a:t>=</a:t>
            </a:r>
            <a:r>
              <a:rPr lang="en-IN" sz="1400" b="1" dirty="0" err="1">
                <a:solidFill>
                  <a:srgbClr val="C00000"/>
                </a:solidFill>
              </a:rPr>
              <a:t>SpringApplication.run</a:t>
            </a:r>
            <a:r>
              <a:rPr lang="en-IN" sz="1400" b="1" dirty="0">
                <a:solidFill>
                  <a:srgbClr val="C00000"/>
                </a:solidFill>
              </a:rPr>
              <a:t>(</a:t>
            </a:r>
            <a:r>
              <a:rPr lang="en-IN" sz="1400" b="1" dirty="0" err="1">
                <a:solidFill>
                  <a:srgbClr val="C00000"/>
                </a:solidFill>
              </a:rPr>
              <a:t>SpringAnnotationsApplicatoin.class,args</a:t>
            </a:r>
            <a:r>
              <a:rPr lang="en-IN" sz="1400" b="1" dirty="0">
                <a:solidFill>
                  <a:srgbClr val="C00000"/>
                </a:solidFill>
              </a:rPr>
              <a:t>);</a:t>
            </a:r>
          </a:p>
          <a:p>
            <a:r>
              <a:rPr lang="en-IN" sz="1600" b="1" dirty="0" err="1"/>
              <a:t>BookController</a:t>
            </a:r>
            <a:r>
              <a:rPr lang="en-IN" sz="1600" b="1" dirty="0"/>
              <a:t> </a:t>
            </a:r>
            <a:r>
              <a:rPr lang="en-IN" sz="1600" b="1" dirty="0" err="1"/>
              <a:t>ob</a:t>
            </a:r>
            <a:r>
              <a:rPr lang="en-IN" sz="1600" b="1" dirty="0"/>
              <a:t>=</a:t>
            </a:r>
            <a:r>
              <a:rPr lang="en-IN" sz="1600" b="1" dirty="0" err="1"/>
              <a:t>context.getBean</a:t>
            </a:r>
            <a:r>
              <a:rPr lang="en-IN" sz="1600" b="1" dirty="0"/>
              <a:t>(</a:t>
            </a:r>
            <a:r>
              <a:rPr lang="en-IN" sz="1600" b="1" dirty="0" err="1"/>
              <a:t>DeptController.class</a:t>
            </a:r>
            <a:r>
              <a:rPr lang="en-IN" sz="1600" b="1" dirty="0"/>
              <a:t>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ob.getDept</a:t>
            </a:r>
            <a:r>
              <a:rPr lang="en-IN" sz="1600" b="1" dirty="0"/>
              <a:t>());</a:t>
            </a:r>
          </a:p>
          <a:p>
            <a:r>
              <a:rPr lang="en-IN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70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657075"/>
            <a:ext cx="4451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DeptController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ItDept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 err="1">
                <a:solidFill>
                  <a:srgbClr val="C00000"/>
                </a:solidFill>
              </a:rPr>
              <a:t>this.ob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24488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inj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443841"/>
            <a:ext cx="4451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>
                <a:solidFill>
                  <a:srgbClr val="C00000"/>
                </a:solidFill>
              </a:rPr>
              <a:t>public String </a:t>
            </a:r>
            <a:r>
              <a:rPr lang="en-IN" dirty="0" err="1">
                <a:solidFill>
                  <a:srgbClr val="C00000"/>
                </a:solidFill>
              </a:rPr>
              <a:t>setDept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ItDept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 err="1">
                <a:solidFill>
                  <a:srgbClr val="C00000"/>
                </a:solidFill>
              </a:rPr>
              <a:t>this.ob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828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432</TotalTime>
  <Words>2219</Words>
  <Application>Microsoft Office PowerPoint</Application>
  <PresentationFormat>On-screen Show (4:3)</PresentationFormat>
  <Paragraphs>445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Consolas-Bold</vt:lpstr>
      <vt:lpstr>Palatino-Bold</vt:lpstr>
      <vt:lpstr>Palatino-Roman</vt:lpstr>
      <vt:lpstr>Office Theme</vt:lpstr>
      <vt:lpstr>UNIT IV </vt:lpstr>
      <vt:lpstr>Contents </vt:lpstr>
      <vt:lpstr>Java annotations</vt:lpstr>
      <vt:lpstr>Spring and Spring Boot Annotations</vt:lpstr>
      <vt:lpstr>@Bean</vt:lpstr>
      <vt:lpstr>@Bean</vt:lpstr>
      <vt:lpstr>@Component</vt:lpstr>
      <vt:lpstr>@Autowired</vt:lpstr>
      <vt:lpstr>@Autowired</vt:lpstr>
      <vt:lpstr>@Autowired</vt:lpstr>
      <vt:lpstr>@Qualifier</vt:lpstr>
      <vt:lpstr>PowerPoint Presentation</vt:lpstr>
      <vt:lpstr>@Primary</vt:lpstr>
      <vt:lpstr>PowerPoint Presentation</vt:lpstr>
      <vt:lpstr>@Lazy Annotation</vt:lpstr>
      <vt:lpstr>@ConfigurationProperties</vt:lpstr>
      <vt:lpstr>Spring framework stereotype annotations</vt:lpstr>
      <vt:lpstr>Spring framework stereotype annotations contd..</vt:lpstr>
      <vt:lpstr>Spring framework stereotype annotations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</dc:title>
  <dc:creator>Phaneendra Kumar</dc:creator>
  <cp:lastModifiedBy>Phaneendra Kumar</cp:lastModifiedBy>
  <cp:revision>16</cp:revision>
  <dcterms:created xsi:type="dcterms:W3CDTF">2023-04-09T09:05:46Z</dcterms:created>
  <dcterms:modified xsi:type="dcterms:W3CDTF">2023-04-20T02:09:12Z</dcterms:modified>
</cp:coreProperties>
</file>