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DE4F-81A8-480B-3F40-B3EE4F2F3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76132C-A68C-2C3B-875C-7C872EBD0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383786-F519-860A-53B2-B5C28302F311}"/>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5" name="Footer Placeholder 4">
            <a:extLst>
              <a:ext uri="{FF2B5EF4-FFF2-40B4-BE49-F238E27FC236}">
                <a16:creationId xmlns:a16="http://schemas.microsoft.com/office/drawing/2014/main" id="{A728BC6A-6DAD-A6A0-C1A7-4995F7369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67D7B-5126-8EDC-A789-599F35DD77DD}"/>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23883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0F86-2DAE-DE1B-34CB-93EC466627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2A9B06-0C8D-F138-33A7-BA97998D2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7B25C-5CAA-57E0-9C9E-FB661E3CCC29}"/>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5" name="Footer Placeholder 4">
            <a:extLst>
              <a:ext uri="{FF2B5EF4-FFF2-40B4-BE49-F238E27FC236}">
                <a16:creationId xmlns:a16="http://schemas.microsoft.com/office/drawing/2014/main" id="{83F339FC-775D-63DC-E94D-A2F6D0CB8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9A993-48F8-91C0-9198-1F6117D32CBD}"/>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141261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DC56F0-3634-0C86-520B-84F224B088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0CCC93-3868-C880-29BD-ED3D7C529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12D390-760A-1E95-8266-F2EBACE6D8A4}"/>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5" name="Footer Placeholder 4">
            <a:extLst>
              <a:ext uri="{FF2B5EF4-FFF2-40B4-BE49-F238E27FC236}">
                <a16:creationId xmlns:a16="http://schemas.microsoft.com/office/drawing/2014/main" id="{AF89703C-FB2D-D4F2-74E1-F887B820D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BA242-3B6D-0E84-B0C8-64854C6FA790}"/>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191244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2D61-CB45-5B6C-BE18-72F0B70F89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436B0-E9B0-40F4-B9B9-E5555CBBD1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2C804-0194-1B80-A2F9-0798C04D0D9A}"/>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5" name="Footer Placeholder 4">
            <a:extLst>
              <a:ext uri="{FF2B5EF4-FFF2-40B4-BE49-F238E27FC236}">
                <a16:creationId xmlns:a16="http://schemas.microsoft.com/office/drawing/2014/main" id="{4D734FD3-2D1C-3166-CF12-A29B268D5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7D5AE-4FB8-AF41-38CA-92981F3477D0}"/>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386204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D343-D2FC-1FE2-2677-1B00E195DF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BDB3C7-A013-7EAC-3F78-3560775FA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68725-85EE-146B-B99C-6800CCD13D84}"/>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5" name="Footer Placeholder 4">
            <a:extLst>
              <a:ext uri="{FF2B5EF4-FFF2-40B4-BE49-F238E27FC236}">
                <a16:creationId xmlns:a16="http://schemas.microsoft.com/office/drawing/2014/main" id="{72FB3814-65B5-BC68-3149-021055D42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C3A3D-02C1-98F2-BC9B-1B9B1FF85F57}"/>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237913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F9FF-2D05-064F-6D96-962871EA13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F16105-0988-4B64-9063-577944F40C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A010DB-14A6-C31E-3057-E0753A0F7D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023AE1-AC3D-FB73-D23B-B56842F9E3BE}"/>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6" name="Footer Placeholder 5">
            <a:extLst>
              <a:ext uri="{FF2B5EF4-FFF2-40B4-BE49-F238E27FC236}">
                <a16:creationId xmlns:a16="http://schemas.microsoft.com/office/drawing/2014/main" id="{9E6BD3AB-F9B1-9746-C9AE-4E1107DCC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208A07-2FE7-FC01-A50E-5C3A328F83FE}"/>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39581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5593-25A9-CA0D-1E1D-371E0332A5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795F4-6367-2339-AE48-E509164F0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1BA835-CB28-B42A-2BAA-85F0AC5AE7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63B483-3EB2-7F78-DF6A-F909C5638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5045C-4822-A21E-93B9-155361685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9068B8-D5EC-D15A-9E37-B9C2CAB5D4B8}"/>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8" name="Footer Placeholder 7">
            <a:extLst>
              <a:ext uri="{FF2B5EF4-FFF2-40B4-BE49-F238E27FC236}">
                <a16:creationId xmlns:a16="http://schemas.microsoft.com/office/drawing/2014/main" id="{02144C27-40C5-C407-AE0E-1B10AAA3E5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781E47-A6A4-E370-1787-8D510B6839E1}"/>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66582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E0C5-9189-2F6B-9780-D7F96B48C3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EBACC4-85CD-C1C7-17BE-4284CFA86D2B}"/>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4" name="Footer Placeholder 3">
            <a:extLst>
              <a:ext uri="{FF2B5EF4-FFF2-40B4-BE49-F238E27FC236}">
                <a16:creationId xmlns:a16="http://schemas.microsoft.com/office/drawing/2014/main" id="{AFC059DD-E2F7-3534-C513-A3EB14D35B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5CE3A5-9EFC-0693-38D3-D07DC5F559AD}"/>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422111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86C9E-C277-6B5A-EDAE-FF002903679D}"/>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3" name="Footer Placeholder 2">
            <a:extLst>
              <a:ext uri="{FF2B5EF4-FFF2-40B4-BE49-F238E27FC236}">
                <a16:creationId xmlns:a16="http://schemas.microsoft.com/office/drawing/2014/main" id="{2F99482D-2FD4-E654-8478-F24EFBBD03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2AFA45-7832-8324-4F0A-A2E59EA1C5C5}"/>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266169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49E8-9189-38D2-91A0-E6C659008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9BEDB2-D99E-9409-ED23-052FFFE51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57D0EC-28DC-3BD1-B433-D2FADB4CE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4078A-7009-4B05-B32B-04A2BA331F6C}"/>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6" name="Footer Placeholder 5">
            <a:extLst>
              <a:ext uri="{FF2B5EF4-FFF2-40B4-BE49-F238E27FC236}">
                <a16:creationId xmlns:a16="http://schemas.microsoft.com/office/drawing/2014/main" id="{7F8A72DC-84E4-CCC6-C850-3F06E27077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8A4481-4F8A-A578-6323-42CDEB887AA2}"/>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69907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402-266A-440E-6780-8A57D13F8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C1B413-D995-9BB9-642E-261085DC02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19F4AB-2826-0BBE-9835-B6AD14F14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5EFA0-5635-4128-8BCA-3290CB5C88F6}"/>
              </a:ext>
            </a:extLst>
          </p:cNvPr>
          <p:cNvSpPr>
            <a:spLocks noGrp="1"/>
          </p:cNvSpPr>
          <p:nvPr>
            <p:ph type="dt" sz="half" idx="10"/>
          </p:nvPr>
        </p:nvSpPr>
        <p:spPr/>
        <p:txBody>
          <a:bodyPr/>
          <a:lstStyle/>
          <a:p>
            <a:fld id="{406574BE-B0E9-4616-A5B1-8F90316E2552}" type="datetimeFigureOut">
              <a:rPr lang="en-IN" smtClean="0"/>
              <a:t>16-08-2022</a:t>
            </a:fld>
            <a:endParaRPr lang="en-IN"/>
          </a:p>
        </p:txBody>
      </p:sp>
      <p:sp>
        <p:nvSpPr>
          <p:cNvPr id="6" name="Footer Placeholder 5">
            <a:extLst>
              <a:ext uri="{FF2B5EF4-FFF2-40B4-BE49-F238E27FC236}">
                <a16:creationId xmlns:a16="http://schemas.microsoft.com/office/drawing/2014/main" id="{253245D6-9ECE-469B-8CA4-06C34C9BDA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626519-F010-1EAE-A514-B7A9143C2631}"/>
              </a:ext>
            </a:extLst>
          </p:cNvPr>
          <p:cNvSpPr>
            <a:spLocks noGrp="1"/>
          </p:cNvSpPr>
          <p:nvPr>
            <p:ph type="sldNum" sz="quarter" idx="12"/>
          </p:nvPr>
        </p:nvSpPr>
        <p:spPr/>
        <p:txBody>
          <a:bodyPr/>
          <a:lstStyle/>
          <a:p>
            <a:fld id="{32F40260-3EAC-411D-8064-93B254291D74}" type="slidenum">
              <a:rPr lang="en-IN" smtClean="0"/>
              <a:t>‹#›</a:t>
            </a:fld>
            <a:endParaRPr lang="en-IN"/>
          </a:p>
        </p:txBody>
      </p:sp>
    </p:spTree>
    <p:extLst>
      <p:ext uri="{BB962C8B-B14F-4D97-AF65-F5344CB8AC3E}">
        <p14:creationId xmlns:p14="http://schemas.microsoft.com/office/powerpoint/2010/main" val="334656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92A92E-A97C-6AD7-1DA8-FE0376500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F55421-33BF-963D-734D-7C656D4F3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B60C4-BD02-F34A-CBB8-2FAA9DFD1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574BE-B0E9-4616-A5B1-8F90316E2552}" type="datetimeFigureOut">
              <a:rPr lang="en-IN" smtClean="0"/>
              <a:t>16-08-2022</a:t>
            </a:fld>
            <a:endParaRPr lang="en-IN"/>
          </a:p>
        </p:txBody>
      </p:sp>
      <p:sp>
        <p:nvSpPr>
          <p:cNvPr id="5" name="Footer Placeholder 4">
            <a:extLst>
              <a:ext uri="{FF2B5EF4-FFF2-40B4-BE49-F238E27FC236}">
                <a16:creationId xmlns:a16="http://schemas.microsoft.com/office/drawing/2014/main" id="{590999FC-4EDA-EA69-A1C7-591792A63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11822A-617F-4842-DCEA-87A9D02A9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40260-3EAC-411D-8064-93B254291D74}" type="slidenum">
              <a:rPr lang="en-IN" smtClean="0"/>
              <a:t>‹#›</a:t>
            </a:fld>
            <a:endParaRPr lang="en-IN"/>
          </a:p>
        </p:txBody>
      </p:sp>
    </p:spTree>
    <p:extLst>
      <p:ext uri="{BB962C8B-B14F-4D97-AF65-F5344CB8AC3E}">
        <p14:creationId xmlns:p14="http://schemas.microsoft.com/office/powerpoint/2010/main" val="201030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3F88-7036-65A7-9A47-38A59BA51A1B}"/>
              </a:ext>
            </a:extLst>
          </p:cNvPr>
          <p:cNvSpPr>
            <a:spLocks noGrp="1"/>
          </p:cNvSpPr>
          <p:nvPr>
            <p:ph type="ctrTitle"/>
          </p:nvPr>
        </p:nvSpPr>
        <p:spPr>
          <a:xfrm>
            <a:off x="1524000" y="575035"/>
            <a:ext cx="9144000" cy="5363852"/>
          </a:xfrm>
        </p:spPr>
        <p:txBody>
          <a:bodyPr>
            <a:normAutofit fontScale="90000"/>
          </a:bodyPr>
          <a:lstStyle/>
          <a:p>
            <a:r>
              <a:rPr lang="en-US" dirty="0"/>
              <a:t>DV UNIT-1</a:t>
            </a:r>
            <a:br>
              <a:rPr lang="en-US" dirty="0"/>
            </a:br>
            <a:r>
              <a:rPr lang="en-US" dirty="0"/>
              <a:t>Chapter-1</a:t>
            </a:r>
            <a:br>
              <a:rPr lang="en-US" dirty="0"/>
            </a:br>
            <a:r>
              <a:rPr lang="en-US" dirty="0"/>
              <a:t>The Context of DV</a:t>
            </a:r>
            <a:br>
              <a:rPr lang="en-US" dirty="0"/>
            </a:br>
            <a:r>
              <a:rPr lang="en-US" dirty="0"/>
              <a:t>Chapter-2</a:t>
            </a:r>
            <a:br>
              <a:rPr lang="en-US" dirty="0"/>
            </a:br>
            <a:r>
              <a:rPr lang="en-US" dirty="0"/>
              <a:t>Setting the purpose and identifying the key factors</a:t>
            </a:r>
            <a:br>
              <a:rPr lang="en-US" dirty="0"/>
            </a:br>
            <a:endParaRPr lang="en-IN" dirty="0"/>
          </a:p>
        </p:txBody>
      </p:sp>
    </p:spTree>
    <p:extLst>
      <p:ext uri="{BB962C8B-B14F-4D97-AF65-F5344CB8AC3E}">
        <p14:creationId xmlns:p14="http://schemas.microsoft.com/office/powerpoint/2010/main" val="340870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The bedrock of visualization knowledge</a:t>
            </a:r>
            <a:endParaRPr lang="en-IN" dirty="0"/>
          </a:p>
        </p:txBody>
      </p:sp>
      <p:pic>
        <p:nvPicPr>
          <p:cNvPr id="6" name="Content Placeholder 5">
            <a:extLst>
              <a:ext uri="{FF2B5EF4-FFF2-40B4-BE49-F238E27FC236}">
                <a16:creationId xmlns:a16="http://schemas.microsoft.com/office/drawing/2014/main" id="{88E5142A-21CF-8658-58C7-ABD6C1882E24}"/>
              </a:ext>
            </a:extLst>
          </p:cNvPr>
          <p:cNvPicPr>
            <a:picLocks noGrp="1" noChangeAspect="1"/>
          </p:cNvPicPr>
          <p:nvPr>
            <p:ph idx="1"/>
          </p:nvPr>
        </p:nvPicPr>
        <p:blipFill>
          <a:blip r:embed="rId2"/>
          <a:stretch>
            <a:fillRect/>
          </a:stretch>
        </p:blipFill>
        <p:spPr>
          <a:xfrm>
            <a:off x="2631506" y="1825625"/>
            <a:ext cx="6928987" cy="4351338"/>
          </a:xfrm>
        </p:spPr>
      </p:pic>
    </p:spTree>
    <p:extLst>
      <p:ext uri="{BB962C8B-B14F-4D97-AF65-F5344CB8AC3E}">
        <p14:creationId xmlns:p14="http://schemas.microsoft.com/office/powerpoint/2010/main" val="42295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The bedrock of visualization knowledge</a:t>
            </a:r>
            <a:endParaRPr lang="en-IN" dirty="0"/>
          </a:p>
        </p:txBody>
      </p:sp>
      <p:pic>
        <p:nvPicPr>
          <p:cNvPr id="7" name="Content Placeholder 6">
            <a:extLst>
              <a:ext uri="{FF2B5EF4-FFF2-40B4-BE49-F238E27FC236}">
                <a16:creationId xmlns:a16="http://schemas.microsoft.com/office/drawing/2014/main" id="{660C93D2-2EE3-422E-CEA3-123707444CF5}"/>
              </a:ext>
            </a:extLst>
          </p:cNvPr>
          <p:cNvPicPr>
            <a:picLocks noGrp="1" noChangeAspect="1"/>
          </p:cNvPicPr>
          <p:nvPr>
            <p:ph idx="1"/>
          </p:nvPr>
        </p:nvPicPr>
        <p:blipFill>
          <a:blip r:embed="rId2"/>
          <a:stretch>
            <a:fillRect/>
          </a:stretch>
        </p:blipFill>
        <p:spPr>
          <a:xfrm>
            <a:off x="3662792" y="1505113"/>
            <a:ext cx="4866416" cy="4351338"/>
          </a:xfrm>
        </p:spPr>
      </p:pic>
    </p:spTree>
    <p:extLst>
      <p:ext uri="{BB962C8B-B14F-4D97-AF65-F5344CB8AC3E}">
        <p14:creationId xmlns:p14="http://schemas.microsoft.com/office/powerpoint/2010/main" val="315011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The bedrock of visualization knowledge</a:t>
            </a:r>
            <a:endParaRPr lang="en-IN" dirty="0"/>
          </a:p>
        </p:txBody>
      </p:sp>
      <p:pic>
        <p:nvPicPr>
          <p:cNvPr id="6" name="Content Placeholder 5">
            <a:extLst>
              <a:ext uri="{FF2B5EF4-FFF2-40B4-BE49-F238E27FC236}">
                <a16:creationId xmlns:a16="http://schemas.microsoft.com/office/drawing/2014/main" id="{9EBE3A32-3220-B276-5CEC-E620C8837D6C}"/>
              </a:ext>
            </a:extLst>
          </p:cNvPr>
          <p:cNvPicPr>
            <a:picLocks noGrp="1" noChangeAspect="1"/>
          </p:cNvPicPr>
          <p:nvPr>
            <p:ph idx="1"/>
          </p:nvPr>
        </p:nvPicPr>
        <p:blipFill>
          <a:blip r:embed="rId2"/>
          <a:stretch>
            <a:fillRect/>
          </a:stretch>
        </p:blipFill>
        <p:spPr>
          <a:xfrm>
            <a:off x="3754189" y="1825625"/>
            <a:ext cx="4683622" cy="4351338"/>
          </a:xfrm>
        </p:spPr>
      </p:pic>
    </p:spTree>
    <p:extLst>
      <p:ext uri="{BB962C8B-B14F-4D97-AF65-F5344CB8AC3E}">
        <p14:creationId xmlns:p14="http://schemas.microsoft.com/office/powerpoint/2010/main" val="202442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Defining data visualization</a:t>
            </a:r>
            <a:endParaRPr lang="en-IN" dirty="0"/>
          </a:p>
        </p:txBody>
      </p:sp>
      <p:pic>
        <p:nvPicPr>
          <p:cNvPr id="7" name="Content Placeholder 6">
            <a:extLst>
              <a:ext uri="{FF2B5EF4-FFF2-40B4-BE49-F238E27FC236}">
                <a16:creationId xmlns:a16="http://schemas.microsoft.com/office/drawing/2014/main" id="{753293C8-F221-2B59-7156-2B7674E47DA4}"/>
              </a:ext>
            </a:extLst>
          </p:cNvPr>
          <p:cNvPicPr>
            <a:picLocks noGrp="1" noChangeAspect="1"/>
          </p:cNvPicPr>
          <p:nvPr>
            <p:ph idx="1"/>
          </p:nvPr>
        </p:nvPicPr>
        <p:blipFill>
          <a:blip r:embed="rId2"/>
          <a:stretch>
            <a:fillRect/>
          </a:stretch>
        </p:blipFill>
        <p:spPr>
          <a:xfrm>
            <a:off x="3827282" y="1498192"/>
            <a:ext cx="4430598" cy="4888328"/>
          </a:xfrm>
        </p:spPr>
      </p:pic>
    </p:spTree>
    <p:extLst>
      <p:ext uri="{BB962C8B-B14F-4D97-AF65-F5344CB8AC3E}">
        <p14:creationId xmlns:p14="http://schemas.microsoft.com/office/powerpoint/2010/main" val="385563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Defining data visualization</a:t>
            </a:r>
            <a:endParaRPr lang="en-IN" dirty="0"/>
          </a:p>
        </p:txBody>
      </p:sp>
      <p:pic>
        <p:nvPicPr>
          <p:cNvPr id="6" name="Content Placeholder 5">
            <a:extLst>
              <a:ext uri="{FF2B5EF4-FFF2-40B4-BE49-F238E27FC236}">
                <a16:creationId xmlns:a16="http://schemas.microsoft.com/office/drawing/2014/main" id="{402BF99E-ED30-D1D4-0B4A-BDEB056C67F6}"/>
              </a:ext>
            </a:extLst>
          </p:cNvPr>
          <p:cNvPicPr>
            <a:picLocks noGrp="1" noChangeAspect="1"/>
          </p:cNvPicPr>
          <p:nvPr>
            <p:ph idx="1"/>
          </p:nvPr>
        </p:nvPicPr>
        <p:blipFill>
          <a:blip r:embed="rId2"/>
          <a:stretch>
            <a:fillRect/>
          </a:stretch>
        </p:blipFill>
        <p:spPr>
          <a:xfrm>
            <a:off x="3704538" y="1357313"/>
            <a:ext cx="4782923" cy="5335587"/>
          </a:xfrm>
        </p:spPr>
      </p:pic>
    </p:spTree>
    <p:extLst>
      <p:ext uri="{BB962C8B-B14F-4D97-AF65-F5344CB8AC3E}">
        <p14:creationId xmlns:p14="http://schemas.microsoft.com/office/powerpoint/2010/main" val="9855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Visualization skills for the masses</a:t>
            </a:r>
            <a:endParaRPr lang="en-IN" dirty="0"/>
          </a:p>
        </p:txBody>
      </p:sp>
      <p:pic>
        <p:nvPicPr>
          <p:cNvPr id="9" name="Content Placeholder 8">
            <a:extLst>
              <a:ext uri="{FF2B5EF4-FFF2-40B4-BE49-F238E27FC236}">
                <a16:creationId xmlns:a16="http://schemas.microsoft.com/office/drawing/2014/main" id="{4483920A-9E15-CEB6-B679-4BF4CA7B3D66}"/>
              </a:ext>
            </a:extLst>
          </p:cNvPr>
          <p:cNvPicPr>
            <a:picLocks noGrp="1" noChangeAspect="1"/>
          </p:cNvPicPr>
          <p:nvPr>
            <p:ph idx="1"/>
          </p:nvPr>
        </p:nvPicPr>
        <p:blipFill>
          <a:blip r:embed="rId2"/>
          <a:stretch>
            <a:fillRect/>
          </a:stretch>
        </p:blipFill>
        <p:spPr>
          <a:xfrm>
            <a:off x="3537640" y="1376363"/>
            <a:ext cx="5116720" cy="5307012"/>
          </a:xfrm>
        </p:spPr>
      </p:pic>
    </p:spTree>
    <p:extLst>
      <p:ext uri="{BB962C8B-B14F-4D97-AF65-F5344CB8AC3E}">
        <p14:creationId xmlns:p14="http://schemas.microsoft.com/office/powerpoint/2010/main" val="17280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Visualization skills for the masses</a:t>
            </a:r>
            <a:endParaRPr lang="en-IN" dirty="0"/>
          </a:p>
        </p:txBody>
      </p:sp>
      <p:pic>
        <p:nvPicPr>
          <p:cNvPr id="6" name="Content Placeholder 5">
            <a:extLst>
              <a:ext uri="{FF2B5EF4-FFF2-40B4-BE49-F238E27FC236}">
                <a16:creationId xmlns:a16="http://schemas.microsoft.com/office/drawing/2014/main" id="{0975EB49-7741-8AA8-016C-269CE7BCF09E}"/>
              </a:ext>
            </a:extLst>
          </p:cNvPr>
          <p:cNvPicPr>
            <a:picLocks noGrp="1" noChangeAspect="1"/>
          </p:cNvPicPr>
          <p:nvPr>
            <p:ph idx="1"/>
          </p:nvPr>
        </p:nvPicPr>
        <p:blipFill>
          <a:blip r:embed="rId2"/>
          <a:stretch>
            <a:fillRect/>
          </a:stretch>
        </p:blipFill>
        <p:spPr>
          <a:xfrm>
            <a:off x="2383995" y="1357313"/>
            <a:ext cx="7424010" cy="5297487"/>
          </a:xfrm>
        </p:spPr>
      </p:pic>
    </p:spTree>
    <p:extLst>
      <p:ext uri="{BB962C8B-B14F-4D97-AF65-F5344CB8AC3E}">
        <p14:creationId xmlns:p14="http://schemas.microsoft.com/office/powerpoint/2010/main" val="206497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The data visualization methodology</a:t>
            </a:r>
            <a:endParaRPr lang="en-IN" dirty="0"/>
          </a:p>
        </p:txBody>
      </p:sp>
      <p:pic>
        <p:nvPicPr>
          <p:cNvPr id="7" name="Content Placeholder 6">
            <a:extLst>
              <a:ext uri="{FF2B5EF4-FFF2-40B4-BE49-F238E27FC236}">
                <a16:creationId xmlns:a16="http://schemas.microsoft.com/office/drawing/2014/main" id="{9D357E03-119B-2B52-BAC1-0B97C2410019}"/>
              </a:ext>
            </a:extLst>
          </p:cNvPr>
          <p:cNvPicPr>
            <a:picLocks noGrp="1" noChangeAspect="1"/>
          </p:cNvPicPr>
          <p:nvPr>
            <p:ph idx="1"/>
          </p:nvPr>
        </p:nvPicPr>
        <p:blipFill>
          <a:blip r:embed="rId2"/>
          <a:stretch>
            <a:fillRect/>
          </a:stretch>
        </p:blipFill>
        <p:spPr>
          <a:xfrm>
            <a:off x="2390258" y="2658081"/>
            <a:ext cx="7411484" cy="2686425"/>
          </a:xfrm>
        </p:spPr>
      </p:pic>
    </p:spTree>
    <p:extLst>
      <p:ext uri="{BB962C8B-B14F-4D97-AF65-F5344CB8AC3E}">
        <p14:creationId xmlns:p14="http://schemas.microsoft.com/office/powerpoint/2010/main" val="258638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The data visualization methodology</a:t>
            </a:r>
            <a:endParaRPr lang="en-IN" dirty="0"/>
          </a:p>
        </p:txBody>
      </p:sp>
      <p:pic>
        <p:nvPicPr>
          <p:cNvPr id="6" name="Content Placeholder 5">
            <a:extLst>
              <a:ext uri="{FF2B5EF4-FFF2-40B4-BE49-F238E27FC236}">
                <a16:creationId xmlns:a16="http://schemas.microsoft.com/office/drawing/2014/main" id="{90102E89-0408-D46B-9DEC-E79D6C332F9D}"/>
              </a:ext>
            </a:extLst>
          </p:cNvPr>
          <p:cNvPicPr>
            <a:picLocks noGrp="1" noChangeAspect="1"/>
          </p:cNvPicPr>
          <p:nvPr>
            <p:ph idx="1"/>
          </p:nvPr>
        </p:nvPicPr>
        <p:blipFill>
          <a:blip r:embed="rId2"/>
          <a:stretch>
            <a:fillRect/>
          </a:stretch>
        </p:blipFill>
        <p:spPr>
          <a:xfrm>
            <a:off x="3770759" y="1436688"/>
            <a:ext cx="4650481" cy="5056187"/>
          </a:xfrm>
        </p:spPr>
      </p:pic>
    </p:spTree>
    <p:extLst>
      <p:ext uri="{BB962C8B-B14F-4D97-AF65-F5344CB8AC3E}">
        <p14:creationId xmlns:p14="http://schemas.microsoft.com/office/powerpoint/2010/main" val="138589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Chapter-1</a:t>
            </a:r>
            <a:br>
              <a:rPr lang="en-US" dirty="0"/>
            </a:br>
            <a:r>
              <a:rPr lang="en-US" dirty="0"/>
              <a:t>The Context of Data Visualization</a:t>
            </a:r>
            <a:endParaRPr lang="en-IN" dirty="0"/>
          </a:p>
        </p:txBody>
      </p:sp>
      <p:sp>
        <p:nvSpPr>
          <p:cNvPr id="3" name="Content Placeholder 2">
            <a:extLst>
              <a:ext uri="{FF2B5EF4-FFF2-40B4-BE49-F238E27FC236}">
                <a16:creationId xmlns:a16="http://schemas.microsoft.com/office/drawing/2014/main" id="{185210F5-D2DB-B3EF-8CDF-9EA44AE5EF42}"/>
              </a:ext>
            </a:extLst>
          </p:cNvPr>
          <p:cNvSpPr>
            <a:spLocks noGrp="1"/>
          </p:cNvSpPr>
          <p:nvPr>
            <p:ph idx="1"/>
          </p:nvPr>
        </p:nvSpPr>
        <p:spPr/>
        <p:txBody>
          <a:bodyPr/>
          <a:lstStyle/>
          <a:p>
            <a:r>
              <a:rPr lang="en-US" dirty="0"/>
              <a:t>Visualization as a discovery tool</a:t>
            </a:r>
          </a:p>
          <a:p>
            <a:r>
              <a:rPr lang="en-US" dirty="0"/>
              <a:t>The bedrock of visualization knowledge</a:t>
            </a:r>
          </a:p>
          <a:p>
            <a:r>
              <a:rPr lang="en-US" dirty="0"/>
              <a:t>Defining data visualization</a:t>
            </a:r>
          </a:p>
          <a:p>
            <a:r>
              <a:rPr lang="en-US" dirty="0"/>
              <a:t>Visualization skills for the masses</a:t>
            </a:r>
          </a:p>
          <a:p>
            <a:r>
              <a:rPr lang="en-US" dirty="0"/>
              <a:t>The data visualization methodology</a:t>
            </a:r>
          </a:p>
          <a:p>
            <a:endParaRPr lang="en-IN" dirty="0"/>
          </a:p>
        </p:txBody>
      </p:sp>
    </p:spTree>
    <p:extLst>
      <p:ext uri="{BB962C8B-B14F-4D97-AF65-F5344CB8AC3E}">
        <p14:creationId xmlns:p14="http://schemas.microsoft.com/office/powerpoint/2010/main" val="222048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Visualization as a discovery tool</a:t>
            </a:r>
            <a:endParaRPr lang="en-IN" dirty="0"/>
          </a:p>
        </p:txBody>
      </p:sp>
      <p:sp>
        <p:nvSpPr>
          <p:cNvPr id="3" name="Content Placeholder 2">
            <a:extLst>
              <a:ext uri="{FF2B5EF4-FFF2-40B4-BE49-F238E27FC236}">
                <a16:creationId xmlns:a16="http://schemas.microsoft.com/office/drawing/2014/main" id="{185210F5-D2DB-B3EF-8CDF-9EA44AE5EF42}"/>
              </a:ext>
            </a:extLst>
          </p:cNvPr>
          <p:cNvSpPr>
            <a:spLocks noGrp="1"/>
          </p:cNvSpPr>
          <p:nvPr>
            <p:ph idx="1"/>
          </p:nvPr>
        </p:nvSpPr>
        <p:spPr/>
        <p:txBody>
          <a:bodyPr>
            <a:normAutofit fontScale="92500" lnSpcReduction="10000"/>
          </a:bodyPr>
          <a:lstStyle/>
          <a:p>
            <a:pPr marL="0" indent="0">
              <a:buNone/>
            </a:pPr>
            <a:endParaRPr lang="en-US" dirty="0"/>
          </a:p>
          <a:p>
            <a:r>
              <a:rPr lang="en-IN" dirty="0"/>
              <a:t>DV is the multi-talented, boundary-spanning trendy kid that has seen many esteemed people over the past few years, such as Hal Varian, forecasting this as one of the next big things.</a:t>
            </a:r>
          </a:p>
          <a:p>
            <a:r>
              <a:rPr lang="en-IN" dirty="0"/>
              <a:t>One of the most compelling arguments for the value of data visualization is expresses in “The greatest value of a picture is when it forces us to notice what we never expected to see.(by John W Tukey –Exploratory Data Analysis)</a:t>
            </a:r>
          </a:p>
          <a:p>
            <a:r>
              <a:rPr lang="en-IN" dirty="0"/>
              <a:t>Through visualization, we are seeking to portray data in ways that allow us to see it in a new light, to visually observe patterns, exceptions and the possible stories that sit behind its raw state. This is about considering visualization as a tool for discovery.</a:t>
            </a:r>
          </a:p>
          <a:p>
            <a:endParaRPr lang="en-IN" dirty="0"/>
          </a:p>
        </p:txBody>
      </p:sp>
    </p:spTree>
    <p:extLst>
      <p:ext uri="{BB962C8B-B14F-4D97-AF65-F5344CB8AC3E}">
        <p14:creationId xmlns:p14="http://schemas.microsoft.com/office/powerpoint/2010/main" val="184595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Visualization as a discovery tool</a:t>
            </a:r>
            <a:endParaRPr lang="en-IN" dirty="0"/>
          </a:p>
        </p:txBody>
      </p:sp>
      <p:sp>
        <p:nvSpPr>
          <p:cNvPr id="3" name="Content Placeholder 2">
            <a:extLst>
              <a:ext uri="{FF2B5EF4-FFF2-40B4-BE49-F238E27FC236}">
                <a16:creationId xmlns:a16="http://schemas.microsoft.com/office/drawing/2014/main" id="{185210F5-D2DB-B3EF-8CDF-9EA44AE5EF42}"/>
              </a:ext>
            </a:extLst>
          </p:cNvPr>
          <p:cNvSpPr>
            <a:spLocks noGrp="1"/>
          </p:cNvSpPr>
          <p:nvPr>
            <p:ph idx="1"/>
          </p:nvPr>
        </p:nvSpPr>
        <p:spPr>
          <a:xfrm>
            <a:off x="838200" y="1423447"/>
            <a:ext cx="10515600" cy="5069428"/>
          </a:xfrm>
        </p:spPr>
        <p:txBody>
          <a:bodyPr>
            <a:normAutofit/>
          </a:bodyPr>
          <a:lstStyle/>
          <a:p>
            <a:pPr marL="0" indent="0">
              <a:buNone/>
            </a:pPr>
            <a:r>
              <a:rPr lang="en-US" dirty="0"/>
              <a:t>Example:</a:t>
            </a:r>
          </a:p>
          <a:p>
            <a:pPr algn="just"/>
            <a:r>
              <a:rPr lang="en-US" sz="2000" dirty="0"/>
              <a:t>A well known demonstration that supports this notation was developed by noted statistician Francis Anscombe in the 1970s. He compiled an experiment involving four sets of data, each exhibiting almost identical statistical properties including mean, variance and correlation. This is known as “Anscombe’s quartet”.</a:t>
            </a:r>
          </a:p>
          <a:p>
            <a:endParaRPr lang="en-US" dirty="0"/>
          </a:p>
        </p:txBody>
      </p:sp>
      <p:pic>
        <p:nvPicPr>
          <p:cNvPr id="5" name="Picture 4">
            <a:extLst>
              <a:ext uri="{FF2B5EF4-FFF2-40B4-BE49-F238E27FC236}">
                <a16:creationId xmlns:a16="http://schemas.microsoft.com/office/drawing/2014/main" id="{D7C95315-D68A-124B-F4CF-AEB9187B6ECE}"/>
              </a:ext>
            </a:extLst>
          </p:cNvPr>
          <p:cNvPicPr>
            <a:picLocks noChangeAspect="1"/>
          </p:cNvPicPr>
          <p:nvPr/>
        </p:nvPicPr>
        <p:blipFill>
          <a:blip r:embed="rId2"/>
          <a:stretch>
            <a:fillRect/>
          </a:stretch>
        </p:blipFill>
        <p:spPr>
          <a:xfrm>
            <a:off x="2452179" y="3205113"/>
            <a:ext cx="7287642" cy="3287761"/>
          </a:xfrm>
          <a:prstGeom prst="rect">
            <a:avLst/>
          </a:prstGeom>
        </p:spPr>
      </p:pic>
    </p:spTree>
    <p:extLst>
      <p:ext uri="{BB962C8B-B14F-4D97-AF65-F5344CB8AC3E}">
        <p14:creationId xmlns:p14="http://schemas.microsoft.com/office/powerpoint/2010/main" val="100896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Visualization as a discovery tool</a:t>
            </a:r>
            <a:endParaRPr lang="en-IN" dirty="0"/>
          </a:p>
        </p:txBody>
      </p:sp>
      <p:pic>
        <p:nvPicPr>
          <p:cNvPr id="6" name="Content Placeholder 5">
            <a:extLst>
              <a:ext uri="{FF2B5EF4-FFF2-40B4-BE49-F238E27FC236}">
                <a16:creationId xmlns:a16="http://schemas.microsoft.com/office/drawing/2014/main" id="{3C5CA165-7D01-F7F7-8DDA-C4124E2993DB}"/>
              </a:ext>
            </a:extLst>
          </p:cNvPr>
          <p:cNvPicPr>
            <a:picLocks noGrp="1" noChangeAspect="1"/>
          </p:cNvPicPr>
          <p:nvPr>
            <p:ph idx="1"/>
          </p:nvPr>
        </p:nvPicPr>
        <p:blipFill>
          <a:blip r:embed="rId2"/>
          <a:stretch>
            <a:fillRect/>
          </a:stretch>
        </p:blipFill>
        <p:spPr>
          <a:xfrm>
            <a:off x="3230229" y="1423988"/>
            <a:ext cx="5731542" cy="5068887"/>
          </a:xfrm>
        </p:spPr>
      </p:pic>
    </p:spTree>
    <p:extLst>
      <p:ext uri="{BB962C8B-B14F-4D97-AF65-F5344CB8AC3E}">
        <p14:creationId xmlns:p14="http://schemas.microsoft.com/office/powerpoint/2010/main" val="211133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Visualization as a discovery tool</a:t>
            </a:r>
            <a:endParaRPr lang="en-IN" dirty="0"/>
          </a:p>
        </p:txBody>
      </p:sp>
      <p:sp>
        <p:nvSpPr>
          <p:cNvPr id="4" name="Content Placeholder 3">
            <a:extLst>
              <a:ext uri="{FF2B5EF4-FFF2-40B4-BE49-F238E27FC236}">
                <a16:creationId xmlns:a16="http://schemas.microsoft.com/office/drawing/2014/main" id="{8B13DDC1-DF8E-9023-F314-007AEF29D525}"/>
              </a:ext>
            </a:extLst>
          </p:cNvPr>
          <p:cNvSpPr>
            <a:spLocks noGrp="1"/>
          </p:cNvSpPr>
          <p:nvPr>
            <p:ph idx="1"/>
          </p:nvPr>
        </p:nvSpPr>
        <p:spPr/>
        <p:txBody>
          <a:bodyPr>
            <a:normAutofit/>
          </a:bodyPr>
          <a:lstStyle/>
          <a:p>
            <a:r>
              <a:rPr lang="en-US" sz="2000" dirty="0"/>
              <a:t>Through the previous graphical display, we can immediately see the prominent patterns created by the relationships between the X and Y values across the four sets of data as follows:</a:t>
            </a:r>
          </a:p>
          <a:p>
            <a:pPr marL="571500" indent="-571500">
              <a:buFont typeface="+mj-lt"/>
              <a:buAutoNum type="romanUcPeriod"/>
            </a:pPr>
            <a:r>
              <a:rPr lang="en-US" sz="2000" dirty="0"/>
              <a:t>The general tendency about a trend line in X1,Y1</a:t>
            </a:r>
          </a:p>
          <a:p>
            <a:pPr marL="571500" indent="-571500">
              <a:buFont typeface="+mj-lt"/>
              <a:buAutoNum type="romanUcPeriod"/>
            </a:pPr>
            <a:r>
              <a:rPr lang="en-US" sz="2000" dirty="0"/>
              <a:t>The curve patterns of  X2, Y2</a:t>
            </a:r>
          </a:p>
          <a:p>
            <a:pPr marL="571500" indent="-571500">
              <a:buFont typeface="+mj-lt"/>
              <a:buAutoNum type="romanUcPeriod"/>
            </a:pPr>
            <a:r>
              <a:rPr lang="en-US" sz="2000" dirty="0"/>
              <a:t>The strong linear pattern with single outlier in X3, Y3.</a:t>
            </a:r>
          </a:p>
          <a:p>
            <a:pPr marL="571500" indent="-571500">
              <a:buFont typeface="+mj-lt"/>
              <a:buAutoNum type="romanUcPeriod"/>
            </a:pPr>
            <a:r>
              <a:rPr lang="en-US" sz="2000" dirty="0"/>
              <a:t>The similar strong linear pattern with an outlier for X4, Y4</a:t>
            </a:r>
          </a:p>
          <a:p>
            <a:r>
              <a:rPr lang="en-US" sz="2000" dirty="0"/>
              <a:t>It is much easier to discover and confirm the presence of patterns, relationships and physical characteristics such as outliers through a visual display, reinforcing the essence of Tukey’s quote about the value of the picture.</a:t>
            </a:r>
          </a:p>
          <a:p>
            <a:r>
              <a:rPr lang="en-US" sz="2000" dirty="0"/>
              <a:t>Data visualization is about a discovery process, enabling the reader to move from just looking at data to actually seeing it.</a:t>
            </a:r>
          </a:p>
          <a:p>
            <a:endParaRPr lang="en-IN" dirty="0"/>
          </a:p>
        </p:txBody>
      </p:sp>
    </p:spTree>
    <p:extLst>
      <p:ext uri="{BB962C8B-B14F-4D97-AF65-F5344CB8AC3E}">
        <p14:creationId xmlns:p14="http://schemas.microsoft.com/office/powerpoint/2010/main" val="202820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The bedrock of visualization knowledge</a:t>
            </a:r>
            <a:endParaRPr lang="en-IN" dirty="0"/>
          </a:p>
        </p:txBody>
      </p:sp>
      <p:pic>
        <p:nvPicPr>
          <p:cNvPr id="5" name="Content Placeholder 4">
            <a:extLst>
              <a:ext uri="{FF2B5EF4-FFF2-40B4-BE49-F238E27FC236}">
                <a16:creationId xmlns:a16="http://schemas.microsoft.com/office/drawing/2014/main" id="{2DBE7202-78AB-D9D8-36AB-C4F5D5DE059D}"/>
              </a:ext>
            </a:extLst>
          </p:cNvPr>
          <p:cNvPicPr>
            <a:picLocks noGrp="1" noChangeAspect="1"/>
          </p:cNvPicPr>
          <p:nvPr>
            <p:ph idx="1"/>
          </p:nvPr>
        </p:nvPicPr>
        <p:blipFill>
          <a:blip r:embed="rId2"/>
          <a:stretch>
            <a:fillRect/>
          </a:stretch>
        </p:blipFill>
        <p:spPr>
          <a:xfrm>
            <a:off x="2256889" y="1843580"/>
            <a:ext cx="7678222" cy="4315427"/>
          </a:xfrm>
        </p:spPr>
      </p:pic>
    </p:spTree>
    <p:extLst>
      <p:ext uri="{BB962C8B-B14F-4D97-AF65-F5344CB8AC3E}">
        <p14:creationId xmlns:p14="http://schemas.microsoft.com/office/powerpoint/2010/main" val="268891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The bedrock of visualization knowledge</a:t>
            </a:r>
            <a:endParaRPr lang="en-IN" dirty="0"/>
          </a:p>
        </p:txBody>
      </p:sp>
      <p:pic>
        <p:nvPicPr>
          <p:cNvPr id="5" name="Content Placeholder 4">
            <a:extLst>
              <a:ext uri="{FF2B5EF4-FFF2-40B4-BE49-F238E27FC236}">
                <a16:creationId xmlns:a16="http://schemas.microsoft.com/office/drawing/2014/main" id="{2DBE7202-78AB-D9D8-36AB-C4F5D5DE059D}"/>
              </a:ext>
            </a:extLst>
          </p:cNvPr>
          <p:cNvPicPr>
            <a:picLocks noGrp="1" noChangeAspect="1"/>
          </p:cNvPicPr>
          <p:nvPr>
            <p:ph idx="1"/>
          </p:nvPr>
        </p:nvPicPr>
        <p:blipFill>
          <a:blip r:embed="rId2"/>
          <a:stretch>
            <a:fillRect/>
          </a:stretch>
        </p:blipFill>
        <p:spPr>
          <a:xfrm>
            <a:off x="2256889" y="1843580"/>
            <a:ext cx="7678222" cy="4315427"/>
          </a:xfrm>
        </p:spPr>
      </p:pic>
    </p:spTree>
    <p:extLst>
      <p:ext uri="{BB962C8B-B14F-4D97-AF65-F5344CB8AC3E}">
        <p14:creationId xmlns:p14="http://schemas.microsoft.com/office/powerpoint/2010/main" val="210588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F3E-84DE-2FAD-BDC5-570B45FE61D4}"/>
              </a:ext>
            </a:extLst>
          </p:cNvPr>
          <p:cNvSpPr>
            <a:spLocks noGrp="1"/>
          </p:cNvSpPr>
          <p:nvPr>
            <p:ph type="title"/>
          </p:nvPr>
        </p:nvSpPr>
        <p:spPr/>
        <p:txBody>
          <a:bodyPr/>
          <a:lstStyle/>
          <a:p>
            <a:r>
              <a:rPr lang="en-US" dirty="0"/>
              <a:t>The bedrock of visualization knowledge</a:t>
            </a:r>
            <a:endParaRPr lang="en-IN" dirty="0"/>
          </a:p>
        </p:txBody>
      </p:sp>
      <p:pic>
        <p:nvPicPr>
          <p:cNvPr id="9" name="Content Placeholder 8">
            <a:extLst>
              <a:ext uri="{FF2B5EF4-FFF2-40B4-BE49-F238E27FC236}">
                <a16:creationId xmlns:a16="http://schemas.microsoft.com/office/drawing/2014/main" id="{16A53453-D507-910B-3519-753256F2FC26}"/>
              </a:ext>
            </a:extLst>
          </p:cNvPr>
          <p:cNvPicPr>
            <a:picLocks noGrp="1" noChangeAspect="1"/>
          </p:cNvPicPr>
          <p:nvPr>
            <p:ph idx="1"/>
          </p:nvPr>
        </p:nvPicPr>
        <p:blipFill>
          <a:blip r:embed="rId2"/>
          <a:stretch>
            <a:fillRect/>
          </a:stretch>
        </p:blipFill>
        <p:spPr>
          <a:xfrm>
            <a:off x="2449579" y="1825625"/>
            <a:ext cx="7292841" cy="4351338"/>
          </a:xfrm>
        </p:spPr>
      </p:pic>
    </p:spTree>
    <p:extLst>
      <p:ext uri="{BB962C8B-B14F-4D97-AF65-F5344CB8AC3E}">
        <p14:creationId xmlns:p14="http://schemas.microsoft.com/office/powerpoint/2010/main" val="4129248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441</Words>
  <Application>Microsoft Office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DV UNIT-1 Chapter-1 The Context of DV Chapter-2 Setting the purpose and identifying the key factors </vt:lpstr>
      <vt:lpstr>Chapter-1 The Context of Data Visualization</vt:lpstr>
      <vt:lpstr>Visualization as a discovery tool</vt:lpstr>
      <vt:lpstr>Visualization as a discovery tool</vt:lpstr>
      <vt:lpstr>Visualization as a discovery tool</vt:lpstr>
      <vt:lpstr>Visualization as a discovery tool</vt:lpstr>
      <vt:lpstr>The bedrock of visualization knowledge</vt:lpstr>
      <vt:lpstr>The bedrock of visualization knowledge</vt:lpstr>
      <vt:lpstr>The bedrock of visualization knowledge</vt:lpstr>
      <vt:lpstr>The bedrock of visualization knowledge</vt:lpstr>
      <vt:lpstr>The bedrock of visualization knowledge</vt:lpstr>
      <vt:lpstr>The bedrock of visualization knowledge</vt:lpstr>
      <vt:lpstr>Defining data visualization</vt:lpstr>
      <vt:lpstr>Defining data visualization</vt:lpstr>
      <vt:lpstr>Visualization skills for the masses</vt:lpstr>
      <vt:lpstr>Visualization skills for the masses</vt:lpstr>
      <vt:lpstr>The data visualization methodology</vt:lpstr>
      <vt:lpstr>The data visualization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 UNIT-1 Chapter-1 The Context of DV Chapter-2 Setting the purpose and identifying the key factors </dc:title>
  <dc:creator>nandakrishnacherukuri@outlook.com</dc:creator>
  <cp:lastModifiedBy>nandakrishnacherukuri@outlook.com</cp:lastModifiedBy>
  <cp:revision>10</cp:revision>
  <dcterms:created xsi:type="dcterms:W3CDTF">2022-08-16T00:48:09Z</dcterms:created>
  <dcterms:modified xsi:type="dcterms:W3CDTF">2022-08-16T01:55:18Z</dcterms:modified>
</cp:coreProperties>
</file>