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11/14/2022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5CBE-35F4-2756-E430-088EE5C00AF2}"/>
              </a:ext>
            </a:extLst>
          </p:cNvPr>
          <p:cNvSpPr>
            <a:spLocks noGrp="1"/>
          </p:cNvSpPr>
          <p:nvPr>
            <p:ph type="ctrTitle"/>
          </p:nvPr>
        </p:nvSpPr>
        <p:spPr>
          <a:xfrm>
            <a:off x="1967777" y="754602"/>
            <a:ext cx="8915399" cy="871206"/>
          </a:xfrm>
        </p:spPr>
        <p:txBody>
          <a:bodyPr>
            <a:noAutofit/>
          </a:bodyPr>
          <a:lstStyle/>
          <a:p>
            <a:pPr algn="ctr"/>
            <a:r>
              <a:rPr lang="en-IN" sz="6000" b="1" dirty="0">
                <a:solidFill>
                  <a:srgbClr val="7030A0"/>
                </a:solidFill>
              </a:rPr>
              <a:t>DATA VISUALIZATION</a:t>
            </a:r>
          </a:p>
        </p:txBody>
      </p:sp>
      <p:sp>
        <p:nvSpPr>
          <p:cNvPr id="4" name="TextBox 3">
            <a:extLst>
              <a:ext uri="{FF2B5EF4-FFF2-40B4-BE49-F238E27FC236}">
                <a16:creationId xmlns:a16="http://schemas.microsoft.com/office/drawing/2014/main" id="{E1660D13-DA07-D8E5-8E74-10167B69349A}"/>
              </a:ext>
            </a:extLst>
          </p:cNvPr>
          <p:cNvSpPr txBox="1"/>
          <p:nvPr/>
        </p:nvSpPr>
        <p:spPr>
          <a:xfrm>
            <a:off x="2636668" y="2450237"/>
            <a:ext cx="7892249" cy="584775"/>
          </a:xfrm>
          <a:prstGeom prst="rect">
            <a:avLst/>
          </a:prstGeom>
          <a:noFill/>
        </p:spPr>
        <p:txBody>
          <a:bodyPr wrap="square" rtlCol="0">
            <a:spAutoFit/>
          </a:bodyPr>
          <a:lstStyle/>
          <a:p>
            <a:r>
              <a:rPr lang="en-IN" sz="3200" b="1" dirty="0">
                <a:solidFill>
                  <a:srgbClr val="C00000"/>
                </a:solidFill>
              </a:rPr>
              <a:t>Topic :   </a:t>
            </a:r>
            <a:r>
              <a:rPr lang="en-IN" sz="3200" b="1" dirty="0"/>
              <a:t>An Explanation Level Of Detail</a:t>
            </a:r>
          </a:p>
        </p:txBody>
      </p:sp>
      <p:sp>
        <p:nvSpPr>
          <p:cNvPr id="5" name="TextBox 4">
            <a:extLst>
              <a:ext uri="{FF2B5EF4-FFF2-40B4-BE49-F238E27FC236}">
                <a16:creationId xmlns:a16="http://schemas.microsoft.com/office/drawing/2014/main" id="{56D6C56E-0612-A0B2-902C-FFBA895E11B3}"/>
              </a:ext>
            </a:extLst>
          </p:cNvPr>
          <p:cNvSpPr txBox="1"/>
          <p:nvPr/>
        </p:nvSpPr>
        <p:spPr>
          <a:xfrm>
            <a:off x="4101483" y="3994951"/>
            <a:ext cx="6781693" cy="1569660"/>
          </a:xfrm>
          <a:prstGeom prst="rect">
            <a:avLst/>
          </a:prstGeom>
          <a:noFill/>
        </p:spPr>
        <p:txBody>
          <a:bodyPr wrap="square" rtlCol="0">
            <a:spAutoFit/>
          </a:bodyPr>
          <a:lstStyle/>
          <a:p>
            <a:r>
              <a:rPr lang="en-IN" sz="2400" b="1" dirty="0">
                <a:solidFill>
                  <a:srgbClr val="002060"/>
                </a:solidFill>
              </a:rPr>
              <a:t>TEAM MEMBERS :</a:t>
            </a:r>
          </a:p>
          <a:p>
            <a:endParaRPr lang="en-IN" sz="2400" b="1" dirty="0"/>
          </a:p>
          <a:p>
            <a:pPr marL="342900" indent="-342900">
              <a:buFont typeface="Wingdings" panose="05000000000000000000" pitchFamily="2" charset="2"/>
              <a:buChar char="Ø"/>
            </a:pPr>
            <a:r>
              <a:rPr lang="en-IN" sz="2400" b="1" dirty="0"/>
              <a:t>	208W1A1298</a:t>
            </a:r>
          </a:p>
          <a:p>
            <a:pPr marL="342900" indent="-342900">
              <a:buFont typeface="Wingdings" panose="05000000000000000000" pitchFamily="2" charset="2"/>
              <a:buChar char="Ø"/>
            </a:pPr>
            <a:r>
              <a:rPr lang="en-IN" sz="2400" b="1" dirty="0"/>
              <a:t> 208W1A12A0</a:t>
            </a:r>
          </a:p>
        </p:txBody>
      </p:sp>
    </p:spTree>
    <p:extLst>
      <p:ext uri="{BB962C8B-B14F-4D97-AF65-F5344CB8AC3E}">
        <p14:creationId xmlns:p14="http://schemas.microsoft.com/office/powerpoint/2010/main" val="429571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AB8FFC-C98C-84DB-1C92-631E47A63D90}"/>
              </a:ext>
            </a:extLst>
          </p:cNvPr>
          <p:cNvSpPr txBox="1"/>
          <p:nvPr/>
        </p:nvSpPr>
        <p:spPr>
          <a:xfrm>
            <a:off x="2077375" y="834501"/>
            <a:ext cx="9428085" cy="769441"/>
          </a:xfrm>
          <a:prstGeom prst="rect">
            <a:avLst/>
          </a:prstGeom>
          <a:noFill/>
        </p:spPr>
        <p:txBody>
          <a:bodyPr wrap="square" rtlCol="0">
            <a:spAutoFit/>
          </a:bodyPr>
          <a:lstStyle/>
          <a:p>
            <a:pPr algn="ctr"/>
            <a:r>
              <a:rPr lang="en-IN" sz="4400" b="1" dirty="0">
                <a:solidFill>
                  <a:srgbClr val="7030A0"/>
                </a:solidFill>
              </a:rPr>
              <a:t>INTRODUCTION</a:t>
            </a:r>
          </a:p>
        </p:txBody>
      </p:sp>
      <p:sp>
        <p:nvSpPr>
          <p:cNvPr id="3" name="TextBox 2">
            <a:extLst>
              <a:ext uri="{FF2B5EF4-FFF2-40B4-BE49-F238E27FC236}">
                <a16:creationId xmlns:a16="http://schemas.microsoft.com/office/drawing/2014/main" id="{EF8C1F92-17C6-4C2B-EAE2-C1EBFFB3683A}"/>
              </a:ext>
            </a:extLst>
          </p:cNvPr>
          <p:cNvSpPr txBox="1"/>
          <p:nvPr/>
        </p:nvSpPr>
        <p:spPr>
          <a:xfrm>
            <a:off x="2077375" y="2405848"/>
            <a:ext cx="4474345" cy="4048217"/>
          </a:xfrm>
          <a:prstGeom prst="rect">
            <a:avLst/>
          </a:prstGeom>
          <a:noFill/>
        </p:spPr>
        <p:txBody>
          <a:bodyPr wrap="square" rtlCol="0">
            <a:spAutoFit/>
          </a:bodyPr>
          <a:lstStyle/>
          <a:p>
            <a:r>
              <a:rPr lang="en-US" sz="2800" b="0" i="0" dirty="0">
                <a:solidFill>
                  <a:srgbClr val="C00000"/>
                </a:solidFill>
                <a:effectLst/>
                <a:latin typeface="Red Hat Display"/>
              </a:rPr>
              <a:t>The Marks Cards in Tableau provide some of the most powerful functionality in the program because they allow you to modify a view’s design, visualization type, user experience, and granularity of analysis all in one place.</a:t>
            </a:r>
            <a:endParaRPr lang="en-IN" sz="2800" dirty="0">
              <a:solidFill>
                <a:srgbClr val="C00000"/>
              </a:solidFill>
            </a:endParaRPr>
          </a:p>
        </p:txBody>
      </p:sp>
      <p:pic>
        <p:nvPicPr>
          <p:cNvPr id="4" name="Picture 3">
            <a:extLst>
              <a:ext uri="{FF2B5EF4-FFF2-40B4-BE49-F238E27FC236}">
                <a16:creationId xmlns:a16="http://schemas.microsoft.com/office/drawing/2014/main" id="{D6DFD579-C8B2-4BA5-2CBB-CA26451A88B0}"/>
              </a:ext>
            </a:extLst>
          </p:cNvPr>
          <p:cNvPicPr>
            <a:picLocks noChangeAspect="1"/>
          </p:cNvPicPr>
          <p:nvPr/>
        </p:nvPicPr>
        <p:blipFill>
          <a:blip r:embed="rId2"/>
          <a:stretch>
            <a:fillRect/>
          </a:stretch>
        </p:blipFill>
        <p:spPr>
          <a:xfrm>
            <a:off x="7428206" y="2488522"/>
            <a:ext cx="2857500" cy="28575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43627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39A896F-1563-035D-A91B-5E757A2232B5}"/>
              </a:ext>
            </a:extLst>
          </p:cNvPr>
          <p:cNvPicPr>
            <a:picLocks noGrp="1" noChangeAspect="1"/>
          </p:cNvPicPr>
          <p:nvPr>
            <p:ph idx="1"/>
          </p:nvPr>
        </p:nvPicPr>
        <p:blipFill>
          <a:blip r:embed="rId2"/>
          <a:stretch>
            <a:fillRect/>
          </a:stretch>
        </p:blipFill>
        <p:spPr>
          <a:xfrm>
            <a:off x="6323013" y="826979"/>
            <a:ext cx="5181600" cy="4653179"/>
          </a:xfrm>
          <a:prstGeom prst="rect">
            <a:avLst/>
          </a:prstGeom>
        </p:spPr>
      </p:pic>
      <p:sp>
        <p:nvSpPr>
          <p:cNvPr id="4" name="Text Placeholder 3">
            <a:extLst>
              <a:ext uri="{FF2B5EF4-FFF2-40B4-BE49-F238E27FC236}">
                <a16:creationId xmlns:a16="http://schemas.microsoft.com/office/drawing/2014/main" id="{5FB25559-D082-50C1-29B6-AAE3A4C0D338}"/>
              </a:ext>
            </a:extLst>
          </p:cNvPr>
          <p:cNvSpPr>
            <a:spLocks noGrp="1"/>
          </p:cNvSpPr>
          <p:nvPr>
            <p:ph type="body" sz="half" idx="2"/>
          </p:nvPr>
        </p:nvSpPr>
        <p:spPr>
          <a:xfrm>
            <a:off x="1908700" y="2166151"/>
            <a:ext cx="4185712" cy="3694898"/>
          </a:xfrm>
        </p:spPr>
        <p:txBody>
          <a:bodyPr>
            <a:normAutofit/>
          </a:bodyPr>
          <a:lstStyle/>
          <a:p>
            <a:pPr marL="285750" indent="-285750">
              <a:buFont typeface="Wingdings" panose="05000000000000000000" pitchFamily="2" charset="2"/>
              <a:buChar char="q"/>
            </a:pPr>
            <a:r>
              <a:rPr lang="en-US" sz="2400" b="0" i="0" dirty="0">
                <a:solidFill>
                  <a:srgbClr val="131313"/>
                </a:solidFill>
                <a:effectLst/>
                <a:latin typeface="Red Hat Display"/>
              </a:rPr>
              <a:t>To help illustrate how each Marks Card impacts the marks on a view, we will be using this simple scatter plot looking at Profit Ratio and Sales:</a:t>
            </a:r>
            <a:endParaRPr lang="en-IN" sz="2400" dirty="0"/>
          </a:p>
        </p:txBody>
      </p:sp>
      <p:sp>
        <p:nvSpPr>
          <p:cNvPr id="7" name="TextBox 6">
            <a:extLst>
              <a:ext uri="{FF2B5EF4-FFF2-40B4-BE49-F238E27FC236}">
                <a16:creationId xmlns:a16="http://schemas.microsoft.com/office/drawing/2014/main" id="{E4EFF51E-141C-2EE7-FA6A-BB9126618493}"/>
              </a:ext>
            </a:extLst>
          </p:cNvPr>
          <p:cNvSpPr txBox="1"/>
          <p:nvPr/>
        </p:nvSpPr>
        <p:spPr>
          <a:xfrm>
            <a:off x="2239338" y="996951"/>
            <a:ext cx="3524435" cy="830997"/>
          </a:xfrm>
          <a:prstGeom prst="rect">
            <a:avLst/>
          </a:prstGeom>
          <a:noFill/>
        </p:spPr>
        <p:txBody>
          <a:bodyPr wrap="square" rtlCol="0">
            <a:spAutoFit/>
          </a:bodyPr>
          <a:lstStyle/>
          <a:p>
            <a:r>
              <a:rPr lang="en-IN" sz="2400" b="1" dirty="0">
                <a:solidFill>
                  <a:srgbClr val="002060"/>
                </a:solidFill>
              </a:rPr>
              <a:t>Before Applying the Marks Card</a:t>
            </a:r>
          </a:p>
        </p:txBody>
      </p:sp>
    </p:spTree>
    <p:extLst>
      <p:ext uri="{BB962C8B-B14F-4D97-AF65-F5344CB8AC3E}">
        <p14:creationId xmlns:p14="http://schemas.microsoft.com/office/powerpoint/2010/main" val="287370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8E9A-478F-5B2F-8BBC-DC7922DCBFDF}"/>
              </a:ext>
            </a:extLst>
          </p:cNvPr>
          <p:cNvSpPr>
            <a:spLocks noGrp="1"/>
          </p:cNvSpPr>
          <p:nvPr>
            <p:ph type="title"/>
          </p:nvPr>
        </p:nvSpPr>
        <p:spPr/>
        <p:txBody>
          <a:bodyPr>
            <a:normAutofit/>
          </a:bodyPr>
          <a:lstStyle/>
          <a:p>
            <a:r>
              <a:rPr lang="en-IN" sz="3600" b="1" dirty="0">
                <a:solidFill>
                  <a:schemeClr val="accent1">
                    <a:lumMod val="60000"/>
                    <a:lumOff val="40000"/>
                  </a:schemeClr>
                </a:solidFill>
              </a:rPr>
              <a:t>Marks Card</a:t>
            </a:r>
          </a:p>
        </p:txBody>
      </p:sp>
      <p:pic>
        <p:nvPicPr>
          <p:cNvPr id="6" name="Content Placeholder 5">
            <a:extLst>
              <a:ext uri="{FF2B5EF4-FFF2-40B4-BE49-F238E27FC236}">
                <a16:creationId xmlns:a16="http://schemas.microsoft.com/office/drawing/2014/main" id="{024B2EB6-BAFE-3E8F-BF99-A1532E5497BE}"/>
              </a:ext>
            </a:extLst>
          </p:cNvPr>
          <p:cNvPicPr>
            <a:picLocks noGrp="1" noChangeAspect="1"/>
          </p:cNvPicPr>
          <p:nvPr>
            <p:ph idx="1"/>
          </p:nvPr>
        </p:nvPicPr>
        <p:blipFill>
          <a:blip r:embed="rId2"/>
          <a:stretch>
            <a:fillRect/>
          </a:stretch>
        </p:blipFill>
        <p:spPr>
          <a:xfrm>
            <a:off x="7128769" y="878889"/>
            <a:ext cx="4287914" cy="4740676"/>
          </a:xfrm>
        </p:spPr>
      </p:pic>
      <p:sp>
        <p:nvSpPr>
          <p:cNvPr id="4" name="Text Placeholder 3">
            <a:extLst>
              <a:ext uri="{FF2B5EF4-FFF2-40B4-BE49-F238E27FC236}">
                <a16:creationId xmlns:a16="http://schemas.microsoft.com/office/drawing/2014/main" id="{39120163-CF90-33DD-8038-71C00A4D73A6}"/>
              </a:ext>
            </a:extLst>
          </p:cNvPr>
          <p:cNvSpPr>
            <a:spLocks noGrp="1"/>
          </p:cNvSpPr>
          <p:nvPr>
            <p:ph type="body" sz="half" idx="2"/>
          </p:nvPr>
        </p:nvSpPr>
        <p:spPr>
          <a:xfrm>
            <a:off x="2024109" y="1598613"/>
            <a:ext cx="4216893" cy="4262436"/>
          </a:xfrm>
        </p:spPr>
        <p:txBody>
          <a:bodyPr>
            <a:normAutofit lnSpcReduction="10000"/>
          </a:bodyPr>
          <a:lstStyle/>
          <a:p>
            <a:pPr marL="285750" indent="-285750">
              <a:buFont typeface="Wingdings" panose="05000000000000000000" pitchFamily="2" charset="2"/>
              <a:buChar char="Ø"/>
            </a:pPr>
            <a:r>
              <a:rPr lang="en-US" sz="1800" b="0" i="0" dirty="0">
                <a:solidFill>
                  <a:srgbClr val="131313"/>
                </a:solidFill>
                <a:effectLst/>
                <a:latin typeface="Red Hat Display"/>
              </a:rPr>
              <a:t>As you can see on the Marks Shelf, there are six different Marks Cards: Color, Size, Label, Detail, Tooltip, and Shape.</a:t>
            </a:r>
          </a:p>
          <a:p>
            <a:pPr marL="285750" indent="-285750" algn="l">
              <a:buFont typeface="Wingdings" panose="05000000000000000000" pitchFamily="2" charset="2"/>
              <a:buChar char="Ø"/>
            </a:pPr>
            <a:r>
              <a:rPr lang="en-US" sz="1800" b="0" i="0" dirty="0">
                <a:solidFill>
                  <a:srgbClr val="131313"/>
                </a:solidFill>
                <a:effectLst/>
                <a:latin typeface="Red Hat Display"/>
              </a:rPr>
              <a:t>Note that the Shape Marks Card is not available for every view, but appeared because we are creating a scatter plot in this example.</a:t>
            </a:r>
            <a:endParaRPr lang="en-US" sz="1800" dirty="0">
              <a:solidFill>
                <a:srgbClr val="131313"/>
              </a:solidFill>
              <a:latin typeface="Red Hat Display"/>
            </a:endParaRPr>
          </a:p>
          <a:p>
            <a:pPr marL="285750" indent="-285750">
              <a:buFont typeface="Wingdings" panose="05000000000000000000" pitchFamily="2" charset="2"/>
              <a:buChar char="Ø"/>
            </a:pPr>
            <a:r>
              <a:rPr lang="en-US" sz="1800" b="0" i="0" dirty="0">
                <a:solidFill>
                  <a:srgbClr val="131313"/>
                </a:solidFill>
                <a:effectLst/>
                <a:latin typeface="Red Hat Display"/>
              </a:rPr>
              <a:t>To help explain what each of these cards does, we are going to start a little out of order and discuss the Detail Marks Card.</a:t>
            </a:r>
          </a:p>
          <a:p>
            <a:pPr marL="285750" indent="-285750" algn="l">
              <a:buFont typeface="Wingdings" panose="05000000000000000000" pitchFamily="2" charset="2"/>
              <a:buChar char="Ø"/>
            </a:pPr>
            <a:r>
              <a:rPr lang="en-US" sz="1800" b="0" i="0" dirty="0">
                <a:solidFill>
                  <a:srgbClr val="131313"/>
                </a:solidFill>
                <a:effectLst/>
                <a:latin typeface="Red Hat Display"/>
              </a:rPr>
              <a:t>It helps us to think about level of detail as the most granular level where the analysis takes place.</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66659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FC21-65AE-E3EF-AA44-B8CF65CC243A}"/>
              </a:ext>
            </a:extLst>
          </p:cNvPr>
          <p:cNvSpPr>
            <a:spLocks noGrp="1"/>
          </p:cNvSpPr>
          <p:nvPr>
            <p:ph type="title"/>
          </p:nvPr>
        </p:nvSpPr>
        <p:spPr/>
        <p:txBody>
          <a:bodyPr>
            <a:normAutofit/>
          </a:bodyPr>
          <a:lstStyle/>
          <a:p>
            <a:r>
              <a:rPr lang="en-IN" sz="2800" b="1" dirty="0">
                <a:solidFill>
                  <a:srgbClr val="002060"/>
                </a:solidFill>
              </a:rPr>
              <a:t>After Adding The Marks Card</a:t>
            </a:r>
          </a:p>
        </p:txBody>
      </p:sp>
      <p:pic>
        <p:nvPicPr>
          <p:cNvPr id="5" name="Content Placeholder 4">
            <a:extLst>
              <a:ext uri="{FF2B5EF4-FFF2-40B4-BE49-F238E27FC236}">
                <a16:creationId xmlns:a16="http://schemas.microsoft.com/office/drawing/2014/main" id="{3902720E-AAC9-81FD-DE49-98F68D3B3DE8}"/>
              </a:ext>
            </a:extLst>
          </p:cNvPr>
          <p:cNvPicPr>
            <a:picLocks noGrp="1" noChangeAspect="1"/>
          </p:cNvPicPr>
          <p:nvPr>
            <p:ph idx="1"/>
          </p:nvPr>
        </p:nvPicPr>
        <p:blipFill>
          <a:blip r:embed="rId2"/>
          <a:stretch>
            <a:fillRect/>
          </a:stretch>
        </p:blipFill>
        <p:spPr>
          <a:xfrm>
            <a:off x="6323013" y="924448"/>
            <a:ext cx="5181600" cy="4458242"/>
          </a:xfrm>
          <a:prstGeom prst="rect">
            <a:avLst/>
          </a:prstGeom>
        </p:spPr>
      </p:pic>
      <p:sp>
        <p:nvSpPr>
          <p:cNvPr id="4" name="Text Placeholder 3">
            <a:extLst>
              <a:ext uri="{FF2B5EF4-FFF2-40B4-BE49-F238E27FC236}">
                <a16:creationId xmlns:a16="http://schemas.microsoft.com/office/drawing/2014/main" id="{4DBDCDDB-EE46-F36D-4501-7F3AC5725E21}"/>
              </a:ext>
            </a:extLst>
          </p:cNvPr>
          <p:cNvSpPr>
            <a:spLocks noGrp="1"/>
          </p:cNvSpPr>
          <p:nvPr>
            <p:ph type="body" sz="half" idx="2"/>
          </p:nvPr>
        </p:nvSpPr>
        <p:spPr>
          <a:xfrm>
            <a:off x="1562470" y="1598613"/>
            <a:ext cx="4531941" cy="4262436"/>
          </a:xfrm>
        </p:spPr>
        <p:txBody>
          <a:bodyPr>
            <a:normAutofit fontScale="92500" lnSpcReduction="10000"/>
          </a:bodyPr>
          <a:lstStyle/>
          <a:p>
            <a:pPr marL="285750" indent="-285750" algn="l">
              <a:buFont typeface="Wingdings" panose="05000000000000000000" pitchFamily="2" charset="2"/>
              <a:buChar char="Ø"/>
            </a:pPr>
            <a:r>
              <a:rPr lang="en-US" sz="1800" b="0" i="0" dirty="0">
                <a:solidFill>
                  <a:srgbClr val="131313"/>
                </a:solidFill>
                <a:effectLst/>
                <a:latin typeface="Red Hat Display"/>
              </a:rPr>
              <a:t>Consider the scatter plot pictured above. At this point, we are not slicing and dicing the Profit Ratio and Sales measures by any dimension. For that reason, you see just a single mark, which represents the intersection of Profit Ratio and Sales for every record combined in the Sample – Superstore data set.</a:t>
            </a:r>
          </a:p>
          <a:p>
            <a:pPr marL="285750" indent="-285750" algn="l">
              <a:buFont typeface="Wingdings" panose="05000000000000000000" pitchFamily="2" charset="2"/>
              <a:buChar char="Ø"/>
            </a:pPr>
            <a:r>
              <a:rPr lang="en-US" sz="1800" b="0" i="0" dirty="0">
                <a:solidFill>
                  <a:srgbClr val="131313"/>
                </a:solidFill>
                <a:effectLst/>
                <a:latin typeface="Red Hat Display"/>
              </a:rPr>
              <a:t>As you add dimensions to the view, the analysis becomes more granular, so the level of detail changes.</a:t>
            </a:r>
          </a:p>
          <a:p>
            <a:pPr marL="285750" indent="-285750">
              <a:buFont typeface="Wingdings" panose="05000000000000000000" pitchFamily="2" charset="2"/>
              <a:buChar char="Ø"/>
            </a:pPr>
            <a:r>
              <a:rPr lang="en-US" sz="1800" b="0" i="0" dirty="0">
                <a:solidFill>
                  <a:srgbClr val="131313"/>
                </a:solidFill>
                <a:effectLst/>
                <a:latin typeface="Red Hat Display"/>
              </a:rPr>
              <a:t>For example, if we wanted to do this Profit Ratio versus Sales comparison at the customer level, we can drag and drop the Customer Name dimension from the Dimensions Shelf to the Detail Marks Card.</a:t>
            </a:r>
            <a:endParaRPr lang="en-IN" sz="1800" dirty="0"/>
          </a:p>
        </p:txBody>
      </p:sp>
    </p:spTree>
    <p:extLst>
      <p:ext uri="{BB962C8B-B14F-4D97-AF65-F5344CB8AC3E}">
        <p14:creationId xmlns:p14="http://schemas.microsoft.com/office/powerpoint/2010/main" val="201671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19647C-CE7C-42B2-4D93-074C3C2C0DDF}"/>
              </a:ext>
            </a:extLst>
          </p:cNvPr>
          <p:cNvPicPr>
            <a:picLocks noChangeAspect="1"/>
          </p:cNvPicPr>
          <p:nvPr/>
        </p:nvPicPr>
        <p:blipFill>
          <a:blip r:embed="rId2"/>
          <a:stretch>
            <a:fillRect/>
          </a:stretch>
        </p:blipFill>
        <p:spPr>
          <a:xfrm>
            <a:off x="372862" y="209734"/>
            <a:ext cx="11611992" cy="6359741"/>
          </a:xfrm>
          <a:prstGeom prst="rect">
            <a:avLst/>
          </a:prstGeom>
        </p:spPr>
      </p:pic>
    </p:spTree>
    <p:extLst>
      <p:ext uri="{BB962C8B-B14F-4D97-AF65-F5344CB8AC3E}">
        <p14:creationId xmlns:p14="http://schemas.microsoft.com/office/powerpoint/2010/main" val="4610288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23</TotalTime>
  <Words>318</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Century Gothic</vt:lpstr>
      <vt:lpstr>Red Hat Display</vt:lpstr>
      <vt:lpstr>Wingdings</vt:lpstr>
      <vt:lpstr>Wingdings 3</vt:lpstr>
      <vt:lpstr>Wisp</vt:lpstr>
      <vt:lpstr>DATA VISUALIZATION</vt:lpstr>
      <vt:lpstr>PowerPoint Presentation</vt:lpstr>
      <vt:lpstr>PowerPoint Presentation</vt:lpstr>
      <vt:lpstr>Marks Card</vt:lpstr>
      <vt:lpstr>After Adding The Marks Card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IT II 030 Sai</dc:creator>
  <cp:lastModifiedBy>IT II 030 Sai</cp:lastModifiedBy>
  <cp:revision>2</cp:revision>
  <dcterms:created xsi:type="dcterms:W3CDTF">2022-11-14T08:03:44Z</dcterms:created>
  <dcterms:modified xsi:type="dcterms:W3CDTF">2022-11-14T08:26:47Z</dcterms:modified>
</cp:coreProperties>
</file>