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80" r:id="rId1"/>
  </p:sldMasterIdLst>
  <p:notesMasterIdLst>
    <p:notesMasterId r:id="rId26"/>
  </p:notesMasterIdLst>
  <p:sldIdLst>
    <p:sldId id="272" r:id="rId2"/>
    <p:sldId id="265" r:id="rId3"/>
    <p:sldId id="267" r:id="rId4"/>
    <p:sldId id="271" r:id="rId5"/>
    <p:sldId id="270" r:id="rId6"/>
    <p:sldId id="274" r:id="rId7"/>
    <p:sldId id="268" r:id="rId8"/>
    <p:sldId id="273" r:id="rId9"/>
    <p:sldId id="297" r:id="rId10"/>
    <p:sldId id="299" r:id="rId11"/>
    <p:sldId id="298" r:id="rId12"/>
    <p:sldId id="276" r:id="rId13"/>
    <p:sldId id="293" r:id="rId14"/>
    <p:sldId id="291" r:id="rId15"/>
    <p:sldId id="292" r:id="rId16"/>
    <p:sldId id="294" r:id="rId17"/>
    <p:sldId id="283" r:id="rId18"/>
    <p:sldId id="295" r:id="rId19"/>
    <p:sldId id="290" r:id="rId20"/>
    <p:sldId id="289" r:id="rId21"/>
    <p:sldId id="275" r:id="rId22"/>
    <p:sldId id="281" r:id="rId23"/>
    <p:sldId id="282" r:id="rId24"/>
    <p:sldId id="269" r:id="rId25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27"/>
      <p:bold r:id="rId28"/>
      <p:italic r:id="rId29"/>
      <p:boldItalic r:id="rId30"/>
    </p:embeddedFont>
    <p:embeddedFont>
      <p:font typeface="Impact" panose="020B0806030902050204" pitchFamily="34" charset="0"/>
      <p:regular r:id="rId31"/>
    </p:embeddedFont>
    <p:embeddedFont>
      <p:font typeface="Tahoma" panose="020B0604030504040204" pitchFamily="34" charset="0"/>
      <p:regular r:id="rId32"/>
      <p:bold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1631"/>
    <a:srgbClr val="9D7C52"/>
    <a:srgbClr val="2C6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0FE66-3105-417A-A520-D3D160921DD8}" v="247" dt="2022-10-18T16:22:53.739"/>
    <p1510:client id="{0D0EE002-44E9-4085-B211-1F7B4A1B551C}" v="580" dt="2022-11-01T16:51:32.133"/>
    <p1510:client id="{1EAA835A-FFC4-4A51-9402-BE240BAD750F}" v="145" dt="2022-08-23T06:06:14.844"/>
    <p1510:client id="{33172539-597A-41FA-94C5-3B88326B02FF}" v="52" dt="2022-11-01T14:47:52.395"/>
    <p1510:client id="{3F22F8E6-F178-48B9-B5B0-4114C5C875CA}" v="1000" dt="2022-08-22T10:02:40.070"/>
    <p1510:client id="{514C1893-4B38-422B-88A0-89A84E7709E5}" v="160" dt="2022-10-19T05:44:46.109"/>
    <p1510:client id="{6339B117-7AF9-42E5-97EF-4C88E9AF5F1D}" v="10" dt="2022-11-01T17:06:40.512"/>
    <p1510:client id="{695F32B4-0155-49DF-A8AA-601CDDF14E38}" v="50" dt="2022-10-19T07:41:17.916"/>
    <p1510:client id="{91317D60-C1B0-46F2-A1D1-DF026A501501}" v="6" dt="2022-10-19T06:40:34.764"/>
    <p1510:client id="{9BAEBF58-49F3-4D34-9419-2EF3A6E3786D}" v="355" dt="2022-11-02T07:47:18.609"/>
    <p1510:client id="{A8618A57-2BF4-4B7C-AEB3-BD90F4342374}" v="205" dt="2022-09-29T05:42:35.303"/>
    <p1510:client id="{D221E3F8-C25C-4CB4-88DE-C2A0BBF7C5DE}" v="321" dt="2022-11-02T04:57:38.429"/>
    <p1510:client id="{E121DA8C-6C2E-4897-A9A6-DEC14F94166D}" v="52" dt="2022-10-06T11:00:25.505"/>
  </p1510:revLst>
</p1510:revInfo>
</file>

<file path=ppt/tableStyles.xml><?xml version="1.0" encoding="utf-8"?>
<a:tblStyleLst xmlns:a="http://schemas.openxmlformats.org/drawingml/2006/main" def="{EF5688B0-4586-4F79-B386-ED4F693CF96F}">
  <a:tblStyle styleId="{EF5688B0-4586-4F79-B386-ED4F693CF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BCA17F-677F-49BD-A665-7EACDE1212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12953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47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75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991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350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21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58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266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sz="2600" i="1">
                <a:solidFill>
                  <a:schemeClr val="accent2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sz="2600" i="1">
                <a:solidFill>
                  <a:schemeClr val="accent2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sz="2600" i="1">
                <a:solidFill>
                  <a:schemeClr val="accent2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8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37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558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77394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353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8627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866313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935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197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8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3822000" y="3829725"/>
            <a:ext cx="48648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51B14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1B148"/>
              </a:solidFill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015FA-9806-4A0C-A040-1597409409A6}"/>
              </a:ext>
            </a:extLst>
          </p:cNvPr>
          <p:cNvSpPr txBox="1"/>
          <p:nvPr/>
        </p:nvSpPr>
        <p:spPr>
          <a:xfrm>
            <a:off x="969592" y="803160"/>
            <a:ext cx="70476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b="1" dirty="0">
                <a:latin typeface="Tahoma"/>
                <a:ea typeface="Tahoma"/>
                <a:cs typeface="Tahoma"/>
              </a:rPr>
              <a:t>REPORT GENERATION ON CHEST X-RAYS</a:t>
            </a:r>
            <a:r>
              <a:rPr lang="en-IN" sz="1800" b="1" dirty="0">
                <a:latin typeface="Tahoma"/>
                <a:ea typeface="Tahoma"/>
                <a:cs typeface="Tahoma"/>
              </a:rPr>
              <a:t> USING DEEP LEARNING</a:t>
            </a:r>
            <a:endParaRPr lang="ko-KR" altLang="en-US" sz="1800" b="1" dirty="0">
              <a:latin typeface="Tahoma"/>
              <a:cs typeface="Tahoma"/>
            </a:endParaRPr>
          </a:p>
        </p:txBody>
      </p:sp>
      <p:pic>
        <p:nvPicPr>
          <p:cNvPr id="1026" name="Picture 2" descr="C:\Users\itadmin\Downloads\20210504_1818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861" y="127410"/>
            <a:ext cx="1294637" cy="865510"/>
          </a:xfrm>
          <a:prstGeom prst="rect">
            <a:avLst/>
          </a:prstGeom>
          <a:noFill/>
        </p:spPr>
      </p:pic>
      <p:pic>
        <p:nvPicPr>
          <p:cNvPr id="1027" name="Picture 3" descr="C:\Users\itadmin\Downloads\20210504_18184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5947" y="92227"/>
            <a:ext cx="983966" cy="138533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9A5DEE-C297-441B-BD19-17999B658224}"/>
              </a:ext>
            </a:extLst>
          </p:cNvPr>
          <p:cNvSpPr txBox="1"/>
          <p:nvPr/>
        </p:nvSpPr>
        <p:spPr>
          <a:xfrm>
            <a:off x="1237621" y="150283"/>
            <a:ext cx="6525881" cy="574191"/>
          </a:xfrm>
          <a:prstGeom prst="rect">
            <a:avLst/>
          </a:prstGeom>
          <a:noFill/>
        </p:spPr>
        <p:txBody>
          <a:bodyPr wrap="square" lIns="19998" tIns="9999" rIns="19998" bIns="9999" rtlCol="0">
            <a:spAutoFit/>
          </a:bodyPr>
          <a:lstStyle/>
          <a:p>
            <a:pPr algn="ctr"/>
            <a:r>
              <a:rPr lang="en-IN" b="1" dirty="0">
                <a:solidFill>
                  <a:srgbClr val="0000FF"/>
                </a:solidFill>
                <a:cs typeface="Times New Roman" pitchFamily="18" charset="0"/>
              </a:rPr>
              <a:t>Department of Information Technology</a:t>
            </a:r>
          </a:p>
          <a:p>
            <a:pPr algn="ctr"/>
            <a:r>
              <a:rPr lang="en-IN" b="1" dirty="0">
                <a:solidFill>
                  <a:srgbClr val="FF0000"/>
                </a:solidFill>
                <a:cs typeface="Times New Roman" pitchFamily="18" charset="0"/>
              </a:rPr>
              <a:t>Velagapudi Ramakrishna Siddhartha Engineering College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72616-EE63-4602-9A51-83894A09A603}"/>
              </a:ext>
            </a:extLst>
          </p:cNvPr>
          <p:cNvSpPr txBox="1"/>
          <p:nvPr/>
        </p:nvSpPr>
        <p:spPr>
          <a:xfrm>
            <a:off x="2004698" y="1389890"/>
            <a:ext cx="497743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1600" b="1" dirty="0">
                <a:solidFill>
                  <a:srgbClr val="00B050"/>
                </a:solidFill>
                <a:latin typeface="Times New Roman"/>
                <a:cs typeface="Times New Roman"/>
              </a:rPr>
              <a:t>COMPUTER VISION AND REMOTE SENSING</a:t>
            </a:r>
            <a:endParaRPr lang="en-IN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D62C6-106E-4512-AFDD-7E88BBEF147C}"/>
              </a:ext>
            </a:extLst>
          </p:cNvPr>
          <p:cNvSpPr txBox="1"/>
          <p:nvPr/>
        </p:nvSpPr>
        <p:spPr>
          <a:xfrm>
            <a:off x="2128838" y="1877490"/>
            <a:ext cx="4886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B.Tech in Information Technology</a:t>
            </a:r>
          </a:p>
          <a:p>
            <a:pPr algn="ctr"/>
            <a:r>
              <a:rPr lang="en-US" sz="1600" b="1" dirty="0">
                <a:solidFill>
                  <a:srgbClr val="BF11A6"/>
                </a:solidFill>
              </a:rPr>
              <a:t>Epics Project Review Presentation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0F4DFCA-D193-40A2-AF4E-000F2303E906}"/>
              </a:ext>
            </a:extLst>
          </p:cNvPr>
          <p:cNvSpPr txBox="1">
            <a:spLocks/>
          </p:cNvSpPr>
          <p:nvPr/>
        </p:nvSpPr>
        <p:spPr>
          <a:xfrm>
            <a:off x="2349796" y="2430122"/>
            <a:ext cx="6843824" cy="13238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5000" lnSpcReduction="20000"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⊷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⊶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⊸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○"/>
              <a:defRPr sz="18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■"/>
              <a:defRPr sz="18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Presented by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Times New Roman"/>
                <a:cs typeface="Times New Roman"/>
              </a:rPr>
              <a:t>Jaya Naga Venkata Sai  </a:t>
            </a:r>
            <a:r>
              <a:rPr lang="en-US" sz="2000" b="1" dirty="0" err="1">
                <a:solidFill>
                  <a:srgbClr val="7030A0"/>
                </a:solidFill>
                <a:latin typeface="Times New Roman"/>
                <a:cs typeface="Times New Roman"/>
              </a:rPr>
              <a:t>Motamarri</a:t>
            </a:r>
            <a:r>
              <a:rPr lang="en-US" sz="2000" b="1" dirty="0">
                <a:solidFill>
                  <a:srgbClr val="7030A0"/>
                </a:solidFill>
                <a:latin typeface="Times New Roman"/>
                <a:cs typeface="Times New Roman"/>
              </a:rPr>
              <a:t>     (208W1A12A0)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Times New Roman"/>
                <a:cs typeface="Times New Roman"/>
              </a:rPr>
              <a:t>Monica </a:t>
            </a:r>
            <a:r>
              <a:rPr lang="en-US" sz="2000" b="1" dirty="0" err="1">
                <a:solidFill>
                  <a:srgbClr val="7030A0"/>
                </a:solidFill>
                <a:latin typeface="Times New Roman"/>
                <a:cs typeface="Times New Roman"/>
              </a:rPr>
              <a:t>Panitini</a:t>
            </a:r>
            <a:r>
              <a:rPr lang="en-US" sz="2000" b="1" dirty="0">
                <a:solidFill>
                  <a:srgbClr val="7030A0"/>
                </a:solidFill>
                <a:latin typeface="Times New Roman"/>
                <a:cs typeface="Times New Roman"/>
              </a:rPr>
              <a:t>                                      (208W1A12A5)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7030A0"/>
                </a:solidFill>
                <a:latin typeface="Times New Roman"/>
                <a:cs typeface="Times New Roman"/>
              </a:rPr>
              <a:t>Saiesh</a:t>
            </a:r>
            <a:r>
              <a:rPr lang="en-US" sz="2000" b="1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Times New Roman"/>
                <a:cs typeface="Times New Roman"/>
              </a:rPr>
              <a:t>Vemulapalli</a:t>
            </a:r>
            <a:r>
              <a:rPr lang="en-US" sz="2000" b="1" dirty="0">
                <a:solidFill>
                  <a:srgbClr val="7030A0"/>
                </a:solidFill>
                <a:latin typeface="Times New Roman"/>
                <a:cs typeface="Times New Roman"/>
              </a:rPr>
              <a:t>                                 (208W1A12C7)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E74A9-640E-4E19-97D6-61724AECEC50}"/>
              </a:ext>
            </a:extLst>
          </p:cNvPr>
          <p:cNvSpPr/>
          <p:nvPr/>
        </p:nvSpPr>
        <p:spPr>
          <a:xfrm>
            <a:off x="2177844" y="3848147"/>
            <a:ext cx="501804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cs typeface="AngsanaUPC" panose="02020603050405020304" pitchFamily="18" charset="-34"/>
              </a:rPr>
              <a:t>Under the guidance of </a:t>
            </a:r>
          </a:p>
          <a:p>
            <a:pPr algn="ctr"/>
            <a:r>
              <a:rPr lang="en-US" sz="2000" dirty="0">
                <a:cs typeface="AngsanaUPC"/>
              </a:rPr>
              <a:t> </a:t>
            </a:r>
            <a:r>
              <a:rPr lang="en-US" sz="2000" b="1" dirty="0">
                <a:solidFill>
                  <a:srgbClr val="FF0000"/>
                </a:solidFill>
                <a:cs typeface="AngsanaUPC"/>
              </a:rPr>
              <a:t>Dr. </a:t>
            </a:r>
            <a:r>
              <a:rPr lang="en-US" sz="2000" b="1" dirty="0" err="1">
                <a:solidFill>
                  <a:srgbClr val="FF0000"/>
                </a:solidFill>
                <a:cs typeface="AngsanaUPC"/>
              </a:rPr>
              <a:t>M.Ashok</a:t>
            </a:r>
            <a:r>
              <a:rPr lang="en-US" sz="2000" b="1" dirty="0">
                <a:solidFill>
                  <a:srgbClr val="FF0000"/>
                </a:solidFill>
                <a:cs typeface="AngsanaUPC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cs typeface="AngsanaUPC"/>
              </a:rPr>
              <a:t>kumar</a:t>
            </a:r>
            <a:r>
              <a:rPr lang="en-US" sz="2000" b="1" dirty="0">
                <a:solidFill>
                  <a:srgbClr val="FF0000"/>
                </a:solidFill>
                <a:cs typeface="AngsanaUPC"/>
              </a:rPr>
              <a:t> </a:t>
            </a:r>
            <a:r>
              <a:rPr lang="en-US" b="1" dirty="0">
                <a:solidFill>
                  <a:srgbClr val="FF0000"/>
                </a:solidFill>
                <a:cs typeface="AngsanaUPC"/>
              </a:rPr>
              <a:t>, 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33136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00996-175E-B5C0-5672-EA9436E3D2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1417B-8079-8029-3E70-2E4FB1A78CCB}"/>
              </a:ext>
            </a:extLst>
          </p:cNvPr>
          <p:cNvSpPr txBox="1"/>
          <p:nvPr/>
        </p:nvSpPr>
        <p:spPr>
          <a:xfrm>
            <a:off x="213013" y="4641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891631"/>
                </a:solidFill>
                <a:latin typeface="Impact"/>
              </a:rPr>
              <a:t>ALGORITHM-LSTM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B8C5E-1CDA-8436-7F17-3FE2695FBF4B}"/>
              </a:ext>
            </a:extLst>
          </p:cNvPr>
          <p:cNvSpPr txBox="1"/>
          <p:nvPr/>
        </p:nvSpPr>
        <p:spPr>
          <a:xfrm>
            <a:off x="216477" y="1021772"/>
            <a:ext cx="613063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/>
              <a:t>1.Forget Gate(f)</a:t>
            </a:r>
            <a:r>
              <a:rPr lang="en-US" dirty="0"/>
              <a:t> :</a:t>
            </a:r>
            <a:r>
              <a:rPr lang="en-US" dirty="0">
                <a:ea typeface="+mn-lt"/>
                <a:cs typeface="+mn-lt"/>
              </a:rPr>
              <a:t>It determines to what extent to forget the previous data.</a:t>
            </a:r>
            <a:endParaRPr lang="en-US"/>
          </a:p>
          <a:p>
            <a:pPr algn="just"/>
            <a:r>
              <a:rPr lang="en-US" b="1" dirty="0"/>
              <a:t>2.Input Gate(I)</a:t>
            </a:r>
            <a:r>
              <a:rPr lang="en-US" dirty="0"/>
              <a:t>:</a:t>
            </a:r>
            <a:r>
              <a:rPr lang="en-US" dirty="0">
                <a:ea typeface="+mn-lt"/>
                <a:cs typeface="+mn-lt"/>
              </a:rPr>
              <a:t>It determines the extent of information be written onto the Internal Cell State.</a:t>
            </a:r>
          </a:p>
          <a:p>
            <a:pPr algn="just"/>
            <a:r>
              <a:rPr lang="en-US" b="1" dirty="0"/>
              <a:t>3.Input Modulation gate(g)</a:t>
            </a:r>
            <a:r>
              <a:rPr lang="en-US" dirty="0"/>
              <a:t>:</a:t>
            </a:r>
            <a:r>
              <a:rPr lang="en-US" dirty="0">
                <a:ea typeface="+mn-lt"/>
                <a:cs typeface="+mn-lt"/>
              </a:rPr>
              <a:t> It is considered as a sub-part of the input gate. It is used to modulate the information that the Input gate will write onto the Internal State Cell</a:t>
            </a:r>
          </a:p>
          <a:p>
            <a:pPr algn="just"/>
            <a:r>
              <a:rPr lang="en-US" b="1" dirty="0"/>
              <a:t>4.Output Gate(o)</a:t>
            </a:r>
            <a:r>
              <a:rPr lang="en-US" dirty="0"/>
              <a:t>:I</a:t>
            </a:r>
            <a:r>
              <a:rPr lang="en-US" dirty="0">
                <a:ea typeface="+mn-lt"/>
                <a:cs typeface="+mn-lt"/>
              </a:rPr>
              <a:t>t determines what output(next Hidden State) to generate from the current Internal Cell State.</a:t>
            </a:r>
            <a:endParaRPr lang="en-US" dirty="0"/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410D85BB-6372-0CDE-134B-2C351AE7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696" y="1417202"/>
            <a:ext cx="2743200" cy="21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3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00996-175E-B5C0-5672-EA9436E3D2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1417B-8079-8029-3E70-2E4FB1A78CCB}"/>
              </a:ext>
            </a:extLst>
          </p:cNvPr>
          <p:cNvSpPr txBox="1"/>
          <p:nvPr/>
        </p:nvSpPr>
        <p:spPr>
          <a:xfrm>
            <a:off x="213013" y="4641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891631"/>
                </a:solidFill>
                <a:latin typeface="Impact"/>
              </a:rPr>
              <a:t>ALGORITHM-GRU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B8C5E-1CDA-8436-7F17-3FE2695FBF4B}"/>
              </a:ext>
            </a:extLst>
          </p:cNvPr>
          <p:cNvSpPr txBox="1"/>
          <p:nvPr/>
        </p:nvSpPr>
        <p:spPr>
          <a:xfrm>
            <a:off x="216477" y="1021772"/>
            <a:ext cx="613063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/>
              <a:t>1.Update Gate(z)</a:t>
            </a:r>
            <a:r>
              <a:rPr lang="en-US" dirty="0"/>
              <a:t> :</a:t>
            </a:r>
            <a:r>
              <a:rPr lang="en-US" dirty="0">
                <a:ea typeface="+mn-lt"/>
                <a:cs typeface="+mn-lt"/>
              </a:rPr>
              <a:t>It determines how much of the past knowledge needs to be passed along into the future. It is analogous to the Output Gate in an LSTM recurrent unit.</a:t>
            </a:r>
          </a:p>
          <a:p>
            <a:pPr algn="just"/>
            <a:r>
              <a:rPr lang="en-US" b="1" dirty="0"/>
              <a:t>2.Reset Gate(r)</a:t>
            </a:r>
            <a:r>
              <a:rPr lang="en-US" dirty="0"/>
              <a:t>:</a:t>
            </a:r>
            <a:r>
              <a:rPr lang="en-US" dirty="0">
                <a:ea typeface="+mn-lt"/>
                <a:cs typeface="+mn-lt"/>
              </a:rPr>
              <a:t>It determines how much of the past knowledge to forget. </a:t>
            </a:r>
            <a:endParaRPr lang="en-US" dirty="0"/>
          </a:p>
          <a:p>
            <a:pPr algn="just"/>
            <a:r>
              <a:rPr lang="en-US" b="1" dirty="0"/>
              <a:t>3.Current memory Gate(h(t))</a:t>
            </a:r>
            <a:r>
              <a:rPr lang="en-US" dirty="0"/>
              <a:t>:</a:t>
            </a:r>
            <a:r>
              <a:rPr lang="en-US" dirty="0">
                <a:ea typeface="+mn-lt"/>
                <a:cs typeface="+mn-lt"/>
              </a:rPr>
              <a:t> it is a sub-part of the Reset gate and to reduce the effect that previous information has on the current information that is being passed into the future.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D1A0A712-BDC7-126C-B634-BF7B6160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1318000"/>
            <a:ext cx="2743200" cy="16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4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EA9002-EA1C-427B-89BA-8194D644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51" y="171307"/>
            <a:ext cx="5835892" cy="765395"/>
          </a:xfrm>
        </p:spPr>
        <p:txBody>
          <a:bodyPr/>
          <a:lstStyle/>
          <a:p>
            <a:pPr marL="63500" indent="0">
              <a:buNone/>
            </a:pPr>
            <a:r>
              <a:rPr lang="en-US" sz="2000" i="0" dirty="0">
                <a:solidFill>
                  <a:srgbClr val="891631"/>
                </a:solidFill>
                <a:latin typeface="Impact"/>
              </a:rPr>
              <a:t>IMPLEMENTAION STEPS</a:t>
            </a:r>
            <a:endParaRPr lang="en-US" sz="2400" i="0" dirty="0"/>
          </a:p>
          <a:p>
            <a:pPr marL="63500" indent="0">
              <a:buNone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IMPORTING LIBRARIES AND DATASETS (BOTH X-RAYS AND XML REPORTS)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i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i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3EB1D-6329-4240-B0AC-6BE7846FF8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236B15-FA36-9943-80AC-5823123C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66" y="3444295"/>
            <a:ext cx="7589206" cy="88537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A1DF67D-230E-3B2A-E541-2A1F688EE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66" y="1328367"/>
            <a:ext cx="2743200" cy="20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3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EA9002-EA1C-427B-89BA-8194D644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51" y="171307"/>
            <a:ext cx="5835892" cy="765395"/>
          </a:xfrm>
        </p:spPr>
        <p:txBody>
          <a:bodyPr/>
          <a:lstStyle/>
          <a:p>
            <a:pPr marL="63500" indent="0">
              <a:buNone/>
            </a:pPr>
            <a:r>
              <a:rPr lang="en-US" i="0" dirty="0">
                <a:solidFill>
                  <a:srgbClr val="891631"/>
                </a:solidFill>
                <a:latin typeface="Impact"/>
              </a:rPr>
              <a:t>IMPLEMENTAION STEPS</a:t>
            </a:r>
            <a:endParaRPr lang="en-US" i="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EXTRACTING INFORMATION FROM XML REPORTS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i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i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3EB1D-6329-4240-B0AC-6BE7846FF8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481EF14-B908-4D0E-7280-34715723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9" y="1461862"/>
            <a:ext cx="6195686" cy="21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5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EA9002-EA1C-427B-89BA-8194D644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51" y="171307"/>
            <a:ext cx="4356256" cy="522704"/>
          </a:xfrm>
        </p:spPr>
        <p:txBody>
          <a:bodyPr/>
          <a:lstStyle/>
          <a:p>
            <a:pPr marL="63500" indent="0">
              <a:buNone/>
            </a:pPr>
            <a:r>
              <a:rPr lang="en-US" i="0" dirty="0">
                <a:solidFill>
                  <a:srgbClr val="891631"/>
                </a:solidFill>
                <a:latin typeface="Impact"/>
              </a:rPr>
              <a:t>IMPLEMENTAION STEPS</a:t>
            </a:r>
            <a:endParaRPr lang="en-US" i="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DATA PRE-PROCESSING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i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i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3EB1D-6329-4240-B0AC-6BE7846FF8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A18A5DF-A37A-D975-9CF7-A5C46D3B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38" y="1471379"/>
            <a:ext cx="4825652" cy="17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0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EA9002-EA1C-427B-89BA-8194D644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51" y="171307"/>
            <a:ext cx="4356256" cy="522704"/>
          </a:xfrm>
        </p:spPr>
        <p:txBody>
          <a:bodyPr/>
          <a:lstStyle/>
          <a:p>
            <a:pPr marL="63500" indent="0">
              <a:buNone/>
            </a:pPr>
            <a:r>
              <a:rPr lang="en-US" i="0" dirty="0">
                <a:solidFill>
                  <a:srgbClr val="891631"/>
                </a:solidFill>
                <a:latin typeface="Impact"/>
              </a:rPr>
              <a:t>IMPLEMENTAION STEPS</a:t>
            </a:r>
            <a:endParaRPr lang="en-US" i="0" dirty="0"/>
          </a:p>
          <a:p>
            <a:pPr>
              <a:buFont typeface="Arial" panose="020B0604020202020204" pitchFamily="34" charset="0"/>
              <a:buChar char="•"/>
            </a:pPr>
            <a:endParaRPr lang="en-IN" sz="1400" i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SPLITTING OF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i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3EB1D-6329-4240-B0AC-6BE7846FF8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FA4E5A8-5B20-2AE9-63C1-22F70FC5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4" y="1536733"/>
            <a:ext cx="5428466" cy="20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7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EA9002-EA1C-427B-89BA-8194D644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51" y="171307"/>
            <a:ext cx="4356256" cy="522704"/>
          </a:xfrm>
        </p:spPr>
        <p:txBody>
          <a:bodyPr/>
          <a:lstStyle/>
          <a:p>
            <a:pPr marL="63500" indent="0">
              <a:buNone/>
            </a:pPr>
            <a:r>
              <a:rPr lang="en-US" i="0" dirty="0">
                <a:solidFill>
                  <a:srgbClr val="891631"/>
                </a:solidFill>
                <a:latin typeface="Impact"/>
              </a:rPr>
              <a:t>IMPLEMENTAION STEPS</a:t>
            </a:r>
            <a:endParaRPr lang="en-US" i="0" dirty="0"/>
          </a:p>
          <a:p>
            <a:pPr>
              <a:buFont typeface="Arial" panose="020B0604020202020204" pitchFamily="34" charset="0"/>
              <a:buChar char="•"/>
            </a:pPr>
            <a:endParaRPr lang="en-IN" sz="1400" i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TRAIN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i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3EB1D-6329-4240-B0AC-6BE7846FF8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728F46D-59E1-CBC7-8903-E290CF42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28" y="1650732"/>
            <a:ext cx="8168536" cy="88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85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7E811A-7612-7E41-D755-15B7BAEF1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048F5C0-C44F-FAD2-6AF0-3C9AD476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2" y="2186707"/>
            <a:ext cx="8225366" cy="777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3EE51C-1B77-EB8B-3227-E961608EAE72}"/>
              </a:ext>
            </a:extLst>
          </p:cNvPr>
          <p:cNvSpPr txBox="1"/>
          <p:nvPr/>
        </p:nvSpPr>
        <p:spPr>
          <a:xfrm>
            <a:off x="310908" y="419400"/>
            <a:ext cx="2884311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891631"/>
                </a:solidFill>
                <a:latin typeface="Impact"/>
              </a:rPr>
              <a:t>IMPLEMENTAION STEPS</a:t>
            </a:r>
            <a:endParaRPr lang="en-US" sz="2000" dirty="0">
              <a:ea typeface="+mn-lt"/>
              <a:cs typeface="+mn-lt"/>
            </a:endParaRPr>
          </a:p>
          <a:p>
            <a:endParaRPr lang="en-US" dirty="0">
              <a:solidFill>
                <a:srgbClr val="891631"/>
              </a:solidFill>
              <a:latin typeface="Impac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FC9F5-502A-3339-69B1-5E7F39C53C5A}"/>
              </a:ext>
            </a:extLst>
          </p:cNvPr>
          <p:cNvSpPr txBox="1"/>
          <p:nvPr/>
        </p:nvSpPr>
        <p:spPr>
          <a:xfrm>
            <a:off x="757825" y="1090547"/>
            <a:ext cx="3173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IN" dirty="0">
                <a:latin typeface="Times New Roman"/>
                <a:cs typeface="Arial"/>
              </a:rPr>
              <a:t>EVALUATING THE LOSS</a:t>
            </a:r>
          </a:p>
        </p:txBody>
      </p:sp>
    </p:spTree>
    <p:extLst>
      <p:ext uri="{BB962C8B-B14F-4D97-AF65-F5344CB8AC3E}">
        <p14:creationId xmlns:p14="http://schemas.microsoft.com/office/powerpoint/2010/main" val="155502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7E811A-7612-7E41-D755-15B7BAEF1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048F5C0-C44F-FAD2-6AF0-3C9AD476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89" y="1560406"/>
            <a:ext cx="8225366" cy="777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3EE51C-1B77-EB8B-3227-E961608EAE72}"/>
              </a:ext>
            </a:extLst>
          </p:cNvPr>
          <p:cNvSpPr txBox="1"/>
          <p:nvPr/>
        </p:nvSpPr>
        <p:spPr>
          <a:xfrm>
            <a:off x="310908" y="419400"/>
            <a:ext cx="2884311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891631"/>
                </a:solidFill>
                <a:latin typeface="Impact"/>
              </a:rPr>
              <a:t>IMPLEMENTAION STEPS</a:t>
            </a:r>
            <a:endParaRPr lang="en-US" sz="2000" dirty="0">
              <a:ea typeface="+mn-lt"/>
              <a:cs typeface="+mn-lt"/>
            </a:endParaRPr>
          </a:p>
          <a:p>
            <a:endParaRPr lang="en-US" dirty="0">
              <a:solidFill>
                <a:srgbClr val="891631"/>
              </a:solidFill>
              <a:latin typeface="Impac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FC9F5-502A-3339-69B1-5E7F39C53C5A}"/>
              </a:ext>
            </a:extLst>
          </p:cNvPr>
          <p:cNvSpPr txBox="1"/>
          <p:nvPr/>
        </p:nvSpPr>
        <p:spPr>
          <a:xfrm>
            <a:off x="757825" y="1090547"/>
            <a:ext cx="3173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IN" dirty="0">
                <a:latin typeface="Times New Roman"/>
                <a:cs typeface="Arial"/>
              </a:rPr>
              <a:t>EVALUATING THE LOSS</a:t>
            </a: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F651839-488B-13EA-74BB-2D155DFF8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763" y="2446154"/>
            <a:ext cx="2743200" cy="19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83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EA9002-EA1C-427B-89BA-8194D644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51" y="171307"/>
            <a:ext cx="5835892" cy="765395"/>
          </a:xfrm>
        </p:spPr>
        <p:txBody>
          <a:bodyPr/>
          <a:lstStyle/>
          <a:p>
            <a:pPr marL="63500" indent="0">
              <a:buNone/>
            </a:pPr>
            <a:r>
              <a:rPr lang="en-US" i="0" dirty="0">
                <a:solidFill>
                  <a:srgbClr val="891631"/>
                </a:solidFill>
                <a:latin typeface="Impact"/>
              </a:rPr>
              <a:t>IMPLEMENTATION STEPS</a:t>
            </a:r>
            <a:endParaRPr lang="en-US" i="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IMPORTING LIBRARIES AND DATASETS (BOTH X-RAYS AND XML REPORTS)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VISUALIZING THE  SAMPLE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STRUCTURED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 DATA PREPROCESSING </a:t>
            </a:r>
          </a:p>
          <a:p>
            <a:pPr marL="63500" indent="0">
              <a:buNone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                        - TEXT DECONTRACTION</a:t>
            </a:r>
          </a:p>
          <a:p>
            <a:pPr marL="63500" indent="0">
              <a:buNone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                        - EXTRACTING THE DATA FROM XML FILES</a:t>
            </a:r>
          </a:p>
          <a:p>
            <a:pPr marL="63500" indent="0">
              <a:buNone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                        - REMOVING THE NULL VALUES </a:t>
            </a:r>
          </a:p>
          <a:p>
            <a:pPr marL="63500" indent="0">
              <a:buNone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	    - PREPROCESSING THE TEXT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DISPLAYING SAMPLE IMAGES WITH TEXT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 DATASET PREPARATION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3EB1D-6329-4240-B0AC-6BE7846FF8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055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35C5F-5064-4D5C-96BD-9E4395703EFE}"/>
              </a:ext>
            </a:extLst>
          </p:cNvPr>
          <p:cNvSpPr txBox="1"/>
          <p:nvPr/>
        </p:nvSpPr>
        <p:spPr>
          <a:xfrm>
            <a:off x="-107606" y="687626"/>
            <a:ext cx="45755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PROBLEM STATEMENT</a:t>
            </a:r>
            <a:endParaRPr lang="en-IN" sz="3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108AE-CB94-4E4D-94B5-F5B850EDF187}"/>
              </a:ext>
            </a:extLst>
          </p:cNvPr>
          <p:cNvSpPr txBox="1"/>
          <p:nvPr/>
        </p:nvSpPr>
        <p:spPr>
          <a:xfrm>
            <a:off x="519064" y="1417588"/>
            <a:ext cx="810586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chest x-ray is the most commonly performed diagnostic x-ray examination. A chest x-ray produces images of the heart, lungs, airways, blood vessels, and the bones of the spine and chest. Often time, it is the duty of a radiologist to conclude these x-rays so that to give appropriate treatment to the patients. It is often time-consuming and tedious to get detailed medical reports from these x-rays. In high population countries, a radiologist may come across 100s of x-ray images. So if a properly learned machine learning model can automatically generate these medical reports, considerable work and time can be saved.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27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175C63-C01B-4F3B-8766-754A7DD96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637" y="96966"/>
            <a:ext cx="4989103" cy="819900"/>
          </a:xfrm>
        </p:spPr>
        <p:txBody>
          <a:bodyPr/>
          <a:lstStyle/>
          <a:p>
            <a:pPr marL="63500" indent="0">
              <a:buNone/>
            </a:pPr>
            <a:r>
              <a:rPr lang="en-US" i="0" dirty="0">
                <a:solidFill>
                  <a:srgbClr val="891631"/>
                </a:solidFill>
                <a:latin typeface="Impact"/>
              </a:rPr>
              <a:t>IMPLEMENTATION STEPS</a:t>
            </a:r>
          </a:p>
          <a:p>
            <a:pPr marL="349250" indent="-285750"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SPLITTING THE DATASET</a:t>
            </a:r>
          </a:p>
          <a:p>
            <a:pPr marL="349250" indent="-285750"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TOKENIZATION</a:t>
            </a:r>
          </a:p>
          <a:p>
            <a:pPr marL="349250" indent="-285750"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LOAD CHXNET MODEL</a:t>
            </a:r>
          </a:p>
          <a:p>
            <a:pPr marL="349250" indent="-285750"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 ENCODER AND DECODER WITH ATTENTION MODEL</a:t>
            </a:r>
          </a:p>
          <a:p>
            <a:pPr marL="349250" indent="-285750"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CUSTOM LOSS FUNCTION</a:t>
            </a:r>
          </a:p>
          <a:p>
            <a:pPr marL="349250" indent="-285750"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MODEL TRAINING</a:t>
            </a:r>
          </a:p>
          <a:p>
            <a:pPr marL="349250" indent="-285750">
              <a:buChar char="•"/>
            </a:pPr>
            <a:r>
              <a:rPr lang="en-IN" sz="1400" i="0" dirty="0">
                <a:solidFill>
                  <a:schemeClr val="tx1"/>
                </a:solidFill>
                <a:latin typeface="Times New Roman"/>
                <a:cs typeface="Times New Roman"/>
              </a:rPr>
              <a:t> PREDICTIONS ON SAMPLE TEST DATA </a:t>
            </a:r>
          </a:p>
          <a:p>
            <a:pPr marL="349250" indent="-285750">
              <a:buChar char="•"/>
            </a:pPr>
            <a:endParaRPr lang="en-IN" sz="1400" i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20700" indent="-457200">
              <a:buChar char="•"/>
            </a:pPr>
            <a:endParaRPr lang="en-IN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B1D510-66BD-4690-9501-28A72AEBC5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596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777CD3-619E-4B1F-9DE3-E95DBB4A1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321" y="56444"/>
            <a:ext cx="3859200" cy="819900"/>
          </a:xfrm>
        </p:spPr>
        <p:txBody>
          <a:bodyPr/>
          <a:lstStyle/>
          <a:p>
            <a:pPr marL="63500" indent="0">
              <a:buNone/>
            </a:pPr>
            <a:r>
              <a:rPr lang="en-US" sz="2000" i="0" dirty="0">
                <a:solidFill>
                  <a:srgbClr val="891631"/>
                </a:solidFill>
                <a:latin typeface="Impact"/>
              </a:rPr>
              <a:t>RESULT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7CAC2-6E2D-49C4-9505-46EB9B39BB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ED92B-9232-4F94-8939-7FDBB5A7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63" y="636598"/>
            <a:ext cx="6081133" cy="3076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97601E-C98A-3C69-9F7F-FBFAD35DCA3A}"/>
              </a:ext>
            </a:extLst>
          </p:cNvPr>
          <p:cNvSpPr txBox="1"/>
          <p:nvPr/>
        </p:nvSpPr>
        <p:spPr>
          <a:xfrm>
            <a:off x="1071562" y="3985460"/>
            <a:ext cx="59593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Hence generated a text report for given x-ray images with BLEU score 0.82</a:t>
            </a:r>
          </a:p>
        </p:txBody>
      </p:sp>
    </p:spTree>
    <p:extLst>
      <p:ext uri="{BB962C8B-B14F-4D97-AF65-F5344CB8AC3E}">
        <p14:creationId xmlns:p14="http://schemas.microsoft.com/office/powerpoint/2010/main" val="139509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777CD3-619E-4B1F-9DE3-E95DBB4A1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241" y="127000"/>
            <a:ext cx="3859200" cy="819900"/>
          </a:xfrm>
        </p:spPr>
        <p:txBody>
          <a:bodyPr/>
          <a:lstStyle/>
          <a:p>
            <a:pPr marL="63500" indent="0">
              <a:buNone/>
            </a:pPr>
            <a:r>
              <a:rPr lang="en-US" sz="2000" i="0" dirty="0">
                <a:solidFill>
                  <a:srgbClr val="891631"/>
                </a:solidFill>
                <a:latin typeface="Impact"/>
              </a:rPr>
              <a:t>RESULT ANALYSIS</a:t>
            </a:r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7CAC2-6E2D-49C4-9505-46EB9B39BB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54E39DC-B5BD-A1EB-3837-39DCE502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063719"/>
            <a:ext cx="7505700" cy="2863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4B7BB-5B3A-FECD-BCF8-40D299ED46F4}"/>
              </a:ext>
            </a:extLst>
          </p:cNvPr>
          <p:cNvSpPr txBox="1"/>
          <p:nvPr/>
        </p:nvSpPr>
        <p:spPr>
          <a:xfrm>
            <a:off x="169946" y="3929814"/>
            <a:ext cx="72776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Hence generated a text report for given x-ray images with BLEU score 0.79</a:t>
            </a:r>
          </a:p>
        </p:txBody>
      </p:sp>
    </p:spTree>
    <p:extLst>
      <p:ext uri="{BB962C8B-B14F-4D97-AF65-F5344CB8AC3E}">
        <p14:creationId xmlns:p14="http://schemas.microsoft.com/office/powerpoint/2010/main" val="109785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6AC2A-2DB6-A237-E28B-C17F835919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CA963-35C6-3208-837E-D609A852CD8C}"/>
              </a:ext>
            </a:extLst>
          </p:cNvPr>
          <p:cNvSpPr txBox="1"/>
          <p:nvPr/>
        </p:nvSpPr>
        <p:spPr>
          <a:xfrm>
            <a:off x="582789" y="3534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91631"/>
                </a:solidFill>
                <a:latin typeface="Impact"/>
              </a:rPr>
              <a:t>CONCLUSION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91C2D5-B144-B168-0655-F7434FB2CA15}"/>
              </a:ext>
            </a:extLst>
          </p:cNvPr>
          <p:cNvSpPr txBox="1"/>
          <p:nvPr/>
        </p:nvSpPr>
        <p:spPr>
          <a:xfrm>
            <a:off x="622901" y="1068214"/>
            <a:ext cx="72494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We just saw an end-to-end deep learning case study of image captioning in the medical field. We understood the problem and the need for such applications.</a:t>
            </a:r>
            <a:r>
              <a:rPr lang="en-US" dirty="0"/>
              <a:t> Here we generated a report on chest x-rays and generated report by model is measured by BLEU score.</a:t>
            </a:r>
            <a:r>
              <a:rPr lang="en-US" dirty="0">
                <a:ea typeface="+mn-lt"/>
                <a:cs typeface="+mn-lt"/>
              </a:rPr>
              <a:t> By building an Attention model, The results are promising and the impression statements are meaningful according to the X-ray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43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DCF769-4907-7419-D0F9-D70825E2F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9986" y="1605436"/>
            <a:ext cx="3859200" cy="819900"/>
          </a:xfrm>
        </p:spPr>
        <p:txBody>
          <a:bodyPr/>
          <a:lstStyle/>
          <a:p>
            <a:pPr marL="63500" indent="0">
              <a:buNone/>
            </a:pPr>
            <a:r>
              <a:rPr lang="en-US" sz="4400" i="0" dirty="0">
                <a:solidFill>
                  <a:srgbClr val="891631"/>
                </a:solidFill>
                <a:latin typeface="Impact"/>
              </a:rPr>
              <a:t>Thank You</a:t>
            </a:r>
            <a:endParaRPr lang="en-US" sz="4400" i="0" dirty="0">
              <a:latin typeface="Impac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7EC1E9-C2CB-0DC8-77D8-B5644FE627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1832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E98E44-A5CA-8A6B-F686-7EDAB74C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441" y="131122"/>
            <a:ext cx="3859200" cy="819900"/>
          </a:xfrm>
        </p:spPr>
        <p:txBody>
          <a:bodyPr/>
          <a:lstStyle/>
          <a:p>
            <a:pPr marL="63500" indent="0">
              <a:buNone/>
            </a:pPr>
            <a:r>
              <a:rPr lang="en-US" i="0" dirty="0">
                <a:solidFill>
                  <a:srgbClr val="891631"/>
                </a:solidFill>
                <a:latin typeface="Impact"/>
                <a:cs typeface="Times New Roman"/>
              </a:rPr>
              <a:t>Objectives &amp;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07F1F-7BAE-D5AB-0512-D57749DB00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8D924-A0E1-0F00-BCB5-5303E7EE9D1E}"/>
              </a:ext>
            </a:extLst>
          </p:cNvPr>
          <p:cNvSpPr txBox="1"/>
          <p:nvPr/>
        </p:nvSpPr>
        <p:spPr>
          <a:xfrm>
            <a:off x="3200400" y="234315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B0913-CC6D-6BB0-F80C-816B3FB0FC21}"/>
              </a:ext>
            </a:extLst>
          </p:cNvPr>
          <p:cNvSpPr txBox="1"/>
          <p:nvPr/>
        </p:nvSpPr>
        <p:spPr>
          <a:xfrm>
            <a:off x="460332" y="1234596"/>
            <a:ext cx="781134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present a compilation of the most outstanding deep learning strategies focused on the automatic generation of medical reports from X-Ray images.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handle this challenging problem, deep learning algorithms have been include with models, to get promising results.</a:t>
            </a:r>
          </a:p>
          <a:p>
            <a:pPr marL="285750" indent="-285750">
              <a:buFont typeface="Wingdings"/>
              <a:buChar char="Ø"/>
            </a:pPr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Outcome: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/>
                <a:ea typeface="+mn-lt"/>
                <a:cs typeface="+mn-lt"/>
              </a:rPr>
              <a:t>The medical report generated from the model </a:t>
            </a:r>
            <a:r>
              <a:rPr lang="en-GB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dirty="0">
                <a:latin typeface="Times New Roman"/>
                <a:ea typeface="+mn-lt"/>
                <a:cs typeface="+mn-lt"/>
              </a:rPr>
              <a:t>n the final stage.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0833D-7302-BDCE-C539-703D01054743}"/>
              </a:ext>
            </a:extLst>
          </p:cNvPr>
          <p:cNvSpPr txBox="1"/>
          <p:nvPr/>
        </p:nvSpPr>
        <p:spPr>
          <a:xfrm>
            <a:off x="460331" y="8713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Times New Roman"/>
                <a:cs typeface="Times New Roman"/>
              </a:rPr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287218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320725-A02B-4E17-A50B-25909E81181C}"/>
              </a:ext>
            </a:extLst>
          </p:cNvPr>
          <p:cNvSpPr txBox="1"/>
          <p:nvPr/>
        </p:nvSpPr>
        <p:spPr>
          <a:xfrm>
            <a:off x="2656" y="27878"/>
            <a:ext cx="4167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LITERATURE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DF976-CD61-4389-B043-CF6644DB6589}"/>
              </a:ext>
            </a:extLst>
          </p:cNvPr>
          <p:cNvSpPr txBox="1"/>
          <p:nvPr/>
        </p:nvSpPr>
        <p:spPr>
          <a:xfrm>
            <a:off x="264318" y="3764756"/>
            <a:ext cx="2428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D823FD0-E518-396F-5EA2-4E366200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9235"/>
              </p:ext>
            </p:extLst>
          </p:nvPr>
        </p:nvGraphicFramePr>
        <p:xfrm>
          <a:off x="20908" y="578469"/>
          <a:ext cx="9095498" cy="443982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63685">
                  <a:extLst>
                    <a:ext uri="{9D8B030D-6E8A-4147-A177-3AD203B41FA5}">
                      <a16:colId xmlns:a16="http://schemas.microsoft.com/office/drawing/2014/main" val="1224113412"/>
                    </a:ext>
                  </a:extLst>
                </a:gridCol>
                <a:gridCol w="1959409">
                  <a:extLst>
                    <a:ext uri="{9D8B030D-6E8A-4147-A177-3AD203B41FA5}">
                      <a16:colId xmlns:a16="http://schemas.microsoft.com/office/drawing/2014/main" val="191930360"/>
                    </a:ext>
                  </a:extLst>
                </a:gridCol>
                <a:gridCol w="2249310">
                  <a:extLst>
                    <a:ext uri="{9D8B030D-6E8A-4147-A177-3AD203B41FA5}">
                      <a16:colId xmlns:a16="http://schemas.microsoft.com/office/drawing/2014/main" val="3704835711"/>
                    </a:ext>
                  </a:extLst>
                </a:gridCol>
                <a:gridCol w="1711547">
                  <a:extLst>
                    <a:ext uri="{9D8B030D-6E8A-4147-A177-3AD203B41FA5}">
                      <a16:colId xmlns:a16="http://schemas.microsoft.com/office/drawing/2014/main" val="2919669395"/>
                    </a:ext>
                  </a:extLst>
                </a:gridCol>
                <a:gridCol w="1711547">
                  <a:extLst>
                    <a:ext uri="{9D8B030D-6E8A-4147-A177-3AD203B41FA5}">
                      <a16:colId xmlns:a16="http://schemas.microsoft.com/office/drawing/2014/main" val="143250126"/>
                    </a:ext>
                  </a:extLst>
                </a:gridCol>
              </a:tblGrid>
              <a:tr h="64865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S.NO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PUBLICATION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2912608"/>
                  </a:ext>
                </a:extLst>
              </a:tr>
              <a:tr h="219787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/>
                        <a:t>Attention based automated radiology report generation using CNN and LSTM</a:t>
                      </a:r>
                      <a:endParaRPr lang="en-US" b="0" dirty="0"/>
                    </a:p>
                    <a:p>
                      <a:pPr lvl="0" algn="ctr">
                        <a:buNone/>
                      </a:pP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 this paper, to address this issue an approach is </a:t>
                      </a:r>
                      <a:r>
                        <a:rPr lang="en-US" sz="1100" dirty="0" err="1"/>
                        <a:t>proposed,</a:t>
                      </a:r>
                      <a:r>
                        <a:rPr lang="en-US" sz="1100" b="0" i="0" u="none" strike="noStrike" noProof="0" dirty="0" err="1">
                          <a:latin typeface="Gill Sans MT"/>
                        </a:rPr>
                        <a:t>based</a:t>
                      </a:r>
                      <a:r>
                        <a:rPr lang="en-US" sz="1100" b="0" i="0" u="none" strike="noStrike" noProof="0" dirty="0">
                          <a:latin typeface="Gill Sans MT"/>
                        </a:rPr>
                        <a:t> on the continuous integration of convolutional neural networks and long short-term memory for detecting diseases, followed by the attention mechanism for sequence generation based on these diseases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latin typeface="Gill Sans MT"/>
                        </a:rPr>
                        <a:t>Various images were tested using three methods, that is, VGG + LSTM, VGG + GRU, and VGG + Bi-directional LSTM. The training process is accomplished for the above-mentioned models, and the results are obtained and clearly identified that the VGG + LSTM model is more accurate than the other techniques</a:t>
                      </a:r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292694"/>
                  </a:ext>
                </a:extLst>
              </a:tr>
              <a:tr h="159330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50" b="0" i="0" u="none" strike="noStrike" noProof="0" dirty="0">
                          <a:latin typeface="Gill Sans MT"/>
                        </a:rPr>
                        <a:t>Report Generation of Lungs Diseases from Chest X-ray using NLP</a:t>
                      </a:r>
                      <a:endParaRPr lang="en-US" sz="13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 their experiments, they described a strategy </a:t>
                      </a:r>
                      <a:r>
                        <a:rPr lang="en-US" sz="1100" b="0" i="0" u="none" strike="noStrike" noProof="0" dirty="0">
                          <a:latin typeface="Gill Sans MT"/>
                        </a:rPr>
                        <a:t>on the basis of CNN-RNN architecture with attention mechanism. P</a:t>
                      </a:r>
                      <a:r>
                        <a:rPr lang="en-US" sz="1100" b="0" i="0" u="none" strike="noStrike" noProof="0" dirty="0"/>
                        <a:t>redicted the results of their model trained on the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 this the CNN-RNN with attention model is more accurate than the encoder and decoder model.</a:t>
                      </a:r>
                      <a:r>
                        <a:rPr lang="en-US" sz="1200" dirty="0"/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84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12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357824-9F2B-9D99-5624-5A72135E97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F24E38E-ED9D-639D-6CC7-358483FAA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51400"/>
              </p:ext>
            </p:extLst>
          </p:nvPr>
        </p:nvGraphicFramePr>
        <p:xfrm>
          <a:off x="27534" y="166408"/>
          <a:ext cx="9095498" cy="49028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63685">
                  <a:extLst>
                    <a:ext uri="{9D8B030D-6E8A-4147-A177-3AD203B41FA5}">
                      <a16:colId xmlns:a16="http://schemas.microsoft.com/office/drawing/2014/main" val="1224113412"/>
                    </a:ext>
                  </a:extLst>
                </a:gridCol>
                <a:gridCol w="1959409">
                  <a:extLst>
                    <a:ext uri="{9D8B030D-6E8A-4147-A177-3AD203B41FA5}">
                      <a16:colId xmlns:a16="http://schemas.microsoft.com/office/drawing/2014/main" val="191930360"/>
                    </a:ext>
                  </a:extLst>
                </a:gridCol>
                <a:gridCol w="2249310">
                  <a:extLst>
                    <a:ext uri="{9D8B030D-6E8A-4147-A177-3AD203B41FA5}">
                      <a16:colId xmlns:a16="http://schemas.microsoft.com/office/drawing/2014/main" val="3704835711"/>
                    </a:ext>
                  </a:extLst>
                </a:gridCol>
                <a:gridCol w="1711547">
                  <a:extLst>
                    <a:ext uri="{9D8B030D-6E8A-4147-A177-3AD203B41FA5}">
                      <a16:colId xmlns:a16="http://schemas.microsoft.com/office/drawing/2014/main" val="2919669395"/>
                    </a:ext>
                  </a:extLst>
                </a:gridCol>
                <a:gridCol w="1711547">
                  <a:extLst>
                    <a:ext uri="{9D8B030D-6E8A-4147-A177-3AD203B41FA5}">
                      <a16:colId xmlns:a16="http://schemas.microsoft.com/office/drawing/2014/main" val="143250126"/>
                    </a:ext>
                  </a:extLst>
                </a:gridCol>
              </a:tblGrid>
              <a:tr h="8642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S.NO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PUBLICATION YEAR&amp;PAPER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2912608"/>
                  </a:ext>
                </a:extLst>
              </a:tr>
              <a:tr h="219787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/>
                        <a:t>An Automated medical report generation</a:t>
                      </a:r>
                    </a:p>
                    <a:p>
                      <a:pPr lvl="0" algn="ctr">
                        <a:buNone/>
                      </a:pP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 this paper,</a:t>
                      </a:r>
                      <a:r>
                        <a:rPr lang="en-US" sz="1100" b="0" i="0" u="none" strike="noStrike" noProof="0" dirty="0">
                          <a:latin typeface="Gill Sans MT"/>
                        </a:rPr>
                        <a:t> they build a multi-task learning framework which jointly performs the prediction of tags and the generation of paragraphs,  propose a co-attention mechanism to localize regions containing abnormalities and generate narrations for them,  develop a hierarchical LSTM model to generate long paragraphs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/>
                        <a:t>the models with a single LSTM decoder perform much worse than those with a hierarchical LSTM decoder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292694"/>
                  </a:ext>
                </a:extLst>
              </a:tr>
              <a:tr h="159330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/>
                        <a:t>Automated radiology report generation using conditioned transformers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sz="1350" b="0" i="0" u="none" strike="noStrike" noProof="0" dirty="0">
                        <a:latin typeface="Gill Sans M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100" b="0" i="0" u="none" strike="noStrike" noProof="0" dirty="0">
                          <a:latin typeface="Gill Sans MT"/>
                        </a:rPr>
                        <a:t>They proposed a new deep learning that uses visual and semantic features to condition a pre-trained transformer and then add semantic similarity metrics besides word-overlap metrics for the quantitative analysis</a:t>
                      </a:r>
                      <a:endParaRPr lang="en-US" sz="1100" b="0" i="0" u="none" strike="noStrike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latin typeface="Gill Sans MT"/>
                        </a:rPr>
                        <a:t>Their  model was able to generate accurate reports for 61.7%, 28.2% had missing information, and 10.2% had a false diagnosis.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84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0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CD4AA3-297A-5C3B-2B51-8A4AB07A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FFF0A9-776C-8FC7-5E28-0BC486713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45123"/>
              </p:ext>
            </p:extLst>
          </p:nvPr>
        </p:nvGraphicFramePr>
        <p:xfrm>
          <a:off x="20908" y="578469"/>
          <a:ext cx="9095498" cy="443982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63685">
                  <a:extLst>
                    <a:ext uri="{9D8B030D-6E8A-4147-A177-3AD203B41FA5}">
                      <a16:colId xmlns:a16="http://schemas.microsoft.com/office/drawing/2014/main" val="1224113412"/>
                    </a:ext>
                  </a:extLst>
                </a:gridCol>
                <a:gridCol w="1959409">
                  <a:extLst>
                    <a:ext uri="{9D8B030D-6E8A-4147-A177-3AD203B41FA5}">
                      <a16:colId xmlns:a16="http://schemas.microsoft.com/office/drawing/2014/main" val="191930360"/>
                    </a:ext>
                  </a:extLst>
                </a:gridCol>
                <a:gridCol w="2249310">
                  <a:extLst>
                    <a:ext uri="{9D8B030D-6E8A-4147-A177-3AD203B41FA5}">
                      <a16:colId xmlns:a16="http://schemas.microsoft.com/office/drawing/2014/main" val="3704835711"/>
                    </a:ext>
                  </a:extLst>
                </a:gridCol>
                <a:gridCol w="1711547">
                  <a:extLst>
                    <a:ext uri="{9D8B030D-6E8A-4147-A177-3AD203B41FA5}">
                      <a16:colId xmlns:a16="http://schemas.microsoft.com/office/drawing/2014/main" val="2919669395"/>
                    </a:ext>
                  </a:extLst>
                </a:gridCol>
                <a:gridCol w="1711547">
                  <a:extLst>
                    <a:ext uri="{9D8B030D-6E8A-4147-A177-3AD203B41FA5}">
                      <a16:colId xmlns:a16="http://schemas.microsoft.com/office/drawing/2014/main" val="143250126"/>
                    </a:ext>
                  </a:extLst>
                </a:gridCol>
              </a:tblGrid>
              <a:tr h="64865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S.NO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PUBLICATION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2912608"/>
                  </a:ext>
                </a:extLst>
              </a:tr>
              <a:tr h="219787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Automatic Report Generation for Chest X-Ray Images via Adversarial Reinforcement Learning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 </a:t>
                      </a:r>
                      <a:r>
                        <a:rPr lang="en-US" sz="1100" dirty="0" err="1"/>
                        <a:t>adversial</a:t>
                      </a:r>
                      <a:r>
                        <a:rPr lang="en-US" sz="1100" dirty="0"/>
                        <a:t> reinforced report generation framework for chest x-ray images is proposed. It includes diagnostic accuracy and language fluency. It also includes an accuracy discriminator and fluency discriminator which serve as the evaluators.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/>
                        <a:t>A novel medical report generation framework is proposed that considers both language fluency and diagnostic fluency.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292694"/>
                  </a:ext>
                </a:extLst>
              </a:tr>
              <a:tr h="159330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50" dirty="0" err="1"/>
                        <a:t>Contrasive</a:t>
                      </a:r>
                      <a:r>
                        <a:rPr lang="en-US" sz="1350" dirty="0"/>
                        <a:t>  Attention for Automatic Chest X-ray Report Generation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2022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noProof="0" dirty="0"/>
                        <a:t>In this paper, to effectively capture and describe abnormal regions they proposed an contractive attention model.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 Contrastive Attention model to capture the input image and normal images for chest X-ray </a:t>
                      </a:r>
                      <a:r>
                        <a:rPr lang="en-US" sz="1200"/>
                        <a:t>report generation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84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82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5569D1-37D2-BED8-DD04-906930C18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830" y="333158"/>
            <a:ext cx="3859200" cy="819900"/>
          </a:xfrm>
        </p:spPr>
        <p:txBody>
          <a:bodyPr/>
          <a:lstStyle/>
          <a:p>
            <a:pPr marL="63500" indent="0">
              <a:buNone/>
            </a:pPr>
            <a:r>
              <a:rPr lang="en-US" i="0" dirty="0">
                <a:solidFill>
                  <a:srgbClr val="891631"/>
                </a:solidFill>
                <a:latin typeface="Impact"/>
              </a:rPr>
              <a:t>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4AADA-044D-48EF-7895-0B4BCE713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86390-D521-B777-20E2-83A5DD54D6D9}"/>
              </a:ext>
            </a:extLst>
          </p:cNvPr>
          <p:cNvSpPr txBox="1"/>
          <p:nvPr/>
        </p:nvSpPr>
        <p:spPr>
          <a:xfrm>
            <a:off x="757824" y="1153177"/>
            <a:ext cx="827412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Data set(</a:t>
            </a:r>
            <a:r>
              <a:rPr lang="en-US" sz="2000" dirty="0">
                <a:solidFill>
                  <a:srgbClr val="002060"/>
                </a:solidFill>
              </a:rPr>
              <a:t>Indiana University - Chest X-Rays(</a:t>
            </a:r>
            <a:r>
              <a:rPr 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x-rays and xml reports))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X-rays-7471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XML rports-3955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Open Cv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Tensorflow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Python 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Google Colab</a:t>
            </a:r>
          </a:p>
        </p:txBody>
      </p:sp>
    </p:spTree>
    <p:extLst>
      <p:ext uri="{BB962C8B-B14F-4D97-AF65-F5344CB8AC3E}">
        <p14:creationId xmlns:p14="http://schemas.microsoft.com/office/powerpoint/2010/main" val="330608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0815DF-0EBD-2A92-AE7F-FDA2E4F0F4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4" name="Picture 4" descr="A picture containing text, x-ray film&#10;&#10;Description automatically generated">
            <a:extLst>
              <a:ext uri="{FF2B5EF4-FFF2-40B4-BE49-F238E27FC236}">
                <a16:creationId xmlns:a16="http://schemas.microsoft.com/office/drawing/2014/main" id="{64A3E79F-D32D-C6F9-A6FB-38DCB921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1" y="1575439"/>
            <a:ext cx="1007792" cy="95416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05A223A-9D71-BB23-7BEF-89F00C32B8CA}"/>
              </a:ext>
            </a:extLst>
          </p:cNvPr>
          <p:cNvSpPr/>
          <p:nvPr/>
        </p:nvSpPr>
        <p:spPr>
          <a:xfrm>
            <a:off x="1288020" y="1946109"/>
            <a:ext cx="320598" cy="209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9FC2B0-85D9-6EFC-4121-E6F901740BCB}"/>
              </a:ext>
            </a:extLst>
          </p:cNvPr>
          <p:cNvSpPr/>
          <p:nvPr/>
        </p:nvSpPr>
        <p:spPr>
          <a:xfrm>
            <a:off x="4082794" y="1925200"/>
            <a:ext cx="320598" cy="209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8780DBCF-7F94-BA1E-4515-BC4D2116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30" y="1736451"/>
            <a:ext cx="2743200" cy="67047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FF127A1-C80A-BF22-2417-2B2E445C2522}"/>
              </a:ext>
            </a:extLst>
          </p:cNvPr>
          <p:cNvSpPr/>
          <p:nvPr/>
        </p:nvSpPr>
        <p:spPr>
          <a:xfrm>
            <a:off x="4600122" y="1946109"/>
            <a:ext cx="320598" cy="209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6E5825-FA2D-A83B-513A-B21095F08881}"/>
              </a:ext>
            </a:extLst>
          </p:cNvPr>
          <p:cNvSpPr txBox="1"/>
          <p:nvPr/>
        </p:nvSpPr>
        <p:spPr>
          <a:xfrm>
            <a:off x="220806" y="2571750"/>
            <a:ext cx="12014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Input image</a:t>
            </a:r>
          </a:p>
        </p:txBody>
      </p:sp>
      <p:pic>
        <p:nvPicPr>
          <p:cNvPr id="18" name="Picture 18" descr="Diagram&#10;&#10;Description automatically generated">
            <a:extLst>
              <a:ext uri="{FF2B5EF4-FFF2-40B4-BE49-F238E27FC236}">
                <a16:creationId xmlns:a16="http://schemas.microsoft.com/office/drawing/2014/main" id="{361D9C4C-0D7E-6287-EBAD-C66996D47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18" y="1481570"/>
            <a:ext cx="1318347" cy="1180235"/>
          </a:xfrm>
          <a:prstGeom prst="rect">
            <a:avLst/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C3AA131A-38F3-8A2E-3742-548621C73894}"/>
              </a:ext>
            </a:extLst>
          </p:cNvPr>
          <p:cNvSpPr txBox="1"/>
          <p:nvPr/>
        </p:nvSpPr>
        <p:spPr>
          <a:xfrm>
            <a:off x="1896340" y="2552267"/>
            <a:ext cx="2415886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ENCODER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2ACF5-7757-D6D2-89E9-1383BC4434C9}"/>
              </a:ext>
            </a:extLst>
          </p:cNvPr>
          <p:cNvSpPr txBox="1"/>
          <p:nvPr/>
        </p:nvSpPr>
        <p:spPr>
          <a:xfrm>
            <a:off x="5039590" y="2786063"/>
            <a:ext cx="16885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DEOCDER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D1C47F8-B69F-1ACA-4A9A-5AC563093558}"/>
              </a:ext>
            </a:extLst>
          </p:cNvPr>
          <p:cNvSpPr/>
          <p:nvPr/>
        </p:nvSpPr>
        <p:spPr>
          <a:xfrm>
            <a:off x="6619855" y="1946109"/>
            <a:ext cx="320598" cy="209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9DF15D4-5F8C-2E67-166E-358839CEB135}"/>
              </a:ext>
            </a:extLst>
          </p:cNvPr>
          <p:cNvSpPr/>
          <p:nvPr/>
        </p:nvSpPr>
        <p:spPr>
          <a:xfrm>
            <a:off x="7322993" y="1580894"/>
            <a:ext cx="1148531" cy="9156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FINAL REPORT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900D9-C121-12A6-7952-86FD2156A98B}"/>
              </a:ext>
            </a:extLst>
          </p:cNvPr>
          <p:cNvSpPr txBox="1"/>
          <p:nvPr/>
        </p:nvSpPr>
        <p:spPr>
          <a:xfrm>
            <a:off x="53715" y="34689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solidFill>
                  <a:srgbClr val="891631"/>
                </a:solidFill>
                <a:latin typeface="Impact"/>
              </a:rPr>
              <a:t>PROJECT FLOW DIAGRAM</a:t>
            </a:r>
          </a:p>
        </p:txBody>
      </p:sp>
    </p:spTree>
    <p:extLst>
      <p:ext uri="{BB962C8B-B14F-4D97-AF65-F5344CB8AC3E}">
        <p14:creationId xmlns:p14="http://schemas.microsoft.com/office/powerpoint/2010/main" val="353566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620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1D7CD-FCF0-698C-5575-7759C91426B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0045" y="4673899"/>
            <a:ext cx="608264" cy="377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500">
                <a:solidFill>
                  <a:srgbClr val="FFFFFF"/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94FA4-5CF3-4B66-5CA6-B7402F8EA70C}"/>
              </a:ext>
            </a:extLst>
          </p:cNvPr>
          <p:cNvSpPr txBox="1"/>
          <p:nvPr/>
        </p:nvSpPr>
        <p:spPr>
          <a:xfrm>
            <a:off x="734338" y="1745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IN">
                <a:solidFill>
                  <a:srgbClr val="891631"/>
                </a:solidFill>
                <a:latin typeface="Impact"/>
                <a:cs typeface="Arial"/>
              </a:rPr>
              <a:t>ARCHITECTURE DIAGRAM</a:t>
            </a:r>
            <a:r>
              <a:rPr lang="en-US">
                <a:latin typeface="Impact"/>
                <a:cs typeface="Arial"/>
              </a:rPr>
              <a:t>​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FA6FF7B-8C5E-AD8F-6B1D-AB6982EB3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9" y="583691"/>
            <a:ext cx="7706636" cy="39134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9AE870-536D-6AC0-B5AD-426C1CBB73AD}"/>
              </a:ext>
            </a:extLst>
          </p:cNvPr>
          <p:cNvSpPr/>
          <p:nvPr/>
        </p:nvSpPr>
        <p:spPr>
          <a:xfrm>
            <a:off x="1538177" y="1772093"/>
            <a:ext cx="694660" cy="871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849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204</TotalTime>
  <Words>1186</Words>
  <Application>Microsoft Office PowerPoint</Application>
  <PresentationFormat>On-screen Show (16:9)</PresentationFormat>
  <Paragraphs>186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Gill Sans MT</vt:lpstr>
      <vt:lpstr>Times New Roman</vt:lpstr>
      <vt:lpstr>Wingdings</vt:lpstr>
      <vt:lpstr>Arial</vt:lpstr>
      <vt:lpstr>Impact</vt:lpstr>
      <vt:lpstr>Tahoma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krishna Pagadala</dc:creator>
  <cp:lastModifiedBy>IT II 030 Sai</cp:lastModifiedBy>
  <cp:revision>740</cp:revision>
  <dcterms:modified xsi:type="dcterms:W3CDTF">2022-12-04T17:21:57Z</dcterms:modified>
</cp:coreProperties>
</file>