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80" r:id="rId1"/>
  </p:sldMasterIdLst>
  <p:notesMasterIdLst>
    <p:notesMasterId r:id="rId29"/>
  </p:notesMasterIdLst>
  <p:sldIdLst>
    <p:sldId id="272" r:id="rId2"/>
    <p:sldId id="304" r:id="rId3"/>
    <p:sldId id="265" r:id="rId4"/>
    <p:sldId id="301" r:id="rId5"/>
    <p:sldId id="267" r:id="rId6"/>
    <p:sldId id="271" r:id="rId7"/>
    <p:sldId id="270" r:id="rId8"/>
    <p:sldId id="268" r:id="rId9"/>
    <p:sldId id="297" r:id="rId10"/>
    <p:sldId id="299" r:id="rId11"/>
    <p:sldId id="305" r:id="rId12"/>
    <p:sldId id="298" r:id="rId13"/>
    <p:sldId id="276" r:id="rId14"/>
    <p:sldId id="293" r:id="rId15"/>
    <p:sldId id="291" r:id="rId16"/>
    <p:sldId id="292" r:id="rId17"/>
    <p:sldId id="294" r:id="rId18"/>
    <p:sldId id="283" r:id="rId19"/>
    <p:sldId id="295" r:id="rId20"/>
    <p:sldId id="290" r:id="rId21"/>
    <p:sldId id="289" r:id="rId22"/>
    <p:sldId id="275" r:id="rId23"/>
    <p:sldId id="281" r:id="rId24"/>
    <p:sldId id="282" r:id="rId25"/>
    <p:sldId id="306" r:id="rId26"/>
    <p:sldId id="303" r:id="rId27"/>
    <p:sldId id="269" r:id="rId28"/>
  </p:sldIdLst>
  <p:sldSz cx="9144000" cy="5143500" type="screen16x9"/>
  <p:notesSz cx="6858000" cy="9144000"/>
  <p:embeddedFontLst>
    <p:embeddedFont>
      <p:font typeface="Gill Sans MT" panose="020B0502020104020203" pitchFamily="34" charset="0"/>
      <p:regular r:id="rId30"/>
      <p:bold r:id="rId31"/>
      <p:italic r:id="rId32"/>
      <p:boldItalic r:id="rId33"/>
    </p:embeddedFont>
    <p:embeddedFont>
      <p:font typeface="Impact" panose="020B0806030902050204" pitchFamily="34" charset="0"/>
      <p:regular r:id="rId34"/>
    </p:embeddedFont>
    <p:embeddedFont>
      <p:font typeface="Tahoma" panose="020B0604030504040204" pitchFamily="34" charset="0"/>
      <p:regular r:id="rId35"/>
      <p:bold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1631"/>
    <a:srgbClr val="9D7C52"/>
    <a:srgbClr val="2C68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5688B0-4586-4F79-B386-ED4F693CF96F}">
  <a:tblStyle styleId="{EF5688B0-4586-4F79-B386-ED4F693CF9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2BCA17F-677F-49BD-A665-7EACDE12126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8112953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4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756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pPr/>
              <a:t>12/4/2022</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29991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43507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9521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51"/>
        <p:cNvGrpSpPr/>
        <p:nvPr/>
      </p:nvGrpSpPr>
      <p:grpSpPr>
        <a:xfrm>
          <a:off x="0" y="0"/>
          <a:ext cx="0" cy="0"/>
          <a:chOff x="0" y="0"/>
          <a:chExt cx="0" cy="0"/>
        </a:xfrm>
      </p:grpSpPr>
      <p:sp>
        <p:nvSpPr>
          <p:cNvPr id="58" name="Google Shape;58;p7"/>
          <p:cNvSpPr txBox="1">
            <a:spLocks noGrp="1"/>
          </p:cNvSpPr>
          <p:nvPr>
            <p:ph type="title"/>
          </p:nvPr>
        </p:nvSpPr>
        <p:spPr>
          <a:xfrm>
            <a:off x="3822000" y="893225"/>
            <a:ext cx="4864800" cy="690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9" name="Google Shape;59;p7"/>
          <p:cNvSpPr txBox="1">
            <a:spLocks noGrp="1"/>
          </p:cNvSpPr>
          <p:nvPr>
            <p:ph type="body" idx="1"/>
          </p:nvPr>
        </p:nvSpPr>
        <p:spPr>
          <a:xfrm>
            <a:off x="3822000" y="1725900"/>
            <a:ext cx="2361300" cy="3024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0" name="Google Shape;60;p7"/>
          <p:cNvSpPr txBox="1">
            <a:spLocks noGrp="1"/>
          </p:cNvSpPr>
          <p:nvPr>
            <p:ph type="body" idx="2"/>
          </p:nvPr>
        </p:nvSpPr>
        <p:spPr>
          <a:xfrm>
            <a:off x="6325498" y="1725900"/>
            <a:ext cx="2361300" cy="3024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1" name="Google Shape;61;p7"/>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extLst>
      <p:ext uri="{BB962C8B-B14F-4D97-AF65-F5344CB8AC3E}">
        <p14:creationId xmlns:p14="http://schemas.microsoft.com/office/powerpoint/2010/main" val="412258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4" name="Google Shape;14;p2"/>
          <p:cNvSpPr txBox="1">
            <a:spLocks noGrp="1"/>
          </p:cNvSpPr>
          <p:nvPr>
            <p:ph type="ctrTitle"/>
          </p:nvPr>
        </p:nvSpPr>
        <p:spPr>
          <a:xfrm>
            <a:off x="4918075" y="1991850"/>
            <a:ext cx="39579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1252660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4"/>
        <p:cNvGrpSpPr/>
        <p:nvPr/>
      </p:nvGrpSpPr>
      <p:grpSpPr>
        <a:xfrm>
          <a:off x="0" y="0"/>
          <a:ext cx="0" cy="0"/>
          <a:chOff x="0" y="0"/>
          <a:chExt cx="0" cy="0"/>
        </a:xfrm>
      </p:grpSpPr>
      <p:sp>
        <p:nvSpPr>
          <p:cNvPr id="32" name="Google Shape;32;p4"/>
          <p:cNvSpPr txBox="1">
            <a:spLocks noGrp="1"/>
          </p:cNvSpPr>
          <p:nvPr>
            <p:ph type="body" idx="1"/>
          </p:nvPr>
        </p:nvSpPr>
        <p:spPr>
          <a:xfrm>
            <a:off x="3344575" y="1323600"/>
            <a:ext cx="3859200" cy="8199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Clr>
                <a:schemeClr val="accent2"/>
              </a:buClr>
              <a:buSzPts val="2600"/>
              <a:buChar char="⊷"/>
              <a:defRPr sz="2600" i="1">
                <a:solidFill>
                  <a:schemeClr val="accent2"/>
                </a:solidFill>
              </a:defRPr>
            </a:lvl1pPr>
            <a:lvl2pPr marL="914400" lvl="1" indent="-393700" rtl="0">
              <a:spcBef>
                <a:spcPts val="0"/>
              </a:spcBef>
              <a:spcAft>
                <a:spcPts val="0"/>
              </a:spcAft>
              <a:buClr>
                <a:schemeClr val="accent2"/>
              </a:buClr>
              <a:buSzPts val="2600"/>
              <a:buChar char="⊶"/>
              <a:defRPr sz="2600" i="1">
                <a:solidFill>
                  <a:schemeClr val="accent2"/>
                </a:solidFill>
              </a:defRPr>
            </a:lvl2pPr>
            <a:lvl3pPr marL="1371600" lvl="2" indent="-393700" rtl="0">
              <a:spcBef>
                <a:spcPts val="0"/>
              </a:spcBef>
              <a:spcAft>
                <a:spcPts val="0"/>
              </a:spcAft>
              <a:buClr>
                <a:schemeClr val="accent2"/>
              </a:buClr>
              <a:buSzPts val="2600"/>
              <a:buChar char="⊸"/>
              <a:defRPr sz="2600" i="1">
                <a:solidFill>
                  <a:schemeClr val="accent2"/>
                </a:solidFill>
              </a:defRPr>
            </a:lvl3pPr>
            <a:lvl4pPr marL="1828800" lvl="3" indent="-393700" rtl="0">
              <a:spcBef>
                <a:spcPts val="0"/>
              </a:spcBef>
              <a:spcAft>
                <a:spcPts val="0"/>
              </a:spcAft>
              <a:buClr>
                <a:schemeClr val="accent2"/>
              </a:buClr>
              <a:buSzPts val="2600"/>
              <a:buChar char="●"/>
              <a:defRPr sz="2600" i="1">
                <a:solidFill>
                  <a:schemeClr val="accent2"/>
                </a:solidFill>
              </a:defRPr>
            </a:lvl4pPr>
            <a:lvl5pPr marL="2286000" lvl="4" indent="-393700" rtl="0">
              <a:spcBef>
                <a:spcPts val="0"/>
              </a:spcBef>
              <a:spcAft>
                <a:spcPts val="0"/>
              </a:spcAft>
              <a:buClr>
                <a:schemeClr val="accent2"/>
              </a:buClr>
              <a:buSzPts val="2600"/>
              <a:buChar char="○"/>
              <a:defRPr sz="2600" i="1">
                <a:solidFill>
                  <a:schemeClr val="accent2"/>
                </a:solidFill>
              </a:defRPr>
            </a:lvl5pPr>
            <a:lvl6pPr marL="2743200" lvl="5" indent="-393700" rtl="0">
              <a:spcBef>
                <a:spcPts val="0"/>
              </a:spcBef>
              <a:spcAft>
                <a:spcPts val="0"/>
              </a:spcAft>
              <a:buClr>
                <a:schemeClr val="accent2"/>
              </a:buClr>
              <a:buSzPts val="2600"/>
              <a:buChar char="■"/>
              <a:defRPr sz="2600" i="1">
                <a:solidFill>
                  <a:schemeClr val="accent2"/>
                </a:solidFill>
              </a:defRPr>
            </a:lvl6pPr>
            <a:lvl7pPr marL="3200400" lvl="6" indent="-393700" rtl="0">
              <a:spcBef>
                <a:spcPts val="0"/>
              </a:spcBef>
              <a:spcAft>
                <a:spcPts val="0"/>
              </a:spcAft>
              <a:buClr>
                <a:schemeClr val="accent2"/>
              </a:buClr>
              <a:buSzPts val="2600"/>
              <a:buChar char="●"/>
              <a:defRPr sz="2600" i="1">
                <a:solidFill>
                  <a:schemeClr val="accent2"/>
                </a:solidFill>
              </a:defRPr>
            </a:lvl7pPr>
            <a:lvl8pPr marL="3657600" lvl="7" indent="-393700" rtl="0">
              <a:spcBef>
                <a:spcPts val="0"/>
              </a:spcBef>
              <a:spcAft>
                <a:spcPts val="0"/>
              </a:spcAft>
              <a:buClr>
                <a:schemeClr val="accent2"/>
              </a:buClr>
              <a:buSzPts val="2600"/>
              <a:buChar char="○"/>
              <a:defRPr sz="2600" i="1">
                <a:solidFill>
                  <a:schemeClr val="accent2"/>
                </a:solidFill>
              </a:defRPr>
            </a:lvl8pPr>
            <a:lvl9pPr marL="4114800" lvl="8" indent="-393700">
              <a:spcBef>
                <a:spcPts val="0"/>
              </a:spcBef>
              <a:spcAft>
                <a:spcPts val="0"/>
              </a:spcAft>
              <a:buClr>
                <a:schemeClr val="accent2"/>
              </a:buClr>
              <a:buSzPts val="2600"/>
              <a:buChar char="■"/>
              <a:defRPr sz="2600" i="1">
                <a:solidFill>
                  <a:schemeClr val="accent2"/>
                </a:solidFill>
              </a:defRPr>
            </a:lvl9pPr>
          </a:lstStyle>
          <a:p>
            <a:endParaRPr/>
          </a:p>
        </p:txBody>
      </p:sp>
      <p:sp>
        <p:nvSpPr>
          <p:cNvPr id="34" name="Google Shape;34;p4"/>
          <p:cNvSpPr txBox="1">
            <a:spLocks noGrp="1"/>
          </p:cNvSpPr>
          <p:nvPr>
            <p:ph type="sldNum" idx="12"/>
          </p:nvPr>
        </p:nvSpPr>
        <p:spPr>
          <a:xfrm>
            <a:off x="76209"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extLst>
      <p:ext uri="{BB962C8B-B14F-4D97-AF65-F5344CB8AC3E}">
        <p14:creationId xmlns:p14="http://schemas.microsoft.com/office/powerpoint/2010/main" val="20558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7373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92558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977394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pPr/>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76353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pPr/>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786277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extLst>
      <p:ext uri="{BB962C8B-B14F-4D97-AF65-F5344CB8AC3E}">
        <p14:creationId xmlns:p14="http://schemas.microsoft.com/office/powerpoint/2010/main" val="111866313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319353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smtClean="0"/>
              <a:pPr/>
              <a:t>12/4/2022</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1976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smtClean="0"/>
              <a:pPr/>
              <a:t>12/4/2022</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586745"/>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Lst>
  <p:transition>
    <p:fade thruBlk="1"/>
  </p:transition>
  <p:hf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www.researchgate.net/publication/359348795_Report_Generation_of_Lungs_Diseases_from_Chest_X-ray_using_NLP" TargetMode="External"/><Relationship Id="rId2" Type="http://schemas.openxmlformats.org/officeDocument/2006/relationships/hyperlink" Target="https://journals.plos.org/plosone/article?id=10.1371/journal.pone.0262209" TargetMode="External"/><Relationship Id="rId1" Type="http://schemas.openxmlformats.org/officeDocument/2006/relationships/slideLayout" Target="../slideLayouts/slideLayout14.xml"/><Relationship Id="rId6" Type="http://schemas.openxmlformats.org/officeDocument/2006/relationships/hyperlink" Target="https://www.kaggle.com/datasets/raddar/chest-xrays-indiana-university" TargetMode="External"/><Relationship Id="rId5" Type="http://schemas.openxmlformats.org/officeDocument/2006/relationships/hyperlink" Target="https://www.sciencedirect.com/science/article/pii/S2352914821000472" TargetMode="External"/><Relationship Id="rId4" Type="http://schemas.openxmlformats.org/officeDocument/2006/relationships/hyperlink" Target="https://paperswithcode.com/task/medical-report-gener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7" name="Google Shape;117;p15"/>
          <p:cNvSpPr txBox="1">
            <a:spLocks noGrp="1"/>
          </p:cNvSpPr>
          <p:nvPr>
            <p:ph type="body" idx="1"/>
          </p:nvPr>
        </p:nvSpPr>
        <p:spPr>
          <a:xfrm>
            <a:off x="3822000" y="3829725"/>
            <a:ext cx="4864800" cy="11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dirty="0">
              <a:solidFill>
                <a:srgbClr val="51B148"/>
              </a:solidFill>
            </a:endParaRPr>
          </a:p>
          <a:p>
            <a:pPr marL="0" lvl="0" indent="0" algn="l" rtl="0">
              <a:spcBef>
                <a:spcPts val="0"/>
              </a:spcBef>
              <a:spcAft>
                <a:spcPts val="0"/>
              </a:spcAft>
              <a:buNone/>
            </a:pPr>
            <a:endParaRPr sz="1200" dirty="0">
              <a:solidFill>
                <a:srgbClr val="51B148"/>
              </a:solidFill>
            </a:endParaRPr>
          </a:p>
        </p:txBody>
      </p:sp>
      <p:sp>
        <p:nvSpPr>
          <p:cNvPr id="6" name="TextBox 5">
            <a:extLst>
              <a:ext uri="{FF2B5EF4-FFF2-40B4-BE49-F238E27FC236}">
                <a16:creationId xmlns:a16="http://schemas.microsoft.com/office/drawing/2014/main" id="{BE8015FA-9806-4A0C-A040-1597409409A6}"/>
              </a:ext>
            </a:extLst>
          </p:cNvPr>
          <p:cNvSpPr txBox="1"/>
          <p:nvPr/>
        </p:nvSpPr>
        <p:spPr>
          <a:xfrm>
            <a:off x="969592" y="803160"/>
            <a:ext cx="7047648" cy="646331"/>
          </a:xfrm>
          <a:prstGeom prst="rect">
            <a:avLst/>
          </a:prstGeom>
          <a:noFill/>
        </p:spPr>
        <p:txBody>
          <a:bodyPr wrap="square" lIns="91440" tIns="45720" rIns="91440" bIns="45720" rtlCol="0" anchor="t">
            <a:spAutoFit/>
          </a:bodyPr>
          <a:lstStyle/>
          <a:p>
            <a:pPr algn="ctr"/>
            <a:r>
              <a:rPr lang="en-IN" b="1" dirty="0">
                <a:latin typeface="Tahoma"/>
                <a:ea typeface="Tahoma"/>
                <a:cs typeface="Tahoma"/>
              </a:rPr>
              <a:t>REPORT GENERATION ON CHEST X-RAYS</a:t>
            </a:r>
            <a:r>
              <a:rPr lang="en-IN" sz="1800" b="1" dirty="0">
                <a:latin typeface="Tahoma"/>
                <a:ea typeface="Tahoma"/>
                <a:cs typeface="Tahoma"/>
              </a:rPr>
              <a:t> USING DEEP LEARNING</a:t>
            </a:r>
            <a:endParaRPr lang="ko-KR" altLang="en-US" sz="1800" b="1" dirty="0">
              <a:latin typeface="Tahoma"/>
              <a:cs typeface="Tahoma"/>
            </a:endParaRPr>
          </a:p>
        </p:txBody>
      </p:sp>
      <p:pic>
        <p:nvPicPr>
          <p:cNvPr id="1026" name="Picture 2" descr="C:\Users\itadmin\Downloads\20210504_181850.png"/>
          <p:cNvPicPr>
            <a:picLocks noChangeAspect="1" noChangeArrowheads="1"/>
          </p:cNvPicPr>
          <p:nvPr/>
        </p:nvPicPr>
        <p:blipFill>
          <a:blip r:embed="rId3"/>
          <a:srcRect/>
          <a:stretch>
            <a:fillRect/>
          </a:stretch>
        </p:blipFill>
        <p:spPr bwMode="auto">
          <a:xfrm>
            <a:off x="85861" y="127410"/>
            <a:ext cx="1294637" cy="865510"/>
          </a:xfrm>
          <a:prstGeom prst="rect">
            <a:avLst/>
          </a:prstGeom>
          <a:noFill/>
        </p:spPr>
      </p:pic>
      <p:pic>
        <p:nvPicPr>
          <p:cNvPr id="1027" name="Picture 3" descr="C:\Users\itadmin\Downloads\20210504_181844.png"/>
          <p:cNvPicPr>
            <a:picLocks noChangeAspect="1" noChangeArrowheads="1"/>
          </p:cNvPicPr>
          <p:nvPr/>
        </p:nvPicPr>
        <p:blipFill>
          <a:blip r:embed="rId4"/>
          <a:srcRect/>
          <a:stretch>
            <a:fillRect/>
          </a:stretch>
        </p:blipFill>
        <p:spPr bwMode="auto">
          <a:xfrm>
            <a:off x="7945947" y="92227"/>
            <a:ext cx="983966" cy="1385339"/>
          </a:xfrm>
          <a:prstGeom prst="rect">
            <a:avLst/>
          </a:prstGeom>
          <a:noFill/>
        </p:spPr>
      </p:pic>
      <p:sp>
        <p:nvSpPr>
          <p:cNvPr id="11" name="TextBox 10">
            <a:extLst>
              <a:ext uri="{FF2B5EF4-FFF2-40B4-BE49-F238E27FC236}">
                <a16:creationId xmlns:a16="http://schemas.microsoft.com/office/drawing/2014/main" id="{289A5DEE-C297-441B-BD19-17999B658224}"/>
              </a:ext>
            </a:extLst>
          </p:cNvPr>
          <p:cNvSpPr txBox="1"/>
          <p:nvPr/>
        </p:nvSpPr>
        <p:spPr>
          <a:xfrm>
            <a:off x="1237621" y="150283"/>
            <a:ext cx="6525881" cy="574191"/>
          </a:xfrm>
          <a:prstGeom prst="rect">
            <a:avLst/>
          </a:prstGeom>
          <a:noFill/>
        </p:spPr>
        <p:txBody>
          <a:bodyPr wrap="square" lIns="19998" tIns="9999" rIns="19998" bIns="9999" rtlCol="0">
            <a:spAutoFit/>
          </a:bodyPr>
          <a:lstStyle/>
          <a:p>
            <a:pPr algn="ctr"/>
            <a:r>
              <a:rPr lang="en-IN" b="1" dirty="0">
                <a:solidFill>
                  <a:srgbClr val="0000FF"/>
                </a:solidFill>
                <a:cs typeface="Times New Roman" pitchFamily="18" charset="0"/>
              </a:rPr>
              <a:t>Department of Information Technology</a:t>
            </a:r>
          </a:p>
          <a:p>
            <a:pPr algn="ctr"/>
            <a:r>
              <a:rPr lang="en-IN" b="1" dirty="0">
                <a:solidFill>
                  <a:srgbClr val="FF0000"/>
                </a:solidFill>
                <a:cs typeface="Times New Roman" pitchFamily="18" charset="0"/>
              </a:rPr>
              <a:t>Velagapudi Ramakrishna Siddhartha Engineering College </a:t>
            </a:r>
          </a:p>
        </p:txBody>
      </p:sp>
      <p:sp>
        <p:nvSpPr>
          <p:cNvPr id="12" name="TextBox 11">
            <a:extLst>
              <a:ext uri="{FF2B5EF4-FFF2-40B4-BE49-F238E27FC236}">
                <a16:creationId xmlns:a16="http://schemas.microsoft.com/office/drawing/2014/main" id="{AC072616-EE63-4602-9A51-83894A09A603}"/>
              </a:ext>
            </a:extLst>
          </p:cNvPr>
          <p:cNvSpPr txBox="1"/>
          <p:nvPr/>
        </p:nvSpPr>
        <p:spPr>
          <a:xfrm>
            <a:off x="2004698" y="1389890"/>
            <a:ext cx="4977435" cy="338554"/>
          </a:xfrm>
          <a:prstGeom prst="rect">
            <a:avLst/>
          </a:prstGeom>
          <a:noFill/>
        </p:spPr>
        <p:txBody>
          <a:bodyPr wrap="square" lIns="91440" tIns="45720" rIns="91440" bIns="45720" rtlCol="0" anchor="t">
            <a:spAutoFit/>
          </a:bodyPr>
          <a:lstStyle/>
          <a:p>
            <a:pPr algn="ctr"/>
            <a:r>
              <a:rPr lang="en-IN" sz="1600" b="1" dirty="0">
                <a:solidFill>
                  <a:srgbClr val="00B050"/>
                </a:solidFill>
                <a:latin typeface="Times New Roman"/>
                <a:cs typeface="Times New Roman"/>
              </a:rPr>
              <a:t>COMPUTER VISION AND REMOTE SENSING</a:t>
            </a:r>
            <a:endParaRPr lang="en-IN" sz="1600" b="1" dirty="0">
              <a:solidFill>
                <a:srgbClr val="00B05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9FD62C6-106E-4512-AFDD-7E88BBEF147C}"/>
              </a:ext>
            </a:extLst>
          </p:cNvPr>
          <p:cNvSpPr txBox="1"/>
          <p:nvPr/>
        </p:nvSpPr>
        <p:spPr>
          <a:xfrm>
            <a:off x="2128838" y="1877490"/>
            <a:ext cx="4886324" cy="584775"/>
          </a:xfrm>
          <a:prstGeom prst="rect">
            <a:avLst/>
          </a:prstGeom>
          <a:noFill/>
        </p:spPr>
        <p:txBody>
          <a:bodyPr wrap="square">
            <a:spAutoFit/>
          </a:bodyPr>
          <a:lstStyle/>
          <a:p>
            <a:pPr algn="ctr"/>
            <a:r>
              <a:rPr lang="en-US" sz="1600" b="1" dirty="0">
                <a:solidFill>
                  <a:srgbClr val="FF0000"/>
                </a:solidFill>
              </a:rPr>
              <a:t>B.Tech in Information Technology</a:t>
            </a:r>
          </a:p>
          <a:p>
            <a:pPr algn="ctr"/>
            <a:r>
              <a:rPr lang="en-US" sz="1600" b="1" dirty="0">
                <a:solidFill>
                  <a:srgbClr val="BF11A6"/>
                </a:solidFill>
              </a:rPr>
              <a:t>Epics Project Review Presentation</a:t>
            </a:r>
          </a:p>
        </p:txBody>
      </p:sp>
      <p:sp>
        <p:nvSpPr>
          <p:cNvPr id="15" name="Subtitle 2">
            <a:extLst>
              <a:ext uri="{FF2B5EF4-FFF2-40B4-BE49-F238E27FC236}">
                <a16:creationId xmlns:a16="http://schemas.microsoft.com/office/drawing/2014/main" id="{00F4DFCA-D193-40A2-AF4E-000F2303E906}"/>
              </a:ext>
            </a:extLst>
          </p:cNvPr>
          <p:cNvSpPr txBox="1">
            <a:spLocks/>
          </p:cNvSpPr>
          <p:nvPr/>
        </p:nvSpPr>
        <p:spPr>
          <a:xfrm>
            <a:off x="2349796" y="2430122"/>
            <a:ext cx="6843824" cy="1323872"/>
          </a:xfrm>
          <a:prstGeom prst="rect">
            <a:avLst/>
          </a:prstGeom>
        </p:spPr>
        <p:txBody>
          <a:bodyPr spcFirstLastPara="1" vert="horz" wrap="square" lIns="91425" tIns="91425" rIns="91425" bIns="91425" rtlCol="0" anchor="t" anchorCtr="0">
            <a:normAutofit fontScale="85000" lnSpcReduction="20000"/>
          </a:bodyPr>
          <a:lstStyle>
            <a:lvl1pPr marL="457200" lvl="0" indent="-342900" algn="l" defTabSz="685800" rtl="0" eaLnBrk="1" latinLnBrk="0" hangingPunct="1">
              <a:lnSpc>
                <a:spcPct val="120000"/>
              </a:lnSpc>
              <a:spcBef>
                <a:spcPts val="600"/>
              </a:spcBef>
              <a:spcAft>
                <a:spcPts val="0"/>
              </a:spcAft>
              <a:buClr>
                <a:schemeClr val="accent1"/>
              </a:buClr>
              <a:buSzPts val="1800"/>
              <a:buFont typeface="Arial" panose="020B0604020202020204" pitchFamily="34" charset="0"/>
              <a:buChar char="⊷"/>
              <a:defRPr sz="1800" kern="1200">
                <a:solidFill>
                  <a:schemeClr val="tx1"/>
                </a:solidFill>
                <a:effectLst/>
                <a:latin typeface="+mn-lt"/>
                <a:ea typeface="+mn-ea"/>
                <a:cs typeface="+mn-cs"/>
              </a:defRPr>
            </a:lvl1pPr>
            <a:lvl2pPr marL="914400" lvl="1" indent="-342900" algn="l" defTabSz="685800" rtl="0" eaLnBrk="1" latinLnBrk="0" hangingPunct="1">
              <a:lnSpc>
                <a:spcPct val="120000"/>
              </a:lnSpc>
              <a:spcBef>
                <a:spcPts val="0"/>
              </a:spcBef>
              <a:spcAft>
                <a:spcPts val="0"/>
              </a:spcAft>
              <a:buClr>
                <a:schemeClr val="accent1"/>
              </a:buClr>
              <a:buSzPts val="1800"/>
              <a:buFont typeface="Arial" panose="020B0604020202020204" pitchFamily="34" charset="0"/>
              <a:buChar char="⊶"/>
              <a:defRPr sz="1800" kern="1200" cap="none" baseline="0">
                <a:solidFill>
                  <a:schemeClr val="tx1"/>
                </a:solidFill>
                <a:effectLst/>
                <a:latin typeface="+mn-lt"/>
                <a:ea typeface="+mn-ea"/>
                <a:cs typeface="+mn-cs"/>
              </a:defRPr>
            </a:lvl2pPr>
            <a:lvl3pPr marL="1371600" lvl="2" indent="-342900" algn="l" defTabSz="685800" rtl="0" eaLnBrk="1" latinLnBrk="0" hangingPunct="1">
              <a:lnSpc>
                <a:spcPct val="120000"/>
              </a:lnSpc>
              <a:spcBef>
                <a:spcPts val="0"/>
              </a:spcBef>
              <a:spcAft>
                <a:spcPts val="0"/>
              </a:spcAft>
              <a:buClr>
                <a:schemeClr val="accent1"/>
              </a:buClr>
              <a:buSzPts val="1800"/>
              <a:buFont typeface="Arial" panose="020B0604020202020204" pitchFamily="34" charset="0"/>
              <a:buChar char="⊸"/>
              <a:defRPr sz="1800" kern="1200">
                <a:solidFill>
                  <a:schemeClr val="tx1"/>
                </a:solidFill>
                <a:effectLst/>
                <a:latin typeface="+mn-lt"/>
                <a:ea typeface="+mn-ea"/>
                <a:cs typeface="+mn-cs"/>
              </a:defRPr>
            </a:lvl3pPr>
            <a:lvl4pPr marL="1828800" lvl="3" indent="-342900" algn="l" defTabSz="685800" rtl="0" eaLnBrk="1" latinLnBrk="0" hangingPunct="1">
              <a:lnSpc>
                <a:spcPct val="120000"/>
              </a:lnSpc>
              <a:spcBef>
                <a:spcPts val="0"/>
              </a:spcBef>
              <a:spcAft>
                <a:spcPts val="0"/>
              </a:spcAft>
              <a:buClr>
                <a:schemeClr val="accent1"/>
              </a:buClr>
              <a:buSzPts val="1800"/>
              <a:buFont typeface="Arial" panose="020B0604020202020204" pitchFamily="34" charset="0"/>
              <a:buChar char="●"/>
              <a:defRPr sz="1800" kern="1200" cap="none" baseline="0">
                <a:solidFill>
                  <a:schemeClr val="tx1"/>
                </a:solidFill>
                <a:effectLst/>
                <a:latin typeface="+mn-lt"/>
                <a:ea typeface="+mn-ea"/>
                <a:cs typeface="+mn-cs"/>
              </a:defRPr>
            </a:lvl4pPr>
            <a:lvl5pPr marL="2286000" lvl="4" indent="-342900" algn="l" defTabSz="685800" rtl="0" eaLnBrk="1" latinLnBrk="0" hangingPunct="1">
              <a:lnSpc>
                <a:spcPct val="120000"/>
              </a:lnSpc>
              <a:spcBef>
                <a:spcPts val="0"/>
              </a:spcBef>
              <a:spcAft>
                <a:spcPts val="0"/>
              </a:spcAft>
              <a:buClr>
                <a:schemeClr val="accent1"/>
              </a:buClr>
              <a:buSzPts val="1800"/>
              <a:buFont typeface="Arial" panose="020B0604020202020204" pitchFamily="34" charset="0"/>
              <a:buChar char="○"/>
              <a:defRPr sz="1800" kern="1200">
                <a:solidFill>
                  <a:schemeClr val="tx1"/>
                </a:solidFill>
                <a:effectLst/>
                <a:latin typeface="+mn-lt"/>
                <a:ea typeface="+mn-ea"/>
                <a:cs typeface="+mn-cs"/>
              </a:defRPr>
            </a:lvl5pPr>
            <a:lvl6pPr marL="2743200" lvl="5" indent="-342900" algn="l" defTabSz="685800" rtl="0" eaLnBrk="1" latinLnBrk="0" hangingPunct="1">
              <a:lnSpc>
                <a:spcPct val="120000"/>
              </a:lnSpc>
              <a:spcBef>
                <a:spcPts val="0"/>
              </a:spcBef>
              <a:spcAft>
                <a:spcPts val="0"/>
              </a:spcAft>
              <a:buClr>
                <a:schemeClr val="accent1"/>
              </a:buClr>
              <a:buSzPts val="1800"/>
              <a:buFont typeface="Arial" panose="020B0604020202020204" pitchFamily="34" charset="0"/>
              <a:buChar char="■"/>
              <a:defRPr sz="1800" kern="1200">
                <a:solidFill>
                  <a:schemeClr val="tx1"/>
                </a:solidFill>
                <a:effectLst/>
                <a:latin typeface="+mn-lt"/>
                <a:ea typeface="+mn-ea"/>
                <a:cs typeface="+mn-cs"/>
              </a:defRPr>
            </a:lvl6pPr>
            <a:lvl7pPr marL="3200400" lvl="6" indent="-342900" algn="l" defTabSz="685800" rtl="0" eaLnBrk="1" latinLnBrk="0" hangingPunct="1">
              <a:lnSpc>
                <a:spcPct val="120000"/>
              </a:lnSpc>
              <a:spcBef>
                <a:spcPts val="0"/>
              </a:spcBef>
              <a:spcAft>
                <a:spcPts val="0"/>
              </a:spcAft>
              <a:buClr>
                <a:schemeClr val="accent1"/>
              </a:buClr>
              <a:buSzPts val="1800"/>
              <a:buFont typeface="Arial" panose="020B0604020202020204" pitchFamily="34" charset="0"/>
              <a:buChar char="●"/>
              <a:defRPr sz="1800" kern="1200">
                <a:solidFill>
                  <a:schemeClr val="tx1"/>
                </a:solidFill>
                <a:effectLst/>
                <a:latin typeface="+mn-lt"/>
                <a:ea typeface="+mn-ea"/>
                <a:cs typeface="+mn-cs"/>
              </a:defRPr>
            </a:lvl7pPr>
            <a:lvl8pPr marL="3657600" lvl="7" indent="-342900" algn="l" defTabSz="685800" rtl="0" eaLnBrk="1" latinLnBrk="0" hangingPunct="1">
              <a:lnSpc>
                <a:spcPct val="120000"/>
              </a:lnSpc>
              <a:spcBef>
                <a:spcPts val="0"/>
              </a:spcBef>
              <a:spcAft>
                <a:spcPts val="0"/>
              </a:spcAft>
              <a:buClr>
                <a:schemeClr val="accent1"/>
              </a:buClr>
              <a:buSzPts val="1800"/>
              <a:buFont typeface="Arial" panose="020B0604020202020204" pitchFamily="34" charset="0"/>
              <a:buChar char="○"/>
              <a:defRPr sz="1800" kern="1200" baseline="0">
                <a:solidFill>
                  <a:schemeClr val="tx1"/>
                </a:solidFill>
                <a:effectLst/>
                <a:latin typeface="+mn-lt"/>
                <a:ea typeface="+mn-ea"/>
                <a:cs typeface="+mn-cs"/>
              </a:defRPr>
            </a:lvl8pPr>
            <a:lvl9pPr marL="4114800" lvl="8" indent="-342900" algn="l" defTabSz="685800" rtl="0" eaLnBrk="1" latinLnBrk="0" hangingPunct="1">
              <a:lnSpc>
                <a:spcPct val="120000"/>
              </a:lnSpc>
              <a:spcBef>
                <a:spcPts val="0"/>
              </a:spcBef>
              <a:spcAft>
                <a:spcPts val="0"/>
              </a:spcAft>
              <a:buClr>
                <a:schemeClr val="accent1"/>
              </a:buClr>
              <a:buSzPts val="1800"/>
              <a:buFont typeface="Arial" panose="020B0604020202020204" pitchFamily="34" charset="0"/>
              <a:buChar char="■"/>
              <a:defRPr sz="1800" kern="1200" baseline="0">
                <a:solidFill>
                  <a:schemeClr val="tx1"/>
                </a:solidFill>
                <a:effectLst/>
                <a:latin typeface="+mn-lt"/>
                <a:ea typeface="+mn-ea"/>
                <a:cs typeface="+mn-cs"/>
              </a:defRPr>
            </a:lvl9pPr>
          </a:lstStyle>
          <a:p>
            <a:pPr marL="114300" indent="0">
              <a:lnSpc>
                <a:spcPct val="100000"/>
              </a:lnSpc>
              <a:buNone/>
            </a:pPr>
            <a:r>
              <a:rPr lang="en-US" sz="2000" dirty="0">
                <a:latin typeface="Times New Roman" panose="02020603050405020304" pitchFamily="18" charset="0"/>
                <a:cs typeface="Times New Roman" panose="02020603050405020304" pitchFamily="18" charset="0"/>
              </a:rPr>
              <a:t>		Presented by</a:t>
            </a:r>
          </a:p>
          <a:p>
            <a:pPr marL="114300" indent="0">
              <a:lnSpc>
                <a:spcPct val="100000"/>
              </a:lnSpc>
              <a:buNone/>
            </a:pPr>
            <a:r>
              <a:rPr lang="en-US" sz="2000" b="1" dirty="0">
                <a:solidFill>
                  <a:srgbClr val="7030A0"/>
                </a:solidFill>
                <a:latin typeface="Times New Roman"/>
                <a:cs typeface="Times New Roman"/>
              </a:rPr>
              <a:t>Jaya Naga Venkata Sai  </a:t>
            </a:r>
            <a:r>
              <a:rPr lang="en-US" sz="2000" b="1" dirty="0" err="1">
                <a:solidFill>
                  <a:srgbClr val="7030A0"/>
                </a:solidFill>
                <a:latin typeface="Times New Roman"/>
                <a:cs typeface="Times New Roman"/>
              </a:rPr>
              <a:t>Motamarri</a:t>
            </a:r>
            <a:r>
              <a:rPr lang="en-US" sz="2000" b="1" dirty="0">
                <a:solidFill>
                  <a:srgbClr val="7030A0"/>
                </a:solidFill>
                <a:latin typeface="Times New Roman"/>
                <a:cs typeface="Times New Roman"/>
              </a:rPr>
              <a:t>     (208W1A12A0)</a:t>
            </a:r>
          </a:p>
          <a:p>
            <a:pPr marL="114300" indent="0">
              <a:lnSpc>
                <a:spcPct val="100000"/>
              </a:lnSpc>
              <a:buNone/>
            </a:pPr>
            <a:r>
              <a:rPr lang="en-US" sz="2000" b="1" dirty="0">
                <a:solidFill>
                  <a:srgbClr val="7030A0"/>
                </a:solidFill>
                <a:latin typeface="Times New Roman"/>
                <a:cs typeface="Times New Roman"/>
              </a:rPr>
              <a:t>Monica </a:t>
            </a:r>
            <a:r>
              <a:rPr lang="en-US" sz="2000" b="1" dirty="0" err="1">
                <a:solidFill>
                  <a:srgbClr val="7030A0"/>
                </a:solidFill>
                <a:latin typeface="Times New Roman"/>
                <a:cs typeface="Times New Roman"/>
              </a:rPr>
              <a:t>Panitini</a:t>
            </a:r>
            <a:r>
              <a:rPr lang="en-US" sz="2000" b="1" dirty="0">
                <a:solidFill>
                  <a:srgbClr val="7030A0"/>
                </a:solidFill>
                <a:latin typeface="Times New Roman"/>
                <a:cs typeface="Times New Roman"/>
              </a:rPr>
              <a:t>                                      (208W1A12A5)</a:t>
            </a:r>
          </a:p>
          <a:p>
            <a:pPr marL="114300" indent="0">
              <a:lnSpc>
                <a:spcPct val="100000"/>
              </a:lnSpc>
              <a:buNone/>
            </a:pPr>
            <a:r>
              <a:rPr lang="en-US" sz="2000" b="1" dirty="0" err="1">
                <a:solidFill>
                  <a:srgbClr val="7030A0"/>
                </a:solidFill>
                <a:latin typeface="Times New Roman"/>
                <a:cs typeface="Times New Roman"/>
              </a:rPr>
              <a:t>Saiesh</a:t>
            </a:r>
            <a:r>
              <a:rPr lang="en-US" sz="2000" b="1" dirty="0">
                <a:solidFill>
                  <a:srgbClr val="7030A0"/>
                </a:solidFill>
                <a:latin typeface="Times New Roman"/>
                <a:cs typeface="Times New Roman"/>
              </a:rPr>
              <a:t> </a:t>
            </a:r>
            <a:r>
              <a:rPr lang="en-US" sz="2000" b="1" dirty="0" err="1">
                <a:solidFill>
                  <a:srgbClr val="7030A0"/>
                </a:solidFill>
                <a:latin typeface="Times New Roman"/>
                <a:cs typeface="Times New Roman"/>
              </a:rPr>
              <a:t>Vemulapalli</a:t>
            </a:r>
            <a:r>
              <a:rPr lang="en-US" sz="2000" b="1" dirty="0">
                <a:solidFill>
                  <a:srgbClr val="7030A0"/>
                </a:solidFill>
                <a:latin typeface="Times New Roman"/>
                <a:cs typeface="Times New Roman"/>
              </a:rPr>
              <a:t>                                 (208W1A12C7)</a:t>
            </a:r>
          </a:p>
          <a:p>
            <a:pPr>
              <a:lnSpc>
                <a:spcPct val="100000"/>
              </a:lnSpc>
            </a:pPr>
            <a:endParaRPr lang="en-US" sz="2000" b="1" dirty="0">
              <a:solidFill>
                <a:srgbClr val="7030A0"/>
              </a:solidFill>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37E74A9-640E-4E19-97D6-61724AECEC50}"/>
              </a:ext>
            </a:extLst>
          </p:cNvPr>
          <p:cNvSpPr/>
          <p:nvPr/>
        </p:nvSpPr>
        <p:spPr>
          <a:xfrm>
            <a:off x="2177844" y="3848147"/>
            <a:ext cx="5018048" cy="646331"/>
          </a:xfrm>
          <a:prstGeom prst="rect">
            <a:avLst/>
          </a:prstGeom>
        </p:spPr>
        <p:txBody>
          <a:bodyPr wrap="square" lIns="91440" tIns="45720" rIns="91440" bIns="45720" anchor="t">
            <a:spAutoFit/>
          </a:bodyPr>
          <a:lstStyle/>
          <a:p>
            <a:pPr algn="ctr"/>
            <a:r>
              <a:rPr lang="en-US" sz="1600" dirty="0">
                <a:cs typeface="AngsanaUPC" panose="02020603050405020304" pitchFamily="18" charset="-34"/>
              </a:rPr>
              <a:t>Under the guidance of </a:t>
            </a:r>
          </a:p>
          <a:p>
            <a:pPr algn="ctr"/>
            <a:r>
              <a:rPr lang="en-US" sz="2000" dirty="0">
                <a:cs typeface="AngsanaUPC"/>
              </a:rPr>
              <a:t> </a:t>
            </a:r>
            <a:r>
              <a:rPr lang="en-US" sz="2000" b="1" dirty="0">
                <a:solidFill>
                  <a:srgbClr val="FF0000"/>
                </a:solidFill>
                <a:cs typeface="AngsanaUPC"/>
              </a:rPr>
              <a:t>Dr. </a:t>
            </a:r>
            <a:r>
              <a:rPr lang="en-US" sz="2000" b="1" dirty="0" err="1">
                <a:solidFill>
                  <a:srgbClr val="FF0000"/>
                </a:solidFill>
                <a:cs typeface="AngsanaUPC"/>
              </a:rPr>
              <a:t>M.Ashok</a:t>
            </a:r>
            <a:r>
              <a:rPr lang="en-US" sz="2000" b="1" dirty="0">
                <a:solidFill>
                  <a:srgbClr val="FF0000"/>
                </a:solidFill>
                <a:cs typeface="AngsanaUPC"/>
              </a:rPr>
              <a:t> </a:t>
            </a:r>
            <a:r>
              <a:rPr lang="en-US" sz="2000" b="1" dirty="0" err="1">
                <a:solidFill>
                  <a:srgbClr val="FF0000"/>
                </a:solidFill>
                <a:cs typeface="AngsanaUPC"/>
              </a:rPr>
              <a:t>kumar</a:t>
            </a:r>
            <a:r>
              <a:rPr lang="en-US" sz="2000" b="1" dirty="0">
                <a:solidFill>
                  <a:srgbClr val="FF0000"/>
                </a:solidFill>
                <a:cs typeface="AngsanaUPC"/>
              </a:rPr>
              <a:t> </a:t>
            </a:r>
            <a:r>
              <a:rPr lang="en-US" b="1" dirty="0">
                <a:solidFill>
                  <a:srgbClr val="FF0000"/>
                </a:solidFill>
                <a:cs typeface="AngsanaUPC"/>
              </a:rPr>
              <a:t>, Assistant professor</a:t>
            </a:r>
          </a:p>
        </p:txBody>
      </p:sp>
    </p:spTree>
    <p:extLst>
      <p:ext uri="{BB962C8B-B14F-4D97-AF65-F5344CB8AC3E}">
        <p14:creationId xmlns:p14="http://schemas.microsoft.com/office/powerpoint/2010/main" val="3313666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01417B-8079-8029-3E70-2E4FB1A78CCB}"/>
              </a:ext>
            </a:extLst>
          </p:cNvPr>
          <p:cNvSpPr txBox="1"/>
          <p:nvPr/>
        </p:nvSpPr>
        <p:spPr>
          <a:xfrm>
            <a:off x="213013" y="4641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solidFill>
                  <a:srgbClr val="891631"/>
                </a:solidFill>
                <a:latin typeface="Impact"/>
              </a:rPr>
              <a:t>ALGORITHM-LSTM</a:t>
            </a:r>
          </a:p>
        </p:txBody>
      </p:sp>
      <p:sp>
        <p:nvSpPr>
          <p:cNvPr id="6" name="TextBox 5">
            <a:extLst>
              <a:ext uri="{FF2B5EF4-FFF2-40B4-BE49-F238E27FC236}">
                <a16:creationId xmlns:a16="http://schemas.microsoft.com/office/drawing/2014/main" id="{867B8C5E-1CDA-8436-7F17-3FE2695FBF4B}"/>
              </a:ext>
            </a:extLst>
          </p:cNvPr>
          <p:cNvSpPr txBox="1"/>
          <p:nvPr/>
        </p:nvSpPr>
        <p:spPr>
          <a:xfrm>
            <a:off x="216477" y="1021772"/>
            <a:ext cx="787779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b="1" dirty="0">
                <a:latin typeface="Times New Roman"/>
                <a:cs typeface="Times New Roman"/>
              </a:rPr>
              <a:t>Step 1: </a:t>
            </a:r>
            <a:r>
              <a:rPr lang="en-US" dirty="0">
                <a:latin typeface="Times New Roman"/>
                <a:cs typeface="Times New Roman"/>
              </a:rPr>
              <a:t>Decide How Much Past Data It Should Remember</a:t>
            </a:r>
            <a:endParaRPr lang="en-US"/>
          </a:p>
          <a:p>
            <a:pPr algn="just"/>
            <a:endParaRPr lang="en-US" dirty="0">
              <a:latin typeface="Times New Roman"/>
              <a:ea typeface="+mn-lt"/>
              <a:cs typeface="Times New Roman"/>
            </a:endParaRPr>
          </a:p>
          <a:p>
            <a:pPr algn="just"/>
            <a:r>
              <a:rPr lang="en-US" dirty="0">
                <a:latin typeface="Times New Roman"/>
                <a:ea typeface="+mn-lt"/>
                <a:cs typeface="+mn-lt"/>
              </a:rPr>
              <a:t>The first step in the LSTM is to decide which information should be omitted from the cell in that particular time step. The sigmoid function determines this. It looks at the previous state (ht-1) along with the current input </a:t>
            </a:r>
            <a:r>
              <a:rPr lang="en-US" dirty="0" err="1">
                <a:latin typeface="Times New Roman"/>
                <a:ea typeface="+mn-lt"/>
                <a:cs typeface="+mn-lt"/>
              </a:rPr>
              <a:t>xt</a:t>
            </a:r>
            <a:r>
              <a:rPr lang="en-US" dirty="0">
                <a:latin typeface="Times New Roman"/>
                <a:ea typeface="+mn-lt"/>
                <a:cs typeface="+mn-lt"/>
              </a:rPr>
              <a:t> and computes the function</a:t>
            </a:r>
            <a:endParaRPr lang="en-US" dirty="0">
              <a:latin typeface="Times New Roman"/>
              <a:cs typeface="Times New Roman"/>
            </a:endParaRPr>
          </a:p>
          <a:p>
            <a:pPr marL="285750" indent="-285750" algn="just">
              <a:buFont typeface="Wingdings"/>
              <a:buChar char="Ø"/>
            </a:pPr>
            <a:endParaRPr lang="en-US" dirty="0">
              <a:latin typeface="Times New Roman"/>
              <a:cs typeface="Times New Roman"/>
            </a:endParaRPr>
          </a:p>
          <a:p>
            <a:pPr marL="285750" indent="-285750" algn="just">
              <a:buFont typeface="Wingdings"/>
              <a:buChar char="Ø"/>
            </a:pPr>
            <a:r>
              <a:rPr lang="en-US" b="1" dirty="0">
                <a:latin typeface="Times New Roman"/>
                <a:cs typeface="Times New Roman"/>
              </a:rPr>
              <a:t>Step 2: </a:t>
            </a:r>
            <a:r>
              <a:rPr lang="en-US" dirty="0">
                <a:latin typeface="Times New Roman"/>
                <a:cs typeface="Times New Roman"/>
              </a:rPr>
              <a:t>Decide How Much This Unit Adds to the Current State </a:t>
            </a:r>
          </a:p>
          <a:p>
            <a:pPr algn="just"/>
            <a:endParaRPr lang="en-US" dirty="0">
              <a:latin typeface="Times New Roman"/>
              <a:ea typeface="+mn-lt"/>
              <a:cs typeface="Times New Roman"/>
            </a:endParaRPr>
          </a:p>
          <a:p>
            <a:pPr algn="just"/>
            <a:r>
              <a:rPr lang="en-US" dirty="0">
                <a:latin typeface="Times New Roman"/>
                <a:ea typeface="+mn-lt"/>
                <a:cs typeface="+mn-lt"/>
              </a:rPr>
              <a:t>In the second layer, there are two parts. One is the sigmoid function, and the other is the tanh function. In the sigmoid function, it decides which values to let through (0 or 1). tanh function gives weightage to the values which are passed, deciding their level of importance (-1 to 1).</a:t>
            </a:r>
            <a:endParaRPr lang="en-US" dirty="0">
              <a:latin typeface="Times New Roman"/>
              <a:cs typeface="Times New Roman"/>
            </a:endParaRPr>
          </a:p>
          <a:p>
            <a:pPr algn="just"/>
            <a:endParaRPr lang="en-US" dirty="0">
              <a:latin typeface="Times New Roman"/>
              <a:cs typeface="Times New Roman"/>
            </a:endParaRPr>
          </a:p>
          <a:p>
            <a:pPr algn="just"/>
            <a:endParaRPr lang="en-US" dirty="0"/>
          </a:p>
        </p:txBody>
      </p:sp>
    </p:spTree>
    <p:extLst>
      <p:ext uri="{BB962C8B-B14F-4D97-AF65-F5344CB8AC3E}">
        <p14:creationId xmlns:p14="http://schemas.microsoft.com/office/powerpoint/2010/main" val="2478330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F39224-D967-EB83-D065-C25CE7DE6A3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11</a:t>
            </a:fld>
            <a:endParaRPr lang="en"/>
          </a:p>
        </p:txBody>
      </p:sp>
      <p:sp>
        <p:nvSpPr>
          <p:cNvPr id="4" name="TextBox 3">
            <a:extLst>
              <a:ext uri="{FF2B5EF4-FFF2-40B4-BE49-F238E27FC236}">
                <a16:creationId xmlns:a16="http://schemas.microsoft.com/office/drawing/2014/main" id="{F6A08711-8F63-F9D1-8AAB-AA7999D7FA8B}"/>
              </a:ext>
            </a:extLst>
          </p:cNvPr>
          <p:cNvSpPr txBox="1"/>
          <p:nvPr/>
        </p:nvSpPr>
        <p:spPr>
          <a:xfrm>
            <a:off x="1472045" y="725198"/>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29558B1D-4B1B-4519-1905-5A8D94D46D81}"/>
              </a:ext>
            </a:extLst>
          </p:cNvPr>
          <p:cNvSpPr txBox="1"/>
          <p:nvPr/>
        </p:nvSpPr>
        <p:spPr>
          <a:xfrm>
            <a:off x="519546" y="562840"/>
            <a:ext cx="619038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b="1" dirty="0">
                <a:latin typeface="Times New Roman"/>
              </a:rPr>
              <a:t>Step 3:</a:t>
            </a:r>
            <a:r>
              <a:rPr lang="en-US" dirty="0">
                <a:latin typeface="Times New Roman"/>
              </a:rPr>
              <a:t> Decide What Part of the Current Cell State Makes It to the Output</a:t>
            </a:r>
            <a:endParaRPr lang="en-US">
              <a:latin typeface="Times New Roman"/>
              <a:cs typeface="Times New Roman"/>
            </a:endParaRPr>
          </a:p>
          <a:p>
            <a:pPr algn="just"/>
            <a:endParaRPr lang="en-US" dirty="0">
              <a:latin typeface="Times New Roman"/>
              <a:ea typeface="+mn-lt"/>
              <a:cs typeface="Times New Roman"/>
            </a:endParaRPr>
          </a:p>
          <a:p>
            <a:pPr algn="just"/>
            <a:r>
              <a:rPr lang="en-US" dirty="0">
                <a:latin typeface="Times New Roman"/>
                <a:ea typeface="+mn-lt"/>
                <a:cs typeface="+mn-lt"/>
              </a:rPr>
              <a:t>The third step is to decide what the output will be. First, we run a sigmoid layer, which decides what parts of the cell state make it to the output. Then, we put the cell state through tanh to push the values to be between -1 and 1 and multiply it by the output of the sigmoid gate</a:t>
            </a:r>
          </a:p>
        </p:txBody>
      </p:sp>
    </p:spTree>
    <p:extLst>
      <p:ext uri="{BB962C8B-B14F-4D97-AF65-F5344CB8AC3E}">
        <p14:creationId xmlns:p14="http://schemas.microsoft.com/office/powerpoint/2010/main" val="4057048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01417B-8079-8029-3E70-2E4FB1A78CCB}"/>
              </a:ext>
            </a:extLst>
          </p:cNvPr>
          <p:cNvSpPr txBox="1"/>
          <p:nvPr/>
        </p:nvSpPr>
        <p:spPr>
          <a:xfrm>
            <a:off x="213013" y="4641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solidFill>
                  <a:srgbClr val="891631"/>
                </a:solidFill>
                <a:latin typeface="Impact"/>
              </a:rPr>
              <a:t>ALGORITHM-GRU</a:t>
            </a:r>
          </a:p>
        </p:txBody>
      </p:sp>
      <p:sp>
        <p:nvSpPr>
          <p:cNvPr id="6" name="TextBox 5">
            <a:extLst>
              <a:ext uri="{FF2B5EF4-FFF2-40B4-BE49-F238E27FC236}">
                <a16:creationId xmlns:a16="http://schemas.microsoft.com/office/drawing/2014/main" id="{867B8C5E-1CDA-8436-7F17-3FE2695FBF4B}"/>
              </a:ext>
            </a:extLst>
          </p:cNvPr>
          <p:cNvSpPr txBox="1"/>
          <p:nvPr/>
        </p:nvSpPr>
        <p:spPr>
          <a:xfrm>
            <a:off x="216477" y="1021772"/>
            <a:ext cx="823702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imes New Roman"/>
                <a:ea typeface="+mn-lt"/>
                <a:cs typeface="Times New Roman"/>
              </a:rPr>
              <a:t>Now let’s see the functioning of these gates. To find the Hidden state Ht in GRU, it follows a two-step process. </a:t>
            </a:r>
          </a:p>
          <a:p>
            <a:pPr marL="285750" indent="-285750" algn="just">
              <a:buFont typeface="Wingdings"/>
              <a:buChar char="Ø"/>
            </a:pPr>
            <a:r>
              <a:rPr lang="en-US" dirty="0">
                <a:latin typeface="Times New Roman"/>
                <a:ea typeface="+mn-lt"/>
                <a:cs typeface="Times New Roman"/>
              </a:rPr>
              <a:t>The first step is to generate what is known as the candidate hidden state. </a:t>
            </a:r>
            <a:endParaRPr lang="en-US" dirty="0">
              <a:latin typeface="Times New Roman"/>
              <a:cs typeface="Times New Roman"/>
            </a:endParaRPr>
          </a:p>
          <a:p>
            <a:pPr marL="342900" indent="-342900" algn="just">
              <a:buAutoNum type="romanLcPeriod"/>
            </a:pPr>
            <a:r>
              <a:rPr lang="en-US" dirty="0">
                <a:latin typeface="Times New Roman"/>
                <a:ea typeface="+mn-lt"/>
                <a:cs typeface="Times New Roman"/>
              </a:rPr>
              <a:t>      It takes in the input and the hidden state from the previous timestamp t-1 which is multiplied by the reset gate output rt. </a:t>
            </a:r>
          </a:p>
          <a:p>
            <a:pPr marL="342900" indent="-342900" algn="just">
              <a:buAutoNum type="romanLcPeriod"/>
            </a:pPr>
            <a:r>
              <a:rPr lang="en-US" dirty="0">
                <a:latin typeface="Times New Roman"/>
                <a:ea typeface="+mn-lt"/>
                <a:cs typeface="Times New Roman"/>
              </a:rPr>
              <a:t>     Later passed this entire information to the tanh function, the resultant value is the candidate’s hidden state.</a:t>
            </a:r>
          </a:p>
          <a:p>
            <a:pPr marL="285750" indent="-285750" algn="just">
              <a:buFont typeface="Wingdings"/>
              <a:buChar char="Ø"/>
            </a:pPr>
            <a:endParaRPr lang="en-US" dirty="0">
              <a:latin typeface="Times New Roman"/>
              <a:ea typeface="+mn-lt"/>
              <a:cs typeface="Times New Roman"/>
            </a:endParaRPr>
          </a:p>
          <a:p>
            <a:pPr marL="285750" indent="-285750" algn="just">
              <a:buFont typeface="Wingdings"/>
              <a:buChar char="Ø"/>
            </a:pPr>
            <a:r>
              <a:rPr lang="en-US" dirty="0">
                <a:latin typeface="Times New Roman"/>
                <a:ea typeface="+mn-lt"/>
                <a:cs typeface="Times New Roman"/>
              </a:rPr>
              <a:t>Once we have the candidate state, it is used to generate the current hidden state Ht. It is where the Update gate comes into the picture</a:t>
            </a:r>
            <a:r>
              <a:rPr lang="en-US" dirty="0">
                <a:ea typeface="+mn-lt"/>
                <a:cs typeface="+mn-lt"/>
              </a:rPr>
              <a:t>.</a:t>
            </a:r>
            <a:endParaRPr lang="en-US"/>
          </a:p>
        </p:txBody>
      </p:sp>
    </p:spTree>
    <p:extLst>
      <p:ext uri="{BB962C8B-B14F-4D97-AF65-F5344CB8AC3E}">
        <p14:creationId xmlns:p14="http://schemas.microsoft.com/office/powerpoint/2010/main" val="428944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EA9002-EA1C-427B-89BA-8194D6440455}"/>
              </a:ext>
            </a:extLst>
          </p:cNvPr>
          <p:cNvSpPr>
            <a:spLocks noGrp="1"/>
          </p:cNvSpPr>
          <p:nvPr>
            <p:ph type="body" idx="1"/>
          </p:nvPr>
        </p:nvSpPr>
        <p:spPr>
          <a:xfrm>
            <a:off x="468351" y="171307"/>
            <a:ext cx="5835892" cy="765395"/>
          </a:xfrm>
        </p:spPr>
        <p:txBody>
          <a:bodyPr/>
          <a:lstStyle/>
          <a:p>
            <a:pPr marL="63500" indent="0">
              <a:buNone/>
            </a:pPr>
            <a:r>
              <a:rPr lang="en-US" sz="2000" i="0" dirty="0">
                <a:solidFill>
                  <a:srgbClr val="891631"/>
                </a:solidFill>
                <a:latin typeface="Impact"/>
              </a:rPr>
              <a:t>IMPLEMENTAION STEPS</a:t>
            </a:r>
            <a:endParaRPr lang="en-US" sz="2400" i="0" dirty="0"/>
          </a:p>
          <a:p>
            <a:pPr marL="63500" indent="0">
              <a:buNone/>
            </a:pPr>
            <a:r>
              <a:rPr lang="en-IN" sz="1400" i="0" dirty="0">
                <a:solidFill>
                  <a:schemeClr val="tx1"/>
                </a:solidFill>
                <a:latin typeface="Times New Roman"/>
                <a:cs typeface="Times New Roman"/>
              </a:rPr>
              <a:t>IMPORTING LIBRARIES AND DATASETS (BOTH X-RAYS AND XML REPORTS)</a:t>
            </a:r>
          </a:p>
          <a:p>
            <a:pPr>
              <a:buFont typeface="Arial" panose="020B0604020202020204" pitchFamily="34" charset="0"/>
              <a:buChar char="•"/>
            </a:pPr>
            <a:endParaRPr lang="en-IN" sz="1400" i="0" dirty="0">
              <a:solidFill>
                <a:schemeClr val="tx1"/>
              </a:solidFill>
              <a:latin typeface="Times New Roman"/>
              <a:cs typeface="Times New Roman"/>
            </a:endParaRPr>
          </a:p>
          <a:p>
            <a:pPr>
              <a:buFont typeface="Arial" panose="020B0604020202020204" pitchFamily="34" charset="0"/>
              <a:buChar char="•"/>
            </a:pPr>
            <a:endParaRPr lang="en-IN" sz="1400" i="0" dirty="0">
              <a:solidFill>
                <a:schemeClr val="tx1"/>
              </a:solidFill>
              <a:latin typeface="Times New Roman"/>
              <a:cs typeface="Times New Roman"/>
            </a:endParaRPr>
          </a:p>
        </p:txBody>
      </p:sp>
      <p:pic>
        <p:nvPicPr>
          <p:cNvPr id="4" name="Picture 4" descr="Graphical user interface, text, application&#10;&#10;Description automatically generated">
            <a:extLst>
              <a:ext uri="{FF2B5EF4-FFF2-40B4-BE49-F238E27FC236}">
                <a16:creationId xmlns:a16="http://schemas.microsoft.com/office/drawing/2014/main" id="{14236B15-FA36-9943-80AC-5823123C981D}"/>
              </a:ext>
            </a:extLst>
          </p:cNvPr>
          <p:cNvPicPr>
            <a:picLocks noChangeAspect="1"/>
          </p:cNvPicPr>
          <p:nvPr/>
        </p:nvPicPr>
        <p:blipFill>
          <a:blip r:embed="rId2"/>
          <a:stretch>
            <a:fillRect/>
          </a:stretch>
        </p:blipFill>
        <p:spPr>
          <a:xfrm>
            <a:off x="687366" y="3444295"/>
            <a:ext cx="7589206" cy="885374"/>
          </a:xfrm>
          <a:prstGeom prst="rect">
            <a:avLst/>
          </a:prstGeom>
        </p:spPr>
      </p:pic>
      <p:pic>
        <p:nvPicPr>
          <p:cNvPr id="5" name="Picture 5" descr="Text&#10;&#10;Description automatically generated">
            <a:extLst>
              <a:ext uri="{FF2B5EF4-FFF2-40B4-BE49-F238E27FC236}">
                <a16:creationId xmlns:a16="http://schemas.microsoft.com/office/drawing/2014/main" id="{BA1DF67D-230E-3B2A-E541-2A1F688EE0BA}"/>
              </a:ext>
            </a:extLst>
          </p:cNvPr>
          <p:cNvPicPr>
            <a:picLocks noChangeAspect="1"/>
          </p:cNvPicPr>
          <p:nvPr/>
        </p:nvPicPr>
        <p:blipFill>
          <a:blip r:embed="rId3"/>
          <a:stretch>
            <a:fillRect/>
          </a:stretch>
        </p:blipFill>
        <p:spPr>
          <a:xfrm>
            <a:off x="687366" y="1328367"/>
            <a:ext cx="2743200" cy="2032697"/>
          </a:xfrm>
          <a:prstGeom prst="rect">
            <a:avLst/>
          </a:prstGeom>
        </p:spPr>
      </p:pic>
    </p:spTree>
    <p:extLst>
      <p:ext uri="{BB962C8B-B14F-4D97-AF65-F5344CB8AC3E}">
        <p14:creationId xmlns:p14="http://schemas.microsoft.com/office/powerpoint/2010/main" val="310753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EA9002-EA1C-427B-89BA-8194D6440455}"/>
              </a:ext>
            </a:extLst>
          </p:cNvPr>
          <p:cNvSpPr>
            <a:spLocks noGrp="1"/>
          </p:cNvSpPr>
          <p:nvPr>
            <p:ph type="body" idx="1"/>
          </p:nvPr>
        </p:nvSpPr>
        <p:spPr>
          <a:xfrm>
            <a:off x="468351" y="171307"/>
            <a:ext cx="5835892" cy="765395"/>
          </a:xfrm>
        </p:spPr>
        <p:txBody>
          <a:bodyPr/>
          <a:lstStyle/>
          <a:p>
            <a:pPr marL="63500" indent="0">
              <a:buNone/>
            </a:pPr>
            <a:r>
              <a:rPr lang="en-US" i="0" dirty="0">
                <a:solidFill>
                  <a:srgbClr val="891631"/>
                </a:solidFill>
                <a:latin typeface="Impact"/>
              </a:rPr>
              <a:t>IMPLEMENTAION STEPS</a:t>
            </a:r>
            <a:endParaRPr lang="en-US" i="0" dirty="0"/>
          </a:p>
          <a:p>
            <a:pPr>
              <a:buFont typeface="Arial" panose="020B0604020202020204" pitchFamily="34" charset="0"/>
              <a:buChar char="•"/>
            </a:pPr>
            <a:r>
              <a:rPr lang="en-IN" sz="1400" i="0" dirty="0">
                <a:solidFill>
                  <a:schemeClr val="tx1"/>
                </a:solidFill>
                <a:latin typeface="Times New Roman"/>
                <a:cs typeface="Times New Roman"/>
              </a:rPr>
              <a:t>EXTRACTING INFORMATION FROM XML REPORTS</a:t>
            </a:r>
          </a:p>
          <a:p>
            <a:pPr>
              <a:buFont typeface="Arial" panose="020B0604020202020204" pitchFamily="34" charset="0"/>
              <a:buChar char="•"/>
            </a:pPr>
            <a:endParaRPr lang="en-IN" sz="1400" i="0" dirty="0">
              <a:solidFill>
                <a:schemeClr val="tx1"/>
              </a:solidFill>
              <a:latin typeface="Times New Roman"/>
              <a:cs typeface="Times New Roman"/>
            </a:endParaRPr>
          </a:p>
          <a:p>
            <a:pPr>
              <a:buFont typeface="Arial" panose="020B0604020202020204" pitchFamily="34" charset="0"/>
              <a:buChar char="•"/>
            </a:pPr>
            <a:endParaRPr lang="en-IN" sz="1400" i="0" dirty="0">
              <a:solidFill>
                <a:schemeClr val="tx1"/>
              </a:solidFill>
              <a:latin typeface="Times New Roman"/>
              <a:cs typeface="Times New Roman"/>
            </a:endParaRPr>
          </a:p>
        </p:txBody>
      </p:sp>
      <p:pic>
        <p:nvPicPr>
          <p:cNvPr id="6" name="Picture 6" descr="Text&#10;&#10;Description automatically generated">
            <a:extLst>
              <a:ext uri="{FF2B5EF4-FFF2-40B4-BE49-F238E27FC236}">
                <a16:creationId xmlns:a16="http://schemas.microsoft.com/office/drawing/2014/main" id="{6481EF14-B908-4D0E-7280-347157239EE5}"/>
              </a:ext>
            </a:extLst>
          </p:cNvPr>
          <p:cNvPicPr>
            <a:picLocks noChangeAspect="1"/>
          </p:cNvPicPr>
          <p:nvPr/>
        </p:nvPicPr>
        <p:blipFill>
          <a:blip r:embed="rId2"/>
          <a:stretch>
            <a:fillRect/>
          </a:stretch>
        </p:blipFill>
        <p:spPr>
          <a:xfrm>
            <a:off x="663879" y="1461862"/>
            <a:ext cx="6195686" cy="2149317"/>
          </a:xfrm>
          <a:prstGeom prst="rect">
            <a:avLst/>
          </a:prstGeom>
        </p:spPr>
      </p:pic>
    </p:spTree>
    <p:extLst>
      <p:ext uri="{BB962C8B-B14F-4D97-AF65-F5344CB8AC3E}">
        <p14:creationId xmlns:p14="http://schemas.microsoft.com/office/powerpoint/2010/main" val="213325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EA9002-EA1C-427B-89BA-8194D6440455}"/>
              </a:ext>
            </a:extLst>
          </p:cNvPr>
          <p:cNvSpPr>
            <a:spLocks noGrp="1"/>
          </p:cNvSpPr>
          <p:nvPr>
            <p:ph type="body" idx="1"/>
          </p:nvPr>
        </p:nvSpPr>
        <p:spPr>
          <a:xfrm>
            <a:off x="468351" y="171307"/>
            <a:ext cx="4356256" cy="522704"/>
          </a:xfrm>
        </p:spPr>
        <p:txBody>
          <a:bodyPr/>
          <a:lstStyle/>
          <a:p>
            <a:pPr marL="63500" indent="0">
              <a:buNone/>
            </a:pPr>
            <a:r>
              <a:rPr lang="en-US" i="0" dirty="0">
                <a:solidFill>
                  <a:srgbClr val="891631"/>
                </a:solidFill>
                <a:latin typeface="Impact"/>
              </a:rPr>
              <a:t>IMPLEMENTAION STEPS</a:t>
            </a:r>
            <a:endParaRPr lang="en-US" i="0" dirty="0"/>
          </a:p>
          <a:p>
            <a:pPr>
              <a:buFont typeface="Arial" panose="020B0604020202020204" pitchFamily="34" charset="0"/>
              <a:buChar char="•"/>
            </a:pPr>
            <a:r>
              <a:rPr lang="en-IN" sz="1400" i="0" dirty="0">
                <a:solidFill>
                  <a:schemeClr val="tx1"/>
                </a:solidFill>
                <a:latin typeface="Times New Roman"/>
                <a:cs typeface="Times New Roman"/>
              </a:rPr>
              <a:t>DATA PRE-PROCESSING</a:t>
            </a:r>
          </a:p>
          <a:p>
            <a:pPr>
              <a:buFont typeface="Arial" panose="020B0604020202020204" pitchFamily="34" charset="0"/>
              <a:buChar char="•"/>
            </a:pPr>
            <a:endParaRPr lang="en-IN" sz="1400" i="0" dirty="0">
              <a:solidFill>
                <a:schemeClr val="tx1"/>
              </a:solidFill>
              <a:latin typeface="Times New Roman"/>
              <a:cs typeface="Times New Roman"/>
            </a:endParaRPr>
          </a:p>
          <a:p>
            <a:pPr>
              <a:buFont typeface="Arial" panose="020B0604020202020204" pitchFamily="34" charset="0"/>
              <a:buChar char="•"/>
            </a:pPr>
            <a:endParaRPr lang="en-IN" sz="1400" i="0" dirty="0">
              <a:solidFill>
                <a:schemeClr val="tx1"/>
              </a:solidFill>
              <a:latin typeface="Times New Roman"/>
              <a:cs typeface="Times New Roman"/>
            </a:endParaRPr>
          </a:p>
        </p:txBody>
      </p:sp>
      <p:pic>
        <p:nvPicPr>
          <p:cNvPr id="6" name="Picture 6" descr="Text&#10;&#10;Description automatically generated">
            <a:extLst>
              <a:ext uri="{FF2B5EF4-FFF2-40B4-BE49-F238E27FC236}">
                <a16:creationId xmlns:a16="http://schemas.microsoft.com/office/drawing/2014/main" id="{DA18A5DF-A37A-D975-9CF7-A5C46D3BEB59}"/>
              </a:ext>
            </a:extLst>
          </p:cNvPr>
          <p:cNvPicPr>
            <a:picLocks noChangeAspect="1"/>
          </p:cNvPicPr>
          <p:nvPr/>
        </p:nvPicPr>
        <p:blipFill>
          <a:blip r:embed="rId2"/>
          <a:stretch>
            <a:fillRect/>
          </a:stretch>
        </p:blipFill>
        <p:spPr>
          <a:xfrm>
            <a:off x="734338" y="1471379"/>
            <a:ext cx="4825652" cy="1723188"/>
          </a:xfrm>
          <a:prstGeom prst="rect">
            <a:avLst/>
          </a:prstGeom>
        </p:spPr>
      </p:pic>
    </p:spTree>
    <p:extLst>
      <p:ext uri="{BB962C8B-B14F-4D97-AF65-F5344CB8AC3E}">
        <p14:creationId xmlns:p14="http://schemas.microsoft.com/office/powerpoint/2010/main" val="652603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EA9002-EA1C-427B-89BA-8194D6440455}"/>
              </a:ext>
            </a:extLst>
          </p:cNvPr>
          <p:cNvSpPr>
            <a:spLocks noGrp="1"/>
          </p:cNvSpPr>
          <p:nvPr>
            <p:ph type="body" idx="1"/>
          </p:nvPr>
        </p:nvSpPr>
        <p:spPr>
          <a:xfrm>
            <a:off x="468351" y="171307"/>
            <a:ext cx="4356256" cy="522704"/>
          </a:xfrm>
        </p:spPr>
        <p:txBody>
          <a:bodyPr/>
          <a:lstStyle/>
          <a:p>
            <a:pPr marL="63500" indent="0">
              <a:buNone/>
            </a:pPr>
            <a:r>
              <a:rPr lang="en-US" i="0" dirty="0">
                <a:solidFill>
                  <a:srgbClr val="891631"/>
                </a:solidFill>
                <a:latin typeface="Impact"/>
              </a:rPr>
              <a:t>IMPLEMENTAION STEPS</a:t>
            </a:r>
            <a:endParaRPr lang="en-US" i="0" dirty="0"/>
          </a:p>
          <a:p>
            <a:pPr>
              <a:buFont typeface="Arial" panose="020B0604020202020204" pitchFamily="34" charset="0"/>
              <a:buChar char="•"/>
            </a:pPr>
            <a:endParaRPr lang="en-IN" sz="1400" i="0" dirty="0">
              <a:solidFill>
                <a:schemeClr val="tx1"/>
              </a:solidFill>
              <a:latin typeface="Times New Roman"/>
              <a:cs typeface="Times New Roman"/>
            </a:endParaRPr>
          </a:p>
          <a:p>
            <a:pPr>
              <a:buFont typeface="Arial" panose="020B0604020202020204" pitchFamily="34" charset="0"/>
              <a:buChar char="•"/>
            </a:pPr>
            <a:endParaRPr lang="en-IN" sz="1400" i="0">
              <a:solidFill>
                <a:schemeClr val="tx1"/>
              </a:solidFill>
              <a:latin typeface="Times New Roman"/>
              <a:cs typeface="Times New Roman"/>
            </a:endParaRPr>
          </a:p>
          <a:p>
            <a:pPr>
              <a:buFont typeface="Arial" panose="020B0604020202020204" pitchFamily="34" charset="0"/>
              <a:buChar char="•"/>
            </a:pPr>
            <a:endParaRPr lang="en-IN" sz="1400" i="0" dirty="0">
              <a:solidFill>
                <a:schemeClr val="tx1"/>
              </a:solidFill>
              <a:latin typeface="Times New Roman"/>
              <a:cs typeface="Times New Roman"/>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1FA4E5A8-5B20-2AE9-63C1-22F70FC5CBEA}"/>
              </a:ext>
            </a:extLst>
          </p:cNvPr>
          <p:cNvPicPr>
            <a:picLocks noChangeAspect="1"/>
          </p:cNvPicPr>
          <p:nvPr/>
        </p:nvPicPr>
        <p:blipFill>
          <a:blip r:embed="rId2"/>
          <a:stretch>
            <a:fillRect/>
          </a:stretch>
        </p:blipFill>
        <p:spPr>
          <a:xfrm>
            <a:off x="937648" y="1796505"/>
            <a:ext cx="5428466" cy="2062208"/>
          </a:xfrm>
          <a:prstGeom prst="rect">
            <a:avLst/>
          </a:prstGeom>
        </p:spPr>
      </p:pic>
      <p:sp>
        <p:nvSpPr>
          <p:cNvPr id="3" name="TextBox 2">
            <a:extLst>
              <a:ext uri="{FF2B5EF4-FFF2-40B4-BE49-F238E27FC236}">
                <a16:creationId xmlns:a16="http://schemas.microsoft.com/office/drawing/2014/main" id="{A0B36569-7CA4-14DF-DB35-1CA83CD3B074}"/>
              </a:ext>
            </a:extLst>
          </p:cNvPr>
          <p:cNvSpPr txBox="1"/>
          <p:nvPr/>
        </p:nvSpPr>
        <p:spPr>
          <a:xfrm>
            <a:off x="4171517" y="603972"/>
            <a:ext cx="3826451" cy="7602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2212C225-021F-C523-EE31-AE2CB257F48A}"/>
              </a:ext>
            </a:extLst>
          </p:cNvPr>
          <p:cNvSpPr txBox="1"/>
          <p:nvPr/>
        </p:nvSpPr>
        <p:spPr>
          <a:xfrm>
            <a:off x="863745" y="1045585"/>
            <a:ext cx="75238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cs typeface="Times New Roman"/>
              </a:rPr>
              <a:t>Splitting data(Train data-81%,Validation data-10%,Test data-9%)</a:t>
            </a:r>
            <a:endParaRPr lang="en-US"/>
          </a:p>
        </p:txBody>
      </p:sp>
    </p:spTree>
    <p:extLst>
      <p:ext uri="{BB962C8B-B14F-4D97-AF65-F5344CB8AC3E}">
        <p14:creationId xmlns:p14="http://schemas.microsoft.com/office/powerpoint/2010/main" val="3688778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EA9002-EA1C-427B-89BA-8194D6440455}"/>
              </a:ext>
            </a:extLst>
          </p:cNvPr>
          <p:cNvSpPr>
            <a:spLocks noGrp="1"/>
          </p:cNvSpPr>
          <p:nvPr>
            <p:ph type="body" idx="1"/>
          </p:nvPr>
        </p:nvSpPr>
        <p:spPr>
          <a:xfrm>
            <a:off x="468351" y="171307"/>
            <a:ext cx="4356256" cy="522704"/>
          </a:xfrm>
        </p:spPr>
        <p:txBody>
          <a:bodyPr/>
          <a:lstStyle/>
          <a:p>
            <a:pPr marL="63500" indent="0">
              <a:buNone/>
            </a:pPr>
            <a:r>
              <a:rPr lang="en-US" i="0" dirty="0">
                <a:solidFill>
                  <a:srgbClr val="891631"/>
                </a:solidFill>
                <a:latin typeface="Impact"/>
              </a:rPr>
              <a:t>IMPLEMENTAION STEPS</a:t>
            </a:r>
            <a:endParaRPr lang="en-US" i="0" dirty="0"/>
          </a:p>
          <a:p>
            <a:pPr>
              <a:buFont typeface="Arial" panose="020B0604020202020204" pitchFamily="34" charset="0"/>
              <a:buChar char="•"/>
            </a:pPr>
            <a:endParaRPr lang="en-IN" sz="1400" i="0" dirty="0">
              <a:solidFill>
                <a:schemeClr val="tx1"/>
              </a:solidFill>
              <a:latin typeface="Times New Roman"/>
              <a:cs typeface="Times New Roman"/>
            </a:endParaRPr>
          </a:p>
          <a:p>
            <a:pPr>
              <a:buFont typeface="Arial" panose="020B0604020202020204" pitchFamily="34" charset="0"/>
              <a:buChar char="•"/>
            </a:pPr>
            <a:r>
              <a:rPr lang="en-IN" sz="1400" i="0" dirty="0">
                <a:solidFill>
                  <a:schemeClr val="tx1"/>
                </a:solidFill>
                <a:latin typeface="Times New Roman"/>
                <a:cs typeface="Times New Roman"/>
              </a:rPr>
              <a:t>TRAIN THE MODEL</a:t>
            </a:r>
          </a:p>
          <a:p>
            <a:pPr>
              <a:buFont typeface="Arial" panose="020B0604020202020204" pitchFamily="34" charset="0"/>
              <a:buChar char="•"/>
            </a:pPr>
            <a:endParaRPr lang="en-IN" sz="1400" i="0" dirty="0">
              <a:solidFill>
                <a:schemeClr val="tx1"/>
              </a:solidFill>
              <a:latin typeface="Times New Roman"/>
              <a:cs typeface="Times New Roman"/>
            </a:endParaRPr>
          </a:p>
        </p:txBody>
      </p:sp>
      <p:pic>
        <p:nvPicPr>
          <p:cNvPr id="5" name="Picture 5" descr="A picture containing text&#10;&#10;Description automatically generated">
            <a:extLst>
              <a:ext uri="{FF2B5EF4-FFF2-40B4-BE49-F238E27FC236}">
                <a16:creationId xmlns:a16="http://schemas.microsoft.com/office/drawing/2014/main" id="{5728F46D-59E1-CBC7-8903-E290CF425886}"/>
              </a:ext>
            </a:extLst>
          </p:cNvPr>
          <p:cNvPicPr>
            <a:picLocks noChangeAspect="1"/>
          </p:cNvPicPr>
          <p:nvPr/>
        </p:nvPicPr>
        <p:blipFill>
          <a:blip r:embed="rId2"/>
          <a:stretch>
            <a:fillRect/>
          </a:stretch>
        </p:blipFill>
        <p:spPr>
          <a:xfrm>
            <a:off x="295928" y="1650732"/>
            <a:ext cx="8168536" cy="886923"/>
          </a:xfrm>
          <a:prstGeom prst="rect">
            <a:avLst/>
          </a:prstGeom>
        </p:spPr>
      </p:pic>
    </p:spTree>
    <p:extLst>
      <p:ext uri="{BB962C8B-B14F-4D97-AF65-F5344CB8AC3E}">
        <p14:creationId xmlns:p14="http://schemas.microsoft.com/office/powerpoint/2010/main" val="275368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chart&#10;&#10;Description automatically generated">
            <a:extLst>
              <a:ext uri="{FF2B5EF4-FFF2-40B4-BE49-F238E27FC236}">
                <a16:creationId xmlns:a16="http://schemas.microsoft.com/office/drawing/2014/main" id="{C048F5C0-C44F-FAD2-6AF0-3C9AD4767C4B}"/>
              </a:ext>
            </a:extLst>
          </p:cNvPr>
          <p:cNvPicPr>
            <a:picLocks noChangeAspect="1"/>
          </p:cNvPicPr>
          <p:nvPr/>
        </p:nvPicPr>
        <p:blipFill>
          <a:blip r:embed="rId2"/>
          <a:stretch>
            <a:fillRect/>
          </a:stretch>
        </p:blipFill>
        <p:spPr>
          <a:xfrm>
            <a:off x="307622" y="2186707"/>
            <a:ext cx="8225366" cy="777142"/>
          </a:xfrm>
          <a:prstGeom prst="rect">
            <a:avLst/>
          </a:prstGeom>
        </p:spPr>
      </p:pic>
      <p:sp>
        <p:nvSpPr>
          <p:cNvPr id="5" name="TextBox 4">
            <a:extLst>
              <a:ext uri="{FF2B5EF4-FFF2-40B4-BE49-F238E27FC236}">
                <a16:creationId xmlns:a16="http://schemas.microsoft.com/office/drawing/2014/main" id="{AD3EE51C-1B77-EB8B-3227-E961608EAE72}"/>
              </a:ext>
            </a:extLst>
          </p:cNvPr>
          <p:cNvSpPr txBox="1"/>
          <p:nvPr/>
        </p:nvSpPr>
        <p:spPr>
          <a:xfrm>
            <a:off x="310908" y="419400"/>
            <a:ext cx="288431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891631"/>
                </a:solidFill>
                <a:latin typeface="Impact"/>
              </a:rPr>
              <a:t>IMPLEMENTAION STEPS</a:t>
            </a:r>
            <a:endParaRPr lang="en-US" sz="2000" dirty="0">
              <a:ea typeface="+mn-lt"/>
              <a:cs typeface="+mn-lt"/>
            </a:endParaRPr>
          </a:p>
          <a:p>
            <a:endParaRPr lang="en-US" dirty="0">
              <a:solidFill>
                <a:srgbClr val="891631"/>
              </a:solidFill>
              <a:latin typeface="Impact"/>
            </a:endParaRPr>
          </a:p>
        </p:txBody>
      </p:sp>
      <p:sp>
        <p:nvSpPr>
          <p:cNvPr id="2" name="TextBox 1">
            <a:extLst>
              <a:ext uri="{FF2B5EF4-FFF2-40B4-BE49-F238E27FC236}">
                <a16:creationId xmlns:a16="http://schemas.microsoft.com/office/drawing/2014/main" id="{F35FC9F5-502A-3339-69B1-5E7F39C53C5A}"/>
              </a:ext>
            </a:extLst>
          </p:cNvPr>
          <p:cNvSpPr txBox="1"/>
          <p:nvPr/>
        </p:nvSpPr>
        <p:spPr>
          <a:xfrm>
            <a:off x="757825" y="1090547"/>
            <a:ext cx="3173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IN" dirty="0">
                <a:latin typeface="Times New Roman"/>
                <a:cs typeface="Arial"/>
              </a:rPr>
              <a:t>EVALUATING THE LOSS</a:t>
            </a:r>
          </a:p>
        </p:txBody>
      </p:sp>
    </p:spTree>
    <p:extLst>
      <p:ext uri="{BB962C8B-B14F-4D97-AF65-F5344CB8AC3E}">
        <p14:creationId xmlns:p14="http://schemas.microsoft.com/office/powerpoint/2010/main" val="1555022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chart&#10;&#10;Description automatically generated">
            <a:extLst>
              <a:ext uri="{FF2B5EF4-FFF2-40B4-BE49-F238E27FC236}">
                <a16:creationId xmlns:a16="http://schemas.microsoft.com/office/drawing/2014/main" id="{C048F5C0-C44F-FAD2-6AF0-3C9AD4767C4B}"/>
              </a:ext>
            </a:extLst>
          </p:cNvPr>
          <p:cNvPicPr>
            <a:picLocks noChangeAspect="1"/>
          </p:cNvPicPr>
          <p:nvPr/>
        </p:nvPicPr>
        <p:blipFill>
          <a:blip r:embed="rId2"/>
          <a:stretch>
            <a:fillRect/>
          </a:stretch>
        </p:blipFill>
        <p:spPr>
          <a:xfrm>
            <a:off x="706889" y="1560406"/>
            <a:ext cx="8225366" cy="777142"/>
          </a:xfrm>
          <a:prstGeom prst="rect">
            <a:avLst/>
          </a:prstGeom>
        </p:spPr>
      </p:pic>
      <p:sp>
        <p:nvSpPr>
          <p:cNvPr id="5" name="TextBox 4">
            <a:extLst>
              <a:ext uri="{FF2B5EF4-FFF2-40B4-BE49-F238E27FC236}">
                <a16:creationId xmlns:a16="http://schemas.microsoft.com/office/drawing/2014/main" id="{AD3EE51C-1B77-EB8B-3227-E961608EAE72}"/>
              </a:ext>
            </a:extLst>
          </p:cNvPr>
          <p:cNvSpPr txBox="1"/>
          <p:nvPr/>
        </p:nvSpPr>
        <p:spPr>
          <a:xfrm>
            <a:off x="310908" y="419400"/>
            <a:ext cx="288431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891631"/>
                </a:solidFill>
                <a:latin typeface="Impact"/>
              </a:rPr>
              <a:t>IMPLEMENTAION STEPS</a:t>
            </a:r>
            <a:endParaRPr lang="en-US" sz="2000" dirty="0">
              <a:ea typeface="+mn-lt"/>
              <a:cs typeface="+mn-lt"/>
            </a:endParaRPr>
          </a:p>
          <a:p>
            <a:endParaRPr lang="en-US" dirty="0">
              <a:solidFill>
                <a:srgbClr val="891631"/>
              </a:solidFill>
              <a:latin typeface="Impact"/>
            </a:endParaRPr>
          </a:p>
        </p:txBody>
      </p:sp>
      <p:sp>
        <p:nvSpPr>
          <p:cNvPr id="2" name="TextBox 1">
            <a:extLst>
              <a:ext uri="{FF2B5EF4-FFF2-40B4-BE49-F238E27FC236}">
                <a16:creationId xmlns:a16="http://schemas.microsoft.com/office/drawing/2014/main" id="{F35FC9F5-502A-3339-69B1-5E7F39C53C5A}"/>
              </a:ext>
            </a:extLst>
          </p:cNvPr>
          <p:cNvSpPr txBox="1"/>
          <p:nvPr/>
        </p:nvSpPr>
        <p:spPr>
          <a:xfrm>
            <a:off x="757825" y="1090547"/>
            <a:ext cx="31737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IN" dirty="0">
                <a:latin typeface="Times New Roman"/>
                <a:cs typeface="Arial"/>
              </a:rPr>
              <a:t>EVALUATING THE LOSS</a:t>
            </a:r>
          </a:p>
        </p:txBody>
      </p:sp>
      <p:pic>
        <p:nvPicPr>
          <p:cNvPr id="6" name="Picture 6" descr="Chart, line chart&#10;&#10;Description automatically generated">
            <a:extLst>
              <a:ext uri="{FF2B5EF4-FFF2-40B4-BE49-F238E27FC236}">
                <a16:creationId xmlns:a16="http://schemas.microsoft.com/office/drawing/2014/main" id="{DF651839-488B-13EA-74BB-2D155DFF82AB}"/>
              </a:ext>
            </a:extLst>
          </p:cNvPr>
          <p:cNvPicPr>
            <a:picLocks noChangeAspect="1"/>
          </p:cNvPicPr>
          <p:nvPr/>
        </p:nvPicPr>
        <p:blipFill>
          <a:blip r:embed="rId3"/>
          <a:stretch>
            <a:fillRect/>
          </a:stretch>
        </p:blipFill>
        <p:spPr>
          <a:xfrm>
            <a:off x="2863763" y="2446154"/>
            <a:ext cx="2743200" cy="1989179"/>
          </a:xfrm>
          <a:prstGeom prst="rect">
            <a:avLst/>
          </a:prstGeom>
        </p:spPr>
      </p:pic>
    </p:spTree>
    <p:extLst>
      <p:ext uri="{BB962C8B-B14F-4D97-AF65-F5344CB8AC3E}">
        <p14:creationId xmlns:p14="http://schemas.microsoft.com/office/powerpoint/2010/main" val="155288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6662-FF47-F579-6E3F-DE184D542C3B}"/>
              </a:ext>
            </a:extLst>
          </p:cNvPr>
          <p:cNvSpPr>
            <a:spLocks noGrp="1"/>
          </p:cNvSpPr>
          <p:nvPr>
            <p:ph type="title"/>
          </p:nvPr>
        </p:nvSpPr>
        <p:spPr>
          <a:xfrm>
            <a:off x="482807" y="354382"/>
            <a:ext cx="4864800" cy="690900"/>
          </a:xfrm>
        </p:spPr>
        <p:txBody>
          <a:bodyPr/>
          <a:lstStyle/>
          <a:p>
            <a:r>
              <a:rPr lang="en-US" sz="2800" dirty="0">
                <a:solidFill>
                  <a:srgbClr val="891631"/>
                </a:solidFill>
                <a:latin typeface="Impact"/>
              </a:rPr>
              <a:t>AGENDA</a:t>
            </a:r>
          </a:p>
        </p:txBody>
      </p:sp>
      <p:sp>
        <p:nvSpPr>
          <p:cNvPr id="6" name="TextBox 5">
            <a:extLst>
              <a:ext uri="{FF2B5EF4-FFF2-40B4-BE49-F238E27FC236}">
                <a16:creationId xmlns:a16="http://schemas.microsoft.com/office/drawing/2014/main" id="{E87084CA-20A3-58BF-3AE8-6E0F3C6101AA}"/>
              </a:ext>
            </a:extLst>
          </p:cNvPr>
          <p:cNvSpPr txBox="1"/>
          <p:nvPr/>
        </p:nvSpPr>
        <p:spPr>
          <a:xfrm>
            <a:off x="479652" y="1002165"/>
            <a:ext cx="369978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2000" dirty="0">
                <a:latin typeface="Times New Roman"/>
                <a:cs typeface="Times New Roman"/>
              </a:rPr>
              <a:t>Problem statement</a:t>
            </a:r>
          </a:p>
          <a:p>
            <a:pPr marL="285750" indent="-285750" algn="just">
              <a:buFont typeface="Wingdings"/>
              <a:buChar char="Ø"/>
            </a:pPr>
            <a:r>
              <a:rPr lang="en-US" sz="2000" dirty="0">
                <a:latin typeface="Times New Roman"/>
                <a:cs typeface="Times New Roman"/>
              </a:rPr>
              <a:t>Abstract</a:t>
            </a:r>
          </a:p>
          <a:p>
            <a:pPr marL="285750" indent="-285750" algn="just">
              <a:buFont typeface="Wingdings"/>
              <a:buChar char="Ø"/>
            </a:pPr>
            <a:r>
              <a:rPr lang="en-US" sz="2000" dirty="0">
                <a:latin typeface="Times New Roman"/>
                <a:cs typeface="Times New Roman"/>
              </a:rPr>
              <a:t>Objectives and outcomes</a:t>
            </a:r>
          </a:p>
          <a:p>
            <a:pPr marL="285750" indent="-285750" algn="just">
              <a:buFont typeface="Wingdings"/>
              <a:buChar char="Ø"/>
            </a:pPr>
            <a:r>
              <a:rPr lang="en-US" sz="2000" dirty="0">
                <a:latin typeface="Times New Roman"/>
                <a:cs typeface="Times New Roman"/>
              </a:rPr>
              <a:t>Literature review</a:t>
            </a:r>
          </a:p>
          <a:p>
            <a:pPr marL="285750" indent="-285750" algn="just">
              <a:buFont typeface="Wingdings"/>
              <a:buChar char="Ø"/>
            </a:pPr>
            <a:r>
              <a:rPr lang="en-US" sz="2000" dirty="0">
                <a:latin typeface="Times New Roman"/>
                <a:cs typeface="Times New Roman"/>
              </a:rPr>
              <a:t>Requirements</a:t>
            </a:r>
          </a:p>
          <a:p>
            <a:pPr marL="285750" indent="-285750" algn="just">
              <a:buFont typeface="Wingdings"/>
              <a:buChar char="Ø"/>
            </a:pPr>
            <a:r>
              <a:rPr lang="en-US" sz="2000" dirty="0">
                <a:latin typeface="Times New Roman"/>
                <a:cs typeface="Times New Roman"/>
              </a:rPr>
              <a:t>Architecture diagram</a:t>
            </a:r>
          </a:p>
          <a:p>
            <a:pPr marL="285750" indent="-285750" algn="just">
              <a:buFont typeface="Wingdings"/>
              <a:buChar char="Ø"/>
            </a:pPr>
            <a:r>
              <a:rPr lang="en-US" sz="2000" dirty="0">
                <a:latin typeface="Times New Roman"/>
                <a:cs typeface="Times New Roman"/>
              </a:rPr>
              <a:t>Algorithms</a:t>
            </a:r>
          </a:p>
          <a:p>
            <a:pPr marL="285750" indent="-285750" algn="just">
              <a:buFont typeface="Wingdings"/>
              <a:buChar char="Ø"/>
            </a:pPr>
            <a:r>
              <a:rPr lang="en-US" sz="2000" dirty="0">
                <a:latin typeface="Times New Roman"/>
                <a:cs typeface="Times New Roman"/>
              </a:rPr>
              <a:t>Implementation steps</a:t>
            </a:r>
          </a:p>
          <a:p>
            <a:pPr marL="285750" indent="-285750" algn="just">
              <a:buFont typeface="Wingdings"/>
              <a:buChar char="Ø"/>
            </a:pPr>
            <a:r>
              <a:rPr lang="en-US" sz="2000" dirty="0">
                <a:latin typeface="Times New Roman"/>
                <a:cs typeface="Times New Roman"/>
              </a:rPr>
              <a:t>Result analysis</a:t>
            </a:r>
          </a:p>
          <a:p>
            <a:pPr marL="285750" indent="-285750" algn="just">
              <a:buFont typeface="Wingdings"/>
              <a:buChar char="Ø"/>
            </a:pPr>
            <a:r>
              <a:rPr lang="en-US" sz="2000" dirty="0">
                <a:latin typeface="Times New Roman"/>
                <a:cs typeface="Times New Roman"/>
              </a:rPr>
              <a:t>Conclusion</a:t>
            </a:r>
          </a:p>
          <a:p>
            <a:pPr marL="285750" indent="-285750" algn="just">
              <a:buFont typeface="Wingdings"/>
              <a:buChar char="Ø"/>
            </a:pPr>
            <a:r>
              <a:rPr lang="en-US" sz="2000" dirty="0">
                <a:latin typeface="Times New Roman"/>
                <a:cs typeface="Times New Roman"/>
              </a:rPr>
              <a:t>Future scope</a:t>
            </a:r>
          </a:p>
        </p:txBody>
      </p:sp>
    </p:spTree>
    <p:extLst>
      <p:ext uri="{BB962C8B-B14F-4D97-AF65-F5344CB8AC3E}">
        <p14:creationId xmlns:p14="http://schemas.microsoft.com/office/powerpoint/2010/main" val="1710819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EA9002-EA1C-427B-89BA-8194D6440455}"/>
              </a:ext>
            </a:extLst>
          </p:cNvPr>
          <p:cNvSpPr>
            <a:spLocks noGrp="1"/>
          </p:cNvSpPr>
          <p:nvPr>
            <p:ph type="body" idx="1"/>
          </p:nvPr>
        </p:nvSpPr>
        <p:spPr>
          <a:xfrm>
            <a:off x="468351" y="171307"/>
            <a:ext cx="5835892" cy="765395"/>
          </a:xfrm>
        </p:spPr>
        <p:txBody>
          <a:bodyPr/>
          <a:lstStyle/>
          <a:p>
            <a:pPr marL="63500" indent="0">
              <a:buNone/>
            </a:pPr>
            <a:r>
              <a:rPr lang="en-US" i="0" dirty="0">
                <a:solidFill>
                  <a:srgbClr val="891631"/>
                </a:solidFill>
                <a:latin typeface="Impact"/>
              </a:rPr>
              <a:t>IMPLEMENTATION STEPS</a:t>
            </a:r>
            <a:endParaRPr lang="en-US" i="0" dirty="0"/>
          </a:p>
          <a:p>
            <a:pPr>
              <a:buFont typeface="Arial" panose="020B0604020202020204" pitchFamily="34" charset="0"/>
              <a:buChar char="•"/>
            </a:pPr>
            <a:r>
              <a:rPr lang="en-IN" sz="1400" i="0" dirty="0">
                <a:solidFill>
                  <a:schemeClr val="tx1"/>
                </a:solidFill>
                <a:latin typeface="Times New Roman"/>
                <a:cs typeface="Times New Roman"/>
              </a:rPr>
              <a:t>IMPORTING LIBRARIES AND DATASETS (BOTH X-RAYS AND XML REPORTS)</a:t>
            </a:r>
          </a:p>
          <a:p>
            <a:pPr>
              <a:buFont typeface="Arial" panose="020B0604020202020204" pitchFamily="34" charset="0"/>
              <a:buChar char="•"/>
            </a:pPr>
            <a:r>
              <a:rPr lang="en-IN" sz="1400" i="0" dirty="0">
                <a:solidFill>
                  <a:schemeClr val="tx1"/>
                </a:solidFill>
                <a:latin typeface="Times New Roman"/>
                <a:cs typeface="Times New Roman"/>
              </a:rPr>
              <a:t>VISUALIZING THE  SAMPLE DATA</a:t>
            </a:r>
          </a:p>
          <a:p>
            <a:pPr>
              <a:buFont typeface="Arial" panose="020B0604020202020204" pitchFamily="34" charset="0"/>
              <a:buChar char="•"/>
            </a:pPr>
            <a:r>
              <a:rPr lang="en-IN" sz="1400" i="0" dirty="0">
                <a:solidFill>
                  <a:schemeClr val="tx1"/>
                </a:solidFill>
                <a:latin typeface="Times New Roman"/>
                <a:cs typeface="Times New Roman"/>
              </a:rPr>
              <a:t>STRUCTURED DATA</a:t>
            </a:r>
          </a:p>
          <a:p>
            <a:pPr>
              <a:buFont typeface="Arial" panose="020B0604020202020204" pitchFamily="34" charset="0"/>
              <a:buChar char="•"/>
            </a:pPr>
            <a:r>
              <a:rPr lang="en-IN" sz="1400" i="0" dirty="0">
                <a:solidFill>
                  <a:schemeClr val="tx1"/>
                </a:solidFill>
                <a:latin typeface="Times New Roman"/>
                <a:cs typeface="Times New Roman"/>
              </a:rPr>
              <a:t> DATA PREPROCESSING </a:t>
            </a:r>
          </a:p>
          <a:p>
            <a:pPr marL="63500" indent="0">
              <a:buNone/>
            </a:pPr>
            <a:r>
              <a:rPr lang="en-IN" sz="1400" i="0" dirty="0">
                <a:solidFill>
                  <a:schemeClr val="tx1"/>
                </a:solidFill>
                <a:latin typeface="Times New Roman"/>
                <a:cs typeface="Times New Roman"/>
              </a:rPr>
              <a:t>                        - TEXT DECONTRACTION</a:t>
            </a:r>
          </a:p>
          <a:p>
            <a:pPr marL="63500" indent="0">
              <a:buNone/>
            </a:pPr>
            <a:r>
              <a:rPr lang="en-IN" sz="1400" i="0" dirty="0">
                <a:solidFill>
                  <a:schemeClr val="tx1"/>
                </a:solidFill>
                <a:latin typeface="Times New Roman"/>
                <a:cs typeface="Times New Roman"/>
              </a:rPr>
              <a:t>                        - EXTRACTING THE DATA FROM XML FILES</a:t>
            </a:r>
          </a:p>
          <a:p>
            <a:pPr marL="63500" indent="0">
              <a:buNone/>
            </a:pPr>
            <a:r>
              <a:rPr lang="en-IN" sz="1400" i="0" dirty="0">
                <a:solidFill>
                  <a:schemeClr val="tx1"/>
                </a:solidFill>
                <a:latin typeface="Times New Roman"/>
                <a:cs typeface="Times New Roman"/>
              </a:rPr>
              <a:t>                        - REMOVING THE NULL VALUES </a:t>
            </a:r>
          </a:p>
          <a:p>
            <a:pPr marL="63500" indent="0">
              <a:buNone/>
            </a:pPr>
            <a:r>
              <a:rPr lang="en-IN" sz="1400" i="0" dirty="0">
                <a:solidFill>
                  <a:schemeClr val="tx1"/>
                </a:solidFill>
                <a:latin typeface="Times New Roman"/>
                <a:cs typeface="Times New Roman"/>
              </a:rPr>
              <a:t>	    - PREPROCESSING THE TEXT FEATURES</a:t>
            </a:r>
          </a:p>
          <a:p>
            <a:pPr>
              <a:buFont typeface="Arial" panose="020B0604020202020204" pitchFamily="34" charset="0"/>
              <a:buChar char="•"/>
            </a:pPr>
            <a:r>
              <a:rPr lang="en-IN" sz="1400" i="0" dirty="0">
                <a:solidFill>
                  <a:schemeClr val="tx1"/>
                </a:solidFill>
                <a:latin typeface="Times New Roman"/>
                <a:cs typeface="Times New Roman"/>
              </a:rPr>
              <a:t>DISPLAYING SAMPLE IMAGES WITH TEXT FEATURES</a:t>
            </a:r>
          </a:p>
          <a:p>
            <a:pPr>
              <a:buFont typeface="Arial" panose="020B0604020202020204" pitchFamily="34" charset="0"/>
              <a:buChar char="•"/>
            </a:pPr>
            <a:r>
              <a:rPr lang="en-IN" sz="1400" i="0" dirty="0">
                <a:solidFill>
                  <a:schemeClr val="tx1"/>
                </a:solidFill>
                <a:latin typeface="Times New Roman"/>
                <a:cs typeface="Times New Roman"/>
              </a:rPr>
              <a:t> DATASET PREPARATION</a:t>
            </a:r>
          </a:p>
        </p:txBody>
      </p:sp>
    </p:spTree>
    <p:extLst>
      <p:ext uri="{BB962C8B-B14F-4D97-AF65-F5344CB8AC3E}">
        <p14:creationId xmlns:p14="http://schemas.microsoft.com/office/powerpoint/2010/main" val="1890554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175C63-C01B-4F3B-8766-754A7DD96B5C}"/>
              </a:ext>
            </a:extLst>
          </p:cNvPr>
          <p:cNvSpPr>
            <a:spLocks noGrp="1"/>
          </p:cNvSpPr>
          <p:nvPr>
            <p:ph type="body" idx="1"/>
          </p:nvPr>
        </p:nvSpPr>
        <p:spPr>
          <a:xfrm>
            <a:off x="571637" y="96966"/>
            <a:ext cx="4989103" cy="819900"/>
          </a:xfrm>
        </p:spPr>
        <p:txBody>
          <a:bodyPr/>
          <a:lstStyle/>
          <a:p>
            <a:pPr marL="63500" indent="0">
              <a:buNone/>
            </a:pPr>
            <a:r>
              <a:rPr lang="en-US" i="0" dirty="0">
                <a:solidFill>
                  <a:srgbClr val="891631"/>
                </a:solidFill>
                <a:latin typeface="Impact"/>
              </a:rPr>
              <a:t>IMPLEMENTATION STEPS</a:t>
            </a:r>
          </a:p>
          <a:p>
            <a:pPr marL="349250" indent="-285750">
              <a:buChar char="•"/>
            </a:pPr>
            <a:r>
              <a:rPr lang="en-IN" sz="1400" i="0" dirty="0">
                <a:solidFill>
                  <a:schemeClr val="tx1"/>
                </a:solidFill>
                <a:latin typeface="Times New Roman"/>
                <a:cs typeface="Times New Roman"/>
              </a:rPr>
              <a:t>SPLITTING THE DATASET</a:t>
            </a:r>
          </a:p>
          <a:p>
            <a:pPr marL="349250" indent="-285750">
              <a:buChar char="•"/>
            </a:pPr>
            <a:r>
              <a:rPr lang="en-IN" sz="1400" i="0" dirty="0">
                <a:solidFill>
                  <a:schemeClr val="tx1"/>
                </a:solidFill>
                <a:latin typeface="Times New Roman"/>
                <a:cs typeface="Times New Roman"/>
              </a:rPr>
              <a:t>TOKENIZATION</a:t>
            </a:r>
          </a:p>
          <a:p>
            <a:pPr marL="349250" indent="-285750">
              <a:buChar char="•"/>
            </a:pPr>
            <a:r>
              <a:rPr lang="en-IN" sz="1400" i="0" dirty="0">
                <a:solidFill>
                  <a:schemeClr val="tx1"/>
                </a:solidFill>
                <a:latin typeface="Times New Roman"/>
                <a:cs typeface="Times New Roman"/>
              </a:rPr>
              <a:t>LOAD CHXNET MODEL</a:t>
            </a:r>
          </a:p>
          <a:p>
            <a:pPr marL="349250" indent="-285750">
              <a:buChar char="•"/>
            </a:pPr>
            <a:r>
              <a:rPr lang="en-IN" sz="1400" i="0" dirty="0">
                <a:solidFill>
                  <a:schemeClr val="tx1"/>
                </a:solidFill>
                <a:latin typeface="Times New Roman"/>
                <a:cs typeface="Times New Roman"/>
              </a:rPr>
              <a:t> ENCODER AND DECODER WITH ATTENTION MODEL</a:t>
            </a:r>
          </a:p>
          <a:p>
            <a:pPr marL="349250" indent="-285750">
              <a:buChar char="•"/>
            </a:pPr>
            <a:r>
              <a:rPr lang="en-IN" sz="1400" i="0" dirty="0">
                <a:solidFill>
                  <a:schemeClr val="tx1"/>
                </a:solidFill>
                <a:latin typeface="Times New Roman"/>
                <a:cs typeface="Times New Roman"/>
              </a:rPr>
              <a:t>CUSTOM LOSS FUNCTION</a:t>
            </a:r>
          </a:p>
          <a:p>
            <a:pPr marL="349250" indent="-285750">
              <a:buChar char="•"/>
            </a:pPr>
            <a:r>
              <a:rPr lang="en-IN" sz="1400" i="0" dirty="0">
                <a:solidFill>
                  <a:schemeClr val="tx1"/>
                </a:solidFill>
                <a:latin typeface="Times New Roman"/>
                <a:cs typeface="Times New Roman"/>
              </a:rPr>
              <a:t>MODEL TRAINING</a:t>
            </a:r>
          </a:p>
          <a:p>
            <a:pPr marL="349250" indent="-285750">
              <a:buChar char="•"/>
            </a:pPr>
            <a:r>
              <a:rPr lang="en-IN" sz="1400" i="0" dirty="0">
                <a:solidFill>
                  <a:schemeClr val="tx1"/>
                </a:solidFill>
                <a:latin typeface="Times New Roman"/>
                <a:cs typeface="Times New Roman"/>
              </a:rPr>
              <a:t> PREDICTIONS ON SAMPLE TEST DATA </a:t>
            </a:r>
          </a:p>
          <a:p>
            <a:pPr marL="349250" indent="-285750">
              <a:buChar char="•"/>
            </a:pPr>
            <a:endParaRPr lang="en-IN" sz="1400" i="0" dirty="0">
              <a:solidFill>
                <a:schemeClr val="tx1"/>
              </a:solidFill>
              <a:latin typeface="Times New Roman"/>
              <a:cs typeface="Times New Roman"/>
            </a:endParaRPr>
          </a:p>
          <a:p>
            <a:pPr marL="520700" indent="-457200">
              <a:buChar char="•"/>
            </a:pPr>
            <a:endParaRPr lang="en-IN" dirty="0">
              <a:solidFill>
                <a:schemeClr val="tx1"/>
              </a:solidFill>
              <a:latin typeface="Times New Roman"/>
              <a:cs typeface="Times New Roman"/>
            </a:endParaRPr>
          </a:p>
        </p:txBody>
      </p:sp>
    </p:spTree>
    <p:extLst>
      <p:ext uri="{BB962C8B-B14F-4D97-AF65-F5344CB8AC3E}">
        <p14:creationId xmlns:p14="http://schemas.microsoft.com/office/powerpoint/2010/main" val="965966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777CD3-619E-4B1F-9DE3-E95DBB4A1F23}"/>
              </a:ext>
            </a:extLst>
          </p:cNvPr>
          <p:cNvSpPr>
            <a:spLocks noGrp="1"/>
          </p:cNvSpPr>
          <p:nvPr>
            <p:ph type="body" idx="1"/>
          </p:nvPr>
        </p:nvSpPr>
        <p:spPr>
          <a:xfrm>
            <a:off x="1013321" y="56444"/>
            <a:ext cx="3859200" cy="819900"/>
          </a:xfrm>
        </p:spPr>
        <p:txBody>
          <a:bodyPr/>
          <a:lstStyle/>
          <a:p>
            <a:pPr marL="63500" indent="0">
              <a:buNone/>
            </a:pPr>
            <a:r>
              <a:rPr lang="en-US" sz="2400" i="0" dirty="0">
                <a:solidFill>
                  <a:srgbClr val="891631"/>
                </a:solidFill>
                <a:latin typeface="Impact"/>
              </a:rPr>
              <a:t>RESULT ANALYSIS</a:t>
            </a:r>
          </a:p>
        </p:txBody>
      </p:sp>
      <p:sp>
        <p:nvSpPr>
          <p:cNvPr id="4" name="TextBox 3">
            <a:extLst>
              <a:ext uri="{FF2B5EF4-FFF2-40B4-BE49-F238E27FC236}">
                <a16:creationId xmlns:a16="http://schemas.microsoft.com/office/drawing/2014/main" id="{8697601E-C98A-3C69-9F7F-FBFAD35DCA3A}"/>
              </a:ext>
            </a:extLst>
          </p:cNvPr>
          <p:cNvSpPr txBox="1"/>
          <p:nvPr/>
        </p:nvSpPr>
        <p:spPr>
          <a:xfrm>
            <a:off x="1071562" y="3985460"/>
            <a:ext cx="59593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Hence generated a text report for given x-ray images with BLEU score 0.82</a:t>
            </a:r>
          </a:p>
        </p:txBody>
      </p:sp>
      <p:pic>
        <p:nvPicPr>
          <p:cNvPr id="6" name="Picture 6" descr="Graphical user interface, text&#10;&#10;Description automatically generated">
            <a:extLst>
              <a:ext uri="{FF2B5EF4-FFF2-40B4-BE49-F238E27FC236}">
                <a16:creationId xmlns:a16="http://schemas.microsoft.com/office/drawing/2014/main" id="{B50B0701-CFF6-8264-A884-D9921213C79A}"/>
              </a:ext>
            </a:extLst>
          </p:cNvPr>
          <p:cNvPicPr>
            <a:picLocks noChangeAspect="1"/>
          </p:cNvPicPr>
          <p:nvPr/>
        </p:nvPicPr>
        <p:blipFill>
          <a:blip r:embed="rId2"/>
          <a:stretch>
            <a:fillRect/>
          </a:stretch>
        </p:blipFill>
        <p:spPr>
          <a:xfrm>
            <a:off x="1069522" y="873498"/>
            <a:ext cx="6000749" cy="2857662"/>
          </a:xfrm>
          <a:prstGeom prst="rect">
            <a:avLst/>
          </a:prstGeom>
        </p:spPr>
      </p:pic>
    </p:spTree>
    <p:extLst>
      <p:ext uri="{BB962C8B-B14F-4D97-AF65-F5344CB8AC3E}">
        <p14:creationId xmlns:p14="http://schemas.microsoft.com/office/powerpoint/2010/main" val="1395097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777CD3-619E-4B1F-9DE3-E95DBB4A1F23}"/>
              </a:ext>
            </a:extLst>
          </p:cNvPr>
          <p:cNvSpPr>
            <a:spLocks noGrp="1"/>
          </p:cNvSpPr>
          <p:nvPr>
            <p:ph type="body" idx="1"/>
          </p:nvPr>
        </p:nvSpPr>
        <p:spPr>
          <a:xfrm>
            <a:off x="291241" y="127000"/>
            <a:ext cx="3859200" cy="819900"/>
          </a:xfrm>
        </p:spPr>
        <p:txBody>
          <a:bodyPr/>
          <a:lstStyle/>
          <a:p>
            <a:pPr marL="63500" indent="0">
              <a:buNone/>
            </a:pPr>
            <a:r>
              <a:rPr lang="en-US" sz="2000" i="0" dirty="0">
                <a:solidFill>
                  <a:srgbClr val="891631"/>
                </a:solidFill>
                <a:latin typeface="Impact"/>
              </a:rPr>
              <a:t>RESULT ANALYSIS</a:t>
            </a:r>
            <a:endParaRPr lang="en-US" sz="2000"/>
          </a:p>
        </p:txBody>
      </p:sp>
      <p:pic>
        <p:nvPicPr>
          <p:cNvPr id="5" name="Picture 5" descr="A picture containing graphical user interface&#10;&#10;Description automatically generated">
            <a:extLst>
              <a:ext uri="{FF2B5EF4-FFF2-40B4-BE49-F238E27FC236}">
                <a16:creationId xmlns:a16="http://schemas.microsoft.com/office/drawing/2014/main" id="{554E39DC-B5BD-A1EB-3837-39DCE5026AF2}"/>
              </a:ext>
            </a:extLst>
          </p:cNvPr>
          <p:cNvPicPr>
            <a:picLocks noChangeAspect="1"/>
          </p:cNvPicPr>
          <p:nvPr/>
        </p:nvPicPr>
        <p:blipFill>
          <a:blip r:embed="rId2"/>
          <a:stretch>
            <a:fillRect/>
          </a:stretch>
        </p:blipFill>
        <p:spPr>
          <a:xfrm>
            <a:off x="289560" y="1063719"/>
            <a:ext cx="7505700" cy="2863662"/>
          </a:xfrm>
          <a:prstGeom prst="rect">
            <a:avLst/>
          </a:prstGeom>
        </p:spPr>
      </p:pic>
      <p:sp>
        <p:nvSpPr>
          <p:cNvPr id="4" name="TextBox 3">
            <a:extLst>
              <a:ext uri="{FF2B5EF4-FFF2-40B4-BE49-F238E27FC236}">
                <a16:creationId xmlns:a16="http://schemas.microsoft.com/office/drawing/2014/main" id="{24F4B7BB-5B3A-FECD-BCF8-40D299ED46F4}"/>
              </a:ext>
            </a:extLst>
          </p:cNvPr>
          <p:cNvSpPr txBox="1"/>
          <p:nvPr/>
        </p:nvSpPr>
        <p:spPr>
          <a:xfrm>
            <a:off x="291173" y="3929814"/>
            <a:ext cx="72776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Hence generated a text report for given x-ray images with BLEU score 0.79</a:t>
            </a:r>
          </a:p>
        </p:txBody>
      </p:sp>
    </p:spTree>
    <p:extLst>
      <p:ext uri="{BB962C8B-B14F-4D97-AF65-F5344CB8AC3E}">
        <p14:creationId xmlns:p14="http://schemas.microsoft.com/office/powerpoint/2010/main" val="109785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6CA963-35C6-3208-837E-D609A852CD8C}"/>
              </a:ext>
            </a:extLst>
          </p:cNvPr>
          <p:cNvSpPr txBox="1"/>
          <p:nvPr/>
        </p:nvSpPr>
        <p:spPr>
          <a:xfrm>
            <a:off x="582789" y="35348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891631"/>
                </a:solidFill>
                <a:latin typeface="Impact"/>
              </a:rPr>
              <a:t>CONCLUSION</a:t>
            </a:r>
            <a:endParaRPr lang="en-US" sz="2400"/>
          </a:p>
        </p:txBody>
      </p:sp>
      <p:sp>
        <p:nvSpPr>
          <p:cNvPr id="2" name="TextBox 1">
            <a:extLst>
              <a:ext uri="{FF2B5EF4-FFF2-40B4-BE49-F238E27FC236}">
                <a16:creationId xmlns:a16="http://schemas.microsoft.com/office/drawing/2014/main" id="{AC91C2D5-B144-B168-0655-F7434FB2CA15}"/>
              </a:ext>
            </a:extLst>
          </p:cNvPr>
          <p:cNvSpPr txBox="1"/>
          <p:nvPr/>
        </p:nvSpPr>
        <p:spPr>
          <a:xfrm>
            <a:off x="622901" y="1068214"/>
            <a:ext cx="724943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imes New Roman"/>
                <a:ea typeface="+mn-lt"/>
                <a:cs typeface="+mn-lt"/>
              </a:rPr>
              <a:t>We just saw an end-to-end deep learning case study of image captioning in the medical field. We understood the problem and the need for such applications.</a:t>
            </a:r>
            <a:r>
              <a:rPr lang="en-US" dirty="0">
                <a:latin typeface="Times New Roman"/>
                <a:cs typeface="Times New Roman"/>
              </a:rPr>
              <a:t> Here we generated a report on chest x-rays and generated report by model is measured by BLEU score.</a:t>
            </a:r>
            <a:r>
              <a:rPr lang="en-US" dirty="0">
                <a:latin typeface="Times New Roman"/>
                <a:ea typeface="+mn-lt"/>
                <a:cs typeface="+mn-lt"/>
              </a:rPr>
              <a:t> By building an Attention model, The results are promising and the impression statements are meaningful according to the X-ray image.</a:t>
            </a:r>
            <a:endParaRPr lang="en-US" dirty="0">
              <a:latin typeface="Times New Roman"/>
            </a:endParaRPr>
          </a:p>
        </p:txBody>
      </p:sp>
    </p:spTree>
    <p:extLst>
      <p:ext uri="{BB962C8B-B14F-4D97-AF65-F5344CB8AC3E}">
        <p14:creationId xmlns:p14="http://schemas.microsoft.com/office/powerpoint/2010/main" val="1568643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DB24DF-F48B-C544-24DD-6852D301E31C}"/>
              </a:ext>
            </a:extLst>
          </p:cNvPr>
          <p:cNvSpPr txBox="1"/>
          <p:nvPr/>
        </p:nvSpPr>
        <p:spPr>
          <a:xfrm>
            <a:off x="974148" y="627784"/>
            <a:ext cx="56881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891631"/>
                </a:solidFill>
                <a:latin typeface="Impact"/>
              </a:rPr>
              <a:t>FUTURE SCOPE</a:t>
            </a:r>
          </a:p>
        </p:txBody>
      </p:sp>
      <p:sp>
        <p:nvSpPr>
          <p:cNvPr id="5" name="TextBox 4">
            <a:extLst>
              <a:ext uri="{FF2B5EF4-FFF2-40B4-BE49-F238E27FC236}">
                <a16:creationId xmlns:a16="http://schemas.microsoft.com/office/drawing/2014/main" id="{387C580D-355A-1E05-1D8D-B645B5B114B1}"/>
              </a:ext>
            </a:extLst>
          </p:cNvPr>
          <p:cNvSpPr txBox="1"/>
          <p:nvPr/>
        </p:nvSpPr>
        <p:spPr>
          <a:xfrm>
            <a:off x="974148" y="1062903"/>
            <a:ext cx="679651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latin typeface="Times New Roman"/>
                <a:cs typeface="Times New Roman"/>
              </a:rPr>
              <a:t>Can decrease the time taken to generate the report</a:t>
            </a:r>
            <a:endParaRPr lang="en-US">
              <a:latin typeface="Times New Roman"/>
              <a:cs typeface="Times New Roman"/>
            </a:endParaRPr>
          </a:p>
          <a:p>
            <a:pPr marL="285750" indent="-285750">
              <a:buFont typeface="Wingdings"/>
              <a:buChar char="Ø"/>
            </a:pPr>
            <a:endParaRPr lang="en-US" dirty="0">
              <a:latin typeface="Times New Roman"/>
              <a:cs typeface="Times New Roman"/>
            </a:endParaRPr>
          </a:p>
          <a:p>
            <a:pPr marL="285750" indent="-285750">
              <a:buFont typeface="Wingdings"/>
              <a:buChar char="Ø"/>
            </a:pPr>
            <a:r>
              <a:rPr lang="en-US" dirty="0">
                <a:latin typeface="Times New Roman"/>
                <a:cs typeface="Times New Roman"/>
              </a:rPr>
              <a:t>Along with the report generation it can also be used to detect the diseases.</a:t>
            </a:r>
          </a:p>
        </p:txBody>
      </p:sp>
    </p:spTree>
    <p:extLst>
      <p:ext uri="{BB962C8B-B14F-4D97-AF65-F5344CB8AC3E}">
        <p14:creationId xmlns:p14="http://schemas.microsoft.com/office/powerpoint/2010/main" val="3829185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613355-A80D-D61D-F20A-48F2182C0A28}"/>
              </a:ext>
            </a:extLst>
          </p:cNvPr>
          <p:cNvSpPr txBox="1"/>
          <p:nvPr/>
        </p:nvSpPr>
        <p:spPr>
          <a:xfrm>
            <a:off x="908277" y="510267"/>
            <a:ext cx="18628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rgbClr val="891631"/>
                </a:solidFill>
                <a:latin typeface="Impact"/>
              </a:rPr>
              <a:t>REFERENCES</a:t>
            </a:r>
          </a:p>
        </p:txBody>
      </p:sp>
      <p:sp>
        <p:nvSpPr>
          <p:cNvPr id="5" name="TextBox 4">
            <a:extLst>
              <a:ext uri="{FF2B5EF4-FFF2-40B4-BE49-F238E27FC236}">
                <a16:creationId xmlns:a16="http://schemas.microsoft.com/office/drawing/2014/main" id="{E6CDCB46-C947-61FD-913C-EBBA59780210}"/>
              </a:ext>
            </a:extLst>
          </p:cNvPr>
          <p:cNvSpPr txBox="1"/>
          <p:nvPr/>
        </p:nvSpPr>
        <p:spPr>
          <a:xfrm>
            <a:off x="910318" y="1173616"/>
            <a:ext cx="726757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dirty="0">
                <a:latin typeface="Times New Roman"/>
                <a:ea typeface="+mn-lt"/>
                <a:cs typeface="+mn-lt"/>
                <a:hlinkClick r:id="rId2">
                  <a:extLst>
                    <a:ext uri="{A12FA001-AC4F-418D-AE19-62706E023703}">
                      <ahyp:hlinkClr xmlns:ahyp="http://schemas.microsoft.com/office/drawing/2018/hyperlinkcolor" val="tx"/>
                    </a:ext>
                  </a:extLst>
                </a:hlinkClick>
              </a:rPr>
              <a:t>https://journals.plos.org/plosone/article?id=10.1371/journal.pone.0262209</a:t>
            </a:r>
            <a:endParaRPr lang="en-US">
              <a:latin typeface="Times New Roman"/>
              <a:ea typeface="+mn-lt"/>
              <a:cs typeface="+mn-lt"/>
            </a:endParaRPr>
          </a:p>
          <a:p>
            <a:pPr marL="285750" indent="-285750" algn="just">
              <a:buFont typeface="Wingdings"/>
              <a:buChar char="Ø"/>
            </a:pPr>
            <a:r>
              <a:rPr lang="en-US" dirty="0">
                <a:latin typeface="Times New Roman"/>
                <a:ea typeface="+mn-lt"/>
                <a:cs typeface="+mn-lt"/>
                <a:hlinkClick r:id="rId3">
                  <a:extLst>
                    <a:ext uri="{A12FA001-AC4F-418D-AE19-62706E023703}">
                      <ahyp:hlinkClr xmlns:ahyp="http://schemas.microsoft.com/office/drawing/2018/hyperlinkcolor" val="tx"/>
                    </a:ext>
                  </a:extLst>
                </a:hlinkClick>
              </a:rPr>
              <a:t>https://www.researchgate.net/publication/359348795_Report_Generation_of_Lungs_Diseases_from_Chest_X-ray_using_NLP</a:t>
            </a:r>
            <a:endParaRPr lang="en-US">
              <a:latin typeface="Times New Roman"/>
              <a:cs typeface="Times New Roman"/>
            </a:endParaRPr>
          </a:p>
          <a:p>
            <a:pPr marL="285750" indent="-285750" algn="just">
              <a:buFont typeface="Wingdings"/>
              <a:buChar char="Ø"/>
            </a:pPr>
            <a:r>
              <a:rPr lang="en-US" dirty="0">
                <a:latin typeface="Times New Roman"/>
                <a:ea typeface="+mn-lt"/>
                <a:cs typeface="+mn-lt"/>
                <a:hlinkClick r:id="rId4">
                  <a:extLst>
                    <a:ext uri="{A12FA001-AC4F-418D-AE19-62706E023703}">
                      <ahyp:hlinkClr xmlns:ahyp="http://schemas.microsoft.com/office/drawing/2018/hyperlinkcolor" val="tx"/>
                    </a:ext>
                  </a:extLst>
                </a:hlinkClick>
              </a:rPr>
              <a:t>https://paperswithcode.com/task/medical-report-generation</a:t>
            </a:r>
            <a:endParaRPr lang="en-US">
              <a:latin typeface="Times New Roman"/>
              <a:cs typeface="Times New Roman"/>
            </a:endParaRPr>
          </a:p>
          <a:p>
            <a:pPr marL="285750" indent="-285750" algn="just">
              <a:buFont typeface="Wingdings"/>
              <a:buChar char="Ø"/>
            </a:pPr>
            <a:r>
              <a:rPr lang="en-US" dirty="0">
                <a:latin typeface="Times New Roman"/>
                <a:ea typeface="+mn-lt"/>
                <a:cs typeface="+mn-lt"/>
                <a:hlinkClick r:id="rId5">
                  <a:extLst>
                    <a:ext uri="{A12FA001-AC4F-418D-AE19-62706E023703}">
                      <ahyp:hlinkClr xmlns:ahyp="http://schemas.microsoft.com/office/drawing/2018/hyperlinkcolor" val="tx"/>
                    </a:ext>
                  </a:extLst>
                </a:hlinkClick>
              </a:rPr>
              <a:t>https://www.sciencedirect.com/science/article/pii/S2352914821000472</a:t>
            </a:r>
            <a:endParaRPr lang="en-US">
              <a:latin typeface="Times New Roman"/>
              <a:cs typeface="Times New Roman"/>
            </a:endParaRPr>
          </a:p>
          <a:p>
            <a:pPr marL="285750" indent="-285750" algn="just">
              <a:buFont typeface="Wingdings"/>
              <a:buChar char="Ø"/>
            </a:pPr>
            <a:r>
              <a:rPr lang="en-US" dirty="0">
                <a:latin typeface="Times New Roman"/>
                <a:ea typeface="+mn-lt"/>
                <a:cs typeface="+mn-lt"/>
                <a:hlinkClick r:id="rId6">
                  <a:extLst>
                    <a:ext uri="{A12FA001-AC4F-418D-AE19-62706E023703}">
                      <ahyp:hlinkClr xmlns:ahyp="http://schemas.microsoft.com/office/drawing/2018/hyperlinkcolor" val="tx"/>
                    </a:ext>
                  </a:extLst>
                </a:hlinkClick>
              </a:rPr>
              <a:t>https://www.kaggle.com/datasets/raddar/chest-xrays-indiana-university</a:t>
            </a:r>
            <a:endParaRPr lang="en-US">
              <a:latin typeface="Times New Roman"/>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86758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DCF769-4907-7419-D0F9-D70825E2F97F}"/>
              </a:ext>
            </a:extLst>
          </p:cNvPr>
          <p:cNvSpPr>
            <a:spLocks noGrp="1"/>
          </p:cNvSpPr>
          <p:nvPr>
            <p:ph type="body" idx="1"/>
          </p:nvPr>
        </p:nvSpPr>
        <p:spPr>
          <a:xfrm>
            <a:off x="2639986" y="1605436"/>
            <a:ext cx="3859200" cy="819900"/>
          </a:xfrm>
        </p:spPr>
        <p:txBody>
          <a:bodyPr/>
          <a:lstStyle/>
          <a:p>
            <a:pPr marL="63500" indent="0">
              <a:buNone/>
            </a:pPr>
            <a:r>
              <a:rPr lang="en-US" sz="4400" i="0" dirty="0">
                <a:solidFill>
                  <a:srgbClr val="891631"/>
                </a:solidFill>
                <a:latin typeface="Impact"/>
              </a:rPr>
              <a:t>Thank You</a:t>
            </a:r>
            <a:endParaRPr lang="en-US" sz="4400" i="0" dirty="0">
              <a:latin typeface="Impact"/>
            </a:endParaRPr>
          </a:p>
        </p:txBody>
      </p:sp>
    </p:spTree>
    <p:extLst>
      <p:ext uri="{BB962C8B-B14F-4D97-AF65-F5344CB8AC3E}">
        <p14:creationId xmlns:p14="http://schemas.microsoft.com/office/powerpoint/2010/main" val="341832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8" name="TextBox 7">
            <a:extLst>
              <a:ext uri="{FF2B5EF4-FFF2-40B4-BE49-F238E27FC236}">
                <a16:creationId xmlns:a16="http://schemas.microsoft.com/office/drawing/2014/main" id="{63B35C5F-5064-4D5C-96BD-9E4395703EFE}"/>
              </a:ext>
            </a:extLst>
          </p:cNvPr>
          <p:cNvSpPr txBox="1"/>
          <p:nvPr/>
        </p:nvSpPr>
        <p:spPr>
          <a:xfrm>
            <a:off x="-107606" y="687626"/>
            <a:ext cx="4575544" cy="553998"/>
          </a:xfrm>
          <a:prstGeom prst="rect">
            <a:avLst/>
          </a:prstGeom>
          <a:noFill/>
        </p:spPr>
        <p:txBody>
          <a:bodyPr wrap="square">
            <a:spAutoFit/>
          </a:bodyPr>
          <a:lstStyle/>
          <a:p>
            <a:pPr algn="ctr"/>
            <a:r>
              <a:rPr lang="en-US" sz="3000" dirty="0">
                <a:solidFill>
                  <a:schemeClr val="accent1">
                    <a:lumMod val="75000"/>
                  </a:schemeClr>
                </a:solidFill>
                <a:latin typeface="Impact" panose="020B0806030902050204" pitchFamily="34" charset="0"/>
              </a:rPr>
              <a:t>PROBLEM STATEMENT</a:t>
            </a:r>
            <a:endParaRPr lang="en-IN" sz="3000" dirty="0">
              <a:solidFill>
                <a:schemeClr val="accent1">
                  <a:lumMod val="75000"/>
                </a:schemeClr>
              </a:solidFill>
              <a:latin typeface="Impact" panose="020B0806030902050204" pitchFamily="34" charset="0"/>
            </a:endParaRPr>
          </a:p>
        </p:txBody>
      </p:sp>
      <p:sp>
        <p:nvSpPr>
          <p:cNvPr id="7" name="TextBox 6">
            <a:extLst>
              <a:ext uri="{FF2B5EF4-FFF2-40B4-BE49-F238E27FC236}">
                <a16:creationId xmlns:a16="http://schemas.microsoft.com/office/drawing/2014/main" id="{1DD108AE-CB94-4E4D-94B5-F5B850EDF187}"/>
              </a:ext>
            </a:extLst>
          </p:cNvPr>
          <p:cNvSpPr txBox="1"/>
          <p:nvPr/>
        </p:nvSpPr>
        <p:spPr>
          <a:xfrm>
            <a:off x="519064" y="1417588"/>
            <a:ext cx="8105869" cy="1477328"/>
          </a:xfrm>
          <a:prstGeom prst="rect">
            <a:avLst/>
          </a:prstGeom>
          <a:noFill/>
        </p:spPr>
        <p:txBody>
          <a:bodyPr wrap="square" lIns="91440" tIns="45720" rIns="91440" bIns="45720" rtlCol="0" anchor="t">
            <a:spAutoFit/>
          </a:bodyPr>
          <a:lstStyle/>
          <a:p>
            <a:pPr algn="just"/>
            <a:r>
              <a:rPr lang="en-US" dirty="0">
                <a:solidFill>
                  <a:srgbClr val="292929"/>
                </a:solidFill>
                <a:latin typeface="Times New Roman"/>
                <a:cs typeface="Times New Roman"/>
              </a:rPr>
              <a:t>The aim is to generate a medical report by chest x-rays using deep </a:t>
            </a:r>
            <a:r>
              <a:rPr lang="en-US" dirty="0" err="1">
                <a:solidFill>
                  <a:srgbClr val="292929"/>
                </a:solidFill>
                <a:latin typeface="Times New Roman"/>
                <a:cs typeface="Times New Roman"/>
              </a:rPr>
              <a:t>learning.It</a:t>
            </a:r>
            <a:r>
              <a:rPr lang="en-US" b="0" i="0" dirty="0">
                <a:solidFill>
                  <a:srgbClr val="292929"/>
                </a:solidFill>
                <a:effectLst/>
                <a:latin typeface="Times New Roman"/>
                <a:cs typeface="Times New Roman"/>
              </a:rPr>
              <a:t> is often time-consuming and tedious to get detailed medical reports from these x-rays. In high population countries, a radiologist may come across 100s of x-ray images. So if a properly learned</a:t>
            </a:r>
            <a:r>
              <a:rPr lang="en-US" dirty="0">
                <a:solidFill>
                  <a:srgbClr val="292929"/>
                </a:solidFill>
                <a:latin typeface="Times New Roman"/>
                <a:cs typeface="Times New Roman"/>
              </a:rPr>
              <a:t> deep learning </a:t>
            </a:r>
            <a:r>
              <a:rPr lang="en-US" b="0" i="0" dirty="0">
                <a:solidFill>
                  <a:srgbClr val="292929"/>
                </a:solidFill>
                <a:effectLst/>
                <a:latin typeface="Times New Roman"/>
                <a:cs typeface="Times New Roman"/>
              </a:rPr>
              <a:t>model can automatically generate these medical reports, considerable work and time can be saved.</a:t>
            </a:r>
            <a:endParaRPr lang="en-IN" dirty="0">
              <a:latin typeface="Times New Roman"/>
              <a:cs typeface="Times New Roman"/>
            </a:endParaRPr>
          </a:p>
        </p:txBody>
      </p:sp>
    </p:spTree>
    <p:extLst>
      <p:ext uri="{BB962C8B-B14F-4D97-AF65-F5344CB8AC3E}">
        <p14:creationId xmlns:p14="http://schemas.microsoft.com/office/powerpoint/2010/main" val="173572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FC3FE5-A7C3-DAF3-9102-03F10DF469A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4</a:t>
            </a:fld>
            <a:endParaRPr lang="en"/>
          </a:p>
        </p:txBody>
      </p:sp>
      <p:sp>
        <p:nvSpPr>
          <p:cNvPr id="6" name="TextBox 5">
            <a:extLst>
              <a:ext uri="{FF2B5EF4-FFF2-40B4-BE49-F238E27FC236}">
                <a16:creationId xmlns:a16="http://schemas.microsoft.com/office/drawing/2014/main" id="{B801BC3F-5F56-CF18-3F6F-FAB19FC6746B}"/>
              </a:ext>
            </a:extLst>
          </p:cNvPr>
          <p:cNvSpPr txBox="1"/>
          <p:nvPr/>
        </p:nvSpPr>
        <p:spPr>
          <a:xfrm>
            <a:off x="561294" y="446994"/>
            <a:ext cx="1854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891631"/>
                </a:solidFill>
                <a:latin typeface="Impact"/>
              </a:rPr>
              <a:t>ABSTRACT</a:t>
            </a:r>
          </a:p>
        </p:txBody>
      </p:sp>
      <p:sp>
        <p:nvSpPr>
          <p:cNvPr id="7" name="TextBox 6">
            <a:extLst>
              <a:ext uri="{FF2B5EF4-FFF2-40B4-BE49-F238E27FC236}">
                <a16:creationId xmlns:a16="http://schemas.microsoft.com/office/drawing/2014/main" id="{2052FFD9-02AF-069A-0062-63201FBF4400}"/>
              </a:ext>
            </a:extLst>
          </p:cNvPr>
          <p:cNvSpPr txBox="1"/>
          <p:nvPr/>
        </p:nvSpPr>
        <p:spPr>
          <a:xfrm>
            <a:off x="2102304" y="2530928"/>
            <a:ext cx="3111952"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95288921-5CEF-0BA9-D48B-6E4EB6B3DE17}"/>
              </a:ext>
            </a:extLst>
          </p:cNvPr>
          <p:cNvSpPr txBox="1"/>
          <p:nvPr/>
        </p:nvSpPr>
        <p:spPr>
          <a:xfrm>
            <a:off x="557213" y="1098096"/>
            <a:ext cx="772477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latin typeface="Times New Roman"/>
                <a:ea typeface="+mn-lt"/>
                <a:cs typeface="+mn-lt"/>
              </a:rPr>
              <a:t>The chest x-ray is the most commonly performed diagnostic x-ray examination. A chest </a:t>
            </a:r>
            <a:r>
              <a:rPr lang="en-US" dirty="0" err="1">
                <a:latin typeface="Times New Roman"/>
                <a:ea typeface="+mn-lt"/>
                <a:cs typeface="+mn-lt"/>
              </a:rPr>
              <a:t>xray</a:t>
            </a:r>
            <a:r>
              <a:rPr lang="en-US" dirty="0">
                <a:latin typeface="Times New Roman"/>
                <a:ea typeface="+mn-lt"/>
                <a:cs typeface="+mn-lt"/>
              </a:rPr>
              <a:t> produces images of the heart, lungs, airways, blood vessels, and the bones of the spine and chest. Often time, it is the duty of a radiologist to conclude these x-rays so that to give appropriate treatment to the patients. It is often time-consuming and tedious to get detailed medical reports from these x-rays. In high population countries, a radiologist may come across 100s of x-ray </a:t>
            </a:r>
            <a:r>
              <a:rPr lang="en-US" dirty="0" err="1">
                <a:latin typeface="Times New Roman"/>
                <a:ea typeface="+mn-lt"/>
                <a:cs typeface="+mn-lt"/>
              </a:rPr>
              <a:t>images.In</a:t>
            </a:r>
            <a:r>
              <a:rPr lang="en-US" dirty="0">
                <a:latin typeface="Times New Roman"/>
                <a:ea typeface="+mn-lt"/>
                <a:cs typeface="+mn-lt"/>
              </a:rPr>
              <a:t> this project an Encoder and decoder with attention model is used to generate the text report and pretrained </a:t>
            </a:r>
            <a:r>
              <a:rPr lang="en-US" dirty="0" err="1">
                <a:latin typeface="Times New Roman"/>
                <a:ea typeface="+mn-lt"/>
                <a:cs typeface="+mn-lt"/>
              </a:rPr>
              <a:t>CheXnet</a:t>
            </a:r>
            <a:r>
              <a:rPr lang="en-US" dirty="0">
                <a:latin typeface="Times New Roman"/>
                <a:ea typeface="+mn-lt"/>
                <a:cs typeface="+mn-lt"/>
              </a:rPr>
              <a:t> model is used to obtain the image features.</a:t>
            </a:r>
            <a:endParaRPr lang="en-US" dirty="0">
              <a:latin typeface="Times New Roman"/>
              <a:cs typeface="Times New Roman"/>
            </a:endParaRPr>
          </a:p>
        </p:txBody>
      </p:sp>
    </p:spTree>
    <p:extLst>
      <p:ext uri="{BB962C8B-B14F-4D97-AF65-F5344CB8AC3E}">
        <p14:creationId xmlns:p14="http://schemas.microsoft.com/office/powerpoint/2010/main" val="97575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E98E44-A5CA-8A6B-F686-7EDAB74C91EC}"/>
              </a:ext>
            </a:extLst>
          </p:cNvPr>
          <p:cNvSpPr>
            <a:spLocks noGrp="1"/>
          </p:cNvSpPr>
          <p:nvPr>
            <p:ph type="body" idx="1"/>
          </p:nvPr>
        </p:nvSpPr>
        <p:spPr>
          <a:xfrm>
            <a:off x="460441" y="131122"/>
            <a:ext cx="3859200" cy="819900"/>
          </a:xfrm>
        </p:spPr>
        <p:txBody>
          <a:bodyPr/>
          <a:lstStyle/>
          <a:p>
            <a:pPr marL="63500" indent="0">
              <a:buNone/>
            </a:pPr>
            <a:r>
              <a:rPr lang="en-US" i="0" dirty="0">
                <a:solidFill>
                  <a:srgbClr val="891631"/>
                </a:solidFill>
                <a:latin typeface="Impact"/>
                <a:cs typeface="Times New Roman"/>
              </a:rPr>
              <a:t>Objectives &amp; Outcomes</a:t>
            </a:r>
          </a:p>
        </p:txBody>
      </p:sp>
      <p:sp>
        <p:nvSpPr>
          <p:cNvPr id="4" name="TextBox 3">
            <a:extLst>
              <a:ext uri="{FF2B5EF4-FFF2-40B4-BE49-F238E27FC236}">
                <a16:creationId xmlns:a16="http://schemas.microsoft.com/office/drawing/2014/main" id="{E438D924-A0E1-0F00-BCB5-5303E7EE9D1E}"/>
              </a:ext>
            </a:extLst>
          </p:cNvPr>
          <p:cNvSpPr txBox="1"/>
          <p:nvPr/>
        </p:nvSpPr>
        <p:spPr>
          <a:xfrm>
            <a:off x="3200400" y="234315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A77B0913-CC6D-6BB0-F80C-816B3FB0FC21}"/>
              </a:ext>
            </a:extLst>
          </p:cNvPr>
          <p:cNvSpPr txBox="1"/>
          <p:nvPr/>
        </p:nvSpPr>
        <p:spPr>
          <a:xfrm>
            <a:off x="460332" y="1234596"/>
            <a:ext cx="781134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This project aims to present a compilation of the most outstanding deep learning strategies focused on the automatic generation of medical reports from X-Ray images.</a:t>
            </a:r>
            <a:endParaRPr lang="en-US"/>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order to handle this challenging problem, deep learning algorithms have been include with models, to get promising results.</a:t>
            </a:r>
          </a:p>
          <a:p>
            <a:pPr marL="285750" indent="-285750" algn="just">
              <a:buFont typeface="Wingdings"/>
              <a:buChar char="Ø"/>
            </a:pPr>
            <a:endParaRPr lang="en-US" b="1" dirty="0">
              <a:latin typeface="Times New Roman"/>
              <a:cs typeface="Times New Roman"/>
            </a:endParaRPr>
          </a:p>
          <a:p>
            <a:pPr algn="just"/>
            <a:r>
              <a:rPr lang="en-US" b="1" dirty="0">
                <a:latin typeface="Times New Roman"/>
                <a:cs typeface="Times New Roman"/>
              </a:rPr>
              <a:t>Outcome:</a:t>
            </a:r>
          </a:p>
          <a:p>
            <a:pPr algn="just"/>
            <a:endParaRPr lang="en-US" b="1" dirty="0">
              <a:latin typeface="Times New Roman"/>
              <a:cs typeface="Times New Roman"/>
            </a:endParaRPr>
          </a:p>
          <a:p>
            <a:pPr marL="285750" indent="-285750" algn="just">
              <a:buFont typeface="Wingdings" panose="05000000000000000000" pitchFamily="2" charset="2"/>
              <a:buChar char="v"/>
            </a:pPr>
            <a:r>
              <a:rPr lang="en-US" dirty="0">
                <a:latin typeface="Times New Roman"/>
                <a:ea typeface="+mn-lt"/>
                <a:cs typeface="+mn-lt"/>
              </a:rPr>
              <a:t>The medical report generated from the model </a:t>
            </a:r>
            <a:r>
              <a:rPr lang="en-GB" dirty="0" err="1">
                <a:latin typeface="Times New Roman"/>
                <a:ea typeface="+mn-lt"/>
                <a:cs typeface="+mn-lt"/>
              </a:rPr>
              <a:t>i</a:t>
            </a:r>
            <a:r>
              <a:rPr lang="en-US" dirty="0" err="1">
                <a:latin typeface="Times New Roman"/>
                <a:ea typeface="+mn-lt"/>
                <a:cs typeface="+mn-lt"/>
              </a:rPr>
              <a:t>n</a:t>
            </a:r>
            <a:r>
              <a:rPr lang="en-US" dirty="0">
                <a:latin typeface="Times New Roman"/>
                <a:ea typeface="+mn-lt"/>
                <a:cs typeface="+mn-lt"/>
              </a:rPr>
              <a:t> the final stage.</a:t>
            </a:r>
            <a:endParaRPr lang="en-US" dirty="0">
              <a:latin typeface="Times New Roman"/>
              <a:cs typeface="Times New Roman"/>
            </a:endParaRPr>
          </a:p>
        </p:txBody>
      </p:sp>
      <p:sp>
        <p:nvSpPr>
          <p:cNvPr id="7" name="TextBox 6">
            <a:extLst>
              <a:ext uri="{FF2B5EF4-FFF2-40B4-BE49-F238E27FC236}">
                <a16:creationId xmlns:a16="http://schemas.microsoft.com/office/drawing/2014/main" id="{FD00833D-7302-BDCE-C539-703D01054743}"/>
              </a:ext>
            </a:extLst>
          </p:cNvPr>
          <p:cNvSpPr txBox="1"/>
          <p:nvPr/>
        </p:nvSpPr>
        <p:spPr>
          <a:xfrm>
            <a:off x="460331" y="8713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Times New Roman"/>
                <a:cs typeface="Times New Roman"/>
              </a:rPr>
              <a:t>Objectives:</a:t>
            </a:r>
          </a:p>
        </p:txBody>
      </p:sp>
    </p:spTree>
    <p:extLst>
      <p:ext uri="{BB962C8B-B14F-4D97-AF65-F5344CB8AC3E}">
        <p14:creationId xmlns:p14="http://schemas.microsoft.com/office/powerpoint/2010/main" val="287218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9" name="TextBox 8">
            <a:extLst>
              <a:ext uri="{FF2B5EF4-FFF2-40B4-BE49-F238E27FC236}">
                <a16:creationId xmlns:a16="http://schemas.microsoft.com/office/drawing/2014/main" id="{1C320725-A02B-4E17-A50B-25909E81181C}"/>
              </a:ext>
            </a:extLst>
          </p:cNvPr>
          <p:cNvSpPr txBox="1"/>
          <p:nvPr/>
        </p:nvSpPr>
        <p:spPr>
          <a:xfrm>
            <a:off x="2656" y="27878"/>
            <a:ext cx="4167963" cy="553998"/>
          </a:xfrm>
          <a:prstGeom prst="rect">
            <a:avLst/>
          </a:prstGeom>
          <a:noFill/>
        </p:spPr>
        <p:txBody>
          <a:bodyPr wrap="square" rtlCol="0">
            <a:spAutoFit/>
          </a:bodyPr>
          <a:lstStyle/>
          <a:p>
            <a:r>
              <a:rPr lang="en-IN" sz="3000" dirty="0">
                <a:solidFill>
                  <a:schemeClr val="accent1">
                    <a:lumMod val="75000"/>
                  </a:schemeClr>
                </a:solidFill>
                <a:latin typeface="Impact" panose="020B0806030902050204" pitchFamily="34" charset="0"/>
              </a:rPr>
              <a:t>LITERATURE REVIEW</a:t>
            </a:r>
          </a:p>
        </p:txBody>
      </p:sp>
      <p:sp>
        <p:nvSpPr>
          <p:cNvPr id="2" name="TextBox 1">
            <a:extLst>
              <a:ext uri="{FF2B5EF4-FFF2-40B4-BE49-F238E27FC236}">
                <a16:creationId xmlns:a16="http://schemas.microsoft.com/office/drawing/2014/main" id="{B77DF976-CD61-4389-B043-CF6644DB6589}"/>
              </a:ext>
            </a:extLst>
          </p:cNvPr>
          <p:cNvSpPr txBox="1"/>
          <p:nvPr/>
        </p:nvSpPr>
        <p:spPr>
          <a:xfrm>
            <a:off x="264318" y="3764756"/>
            <a:ext cx="242888" cy="323165"/>
          </a:xfrm>
          <a:prstGeom prst="rect">
            <a:avLst/>
          </a:prstGeom>
          <a:noFill/>
        </p:spPr>
        <p:txBody>
          <a:bodyPr wrap="square" rtlCol="0">
            <a:spAutoFit/>
          </a:bodyPr>
          <a:lstStyle/>
          <a:p>
            <a:r>
              <a:rPr lang="en-IN" sz="1500" dirty="0">
                <a:latin typeface="Times New Roman" panose="02020603050405020304" pitchFamily="18" charset="0"/>
                <a:cs typeface="Times New Roman" panose="02020603050405020304" pitchFamily="18" charset="0"/>
              </a:rPr>
              <a:t>3</a:t>
            </a:r>
          </a:p>
        </p:txBody>
      </p:sp>
      <p:graphicFrame>
        <p:nvGraphicFramePr>
          <p:cNvPr id="3" name="Table 3">
            <a:extLst>
              <a:ext uri="{FF2B5EF4-FFF2-40B4-BE49-F238E27FC236}">
                <a16:creationId xmlns:a16="http://schemas.microsoft.com/office/drawing/2014/main" id="{FD823FD0-E518-396F-5EA2-4E366200927F}"/>
              </a:ext>
            </a:extLst>
          </p:cNvPr>
          <p:cNvGraphicFramePr>
            <a:graphicFrameLocks noGrp="1"/>
          </p:cNvGraphicFramePr>
          <p:nvPr>
            <p:extLst>
              <p:ext uri="{D42A27DB-BD31-4B8C-83A1-F6EECF244321}">
                <p14:modId xmlns:p14="http://schemas.microsoft.com/office/powerpoint/2010/main" val="752302992"/>
              </p:ext>
            </p:extLst>
          </p:nvPr>
        </p:nvGraphicFramePr>
        <p:xfrm>
          <a:off x="20908" y="578469"/>
          <a:ext cx="9095498" cy="4439732"/>
        </p:xfrm>
        <a:graphic>
          <a:graphicData uri="http://schemas.openxmlformats.org/drawingml/2006/table">
            <a:tbl>
              <a:tblPr firstRow="1" bandRow="1">
                <a:tableStyleId>{10A1B5D5-9B99-4C35-A422-299274C87663}</a:tableStyleId>
              </a:tblPr>
              <a:tblGrid>
                <a:gridCol w="1463685">
                  <a:extLst>
                    <a:ext uri="{9D8B030D-6E8A-4147-A177-3AD203B41FA5}">
                      <a16:colId xmlns:a16="http://schemas.microsoft.com/office/drawing/2014/main" val="1224113412"/>
                    </a:ext>
                  </a:extLst>
                </a:gridCol>
                <a:gridCol w="1959409">
                  <a:extLst>
                    <a:ext uri="{9D8B030D-6E8A-4147-A177-3AD203B41FA5}">
                      <a16:colId xmlns:a16="http://schemas.microsoft.com/office/drawing/2014/main" val="191930360"/>
                    </a:ext>
                  </a:extLst>
                </a:gridCol>
                <a:gridCol w="2249310">
                  <a:extLst>
                    <a:ext uri="{9D8B030D-6E8A-4147-A177-3AD203B41FA5}">
                      <a16:colId xmlns:a16="http://schemas.microsoft.com/office/drawing/2014/main" val="3704835711"/>
                    </a:ext>
                  </a:extLst>
                </a:gridCol>
                <a:gridCol w="1711547">
                  <a:extLst>
                    <a:ext uri="{9D8B030D-6E8A-4147-A177-3AD203B41FA5}">
                      <a16:colId xmlns:a16="http://schemas.microsoft.com/office/drawing/2014/main" val="2919669395"/>
                    </a:ext>
                  </a:extLst>
                </a:gridCol>
                <a:gridCol w="1711547">
                  <a:extLst>
                    <a:ext uri="{9D8B030D-6E8A-4147-A177-3AD203B41FA5}">
                      <a16:colId xmlns:a16="http://schemas.microsoft.com/office/drawing/2014/main" val="143250126"/>
                    </a:ext>
                  </a:extLst>
                </a:gridCol>
              </a:tblGrid>
              <a:tr h="728272">
                <a:tc>
                  <a:txBody>
                    <a:bodyPr/>
                    <a:lstStyle/>
                    <a:p>
                      <a:pPr algn="ctr"/>
                      <a:endParaRPr lang="en-IN" dirty="0"/>
                    </a:p>
                    <a:p>
                      <a:pPr algn="ctr"/>
                      <a:r>
                        <a:rPr lang="en-IN" dirty="0"/>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PUBLICATION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912608"/>
                  </a:ext>
                </a:extLst>
              </a:tr>
              <a:tr h="2446540">
                <a:tc>
                  <a:txBody>
                    <a:bodyPr/>
                    <a:lstStyle/>
                    <a:p>
                      <a:pPr algn="ctr"/>
                      <a:endParaRPr lang="en-IN" dirty="0"/>
                    </a:p>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lnSpc>
                          <a:spcPct val="100000"/>
                        </a:lnSpc>
                        <a:spcBef>
                          <a:spcPts val="0"/>
                        </a:spcBef>
                        <a:spcAft>
                          <a:spcPts val="0"/>
                        </a:spcAft>
                        <a:buNone/>
                      </a:pPr>
                      <a:r>
                        <a:rPr lang="en-US" b="0" i="0" dirty="0"/>
                        <a:t>Attention based automated radiology report generation using CNN and LSTM</a:t>
                      </a:r>
                      <a:endParaRPr lang="en-US" b="0" dirty="0"/>
                    </a:p>
                    <a:p>
                      <a:pPr lvl="0" algn="ctr">
                        <a:buNone/>
                      </a:pP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t>In this paper, to address this issue an approach is </a:t>
                      </a:r>
                      <a:r>
                        <a:rPr lang="en-US" sz="1100" dirty="0" err="1"/>
                        <a:t>proposed,</a:t>
                      </a:r>
                      <a:r>
                        <a:rPr lang="en-US" sz="1100" b="0" i="0" u="none" strike="noStrike" noProof="0" dirty="0" err="1">
                          <a:latin typeface="Gill Sans MT"/>
                        </a:rPr>
                        <a:t>based</a:t>
                      </a:r>
                      <a:r>
                        <a:rPr lang="en-US" sz="1100" b="0" i="0" u="none" strike="noStrike" noProof="0" dirty="0">
                          <a:latin typeface="Gill Sans MT"/>
                        </a:rPr>
                        <a:t> on the continuous integration of convolutional neural networks and long short-term memory for detecting diseases, followed by the attention mechanism for sequence generation based on these diseases</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1000" b="0" i="0" u="none" strike="noStrike" noProof="0" dirty="0">
                          <a:latin typeface="Gill Sans MT"/>
                        </a:rPr>
                        <a:t>Various images were tested using three methods, that is, VGG + LSTM, VGG + GRU, and VGG + Bi-directional LSTM. The training process is accomplished for the above-mentioned models, and the results are obtained and clearly identified that the VGG + LSTM model is more accurate than the other techniques</a:t>
                      </a:r>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2292694"/>
                  </a:ext>
                </a:extLst>
              </a:tr>
              <a:tr h="1234848">
                <a:tc>
                  <a:txBody>
                    <a:bodyPr/>
                    <a:lstStyle/>
                    <a:p>
                      <a:pPr algn="ctr"/>
                      <a:endParaRPr lang="en-IN" dirty="0"/>
                    </a:p>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1350" b="0" i="0" u="none" strike="noStrike" noProof="0" dirty="0">
                          <a:latin typeface="Gill Sans MT"/>
                        </a:rPr>
                        <a:t>Report Generation of Lungs Diseases from Chest X-ray using NLP</a:t>
                      </a:r>
                      <a:endParaRPr lang="en-US" sz="135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endParaRPr lang="en-IN" dirty="0"/>
                    </a:p>
                    <a:p>
                      <a:pPr algn="ctr"/>
                      <a:r>
                        <a:rPr lang="en-IN"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t>In their experiments, they described a strategy </a:t>
                      </a:r>
                      <a:r>
                        <a:rPr lang="en-US" sz="1100" b="0" i="0" u="none" strike="noStrike" noProof="0" dirty="0">
                          <a:latin typeface="Gill Sans MT"/>
                        </a:rPr>
                        <a:t>on the basis of CNN-RNN architecture with attention mechanism. P</a:t>
                      </a:r>
                      <a:r>
                        <a:rPr lang="en-US" sz="1100" b="0" i="0" u="none" strike="noStrike" noProof="0" dirty="0"/>
                        <a:t>redicted the results of their model trained on the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t>In this the CNN-RNN with attention model is more accurate than the encoder and decoder model.</a:t>
                      </a:r>
                      <a:r>
                        <a:rPr lang="en-US" sz="12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2842488"/>
                  </a:ext>
                </a:extLst>
              </a:tr>
            </a:tbl>
          </a:graphicData>
        </a:graphic>
      </p:graphicFrame>
    </p:spTree>
    <p:extLst>
      <p:ext uri="{BB962C8B-B14F-4D97-AF65-F5344CB8AC3E}">
        <p14:creationId xmlns:p14="http://schemas.microsoft.com/office/powerpoint/2010/main" val="169112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357824-9F2B-9D99-5624-5A72135E97C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7</a:t>
            </a:fld>
            <a:endParaRPr lang="en"/>
          </a:p>
        </p:txBody>
      </p:sp>
      <p:graphicFrame>
        <p:nvGraphicFramePr>
          <p:cNvPr id="6" name="Table 3">
            <a:extLst>
              <a:ext uri="{FF2B5EF4-FFF2-40B4-BE49-F238E27FC236}">
                <a16:creationId xmlns:a16="http://schemas.microsoft.com/office/drawing/2014/main" id="{1F24E38E-ED9D-639D-6CC7-358483FAA20C}"/>
              </a:ext>
            </a:extLst>
          </p:cNvPr>
          <p:cNvGraphicFramePr>
            <a:graphicFrameLocks noGrp="1"/>
          </p:cNvGraphicFramePr>
          <p:nvPr>
            <p:extLst>
              <p:ext uri="{D42A27DB-BD31-4B8C-83A1-F6EECF244321}">
                <p14:modId xmlns:p14="http://schemas.microsoft.com/office/powerpoint/2010/main" val="3615251400"/>
              </p:ext>
            </p:extLst>
          </p:nvPr>
        </p:nvGraphicFramePr>
        <p:xfrm>
          <a:off x="27534" y="166408"/>
          <a:ext cx="9095498" cy="4902819"/>
        </p:xfrm>
        <a:graphic>
          <a:graphicData uri="http://schemas.openxmlformats.org/drawingml/2006/table">
            <a:tbl>
              <a:tblPr firstRow="1" bandRow="1">
                <a:tableStyleId>{10A1B5D5-9B99-4C35-A422-299274C87663}</a:tableStyleId>
              </a:tblPr>
              <a:tblGrid>
                <a:gridCol w="1463685">
                  <a:extLst>
                    <a:ext uri="{9D8B030D-6E8A-4147-A177-3AD203B41FA5}">
                      <a16:colId xmlns:a16="http://schemas.microsoft.com/office/drawing/2014/main" val="1224113412"/>
                    </a:ext>
                  </a:extLst>
                </a:gridCol>
                <a:gridCol w="1959409">
                  <a:extLst>
                    <a:ext uri="{9D8B030D-6E8A-4147-A177-3AD203B41FA5}">
                      <a16:colId xmlns:a16="http://schemas.microsoft.com/office/drawing/2014/main" val="191930360"/>
                    </a:ext>
                  </a:extLst>
                </a:gridCol>
                <a:gridCol w="2249310">
                  <a:extLst>
                    <a:ext uri="{9D8B030D-6E8A-4147-A177-3AD203B41FA5}">
                      <a16:colId xmlns:a16="http://schemas.microsoft.com/office/drawing/2014/main" val="3704835711"/>
                    </a:ext>
                  </a:extLst>
                </a:gridCol>
                <a:gridCol w="1711547">
                  <a:extLst>
                    <a:ext uri="{9D8B030D-6E8A-4147-A177-3AD203B41FA5}">
                      <a16:colId xmlns:a16="http://schemas.microsoft.com/office/drawing/2014/main" val="2919669395"/>
                    </a:ext>
                  </a:extLst>
                </a:gridCol>
                <a:gridCol w="1711547">
                  <a:extLst>
                    <a:ext uri="{9D8B030D-6E8A-4147-A177-3AD203B41FA5}">
                      <a16:colId xmlns:a16="http://schemas.microsoft.com/office/drawing/2014/main" val="143250126"/>
                    </a:ext>
                  </a:extLst>
                </a:gridCol>
              </a:tblGrid>
              <a:tr h="864219">
                <a:tc>
                  <a:txBody>
                    <a:bodyPr/>
                    <a:lstStyle/>
                    <a:p>
                      <a:pPr algn="ctr"/>
                      <a:endParaRPr lang="en-IN" dirty="0"/>
                    </a:p>
                    <a:p>
                      <a:pPr algn="ctr"/>
                      <a:r>
                        <a:rPr lang="en-IN" dirty="0"/>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PUBLICATION YEAR&amp;PAPER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912608"/>
                  </a:ext>
                </a:extLst>
              </a:tr>
              <a:tr h="2197870">
                <a:tc>
                  <a:txBody>
                    <a:bodyPr/>
                    <a:lstStyle/>
                    <a:p>
                      <a:pPr algn="ctr"/>
                      <a:endParaRPr lang="en-IN" dirty="0"/>
                    </a:p>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lnSpc>
                          <a:spcPct val="100000"/>
                        </a:lnSpc>
                        <a:spcBef>
                          <a:spcPts val="0"/>
                        </a:spcBef>
                        <a:spcAft>
                          <a:spcPts val="0"/>
                        </a:spcAft>
                        <a:buNone/>
                      </a:pPr>
                      <a:r>
                        <a:rPr lang="en-US" b="0" i="0" dirty="0"/>
                        <a:t>An Automated medical report generation</a:t>
                      </a:r>
                    </a:p>
                    <a:p>
                      <a:pPr lvl="0" algn="ctr">
                        <a:buNone/>
                      </a:pP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t>In this paper,</a:t>
                      </a:r>
                      <a:r>
                        <a:rPr lang="en-US" sz="1100" b="0" i="0" u="none" strike="noStrike" noProof="0" dirty="0">
                          <a:latin typeface="Gill Sans MT"/>
                        </a:rPr>
                        <a:t> they build a multi-task learning framework which jointly performs the prediction of tags and the generation of paragraphs,  propose a co-attention mechanism to localize regions containing abnormalities and generate narrations for them,  develop a hierarchical LSTM model to generate long paragraphs</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1000" b="0" i="0" u="none" strike="noStrike" noProof="0" dirty="0"/>
                        <a:t>the models with a single LSTM decoder perform much worse than those with a hierarchical LSTM decoder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2292694"/>
                  </a:ext>
                </a:extLst>
              </a:tr>
              <a:tr h="1593300">
                <a:tc>
                  <a:txBody>
                    <a:bodyPr/>
                    <a:lstStyle/>
                    <a:p>
                      <a:pPr algn="ctr"/>
                      <a:endParaRPr lang="en-IN" dirty="0"/>
                    </a:p>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lnSpc>
                          <a:spcPct val="100000"/>
                        </a:lnSpc>
                        <a:spcBef>
                          <a:spcPts val="0"/>
                        </a:spcBef>
                        <a:spcAft>
                          <a:spcPts val="0"/>
                        </a:spcAft>
                        <a:buNone/>
                      </a:pPr>
                      <a:r>
                        <a:rPr lang="en-US" b="0" i="0" dirty="0"/>
                        <a:t>Automated radiology report generation using conditioned transformers</a:t>
                      </a:r>
                      <a:endParaRPr lang="en-US" dirty="0"/>
                    </a:p>
                    <a:p>
                      <a:pPr lvl="0" algn="ctr">
                        <a:buNone/>
                      </a:pPr>
                      <a:endParaRPr lang="en-US" sz="1350" b="0" i="0" u="none" strike="noStrike" noProof="0" dirty="0">
                        <a:latin typeface="Gill Sans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endParaRPr lang="en-IN" dirty="0"/>
                    </a:p>
                    <a:p>
                      <a:pPr algn="ctr"/>
                      <a:r>
                        <a:rPr lang="en-IN" dirty="0"/>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a:buNone/>
                      </a:pPr>
                      <a:r>
                        <a:rPr lang="en-US" sz="1100" b="0" i="0" u="none" strike="noStrike" noProof="0" dirty="0">
                          <a:latin typeface="Gill Sans MT"/>
                        </a:rPr>
                        <a:t>They proposed a new deep learning that uses visual and semantic features to condition a pre-trained transformer and then add semantic similarity metrics besides word-overlap metrics for the quantitative analysis</a:t>
                      </a:r>
                      <a:endParaRPr lang="en-US" sz="1100" b="0" i="0" u="none" strike="noStrike"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1200" b="0" i="0" u="none" strike="noStrike" noProof="0" dirty="0">
                          <a:latin typeface="Gill Sans MT"/>
                        </a:rPr>
                        <a:t>Their  model was able to generate accurate reports for 61.7%, 28.2% had missing information, and 10.2% had a false diagnosis.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2842488"/>
                  </a:ext>
                </a:extLst>
              </a:tr>
            </a:tbl>
          </a:graphicData>
        </a:graphic>
      </p:graphicFrame>
    </p:spTree>
    <p:extLst>
      <p:ext uri="{BB962C8B-B14F-4D97-AF65-F5344CB8AC3E}">
        <p14:creationId xmlns:p14="http://schemas.microsoft.com/office/powerpoint/2010/main" val="123130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5569D1-37D2-BED8-DD04-906930C18347}"/>
              </a:ext>
            </a:extLst>
          </p:cNvPr>
          <p:cNvSpPr>
            <a:spLocks noGrp="1"/>
          </p:cNvSpPr>
          <p:nvPr>
            <p:ph type="body" idx="1"/>
          </p:nvPr>
        </p:nvSpPr>
        <p:spPr>
          <a:xfrm>
            <a:off x="714830" y="333158"/>
            <a:ext cx="3859200" cy="819900"/>
          </a:xfrm>
        </p:spPr>
        <p:txBody>
          <a:bodyPr/>
          <a:lstStyle/>
          <a:p>
            <a:pPr marL="63500" indent="0">
              <a:buNone/>
            </a:pPr>
            <a:r>
              <a:rPr lang="en-US" i="0" dirty="0">
                <a:solidFill>
                  <a:srgbClr val="891631"/>
                </a:solidFill>
                <a:latin typeface="Impact"/>
              </a:rPr>
              <a:t>REQUIREMENTS</a:t>
            </a:r>
          </a:p>
        </p:txBody>
      </p:sp>
      <p:sp>
        <p:nvSpPr>
          <p:cNvPr id="4" name="TextBox 3">
            <a:extLst>
              <a:ext uri="{FF2B5EF4-FFF2-40B4-BE49-F238E27FC236}">
                <a16:creationId xmlns:a16="http://schemas.microsoft.com/office/drawing/2014/main" id="{53486390-D521-B777-20E2-83A5DD54D6D9}"/>
              </a:ext>
            </a:extLst>
          </p:cNvPr>
          <p:cNvSpPr txBox="1"/>
          <p:nvPr/>
        </p:nvSpPr>
        <p:spPr>
          <a:xfrm>
            <a:off x="757824" y="1153177"/>
            <a:ext cx="827412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q"/>
            </a:pPr>
            <a:r>
              <a:rPr lang="en-US" sz="2400" dirty="0">
                <a:solidFill>
                  <a:srgbClr val="002060"/>
                </a:solidFill>
                <a:latin typeface="Times New Roman"/>
                <a:cs typeface="Times New Roman"/>
              </a:rPr>
              <a:t>Data set(</a:t>
            </a:r>
            <a:r>
              <a:rPr lang="en-US" sz="2000" dirty="0">
                <a:solidFill>
                  <a:srgbClr val="002060"/>
                </a:solidFill>
              </a:rPr>
              <a:t>Indiana University - Chest X-Rays(</a:t>
            </a:r>
            <a:r>
              <a:rPr lang="en-US" sz="2400" dirty="0">
                <a:solidFill>
                  <a:srgbClr val="002060"/>
                </a:solidFill>
                <a:latin typeface="Times New Roman"/>
                <a:cs typeface="Times New Roman"/>
              </a:rPr>
              <a:t>x-rays and xml reports))</a:t>
            </a:r>
            <a:endParaRPr lang="en-US" sz="2400" dirty="0">
              <a:solidFill>
                <a:srgbClr val="002060"/>
              </a:solidFill>
            </a:endParaRPr>
          </a:p>
          <a:p>
            <a:pPr marL="342900" indent="-342900">
              <a:buFont typeface="Wingdings" panose="05000000000000000000" pitchFamily="2" charset="2"/>
              <a:buChar char="q"/>
            </a:pPr>
            <a:r>
              <a:rPr lang="en-US" sz="2400" dirty="0">
                <a:solidFill>
                  <a:srgbClr val="002060"/>
                </a:solidFill>
                <a:latin typeface="Times New Roman"/>
                <a:cs typeface="Times New Roman"/>
              </a:rPr>
              <a:t>X-rays-7471</a:t>
            </a:r>
          </a:p>
          <a:p>
            <a:pPr marL="342900" indent="-342900">
              <a:buFont typeface="Wingdings" panose="05000000000000000000" pitchFamily="2" charset="2"/>
              <a:buChar char="q"/>
            </a:pPr>
            <a:r>
              <a:rPr lang="en-US" sz="2400" dirty="0">
                <a:solidFill>
                  <a:srgbClr val="002060"/>
                </a:solidFill>
                <a:latin typeface="Times New Roman"/>
                <a:cs typeface="Times New Roman"/>
              </a:rPr>
              <a:t>XML rports-3955</a:t>
            </a:r>
          </a:p>
          <a:p>
            <a:pPr marL="342900" indent="-342900">
              <a:buFont typeface="Wingdings" panose="05000000000000000000" pitchFamily="2" charset="2"/>
              <a:buChar char="q"/>
            </a:pPr>
            <a:r>
              <a:rPr lang="en-US" sz="2400" dirty="0">
                <a:solidFill>
                  <a:srgbClr val="002060"/>
                </a:solidFill>
                <a:latin typeface="Times New Roman"/>
                <a:cs typeface="Times New Roman"/>
              </a:rPr>
              <a:t>Open Cv</a:t>
            </a:r>
          </a:p>
          <a:p>
            <a:pPr marL="342900" indent="-342900">
              <a:buFont typeface="Wingdings" panose="05000000000000000000" pitchFamily="2" charset="2"/>
              <a:buChar char="q"/>
            </a:pPr>
            <a:r>
              <a:rPr lang="en-US" sz="2400" dirty="0">
                <a:solidFill>
                  <a:srgbClr val="002060"/>
                </a:solidFill>
                <a:latin typeface="Times New Roman"/>
                <a:cs typeface="Times New Roman"/>
              </a:rPr>
              <a:t>Tensorflow</a:t>
            </a:r>
          </a:p>
          <a:p>
            <a:pPr marL="342900" indent="-342900">
              <a:buFont typeface="Wingdings" panose="05000000000000000000" pitchFamily="2" charset="2"/>
              <a:buChar char="q"/>
            </a:pPr>
            <a:r>
              <a:rPr lang="en-US" sz="2400" dirty="0">
                <a:solidFill>
                  <a:srgbClr val="002060"/>
                </a:solidFill>
                <a:latin typeface="Times New Roman"/>
                <a:cs typeface="Times New Roman"/>
              </a:rPr>
              <a:t>Python Modules</a:t>
            </a:r>
          </a:p>
          <a:p>
            <a:pPr marL="342900" indent="-342900">
              <a:buFont typeface="Wingdings" panose="05000000000000000000" pitchFamily="2" charset="2"/>
              <a:buChar char="q"/>
            </a:pPr>
            <a:r>
              <a:rPr lang="en-US" sz="2400" dirty="0">
                <a:solidFill>
                  <a:srgbClr val="002060"/>
                </a:solidFill>
                <a:latin typeface="Times New Roman"/>
                <a:cs typeface="Times New Roman"/>
              </a:rPr>
              <a:t>Google Colab</a:t>
            </a:r>
          </a:p>
        </p:txBody>
      </p:sp>
    </p:spTree>
    <p:extLst>
      <p:ext uri="{BB962C8B-B14F-4D97-AF65-F5344CB8AC3E}">
        <p14:creationId xmlns:p14="http://schemas.microsoft.com/office/powerpoint/2010/main" val="3306080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6201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E94FA4-5CF3-4B66-5CA6-B7402F8EA70C}"/>
              </a:ext>
            </a:extLst>
          </p:cNvPr>
          <p:cNvSpPr txBox="1"/>
          <p:nvPr/>
        </p:nvSpPr>
        <p:spPr>
          <a:xfrm>
            <a:off x="734338" y="1745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IN">
                <a:solidFill>
                  <a:srgbClr val="891631"/>
                </a:solidFill>
                <a:latin typeface="Impact"/>
                <a:cs typeface="Arial"/>
              </a:rPr>
              <a:t>ARCHITECTURE DIAGRAM</a:t>
            </a:r>
            <a:r>
              <a:rPr lang="en-US">
                <a:latin typeface="Impact"/>
                <a:cs typeface="Arial"/>
              </a:rPr>
              <a:t>​</a:t>
            </a:r>
          </a:p>
        </p:txBody>
      </p:sp>
      <p:pic>
        <p:nvPicPr>
          <p:cNvPr id="4" name="Picture 4" descr="Diagram&#10;&#10;Description automatically generated">
            <a:extLst>
              <a:ext uri="{FF2B5EF4-FFF2-40B4-BE49-F238E27FC236}">
                <a16:creationId xmlns:a16="http://schemas.microsoft.com/office/drawing/2014/main" id="{4FA6FF7B-8C5E-AD8F-6B1D-AB6982EB3177}"/>
              </a:ext>
            </a:extLst>
          </p:cNvPr>
          <p:cNvPicPr>
            <a:picLocks noChangeAspect="1"/>
          </p:cNvPicPr>
          <p:nvPr/>
        </p:nvPicPr>
        <p:blipFill>
          <a:blip r:embed="rId3"/>
          <a:stretch>
            <a:fillRect/>
          </a:stretch>
        </p:blipFill>
        <p:spPr>
          <a:xfrm>
            <a:off x="663879" y="583691"/>
            <a:ext cx="7706636" cy="3913488"/>
          </a:xfrm>
          <a:prstGeom prst="rect">
            <a:avLst/>
          </a:prstGeom>
        </p:spPr>
      </p:pic>
      <p:sp>
        <p:nvSpPr>
          <p:cNvPr id="2" name="Rectangle 1">
            <a:extLst>
              <a:ext uri="{FF2B5EF4-FFF2-40B4-BE49-F238E27FC236}">
                <a16:creationId xmlns:a16="http://schemas.microsoft.com/office/drawing/2014/main" id="{09842067-9761-4B76-19BA-F0112F353A40}"/>
              </a:ext>
            </a:extLst>
          </p:cNvPr>
          <p:cNvSpPr/>
          <p:nvPr/>
        </p:nvSpPr>
        <p:spPr>
          <a:xfrm>
            <a:off x="1552353" y="1757916"/>
            <a:ext cx="673396" cy="907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260849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203</TotalTime>
  <Words>1387</Words>
  <Application>Microsoft Office PowerPoint</Application>
  <PresentationFormat>On-screen Show (16:9)</PresentationFormat>
  <Paragraphs>172</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Times New Roman</vt:lpstr>
      <vt:lpstr>Wingdings</vt:lpstr>
      <vt:lpstr>Arial</vt:lpstr>
      <vt:lpstr>Impact</vt:lpstr>
      <vt:lpstr>Tahoma</vt:lpstr>
      <vt:lpstr>Gill Sans MT</vt:lpstr>
      <vt:lpstr>Gallery</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krishna Pagadala</dc:creator>
  <cp:lastModifiedBy>IT II 030 Sai</cp:lastModifiedBy>
  <cp:revision>1056</cp:revision>
  <dcterms:modified xsi:type="dcterms:W3CDTF">2022-12-04T17:33:19Z</dcterms:modified>
</cp:coreProperties>
</file>