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65" r:id="rId3"/>
    <p:sldId id="257" r:id="rId4"/>
    <p:sldId id="258" r:id="rId5"/>
    <p:sldId id="268" r:id="rId6"/>
    <p:sldId id="259" r:id="rId7"/>
    <p:sldId id="267" r:id="rId8"/>
    <p:sldId id="275" r:id="rId9"/>
    <p:sldId id="276" r:id="rId10"/>
    <p:sldId id="277" r:id="rId11"/>
    <p:sldId id="269" r:id="rId12"/>
    <p:sldId id="270" r:id="rId13"/>
    <p:sldId id="271" r:id="rId14"/>
    <p:sldId id="272" r:id="rId15"/>
    <p:sldId id="273" r:id="rId16"/>
    <p:sldId id="278" r:id="rId17"/>
    <p:sldId id="279" r:id="rId18"/>
    <p:sldId id="280" r:id="rId19"/>
    <p:sldId id="274" r:id="rId20"/>
    <p:sldId id="262" r:id="rId21"/>
    <p:sldId id="263" r:id="rId22"/>
  </p:sldIdLst>
  <p:sldSz cx="18288000" cy="10287000"/>
  <p:notesSz cx="6858000" cy="9144000"/>
  <p:embeddedFontLst>
    <p:embeddedFont>
      <p:font typeface="Century Gothic" pitchFamily="34" charset="0"/>
      <p:regular r:id="rId23"/>
      <p:bold r:id="rId24"/>
      <p:italic r:id="rId25"/>
      <p:boldItalic r:id="rId26"/>
    </p:embeddedFont>
    <p:embeddedFont>
      <p:font typeface="Canva Sans" charset="0"/>
      <p:regular r:id="rId27"/>
    </p:embeddedFont>
    <p:embeddedFont>
      <p:font typeface="Fira Sans Medium" charset="0"/>
      <p:regular r:id="rId28"/>
      <p:italic r:id="rId29"/>
    </p:embeddedFont>
    <p:embeddedFont>
      <p:font typeface="Times Neue Roman Bold" charset="0"/>
      <p:regular r:id="rId30"/>
    </p:embeddedFont>
    <p:embeddedFont>
      <p:font typeface="Wingdings 3" pitchFamily="18" charset="2"/>
      <p:regular r:id="rId31"/>
    </p:embeddedFont>
    <p:embeddedFont>
      <p:font typeface="Calibri"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22" autoAdjust="0"/>
  </p:normalViewPr>
  <p:slideViewPr>
    <p:cSldViewPr>
      <p:cViewPr>
        <p:scale>
          <a:sx n="54" d="100"/>
          <a:sy n="54" d="100"/>
        </p:scale>
        <p:origin x="-294"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20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714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537829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4294341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85730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8" name="Footer Placeholder 7"/>
          <p:cNvSpPr>
            <a:spLocks noGrp="1"/>
          </p:cNvSpPr>
          <p:nvPr>
            <p:ph type="ftr" sz="quarter" idx="11"/>
          </p:nvPr>
        </p:nvSpPr>
        <p:spPr/>
        <p:txBody>
          <a:bodyPr/>
          <a:lstStyle/>
          <a:p>
            <a:endParaRPr lang="en-US" dirty="0">
              <a:solidFill>
                <a:srgbClr val="146194">
                  <a:lumMod val="50000"/>
                </a:srgb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00636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026203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3" name="Footer Placeholder 2"/>
          <p:cNvSpPr>
            <a:spLocks noGrp="1"/>
          </p:cNvSpPr>
          <p:nvPr>
            <p:ph type="ftr" sz="quarter" idx="11"/>
          </p:nvPr>
        </p:nvSpPr>
        <p:spPr/>
        <p:txBody>
          <a:bodyPr/>
          <a:lstStyle/>
          <a:p>
            <a:endParaRPr lang="en-US" dirty="0">
              <a:solidFill>
                <a:srgbClr val="146194">
                  <a:lumMod val="50000"/>
                </a:srgb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089245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400"/>
            </a:lvl4pPr>
            <a:lvl5pPr marL="2743200" indent="0">
              <a:buNone/>
              <a:defRPr sz="1400"/>
            </a:lvl5pPr>
            <a:lvl6pPr marL="3429000" indent="0">
              <a:buNone/>
              <a:defRPr sz="1400"/>
            </a:lvl6pPr>
            <a:lvl7pPr marL="4114800" indent="0">
              <a:buNone/>
              <a:defRPr sz="1400"/>
            </a:lvl7pPr>
            <a:lvl8pPr marL="4800600" indent="0">
              <a:buNone/>
              <a:defRPr sz="1400"/>
            </a:lvl8pPr>
            <a:lvl9pPr marL="548640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83578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400"/>
            </a:lvl4pPr>
            <a:lvl5pPr marL="2743200" indent="0">
              <a:buNone/>
              <a:defRPr sz="1400"/>
            </a:lvl5pPr>
            <a:lvl6pPr marL="3429000" indent="0">
              <a:buNone/>
              <a:defRPr sz="1400"/>
            </a:lvl6pPr>
            <a:lvl7pPr marL="4114800" indent="0">
              <a:buNone/>
              <a:defRPr sz="1400"/>
            </a:lvl7pPr>
            <a:lvl8pPr marL="4800600" indent="0">
              <a:buNone/>
              <a:defRPr sz="1400"/>
            </a:lvl8pPr>
            <a:lvl9pPr marL="548640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94254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81885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58227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defTabSz="685800"/>
            <a:r>
              <a:rPr lang="en-US" sz="12000" dirty="0">
                <a:solidFill>
                  <a:prstClr val="white"/>
                </a:solidFill>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algn="r" defTabSz="685800"/>
            <a:r>
              <a:rPr lang="en-US" sz="12000" dirty="0">
                <a:solidFill>
                  <a:prstClr val="white"/>
                </a:solidFill>
              </a:rPr>
              <a:t>”</a:t>
            </a:r>
          </a:p>
        </p:txBody>
      </p:sp>
    </p:spTree>
    <p:extLst>
      <p:ext uri="{BB962C8B-B14F-4D97-AF65-F5344CB8AC3E}">
        <p14:creationId xmlns:p14="http://schemas.microsoft.com/office/powerpoint/2010/main" val="4216053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798451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137160" tIns="68580" rIns="137160" bIns="6858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defTabSz="685800"/>
            <a:r>
              <a:rPr lang="en-US" sz="12000" dirty="0">
                <a:solidFill>
                  <a:prstClr val="white"/>
                </a:solidFill>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algn="r" defTabSz="685800"/>
            <a:r>
              <a:rPr lang="en-US" sz="12000" dirty="0">
                <a:solidFill>
                  <a:prstClr val="white"/>
                </a:solidFill>
              </a:rPr>
              <a:t>”</a:t>
            </a:r>
          </a:p>
        </p:txBody>
      </p:sp>
    </p:spTree>
    <p:extLst>
      <p:ext uri="{BB962C8B-B14F-4D97-AF65-F5344CB8AC3E}">
        <p14:creationId xmlns:p14="http://schemas.microsoft.com/office/powerpoint/2010/main" val="4294775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137160" tIns="68580" rIns="137160" bIns="6858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137160" tIns="68580" rIns="137160" bIns="6858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69721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301755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146194">
                    <a:lumMod val="50000"/>
                  </a:srgbClr>
                </a:solidFill>
              </a:rPr>
              <a:pPr/>
              <a:t>4/3/2023</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8590766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823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49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137160" tIns="68580" rIns="137160" bIns="685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137160" tIns="68580" rIns="137160" bIns="6858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137160" tIns="68580" rIns="137160" bIns="68580" rtlCol="0" anchor="t"/>
          <a:lstStyle>
            <a:lvl1pPr algn="r">
              <a:defRPr sz="1500" b="0" i="0">
                <a:solidFill>
                  <a:schemeClr val="bg2">
                    <a:lumMod val="50000"/>
                  </a:schemeClr>
                </a:solidFill>
                <a:effectLst/>
                <a:latin typeface="+mn-lt"/>
              </a:defRPr>
            </a:lvl1pPr>
          </a:lstStyle>
          <a:p>
            <a:pPr defTabSz="685800"/>
            <a:fld id="{B61BEF0D-F0BB-DE4B-95CE-6DB70DBA9567}" type="datetimeFigureOut">
              <a:rPr lang="en-US" smtClean="0">
                <a:solidFill>
                  <a:srgbClr val="146194">
                    <a:lumMod val="50000"/>
                  </a:srgbClr>
                </a:solidFill>
              </a:rPr>
              <a:pPr defTabSz="685800"/>
              <a:t>4/3/2023</a:t>
            </a:fld>
            <a:endParaRPr lang="en-US" dirty="0">
              <a:solidFill>
                <a:srgbClr val="146194">
                  <a:lumMod val="50000"/>
                </a:srgbClr>
              </a:solidFill>
            </a:endParaRPr>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137160" tIns="68580" rIns="137160" bIns="68580" rtlCol="0" anchor="t"/>
          <a:lstStyle>
            <a:lvl1pPr algn="l">
              <a:defRPr sz="1500" b="0" i="0">
                <a:solidFill>
                  <a:schemeClr val="bg2">
                    <a:lumMod val="50000"/>
                  </a:schemeClr>
                </a:solidFill>
                <a:effectLst/>
                <a:latin typeface="+mn-lt"/>
              </a:defRPr>
            </a:lvl1pPr>
          </a:lstStyle>
          <a:p>
            <a:pPr defTabSz="685800"/>
            <a:endParaRPr lang="en-US" dirty="0">
              <a:solidFill>
                <a:srgbClr val="146194">
                  <a:lumMod val="50000"/>
                </a:srgbClr>
              </a:solidFill>
            </a:endParaRPr>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137160" tIns="68580" rIns="137160" bIns="68580" rtlCol="0" anchor="b"/>
          <a:lstStyle>
            <a:lvl1pPr algn="r">
              <a:defRPr sz="4800" b="0" i="0">
                <a:solidFill>
                  <a:schemeClr val="bg2">
                    <a:lumMod val="50000"/>
                  </a:schemeClr>
                </a:solidFill>
                <a:effectLst/>
                <a:latin typeface="+mn-lt"/>
              </a:defRPr>
            </a:lvl1pPr>
          </a:lstStyle>
          <a:p>
            <a:pPr defTabSz="685800"/>
            <a:fld id="{D57F1E4F-1CFF-5643-939E-217C01CDF565}" type="slidenum">
              <a:rPr lang="en-US" smtClean="0">
                <a:solidFill>
                  <a:srgbClr val="146194">
                    <a:lumMod val="50000"/>
                  </a:srgbClr>
                </a:solidFill>
              </a:rPr>
              <a:pPr defTabSz="685800"/>
              <a:t>‹#›</a:t>
            </a:fld>
            <a:endParaRPr lang="en-US" dirty="0">
              <a:solidFill>
                <a:srgbClr val="146194">
                  <a:lumMod val="50000"/>
                </a:srgbClr>
              </a:solidFill>
            </a:endParaRPr>
          </a:p>
        </p:txBody>
      </p:sp>
    </p:spTree>
    <p:extLst>
      <p:ext uri="{BB962C8B-B14F-4D97-AF65-F5344CB8AC3E}">
        <p14:creationId xmlns:p14="http://schemas.microsoft.com/office/powerpoint/2010/main" val="39842550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23C48-FF77-DABA-ED01-234D76E4D825}"/>
              </a:ext>
            </a:extLst>
          </p:cNvPr>
          <p:cNvSpPr txBox="1">
            <a:spLocks/>
          </p:cNvSpPr>
          <p:nvPr/>
        </p:nvSpPr>
        <p:spPr>
          <a:xfrm>
            <a:off x="1257300" y="2576192"/>
            <a:ext cx="15773398" cy="1257300"/>
          </a:xfrm>
          <a:prstGeom prst="rect">
            <a:avLst/>
          </a:prstGeom>
        </p:spPr>
        <p:txBody>
          <a:bodyPr lIns="137147" tIns="68573" rIns="137147" bIns="68573">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dirty="0">
                <a:solidFill>
                  <a:prstClr val="black"/>
                </a:solidFill>
              </a:rPr>
              <a:t>Machine Learning project</a:t>
            </a:r>
          </a:p>
        </p:txBody>
      </p:sp>
      <p:sp>
        <p:nvSpPr>
          <p:cNvPr id="3" name="Subtitle 2">
            <a:extLst>
              <a:ext uri="{FF2B5EF4-FFF2-40B4-BE49-F238E27FC236}">
                <a16:creationId xmlns:a16="http://schemas.microsoft.com/office/drawing/2014/main" xmlns="" id="{CD10B3FE-2C07-5A6D-99DA-823CD95B6954}"/>
              </a:ext>
            </a:extLst>
          </p:cNvPr>
          <p:cNvSpPr txBox="1">
            <a:spLocks/>
          </p:cNvSpPr>
          <p:nvPr/>
        </p:nvSpPr>
        <p:spPr>
          <a:xfrm>
            <a:off x="2133600" y="5662388"/>
            <a:ext cx="14595741" cy="1934781"/>
          </a:xfrm>
          <a:prstGeom prst="rect">
            <a:avLst/>
          </a:prstGeom>
        </p:spPr>
        <p:txBody>
          <a:bodyPr lIns="137147" tIns="68573" rIns="137147" bIns="68573">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Clr>
                <a:prstClr val="white"/>
              </a:buClr>
              <a:buNone/>
            </a:pPr>
            <a:r>
              <a:rPr lang="en-US" sz="3300" dirty="0" err="1">
                <a:solidFill>
                  <a:prstClr val="black"/>
                </a:solidFill>
                <a:latin typeface="Times New Roman" pitchFamily="18" charset="0"/>
                <a:cs typeface="Times New Roman" pitchFamily="18" charset="0"/>
              </a:rPr>
              <a:t>Kommareddy</a:t>
            </a:r>
            <a:r>
              <a:rPr lang="en-US" sz="3300" dirty="0">
                <a:solidFill>
                  <a:prstClr val="black"/>
                </a:solidFill>
                <a:latin typeface="Times New Roman" pitchFamily="18" charset="0"/>
                <a:cs typeface="Times New Roman" pitchFamily="18" charset="0"/>
              </a:rPr>
              <a:t> Leela Satya (208W1A1292)</a:t>
            </a:r>
          </a:p>
          <a:p>
            <a:pPr marL="0" indent="0" algn="ctr">
              <a:buClr>
                <a:prstClr val="white"/>
              </a:buClr>
              <a:buNone/>
            </a:pPr>
            <a:r>
              <a:rPr lang="en-US" sz="3300" dirty="0" err="1">
                <a:solidFill>
                  <a:prstClr val="black"/>
                </a:solidFill>
                <a:latin typeface="Times New Roman" pitchFamily="18" charset="0"/>
                <a:cs typeface="Times New Roman" pitchFamily="18" charset="0"/>
              </a:rPr>
              <a:t>Motamarri</a:t>
            </a:r>
            <a:r>
              <a:rPr lang="en-US" sz="3300" dirty="0">
                <a:solidFill>
                  <a:prstClr val="black"/>
                </a:solidFill>
                <a:latin typeface="Times New Roman" pitchFamily="18" charset="0"/>
                <a:cs typeface="Times New Roman" pitchFamily="18" charset="0"/>
              </a:rPr>
              <a:t> Jaya Naga Venkata Sai (208W1A12A0)</a:t>
            </a:r>
          </a:p>
          <a:p>
            <a:pPr marL="0" indent="0" algn="ctr">
              <a:buClr>
                <a:prstClr val="white"/>
              </a:buClr>
              <a:buNone/>
            </a:pPr>
            <a:r>
              <a:rPr lang="en-IN" sz="3300" dirty="0">
                <a:solidFill>
                  <a:prstClr val="black"/>
                </a:solidFill>
                <a:latin typeface="Times New Roman" pitchFamily="18" charset="0"/>
                <a:cs typeface="Times New Roman" pitchFamily="18" charset="0"/>
              </a:rPr>
              <a:t>Tummala Venkata Naga Nymisha</a:t>
            </a:r>
            <a:r>
              <a:rPr lang="en-US" sz="3300" dirty="0">
                <a:solidFill>
                  <a:prstClr val="black"/>
                </a:solidFill>
                <a:latin typeface="Times New Roman" pitchFamily="18" charset="0"/>
                <a:cs typeface="Times New Roman" pitchFamily="18" charset="0"/>
              </a:rPr>
              <a:t>(208W1A12C6)</a:t>
            </a:r>
          </a:p>
          <a:p>
            <a:pPr algn="ctr">
              <a:buClr>
                <a:prstClr val="white"/>
              </a:buClr>
            </a:pPr>
            <a:endParaRPr lang="en-US" b="1" dirty="0">
              <a:solidFill>
                <a:srgbClr val="7030A0"/>
              </a:solidFill>
              <a:cs typeface="AngsanaUPC" panose="02020603050405020304" pitchFamily="18" charset="-34"/>
            </a:endParaRPr>
          </a:p>
          <a:p>
            <a:pPr algn="ctr">
              <a:buClr>
                <a:prstClr val="white"/>
              </a:buClr>
            </a:pPr>
            <a:endParaRPr lang="en-US" dirty="0">
              <a:solidFill>
                <a:srgbClr val="146194">
                  <a:lumMod val="75000"/>
                </a:srgbClr>
              </a:solidFill>
            </a:endParaRPr>
          </a:p>
        </p:txBody>
      </p:sp>
      <p:sp>
        <p:nvSpPr>
          <p:cNvPr id="4" name="TextBox 3">
            <a:extLst>
              <a:ext uri="{FF2B5EF4-FFF2-40B4-BE49-F238E27FC236}">
                <a16:creationId xmlns:a16="http://schemas.microsoft.com/office/drawing/2014/main" xmlns="" id="{2AB5280F-7DE2-B6F3-08C4-8F6117CC2AF7}"/>
              </a:ext>
            </a:extLst>
          </p:cNvPr>
          <p:cNvSpPr txBox="1"/>
          <p:nvPr/>
        </p:nvSpPr>
        <p:spPr>
          <a:xfrm>
            <a:off x="5170082" y="936917"/>
            <a:ext cx="8229600" cy="1138286"/>
          </a:xfrm>
          <a:prstGeom prst="rect">
            <a:avLst/>
          </a:prstGeom>
          <a:noFill/>
        </p:spPr>
        <p:txBody>
          <a:bodyPr wrap="square" lIns="29994" tIns="14997" rIns="29994" bIns="14997" rtlCol="0">
            <a:spAutoFit/>
          </a:bodyPr>
          <a:lstStyle/>
          <a:p>
            <a:pPr algn="ctr" defTabSz="1371464">
              <a:defRPr/>
            </a:pPr>
            <a:r>
              <a:rPr lang="en-IN" sz="3600" b="1" dirty="0">
                <a:solidFill>
                  <a:srgbClr val="0000FF"/>
                </a:solidFill>
                <a:latin typeface="Calibri"/>
                <a:cs typeface="Times New Roman" pitchFamily="18" charset="0"/>
              </a:rPr>
              <a:t>Department of Information Technology</a:t>
            </a:r>
          </a:p>
          <a:p>
            <a:pPr algn="ctr" defTabSz="1371464">
              <a:defRPr/>
            </a:pPr>
            <a:r>
              <a:rPr lang="en-IN" sz="3600" b="1" dirty="0">
                <a:solidFill>
                  <a:srgbClr val="FF0000"/>
                </a:solidFill>
                <a:latin typeface="Calibri"/>
                <a:cs typeface="Times New Roman" pitchFamily="18" charset="0"/>
              </a:rPr>
              <a:t>V R Siddhartha Engineering College </a:t>
            </a:r>
          </a:p>
        </p:txBody>
      </p:sp>
      <p:sp>
        <p:nvSpPr>
          <p:cNvPr id="6" name="Rectangle 5">
            <a:extLst>
              <a:ext uri="{FF2B5EF4-FFF2-40B4-BE49-F238E27FC236}">
                <a16:creationId xmlns:a16="http://schemas.microsoft.com/office/drawing/2014/main" xmlns="" id="{5DCCBB45-9A6C-784B-2984-E6B2BF878853}"/>
              </a:ext>
            </a:extLst>
          </p:cNvPr>
          <p:cNvSpPr/>
          <p:nvPr/>
        </p:nvSpPr>
        <p:spPr>
          <a:xfrm>
            <a:off x="5855880" y="8158776"/>
            <a:ext cx="6858000" cy="538595"/>
          </a:xfrm>
          <a:prstGeom prst="rect">
            <a:avLst/>
          </a:prstGeom>
        </p:spPr>
        <p:txBody>
          <a:bodyPr lIns="137147" tIns="68573" rIns="137147" bIns="68573">
            <a:spAutoFit/>
          </a:bodyPr>
          <a:lstStyle/>
          <a:p>
            <a:pPr algn="ctr" defTabSz="1371464">
              <a:defRPr/>
            </a:pPr>
            <a:r>
              <a:rPr lang="en-US" sz="2600" dirty="0">
                <a:solidFill>
                  <a:prstClr val="black"/>
                </a:solidFill>
                <a:latin typeface="Calibri"/>
                <a:cs typeface="AngsanaUPC" panose="02020603050405020304" pitchFamily="18" charset="-34"/>
              </a:rPr>
              <a:t>Submitted to </a:t>
            </a:r>
          </a:p>
        </p:txBody>
      </p:sp>
      <p:sp>
        <p:nvSpPr>
          <p:cNvPr id="7" name="TextBox 6">
            <a:extLst>
              <a:ext uri="{FF2B5EF4-FFF2-40B4-BE49-F238E27FC236}">
                <a16:creationId xmlns:a16="http://schemas.microsoft.com/office/drawing/2014/main" xmlns="" id="{7CA95FC1-D792-8C5D-62A2-241C7DDD0D5A}"/>
              </a:ext>
            </a:extLst>
          </p:cNvPr>
          <p:cNvSpPr txBox="1"/>
          <p:nvPr/>
        </p:nvSpPr>
        <p:spPr>
          <a:xfrm>
            <a:off x="5192494" y="3564194"/>
            <a:ext cx="7631519" cy="538595"/>
          </a:xfrm>
          <a:prstGeom prst="rect">
            <a:avLst/>
          </a:prstGeom>
          <a:noFill/>
        </p:spPr>
        <p:txBody>
          <a:bodyPr wrap="square" lIns="137147" tIns="68573" rIns="137147" bIns="68573" rtlCol="0">
            <a:spAutoFit/>
          </a:bodyPr>
          <a:lstStyle/>
          <a:p>
            <a:pPr algn="ctr" defTabSz="1371464">
              <a:defRPr/>
            </a:pPr>
            <a:r>
              <a:rPr lang="en-US" sz="2600" b="1" dirty="0">
                <a:solidFill>
                  <a:srgbClr val="C00000"/>
                </a:solidFill>
                <a:latin typeface="Calibri"/>
              </a:rPr>
              <a:t>Assignment-2</a:t>
            </a:r>
          </a:p>
        </p:txBody>
      </p:sp>
      <p:pic>
        <p:nvPicPr>
          <p:cNvPr id="9" name="Picture 8">
            <a:extLst>
              <a:ext uri="{FF2B5EF4-FFF2-40B4-BE49-F238E27FC236}">
                <a16:creationId xmlns:a16="http://schemas.microsoft.com/office/drawing/2014/main" xmlns="" id="{3E37E0E3-0D09-ADB9-7963-76D4846C7254}"/>
              </a:ext>
            </a:extLst>
          </p:cNvPr>
          <p:cNvPicPr>
            <a:picLocks noChangeAspect="1"/>
          </p:cNvPicPr>
          <p:nvPr/>
        </p:nvPicPr>
        <p:blipFill>
          <a:blip r:embed="rId2"/>
          <a:stretch>
            <a:fillRect/>
          </a:stretch>
        </p:blipFill>
        <p:spPr>
          <a:xfrm>
            <a:off x="696899" y="-18586"/>
            <a:ext cx="2422295" cy="2165042"/>
          </a:xfrm>
          <a:prstGeom prst="rect">
            <a:avLst/>
          </a:prstGeom>
        </p:spPr>
      </p:pic>
      <p:pic>
        <p:nvPicPr>
          <p:cNvPr id="10" name="Picture 9">
            <a:extLst>
              <a:ext uri="{FF2B5EF4-FFF2-40B4-BE49-F238E27FC236}">
                <a16:creationId xmlns:a16="http://schemas.microsoft.com/office/drawing/2014/main" xmlns="" id="{107481C6-8D0C-5930-FBF9-34C6A641739B}"/>
              </a:ext>
            </a:extLst>
          </p:cNvPr>
          <p:cNvPicPr>
            <a:picLocks noChangeAspect="1"/>
          </p:cNvPicPr>
          <p:nvPr/>
        </p:nvPicPr>
        <p:blipFill>
          <a:blip r:embed="rId3"/>
          <a:stretch>
            <a:fillRect/>
          </a:stretch>
        </p:blipFill>
        <p:spPr>
          <a:xfrm>
            <a:off x="15450573" y="169029"/>
            <a:ext cx="2231271" cy="2231271"/>
          </a:xfrm>
          <a:prstGeom prst="rect">
            <a:avLst/>
          </a:prstGeom>
        </p:spPr>
      </p:pic>
      <p:sp>
        <p:nvSpPr>
          <p:cNvPr id="8" name="Rectangle 7"/>
          <p:cNvSpPr/>
          <p:nvPr/>
        </p:nvSpPr>
        <p:spPr>
          <a:xfrm>
            <a:off x="7781606" y="4890906"/>
            <a:ext cx="2724786" cy="600165"/>
          </a:xfrm>
          <a:prstGeom prst="rect">
            <a:avLst/>
          </a:prstGeom>
        </p:spPr>
        <p:txBody>
          <a:bodyPr wrap="none" lIns="137147" tIns="68573" rIns="137147" bIns="68573">
            <a:spAutoFit/>
          </a:bodyPr>
          <a:lstStyle/>
          <a:p>
            <a:pPr algn="ctr" defTabSz="685731"/>
            <a:r>
              <a:rPr lang="en-US" sz="3000" dirty="0">
                <a:solidFill>
                  <a:prstClr val="black"/>
                </a:solidFill>
                <a:cs typeface="AngsanaUPC" panose="02020603050405020304" pitchFamily="18" charset="-34"/>
              </a:rPr>
              <a:t>Presented by</a:t>
            </a:r>
          </a:p>
        </p:txBody>
      </p:sp>
      <p:sp>
        <p:nvSpPr>
          <p:cNvPr id="14" name="TextBox 13">
            <a:extLst>
              <a:ext uri="{FF2B5EF4-FFF2-40B4-BE49-F238E27FC236}">
                <a16:creationId xmlns:a16="http://schemas.microsoft.com/office/drawing/2014/main" xmlns="" id="{12858487-EA18-4AFC-7AFF-2C21065243CE}"/>
              </a:ext>
            </a:extLst>
          </p:cNvPr>
          <p:cNvSpPr txBox="1"/>
          <p:nvPr/>
        </p:nvSpPr>
        <p:spPr>
          <a:xfrm>
            <a:off x="4705506" y="8697371"/>
            <a:ext cx="9158748" cy="954107"/>
          </a:xfrm>
          <a:prstGeom prst="rect">
            <a:avLst/>
          </a:prstGeom>
          <a:noFill/>
        </p:spPr>
        <p:txBody>
          <a:bodyPr wrap="square">
            <a:spAutoFit/>
          </a:bodyPr>
          <a:lstStyle/>
          <a:p>
            <a:pPr algn="ctr" defTabSz="1371464">
              <a:defRPr/>
            </a:pPr>
            <a:r>
              <a:rPr lang="en-US" sz="2800" dirty="0">
                <a:solidFill>
                  <a:prstClr val="black"/>
                </a:solidFill>
                <a:latin typeface="Calibri"/>
                <a:cs typeface="AngsanaUPC" panose="02020603050405020304" pitchFamily="18" charset="-34"/>
              </a:rPr>
              <a:t> </a:t>
            </a:r>
            <a:r>
              <a:rPr lang="en-US" sz="2800" b="1" dirty="0" err="1">
                <a:solidFill>
                  <a:srgbClr val="FF0000"/>
                </a:solidFill>
                <a:latin typeface="Calibri"/>
                <a:cs typeface="AngsanaUPC" panose="02020603050405020304" pitchFamily="18" charset="-34"/>
              </a:rPr>
              <a:t>Dr.T.Anuradha</a:t>
            </a:r>
            <a:endParaRPr lang="en-US" sz="2800" b="1" dirty="0">
              <a:solidFill>
                <a:srgbClr val="FF0000"/>
              </a:solidFill>
              <a:latin typeface="Calibri"/>
              <a:cs typeface="AngsanaUPC" panose="02020603050405020304" pitchFamily="18" charset="-34"/>
            </a:endParaRPr>
          </a:p>
          <a:p>
            <a:pPr algn="ctr" defTabSz="1371464">
              <a:defRPr/>
            </a:pPr>
            <a:r>
              <a:rPr lang="en-US" sz="2800" b="1" dirty="0">
                <a:solidFill>
                  <a:srgbClr val="FF0000"/>
                </a:solidFill>
                <a:latin typeface="Calibri"/>
                <a:cs typeface="AngsanaUPC" panose="02020603050405020304" pitchFamily="18" charset="-34"/>
              </a:rPr>
              <a:t>PhD, Professor, IT</a:t>
            </a:r>
          </a:p>
        </p:txBody>
      </p:sp>
    </p:spTree>
    <p:extLst>
      <p:ext uri="{BB962C8B-B14F-4D97-AF65-F5344CB8AC3E}">
        <p14:creationId xmlns:p14="http://schemas.microsoft.com/office/powerpoint/2010/main" val="25217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74E4535-60DB-93F3-9D16-0A9F8A9FA94E}"/>
              </a:ext>
            </a:extLst>
          </p:cNvPr>
          <p:cNvGrpSpPr/>
          <p:nvPr/>
        </p:nvGrpSpPr>
        <p:grpSpPr>
          <a:xfrm>
            <a:off x="304800" y="139376"/>
            <a:ext cx="10283882" cy="1205330"/>
            <a:chOff x="528918" y="355322"/>
            <a:chExt cx="10283882" cy="1205330"/>
          </a:xfrm>
        </p:grpSpPr>
        <p:sp>
          <p:nvSpPr>
            <p:cNvPr id="10" name="AutoShape 10"/>
            <p:cNvSpPr/>
            <p:nvPr/>
          </p:nvSpPr>
          <p:spPr>
            <a:xfrm>
              <a:off x="833718" y="1549446"/>
              <a:ext cx="5410200" cy="0"/>
            </a:xfrm>
            <a:prstGeom prst="line">
              <a:avLst/>
            </a:prstGeom>
            <a:ln w="9525" cap="flat">
              <a:solidFill>
                <a:srgbClr val="000000"/>
              </a:solidFill>
              <a:prstDash val="solid"/>
              <a:headEnd type="none" w="sm" len="sm"/>
              <a:tailEnd type="none" w="sm" len="sm"/>
            </a:ln>
          </p:spPr>
          <p:txBody>
            <a:bodyPr/>
            <a:lstStyle/>
            <a:p>
              <a:endParaRPr lang="en-IN" dirty="0"/>
            </a:p>
          </p:txBody>
        </p:sp>
        <p:sp>
          <p:nvSpPr>
            <p:cNvPr id="12" name="TextBox 12"/>
            <p:cNvSpPr txBox="1"/>
            <p:nvPr/>
          </p:nvSpPr>
          <p:spPr>
            <a:xfrm>
              <a:off x="528918" y="355322"/>
              <a:ext cx="10283882" cy="1205330"/>
            </a:xfrm>
            <a:prstGeom prst="rect">
              <a:avLst/>
            </a:prstGeom>
          </p:spPr>
          <p:txBody>
            <a:bodyPr lIns="0" tIns="0" rIns="0" bIns="0" rtlCol="0" anchor="t">
              <a:spAutoFit/>
            </a:bodyPr>
            <a:lstStyle/>
            <a:p>
              <a:pPr>
                <a:lnSpc>
                  <a:spcPts val="10199"/>
                </a:lnSpc>
                <a:spcBef>
                  <a:spcPct val="0"/>
                </a:spcBef>
              </a:pPr>
              <a:r>
                <a:rPr lang="en-US" sz="5400" spc="-84" dirty="0">
                  <a:solidFill>
                    <a:srgbClr val="000000"/>
                  </a:solidFill>
                  <a:latin typeface="Fira Sans Medium"/>
                </a:rPr>
                <a:t>Problem</a:t>
              </a:r>
              <a:r>
                <a:rPr lang="en-US" sz="6000" spc="-84" dirty="0">
                  <a:solidFill>
                    <a:srgbClr val="000000"/>
                  </a:solidFill>
                  <a:latin typeface="Fira Sans Medium"/>
                </a:rPr>
                <a:t> </a:t>
              </a:r>
              <a:r>
                <a:rPr lang="en-US" sz="5400" spc="-84" dirty="0">
                  <a:solidFill>
                    <a:srgbClr val="000000"/>
                  </a:solidFill>
                  <a:latin typeface="Fira Sans Medium"/>
                </a:rPr>
                <a:t>Statement</a:t>
              </a:r>
              <a:endParaRPr lang="en-US" sz="6000" spc="-84" dirty="0">
                <a:solidFill>
                  <a:srgbClr val="000000"/>
                </a:solidFill>
                <a:latin typeface="Fira Sans Medium"/>
              </a:endParaRPr>
            </a:p>
          </p:txBody>
        </p:sp>
      </p:grpSp>
      <p:sp>
        <p:nvSpPr>
          <p:cNvPr id="3" name="TextBox 2">
            <a:extLst>
              <a:ext uri="{FF2B5EF4-FFF2-40B4-BE49-F238E27FC236}">
                <a16:creationId xmlns:a16="http://schemas.microsoft.com/office/drawing/2014/main" xmlns="" id="{6761ACDA-73DD-90DC-E4C6-AB700439EB9A}"/>
              </a:ext>
            </a:extLst>
          </p:cNvPr>
          <p:cNvSpPr txBox="1"/>
          <p:nvPr/>
        </p:nvSpPr>
        <p:spPr>
          <a:xfrm>
            <a:off x="618565" y="1943100"/>
            <a:ext cx="16647695" cy="7300525"/>
          </a:xfrm>
          <a:prstGeom prst="rect">
            <a:avLst/>
          </a:prstGeom>
          <a:noFill/>
        </p:spPr>
        <p:txBody>
          <a:bodyPr wrap="square">
            <a:spAutoFit/>
          </a:bodyPr>
          <a:lstStyle/>
          <a:p>
            <a:pPr algn="just">
              <a:lnSpc>
                <a:spcPct val="150000"/>
              </a:lnSpc>
            </a:pPr>
            <a:r>
              <a:rPr lang="en-IN" sz="3500" b="1" dirty="0">
                <a:solidFill>
                  <a:srgbClr val="000000"/>
                </a:solidFill>
                <a:latin typeface="Canva Sans"/>
              </a:rPr>
              <a:t>REGRESSION</a:t>
            </a:r>
            <a:r>
              <a:rPr lang="en-IN" sz="3500" dirty="0">
                <a:solidFill>
                  <a:srgbClr val="000000"/>
                </a:solidFill>
                <a:latin typeface="Canva Sans"/>
              </a:rPr>
              <a:t>: STUDENT GRADE PREDICTION </a:t>
            </a:r>
          </a:p>
          <a:p>
            <a:pPr algn="just">
              <a:lnSpc>
                <a:spcPct val="150000"/>
              </a:lnSpc>
            </a:pPr>
            <a:r>
              <a:rPr lang="en-US" sz="3500" dirty="0">
                <a:solidFill>
                  <a:srgbClr val="000000"/>
                </a:solidFill>
                <a:latin typeface="Canva Sans"/>
              </a:rPr>
              <a:t>The problem is to predict the final year grade (G3) of students in two different subjects, Mathematics and Portuguese language, based on their demographic, social, and school-related features, as well as their grades from the first two periods (G1 and G2). The target attribute (G3) is strongly correlated with G1 and G2, but predicting G3 without G1 and G2 is still valuable. The data was collected from two Portuguese schools using school reports and questionnaires. The task can be modeled as a regression problem.</a:t>
            </a:r>
            <a:endParaRPr lang="en-IN" sz="3500" dirty="0">
              <a:solidFill>
                <a:srgbClr val="000000"/>
              </a:solidFill>
              <a:latin typeface="Canva Sans"/>
            </a:endParaRPr>
          </a:p>
        </p:txBody>
      </p:sp>
      <p:sp>
        <p:nvSpPr>
          <p:cNvPr id="8" name="TextBox 12">
            <a:extLst>
              <a:ext uri="{FF2B5EF4-FFF2-40B4-BE49-F238E27FC236}">
                <a16:creationId xmlns:a16="http://schemas.microsoft.com/office/drawing/2014/main" xmlns="" id="{B91DC2BE-A896-F199-D887-5DFC2342CC56}"/>
              </a:ext>
            </a:extLst>
          </p:cNvPr>
          <p:cNvSpPr txBox="1"/>
          <p:nvPr/>
        </p:nvSpPr>
        <p:spPr>
          <a:xfrm>
            <a:off x="764387" y="4100561"/>
            <a:ext cx="16284978" cy="654475"/>
          </a:xfrm>
          <a:prstGeom prst="rect">
            <a:avLst/>
          </a:prstGeom>
        </p:spPr>
        <p:txBody>
          <a:bodyPr wrap="square" lIns="0" tIns="0" rIns="0" bIns="0" rtlCol="0" anchor="t">
            <a:spAutoFit/>
          </a:bodyPr>
          <a:lstStyle/>
          <a:p>
            <a:pPr marL="432794" lvl="1" algn="just">
              <a:lnSpc>
                <a:spcPts val="5612"/>
              </a:lnSpc>
            </a:pPr>
            <a:r>
              <a:rPr lang="en-US" sz="3500" dirty="0">
                <a:solidFill>
                  <a:srgbClr val="000000"/>
                </a:solidFill>
                <a:latin typeface="Canva Sans"/>
              </a:rPr>
              <a:t> </a:t>
            </a:r>
          </a:p>
        </p:txBody>
      </p:sp>
    </p:spTree>
    <p:extLst>
      <p:ext uri="{BB962C8B-B14F-4D97-AF65-F5344CB8AC3E}">
        <p14:creationId xmlns:p14="http://schemas.microsoft.com/office/powerpoint/2010/main" val="245635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342900"/>
            <a:ext cx="7620000" cy="1164550"/>
          </a:xfrm>
          <a:prstGeom prst="rect">
            <a:avLst/>
          </a:prstGeom>
        </p:spPr>
        <p:txBody>
          <a:bodyPr wrap="square" lIns="0" tIns="0" rIns="0" bIns="0" rtlCol="0" anchor="t">
            <a:spAutoFit/>
          </a:bodyPr>
          <a:lstStyle/>
          <a:p>
            <a:pPr>
              <a:lnSpc>
                <a:spcPts val="10199"/>
              </a:lnSpc>
              <a:spcBef>
                <a:spcPct val="0"/>
              </a:spcBef>
            </a:pPr>
            <a:r>
              <a:rPr lang="en-US" sz="5400" spc="-84" dirty="0">
                <a:solidFill>
                  <a:srgbClr val="000000"/>
                </a:solidFill>
                <a:latin typeface="Fira Sans Medium"/>
              </a:rPr>
              <a:t>Scope of the Project</a:t>
            </a:r>
          </a:p>
        </p:txBody>
      </p:sp>
      <p:sp>
        <p:nvSpPr>
          <p:cNvPr id="11" name="AutoShape 11"/>
          <p:cNvSpPr/>
          <p:nvPr/>
        </p:nvSpPr>
        <p:spPr>
          <a:xfrm>
            <a:off x="838200" y="1638300"/>
            <a:ext cx="5715000" cy="0"/>
          </a:xfrm>
          <a:prstGeom prst="line">
            <a:avLst/>
          </a:prstGeom>
          <a:ln w="9525" cap="flat">
            <a:solidFill>
              <a:srgbClr val="000000"/>
            </a:solidFill>
            <a:prstDash val="solid"/>
            <a:headEnd type="none" w="sm" len="sm"/>
            <a:tailEnd type="none" w="sm" len="sm"/>
          </a:ln>
        </p:spPr>
      </p:sp>
      <p:sp>
        <p:nvSpPr>
          <p:cNvPr id="4" name="TextBox 3">
            <a:extLst>
              <a:ext uri="{FF2B5EF4-FFF2-40B4-BE49-F238E27FC236}">
                <a16:creationId xmlns:a16="http://schemas.microsoft.com/office/drawing/2014/main" xmlns="" id="{8DBE41F1-DD5A-FAC2-28C4-F7535E858036}"/>
              </a:ext>
            </a:extLst>
          </p:cNvPr>
          <p:cNvSpPr txBox="1"/>
          <p:nvPr/>
        </p:nvSpPr>
        <p:spPr>
          <a:xfrm>
            <a:off x="533400" y="1769151"/>
            <a:ext cx="16916400" cy="808535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3500" dirty="0">
                <a:solidFill>
                  <a:srgbClr val="000000"/>
                </a:solidFill>
                <a:latin typeface="Canva Sans"/>
              </a:rPr>
              <a:t>The scope of the project is to predict the final year grade of secondary education students in mathematics and Portuguese language based on their demographic, social, and school-related features.</a:t>
            </a:r>
          </a:p>
          <a:p>
            <a:pPr marL="457200" indent="-457200" algn="just">
              <a:lnSpc>
                <a:spcPct val="150000"/>
              </a:lnSpc>
              <a:buFont typeface="Arial" panose="020B0604020202020204" pitchFamily="34" charset="0"/>
              <a:buChar char="•"/>
            </a:pPr>
            <a:r>
              <a:rPr lang="en-US" sz="3500" dirty="0">
                <a:solidFill>
                  <a:srgbClr val="000000"/>
                </a:solidFill>
                <a:latin typeface="Canva Sans"/>
              </a:rPr>
              <a:t> The data was collected using school reports and questionnaires, and two datasets are provided for the two distinct subjects. The target attribute, G3, has a strong correlation with attributes G2 and G1, which correspond to the 1st and 2nd-period grades.</a:t>
            </a:r>
          </a:p>
          <a:p>
            <a:pPr marL="457200" indent="-457200" algn="just">
              <a:lnSpc>
                <a:spcPct val="150000"/>
              </a:lnSpc>
              <a:buFont typeface="Arial" panose="020B0604020202020204" pitchFamily="34" charset="0"/>
              <a:buChar char="•"/>
            </a:pPr>
            <a:r>
              <a:rPr lang="en-US" sz="3500" dirty="0">
                <a:solidFill>
                  <a:srgbClr val="000000"/>
                </a:solidFill>
                <a:latin typeface="Canva Sans"/>
              </a:rPr>
              <a:t> The project aims to model the datasets under regression tasks and evaluate the performance of different regression models in predicting the final year grade.</a:t>
            </a:r>
            <a:endParaRPr lang="en-IN" sz="3500" dirty="0">
              <a:solidFill>
                <a:srgbClr val="000000"/>
              </a:solidFill>
              <a:latin typeface="Canva Sans"/>
            </a:endParaRPr>
          </a:p>
        </p:txBody>
      </p:sp>
    </p:spTree>
    <p:extLst>
      <p:ext uri="{BB962C8B-B14F-4D97-AF65-F5344CB8AC3E}">
        <p14:creationId xmlns:p14="http://schemas.microsoft.com/office/powerpoint/2010/main" val="73222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000" y="461593"/>
            <a:ext cx="16040100" cy="1184940"/>
          </a:xfrm>
          <a:prstGeom prst="rect">
            <a:avLst/>
          </a:prstGeom>
        </p:spPr>
        <p:txBody>
          <a:bodyPr wrap="square" lIns="0" tIns="0" rIns="0" bIns="0" rtlCol="0" anchor="t">
            <a:spAutoFit/>
          </a:bodyPr>
          <a:lstStyle/>
          <a:p>
            <a:pPr>
              <a:lnSpc>
                <a:spcPts val="10199"/>
              </a:lnSpc>
              <a:spcBef>
                <a:spcPct val="0"/>
              </a:spcBef>
            </a:pPr>
            <a:r>
              <a:rPr lang="en-US" sz="5400" spc="-84" dirty="0">
                <a:solidFill>
                  <a:srgbClr val="000000"/>
                </a:solidFill>
                <a:latin typeface="Fira Sans Medium"/>
              </a:rPr>
              <a:t>Architecture Diagram</a:t>
            </a:r>
          </a:p>
        </p:txBody>
      </p:sp>
      <p:sp>
        <p:nvSpPr>
          <p:cNvPr id="11" name="AutoShape 11"/>
          <p:cNvSpPr/>
          <p:nvPr/>
        </p:nvSpPr>
        <p:spPr>
          <a:xfrm flipV="1">
            <a:off x="990600" y="1693598"/>
            <a:ext cx="5867400" cy="20902"/>
          </a:xfrm>
          <a:prstGeom prst="line">
            <a:avLst/>
          </a:prstGeom>
          <a:ln w="9525" cap="flat">
            <a:solidFill>
              <a:srgbClr val="000000"/>
            </a:solidFill>
            <a:prstDash val="solid"/>
            <a:headEnd type="none" w="sm" len="sm"/>
            <a:tailEnd type="none" w="sm" len="sm"/>
          </a:ln>
        </p:spPr>
      </p:sp>
      <p:pic>
        <p:nvPicPr>
          <p:cNvPr id="5" name="Picture 4">
            <a:extLst>
              <a:ext uri="{FF2B5EF4-FFF2-40B4-BE49-F238E27FC236}">
                <a16:creationId xmlns:a16="http://schemas.microsoft.com/office/drawing/2014/main" xmlns="" id="{0CB08759-159A-8600-263F-2B5F8336A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2476500"/>
            <a:ext cx="12420600" cy="6819758"/>
          </a:xfrm>
          <a:prstGeom prst="rect">
            <a:avLst/>
          </a:prstGeom>
        </p:spPr>
      </p:pic>
    </p:spTree>
    <p:extLst>
      <p:ext uri="{BB962C8B-B14F-4D97-AF65-F5344CB8AC3E}">
        <p14:creationId xmlns:p14="http://schemas.microsoft.com/office/powerpoint/2010/main" val="376705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 y="-24464"/>
            <a:ext cx="12524078" cy="1184940"/>
          </a:xfrm>
          <a:prstGeom prst="rect">
            <a:avLst/>
          </a:prstGeom>
        </p:spPr>
        <p:txBody>
          <a:bodyPr lIns="0" tIns="0" rIns="0" bIns="0" rtlCol="0" anchor="t">
            <a:spAutoFit/>
          </a:bodyPr>
          <a:lstStyle/>
          <a:p>
            <a:pPr>
              <a:lnSpc>
                <a:spcPts val="10199"/>
              </a:lnSpc>
              <a:spcBef>
                <a:spcPct val="0"/>
              </a:spcBef>
            </a:pPr>
            <a:r>
              <a:rPr lang="en-US" sz="5400" spc="-84" dirty="0">
                <a:solidFill>
                  <a:srgbClr val="000000"/>
                </a:solidFill>
                <a:latin typeface="Fira Sans Medium"/>
              </a:rPr>
              <a:t>Data Set Description</a:t>
            </a:r>
          </a:p>
        </p:txBody>
      </p:sp>
      <p:sp>
        <p:nvSpPr>
          <p:cNvPr id="11" name="AutoShape 11"/>
          <p:cNvSpPr/>
          <p:nvPr/>
        </p:nvSpPr>
        <p:spPr>
          <a:xfrm rot="-1479">
            <a:off x="990601" y="1161636"/>
            <a:ext cx="5389763" cy="2319"/>
          </a:xfrm>
          <a:prstGeom prst="line">
            <a:avLst/>
          </a:prstGeom>
          <a:ln w="9525" cap="flat">
            <a:solidFill>
              <a:srgbClr val="000000"/>
            </a:solidFill>
            <a:prstDash val="solid"/>
            <a:headEnd type="none" w="sm" len="sm"/>
            <a:tailEnd type="none" w="sm" len="sm"/>
          </a:ln>
        </p:spPr>
      </p:sp>
      <p:grpSp>
        <p:nvGrpSpPr>
          <p:cNvPr id="8" name="Group 7">
            <a:extLst>
              <a:ext uri="{FF2B5EF4-FFF2-40B4-BE49-F238E27FC236}">
                <a16:creationId xmlns:a16="http://schemas.microsoft.com/office/drawing/2014/main" xmlns="" id="{7B483C8C-61AB-EB22-4465-A2B849C98AFD}"/>
              </a:ext>
            </a:extLst>
          </p:cNvPr>
          <p:cNvGrpSpPr/>
          <p:nvPr/>
        </p:nvGrpSpPr>
        <p:grpSpPr>
          <a:xfrm>
            <a:off x="789803" y="1954902"/>
            <a:ext cx="17193396" cy="6377195"/>
            <a:chOff x="1186643" y="2165605"/>
            <a:chExt cx="16284978" cy="6377195"/>
          </a:xfrm>
        </p:grpSpPr>
        <p:sp>
          <p:nvSpPr>
            <p:cNvPr id="5" name="TextBox 12">
              <a:extLst>
                <a:ext uri="{FF2B5EF4-FFF2-40B4-BE49-F238E27FC236}">
                  <a16:creationId xmlns:a16="http://schemas.microsoft.com/office/drawing/2014/main" xmlns="" id="{0C8BD89E-449C-684D-A995-C526F03F80C5}"/>
                </a:ext>
              </a:extLst>
            </p:cNvPr>
            <p:cNvSpPr txBox="1"/>
            <p:nvPr/>
          </p:nvSpPr>
          <p:spPr>
            <a:xfrm>
              <a:off x="1381077" y="2165605"/>
              <a:ext cx="15130196" cy="6377195"/>
            </a:xfrm>
            <a:prstGeom prst="rect">
              <a:avLst/>
            </a:prstGeom>
          </p:spPr>
          <p:txBody>
            <a:bodyPr wrap="square" lIns="0" tIns="0" rIns="0" bIns="0" rtlCol="0" anchor="t">
              <a:spAutoFit/>
            </a:bodyPr>
            <a:lstStyle/>
            <a:p>
              <a:pPr marL="457200" indent="-457200" algn="just">
                <a:lnSpc>
                  <a:spcPct val="150000"/>
                </a:lnSpc>
                <a:buFont typeface="Arial" panose="020B0604020202020204" pitchFamily="34" charset="0"/>
                <a:buChar char="•"/>
              </a:pPr>
              <a:r>
                <a:rPr lang="en-US" sz="3500" b="0" i="0" dirty="0">
                  <a:effectLst/>
                  <a:latin typeface="Canva Sans" panose="020B0604020202020204" charset="0"/>
                </a:rPr>
                <a:t>The dataset used in this project includes information on student performance in two subjects (Mathematics and Portuguese language) from two Portuguese schools.</a:t>
              </a:r>
            </a:p>
            <a:p>
              <a:pPr marL="457200" indent="-457200" algn="just">
                <a:lnSpc>
                  <a:spcPct val="150000"/>
                </a:lnSpc>
                <a:buFont typeface="Arial" panose="020B0604020202020204" pitchFamily="34" charset="0"/>
                <a:buChar char="•"/>
              </a:pPr>
              <a:r>
                <a:rPr lang="en-US" sz="3500" b="0" i="0" dirty="0">
                  <a:effectLst/>
                  <a:latin typeface="Canva Sans" panose="020B0604020202020204" charset="0"/>
                </a:rPr>
                <a:t> The data was collected through school reports and questionnaires and includes demographic, social, and school-related features.</a:t>
              </a:r>
            </a:p>
            <a:p>
              <a:pPr marL="457200" indent="-457200" algn="just">
                <a:lnSpc>
                  <a:spcPct val="150000"/>
                </a:lnSpc>
                <a:buFont typeface="Arial" panose="020B0604020202020204" pitchFamily="34" charset="0"/>
                <a:buChar char="•"/>
              </a:pPr>
              <a:r>
                <a:rPr lang="en-US" sz="3500" b="0" i="0" dirty="0">
                  <a:effectLst/>
                  <a:latin typeface="Canva Sans" panose="020B0604020202020204" charset="0"/>
                </a:rPr>
                <a:t> The target attribute is the final year grade (G3), which has a strong correlation with the grades from the first and second periods (G1 and G2).</a:t>
              </a:r>
              <a:endParaRPr lang="en-IN" sz="3500" dirty="0">
                <a:latin typeface="Canva Sans" panose="020B0604020202020204" charset="0"/>
              </a:endParaRPr>
            </a:p>
          </p:txBody>
        </p:sp>
        <p:sp>
          <p:nvSpPr>
            <p:cNvPr id="6" name="TextBox 12">
              <a:extLst>
                <a:ext uri="{FF2B5EF4-FFF2-40B4-BE49-F238E27FC236}">
                  <a16:creationId xmlns:a16="http://schemas.microsoft.com/office/drawing/2014/main" xmlns="" id="{D8E185D0-811E-2234-62E4-F93EA5C15529}"/>
                </a:ext>
              </a:extLst>
            </p:cNvPr>
            <p:cNvSpPr txBox="1"/>
            <p:nvPr/>
          </p:nvSpPr>
          <p:spPr>
            <a:xfrm>
              <a:off x="1186643" y="6057900"/>
              <a:ext cx="16284978" cy="538609"/>
            </a:xfrm>
            <a:prstGeom prst="rect">
              <a:avLst/>
            </a:prstGeom>
          </p:spPr>
          <p:txBody>
            <a:bodyPr wrap="square" lIns="0" tIns="0" rIns="0" bIns="0" rtlCol="0" anchor="t">
              <a:spAutoFit/>
            </a:bodyPr>
            <a:lstStyle/>
            <a:p>
              <a:pPr marL="457200" indent="-457200" algn="just">
                <a:buFont typeface="Arial" panose="020B0604020202020204" pitchFamily="34" charset="0"/>
                <a:buChar char="•"/>
              </a:pPr>
              <a:endParaRPr lang="en-IN" sz="3500" dirty="0">
                <a:solidFill>
                  <a:srgbClr val="000000"/>
                </a:solidFill>
                <a:latin typeface="Canva Sans"/>
              </a:endParaRPr>
            </a:p>
          </p:txBody>
        </p:sp>
      </p:grpSp>
    </p:spTree>
    <p:extLst>
      <p:ext uri="{BB962C8B-B14F-4D97-AF65-F5344CB8AC3E}">
        <p14:creationId xmlns:p14="http://schemas.microsoft.com/office/powerpoint/2010/main" val="205210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160580"/>
            <a:ext cx="12524078" cy="1164550"/>
          </a:xfrm>
          <a:prstGeom prst="rect">
            <a:avLst/>
          </a:prstGeom>
        </p:spPr>
        <p:txBody>
          <a:bodyPr lIns="0" tIns="0" rIns="0" bIns="0" rtlCol="0" anchor="t">
            <a:spAutoFit/>
          </a:bodyPr>
          <a:lstStyle/>
          <a:p>
            <a:pPr>
              <a:lnSpc>
                <a:spcPts val="10199"/>
              </a:lnSpc>
              <a:spcBef>
                <a:spcPct val="0"/>
              </a:spcBef>
            </a:pPr>
            <a:r>
              <a:rPr lang="en-US" sz="5400" spc="-84" dirty="0">
                <a:solidFill>
                  <a:srgbClr val="000000"/>
                </a:solidFill>
                <a:latin typeface="Fira Sans Medium"/>
              </a:rPr>
              <a:t>Evaluation Measures</a:t>
            </a:r>
          </a:p>
        </p:txBody>
      </p:sp>
      <p:sp>
        <p:nvSpPr>
          <p:cNvPr id="11" name="AutoShape 11"/>
          <p:cNvSpPr/>
          <p:nvPr/>
        </p:nvSpPr>
        <p:spPr>
          <a:xfrm rot="-1479">
            <a:off x="838200" y="1322264"/>
            <a:ext cx="5638799" cy="4079"/>
          </a:xfrm>
          <a:prstGeom prst="line">
            <a:avLst/>
          </a:prstGeom>
          <a:ln w="9525" cap="flat">
            <a:solidFill>
              <a:srgbClr val="000000"/>
            </a:solidFill>
            <a:prstDash val="solid"/>
            <a:headEnd type="none" w="sm" len="sm"/>
            <a:tailEnd type="none" w="sm" len="sm"/>
          </a:ln>
        </p:spPr>
        <p:txBody>
          <a:bodyPr/>
          <a:lstStyle/>
          <a:p>
            <a:endParaRPr lang="en-IN" dirty="0"/>
          </a:p>
        </p:txBody>
      </p:sp>
      <p:grpSp>
        <p:nvGrpSpPr>
          <p:cNvPr id="8" name="Group 7">
            <a:extLst>
              <a:ext uri="{FF2B5EF4-FFF2-40B4-BE49-F238E27FC236}">
                <a16:creationId xmlns:a16="http://schemas.microsoft.com/office/drawing/2014/main" xmlns="" id="{AD42A829-6592-281E-3F1E-252990D402A9}"/>
              </a:ext>
            </a:extLst>
          </p:cNvPr>
          <p:cNvGrpSpPr/>
          <p:nvPr/>
        </p:nvGrpSpPr>
        <p:grpSpPr>
          <a:xfrm>
            <a:off x="1066800" y="2933700"/>
            <a:ext cx="16284978" cy="2469788"/>
            <a:chOff x="1167594" y="2857500"/>
            <a:chExt cx="16284978" cy="2469788"/>
          </a:xfrm>
        </p:grpSpPr>
        <p:sp>
          <p:nvSpPr>
            <p:cNvPr id="3" name="TextBox 12">
              <a:extLst>
                <a:ext uri="{FF2B5EF4-FFF2-40B4-BE49-F238E27FC236}">
                  <a16:creationId xmlns:a16="http://schemas.microsoft.com/office/drawing/2014/main" xmlns="" id="{36E2C244-2702-92A3-EE71-F24111BD98DE}"/>
                </a:ext>
              </a:extLst>
            </p:cNvPr>
            <p:cNvSpPr txBox="1"/>
            <p:nvPr/>
          </p:nvSpPr>
          <p:spPr>
            <a:xfrm>
              <a:off x="1167594" y="2857500"/>
              <a:ext cx="16284978" cy="538609"/>
            </a:xfrm>
            <a:prstGeom prst="rect">
              <a:avLst/>
            </a:prstGeom>
          </p:spPr>
          <p:txBody>
            <a:bodyPr wrap="square" lIns="0" tIns="0" rIns="0" bIns="0" rtlCol="0" anchor="t">
              <a:spAutoFit/>
            </a:bodyPr>
            <a:lstStyle/>
            <a:p>
              <a:pPr marL="457200" indent="-457200" algn="just">
                <a:buFont typeface="Arial" panose="020B0604020202020204" pitchFamily="34" charset="0"/>
                <a:buChar char="•"/>
              </a:pPr>
              <a:endParaRPr lang="en-IN" sz="3500" dirty="0">
                <a:solidFill>
                  <a:srgbClr val="000000"/>
                </a:solidFill>
                <a:latin typeface="Canva Sans"/>
              </a:endParaRPr>
            </a:p>
          </p:txBody>
        </p:sp>
        <p:sp>
          <p:nvSpPr>
            <p:cNvPr id="4" name="TextBox 12">
              <a:extLst>
                <a:ext uri="{FF2B5EF4-FFF2-40B4-BE49-F238E27FC236}">
                  <a16:creationId xmlns:a16="http://schemas.microsoft.com/office/drawing/2014/main" xmlns="" id="{01FC368A-03D9-FFCF-CEF7-F51026F60C0C}"/>
                </a:ext>
              </a:extLst>
            </p:cNvPr>
            <p:cNvSpPr txBox="1"/>
            <p:nvPr/>
          </p:nvSpPr>
          <p:spPr>
            <a:xfrm>
              <a:off x="1167594" y="4788679"/>
              <a:ext cx="16284978" cy="538609"/>
            </a:xfrm>
            <a:prstGeom prst="rect">
              <a:avLst/>
            </a:prstGeom>
          </p:spPr>
          <p:txBody>
            <a:bodyPr wrap="square" lIns="0" tIns="0" rIns="0" bIns="0" rtlCol="0" anchor="t">
              <a:spAutoFit/>
            </a:bodyPr>
            <a:lstStyle/>
            <a:p>
              <a:pPr marL="457200" indent="-457200" algn="just">
                <a:buFont typeface="Arial" panose="020B0604020202020204" pitchFamily="34" charset="0"/>
                <a:buChar char="•"/>
              </a:pPr>
              <a:endParaRPr lang="en-IN" sz="3500" dirty="0">
                <a:solidFill>
                  <a:srgbClr val="000000"/>
                </a:solidFill>
                <a:latin typeface="Canva Sans"/>
              </a:endParaRPr>
            </a:p>
          </p:txBody>
        </p:sp>
      </p:grpSp>
      <p:sp>
        <p:nvSpPr>
          <p:cNvPr id="13" name="TextBox 12">
            <a:extLst>
              <a:ext uri="{FF2B5EF4-FFF2-40B4-BE49-F238E27FC236}">
                <a16:creationId xmlns:a16="http://schemas.microsoft.com/office/drawing/2014/main" xmlns="" id="{00050CFD-5E85-FECC-EE6A-382D3A8C98AF}"/>
              </a:ext>
            </a:extLst>
          </p:cNvPr>
          <p:cNvSpPr txBox="1"/>
          <p:nvPr/>
        </p:nvSpPr>
        <p:spPr>
          <a:xfrm>
            <a:off x="609600" y="2168724"/>
            <a:ext cx="16249119" cy="6469528"/>
          </a:xfrm>
          <a:prstGeom prst="rect">
            <a:avLst/>
          </a:prstGeom>
          <a:noFill/>
        </p:spPr>
        <p:txBody>
          <a:bodyPr wrap="square">
            <a:spAutoFit/>
          </a:bodyPr>
          <a:lstStyle/>
          <a:p>
            <a:pPr algn="just">
              <a:lnSpc>
                <a:spcPct val="150000"/>
              </a:lnSpc>
            </a:pPr>
            <a:r>
              <a:rPr lang="en-US" sz="3500" dirty="0">
                <a:latin typeface="Canva Sans" panose="020B0604020202020204" charset="0"/>
              </a:rPr>
              <a:t>The evaluation results for the regression problem of predicting student grades using the Ridge and Random Forest models show that both models are able to make reasonably accurate predictions. </a:t>
            </a:r>
          </a:p>
          <a:p>
            <a:pPr marL="457200" indent="-457200" algn="just">
              <a:lnSpc>
                <a:spcPct val="150000"/>
              </a:lnSpc>
              <a:buFont typeface="Arial" panose="020B0604020202020204" pitchFamily="34" charset="0"/>
              <a:buChar char="•"/>
            </a:pPr>
            <a:r>
              <a:rPr lang="en-US" sz="3500" dirty="0">
                <a:latin typeface="Canva Sans" panose="020B0604020202020204" charset="0"/>
              </a:rPr>
              <a:t>The Ridge model has a mean squared error of 0.455, which indicates that on average, the model's predictions are off by around 0.68 letter grades (assuming a 4-point grading scale). </a:t>
            </a:r>
          </a:p>
          <a:p>
            <a:pPr marL="457200" indent="-457200" algn="just">
              <a:lnSpc>
                <a:spcPct val="150000"/>
              </a:lnSpc>
              <a:buFont typeface="Arial" panose="020B0604020202020204" pitchFamily="34" charset="0"/>
              <a:buChar char="•"/>
            </a:pPr>
            <a:r>
              <a:rPr lang="en-US" sz="3500" dirty="0">
                <a:latin typeface="Canva Sans" panose="020B0604020202020204" charset="0"/>
              </a:rPr>
              <a:t>The Random Forest model has a slightly lower mean squared error of 0.402, indicating that it is slightly more accurate in its predictions. </a:t>
            </a:r>
            <a:endParaRPr lang="en-IN" sz="3500" dirty="0">
              <a:latin typeface="Canva Sans" panose="020B0604020202020204" charset="0"/>
            </a:endParaRPr>
          </a:p>
        </p:txBody>
      </p:sp>
    </p:spTree>
    <p:extLst>
      <p:ext uri="{BB962C8B-B14F-4D97-AF65-F5344CB8AC3E}">
        <p14:creationId xmlns:p14="http://schemas.microsoft.com/office/powerpoint/2010/main" val="1270692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23900"/>
            <a:ext cx="17023976" cy="868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82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EC4C019-2601-1161-7000-8B980C84D667}"/>
              </a:ext>
            </a:extLst>
          </p:cNvPr>
          <p:cNvPicPr>
            <a:picLocks noChangeAspect="1"/>
          </p:cNvPicPr>
          <p:nvPr/>
        </p:nvPicPr>
        <p:blipFill>
          <a:blip r:embed="rId2"/>
          <a:stretch>
            <a:fillRect/>
          </a:stretch>
        </p:blipFill>
        <p:spPr>
          <a:xfrm>
            <a:off x="2667000" y="647700"/>
            <a:ext cx="10988105" cy="7839075"/>
          </a:xfrm>
          <a:prstGeom prst="rect">
            <a:avLst/>
          </a:prstGeom>
        </p:spPr>
      </p:pic>
    </p:spTree>
    <p:extLst>
      <p:ext uri="{BB962C8B-B14F-4D97-AF65-F5344CB8AC3E}">
        <p14:creationId xmlns:p14="http://schemas.microsoft.com/office/powerpoint/2010/main" val="143809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A0788DF-9880-F546-AA45-6AB193F94A85}"/>
              </a:ext>
            </a:extLst>
          </p:cNvPr>
          <p:cNvPicPr>
            <a:picLocks noChangeAspect="1"/>
          </p:cNvPicPr>
          <p:nvPr/>
        </p:nvPicPr>
        <p:blipFill>
          <a:blip r:embed="rId2"/>
          <a:stretch>
            <a:fillRect/>
          </a:stretch>
        </p:blipFill>
        <p:spPr>
          <a:xfrm>
            <a:off x="3124200" y="266700"/>
            <a:ext cx="10668000" cy="9276522"/>
          </a:xfrm>
          <a:prstGeom prst="rect">
            <a:avLst/>
          </a:prstGeom>
        </p:spPr>
      </p:pic>
    </p:spTree>
    <p:extLst>
      <p:ext uri="{BB962C8B-B14F-4D97-AF65-F5344CB8AC3E}">
        <p14:creationId xmlns:p14="http://schemas.microsoft.com/office/powerpoint/2010/main" val="1020731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EAFEF8-6B1D-9B59-5666-935444D3DE3B}"/>
              </a:ext>
            </a:extLst>
          </p:cNvPr>
          <p:cNvSpPr txBox="1"/>
          <p:nvPr/>
        </p:nvSpPr>
        <p:spPr>
          <a:xfrm>
            <a:off x="609600" y="70673"/>
            <a:ext cx="9144000" cy="1256883"/>
          </a:xfrm>
          <a:prstGeom prst="rect">
            <a:avLst/>
          </a:prstGeom>
          <a:noFill/>
        </p:spPr>
        <p:txBody>
          <a:bodyPr wrap="square">
            <a:spAutoFit/>
          </a:bodyPr>
          <a:lstStyle/>
          <a:p>
            <a:pPr>
              <a:lnSpc>
                <a:spcPts val="10199"/>
              </a:lnSpc>
              <a:spcBef>
                <a:spcPct val="0"/>
              </a:spcBef>
            </a:pPr>
            <a:r>
              <a:rPr lang="en-US" sz="5400" spc="-84" dirty="0">
                <a:solidFill>
                  <a:srgbClr val="000000"/>
                </a:solidFill>
                <a:latin typeface="Fira Sans Medium"/>
              </a:rPr>
              <a:t>Conclusion</a:t>
            </a:r>
          </a:p>
        </p:txBody>
      </p:sp>
      <p:sp>
        <p:nvSpPr>
          <p:cNvPr id="4" name="AutoShape 11">
            <a:extLst>
              <a:ext uri="{FF2B5EF4-FFF2-40B4-BE49-F238E27FC236}">
                <a16:creationId xmlns:a16="http://schemas.microsoft.com/office/drawing/2014/main" xmlns="" id="{3053CA70-1D5F-5E92-755A-DC26B9DED4B2}"/>
              </a:ext>
            </a:extLst>
          </p:cNvPr>
          <p:cNvSpPr/>
          <p:nvPr/>
        </p:nvSpPr>
        <p:spPr>
          <a:xfrm rot="-1479" flipV="1">
            <a:off x="1066800" y="1326868"/>
            <a:ext cx="2743200" cy="98"/>
          </a:xfrm>
          <a:prstGeom prst="line">
            <a:avLst/>
          </a:prstGeom>
          <a:ln w="9525" cap="flat">
            <a:solidFill>
              <a:srgbClr val="000000"/>
            </a:solidFill>
            <a:prstDash val="solid"/>
            <a:headEnd type="none" w="sm" len="sm"/>
            <a:tailEnd type="none" w="sm" len="sm"/>
          </a:ln>
        </p:spPr>
        <p:txBody>
          <a:bodyPr/>
          <a:lstStyle/>
          <a:p>
            <a:endParaRPr lang="en-IN" dirty="0"/>
          </a:p>
        </p:txBody>
      </p:sp>
      <p:sp>
        <p:nvSpPr>
          <p:cNvPr id="6" name="TextBox 5">
            <a:extLst>
              <a:ext uri="{FF2B5EF4-FFF2-40B4-BE49-F238E27FC236}">
                <a16:creationId xmlns:a16="http://schemas.microsoft.com/office/drawing/2014/main" xmlns="" id="{CB831275-BB8C-3F98-2293-534A8138F050}"/>
              </a:ext>
            </a:extLst>
          </p:cNvPr>
          <p:cNvSpPr txBox="1"/>
          <p:nvPr/>
        </p:nvSpPr>
        <p:spPr>
          <a:xfrm>
            <a:off x="990600" y="2171700"/>
            <a:ext cx="15773400" cy="6469528"/>
          </a:xfrm>
          <a:prstGeom prst="rect">
            <a:avLst/>
          </a:prstGeom>
          <a:noFill/>
        </p:spPr>
        <p:txBody>
          <a:bodyPr wrap="square">
            <a:spAutoFit/>
          </a:bodyPr>
          <a:lstStyle/>
          <a:p>
            <a:pPr algn="just">
              <a:lnSpc>
                <a:spcPct val="150000"/>
              </a:lnSpc>
            </a:pPr>
            <a:r>
              <a:rPr lang="en-US" sz="3500" b="0" i="0" dirty="0">
                <a:effectLst/>
                <a:latin typeface="Canva Sans" panose="020B0604020202020204" charset="0"/>
              </a:rPr>
              <a:t>In conclusion, both tasks showcase the potential of machine learning algorithms in solving real-world problems. The first task demonstrates the effectiveness of even basic algorithms in predicting customer purchases, while the second task highlights the importance of data preprocessing and algorithm selection for more complex problems. Ultimately, both tasks illustrate how machine learning can improve decision-making and provide valuable insights for businesses and educational institutions.</a:t>
            </a:r>
            <a:endParaRPr lang="en-IN" sz="3500" dirty="0">
              <a:latin typeface="Canva Sans" panose="020B0604020202020204" charset="0"/>
            </a:endParaRPr>
          </a:p>
        </p:txBody>
      </p:sp>
    </p:spTree>
    <p:extLst>
      <p:ext uri="{BB962C8B-B14F-4D97-AF65-F5344CB8AC3E}">
        <p14:creationId xmlns:p14="http://schemas.microsoft.com/office/powerpoint/2010/main" val="844793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673210" y="549805"/>
            <a:ext cx="5512745"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References</a:t>
            </a:r>
          </a:p>
        </p:txBody>
      </p:sp>
      <p:sp>
        <p:nvSpPr>
          <p:cNvPr id="9" name="AutoShape 9"/>
          <p:cNvSpPr/>
          <p:nvPr/>
        </p:nvSpPr>
        <p:spPr>
          <a:xfrm>
            <a:off x="1028700" y="1835680"/>
            <a:ext cx="4520005" cy="0"/>
          </a:xfrm>
          <a:prstGeom prst="line">
            <a:avLst/>
          </a:prstGeom>
          <a:ln w="9525" cap="flat">
            <a:solidFill>
              <a:srgbClr val="000000"/>
            </a:solidFill>
            <a:prstDash val="solid"/>
            <a:headEnd type="none" w="sm" len="sm"/>
            <a:tailEnd type="none" w="sm" len="sm"/>
          </a:ln>
        </p:spPr>
      </p:sp>
      <p:sp>
        <p:nvSpPr>
          <p:cNvPr id="12" name="TextBox 12"/>
          <p:cNvSpPr txBox="1"/>
          <p:nvPr/>
        </p:nvSpPr>
        <p:spPr>
          <a:xfrm>
            <a:off x="601363" y="2994614"/>
            <a:ext cx="651673" cy="613411"/>
          </a:xfrm>
          <a:prstGeom prst="rect">
            <a:avLst/>
          </a:prstGeom>
        </p:spPr>
        <p:txBody>
          <a:bodyPr lIns="0" tIns="0" rIns="0" bIns="0" rtlCol="0" anchor="t">
            <a:spAutoFit/>
          </a:bodyPr>
          <a:lstStyle/>
          <a:p>
            <a:pPr algn="just">
              <a:lnSpc>
                <a:spcPts val="5039"/>
              </a:lnSpc>
            </a:pPr>
            <a:r>
              <a:rPr lang="en-US" sz="3599" dirty="0">
                <a:solidFill>
                  <a:srgbClr val="000000"/>
                </a:solidFill>
                <a:latin typeface="Canva Sans"/>
              </a:rPr>
              <a:t>[1]</a:t>
            </a:r>
          </a:p>
        </p:txBody>
      </p:sp>
      <p:sp>
        <p:nvSpPr>
          <p:cNvPr id="13" name="TextBox 13"/>
          <p:cNvSpPr txBox="1"/>
          <p:nvPr/>
        </p:nvSpPr>
        <p:spPr>
          <a:xfrm>
            <a:off x="601363" y="4250267"/>
            <a:ext cx="651673" cy="613411"/>
          </a:xfrm>
          <a:prstGeom prst="rect">
            <a:avLst/>
          </a:prstGeom>
        </p:spPr>
        <p:txBody>
          <a:bodyPr lIns="0" tIns="0" rIns="0" bIns="0" rtlCol="0" anchor="t">
            <a:spAutoFit/>
          </a:bodyPr>
          <a:lstStyle/>
          <a:p>
            <a:pPr algn="just">
              <a:lnSpc>
                <a:spcPts val="5039"/>
              </a:lnSpc>
            </a:pPr>
            <a:r>
              <a:rPr lang="en-US" sz="3599">
                <a:solidFill>
                  <a:srgbClr val="000000"/>
                </a:solidFill>
                <a:latin typeface="Canva Sans"/>
              </a:rPr>
              <a:t>[2]</a:t>
            </a:r>
          </a:p>
        </p:txBody>
      </p:sp>
      <p:sp>
        <p:nvSpPr>
          <p:cNvPr id="14" name="TextBox 14"/>
          <p:cNvSpPr txBox="1"/>
          <p:nvPr/>
        </p:nvSpPr>
        <p:spPr>
          <a:xfrm>
            <a:off x="601363" y="5917219"/>
            <a:ext cx="651673" cy="613411"/>
          </a:xfrm>
          <a:prstGeom prst="rect">
            <a:avLst/>
          </a:prstGeom>
        </p:spPr>
        <p:txBody>
          <a:bodyPr lIns="0" tIns="0" rIns="0" bIns="0" rtlCol="0" anchor="t">
            <a:spAutoFit/>
          </a:bodyPr>
          <a:lstStyle/>
          <a:p>
            <a:pPr algn="just">
              <a:lnSpc>
                <a:spcPts val="5039"/>
              </a:lnSpc>
            </a:pPr>
            <a:r>
              <a:rPr lang="en-US" sz="3599" dirty="0">
                <a:solidFill>
                  <a:srgbClr val="000000"/>
                </a:solidFill>
                <a:latin typeface="Canva Sans"/>
              </a:rPr>
              <a:t>[3]</a:t>
            </a:r>
          </a:p>
        </p:txBody>
      </p:sp>
      <p:sp>
        <p:nvSpPr>
          <p:cNvPr id="2" name="TextBox 14">
            <a:extLst>
              <a:ext uri="{FF2B5EF4-FFF2-40B4-BE49-F238E27FC236}">
                <a16:creationId xmlns:a16="http://schemas.microsoft.com/office/drawing/2014/main" xmlns="" id="{1D3A84B7-6CAB-F779-FB1D-2172E8432929}"/>
              </a:ext>
            </a:extLst>
          </p:cNvPr>
          <p:cNvSpPr txBox="1"/>
          <p:nvPr/>
        </p:nvSpPr>
        <p:spPr>
          <a:xfrm>
            <a:off x="625674" y="7429500"/>
            <a:ext cx="651673" cy="613411"/>
          </a:xfrm>
          <a:prstGeom prst="rect">
            <a:avLst/>
          </a:prstGeom>
        </p:spPr>
        <p:txBody>
          <a:bodyPr lIns="0" tIns="0" rIns="0" bIns="0" rtlCol="0" anchor="t">
            <a:spAutoFit/>
          </a:bodyPr>
          <a:lstStyle/>
          <a:p>
            <a:pPr algn="just">
              <a:lnSpc>
                <a:spcPts val="5039"/>
              </a:lnSpc>
            </a:pPr>
            <a:r>
              <a:rPr lang="en-US" sz="3599" dirty="0">
                <a:solidFill>
                  <a:srgbClr val="000000"/>
                </a:solidFill>
                <a:latin typeface="Canva Sans"/>
              </a:rPr>
              <a:t>[4]</a:t>
            </a:r>
          </a:p>
        </p:txBody>
      </p:sp>
      <p:sp>
        <p:nvSpPr>
          <p:cNvPr id="3" name="TextBox 2">
            <a:extLst>
              <a:ext uri="{FF2B5EF4-FFF2-40B4-BE49-F238E27FC236}">
                <a16:creationId xmlns:a16="http://schemas.microsoft.com/office/drawing/2014/main" xmlns="" id="{C3B9D6AF-A085-84C0-77AE-A45748094734}"/>
              </a:ext>
            </a:extLst>
          </p:cNvPr>
          <p:cNvSpPr txBox="1"/>
          <p:nvPr/>
        </p:nvSpPr>
        <p:spPr>
          <a:xfrm>
            <a:off x="1524000" y="2947376"/>
            <a:ext cx="15011400" cy="707886"/>
          </a:xfrm>
          <a:prstGeom prst="rect">
            <a:avLst/>
          </a:prstGeom>
          <a:noFill/>
        </p:spPr>
        <p:txBody>
          <a:bodyPr wrap="square" rtlCol="0">
            <a:spAutoFit/>
          </a:bodyPr>
          <a:lstStyle/>
          <a:p>
            <a:r>
              <a:rPr lang="en-IN" sz="4000" dirty="0"/>
              <a:t>https://www.kaggle.com/code/bayunova/diabetes-health-indicators</a:t>
            </a:r>
          </a:p>
        </p:txBody>
      </p:sp>
      <p:sp>
        <p:nvSpPr>
          <p:cNvPr id="4" name="TextBox 3">
            <a:extLst>
              <a:ext uri="{FF2B5EF4-FFF2-40B4-BE49-F238E27FC236}">
                <a16:creationId xmlns:a16="http://schemas.microsoft.com/office/drawing/2014/main" xmlns="" id="{05D2F6AC-DB83-90F6-75DD-F60BF6B854DB}"/>
              </a:ext>
            </a:extLst>
          </p:cNvPr>
          <p:cNvSpPr txBox="1"/>
          <p:nvPr/>
        </p:nvSpPr>
        <p:spPr>
          <a:xfrm>
            <a:off x="1490870" y="4203029"/>
            <a:ext cx="14249400" cy="707886"/>
          </a:xfrm>
          <a:prstGeom prst="rect">
            <a:avLst/>
          </a:prstGeom>
          <a:noFill/>
        </p:spPr>
        <p:txBody>
          <a:bodyPr wrap="square" rtlCol="0">
            <a:spAutoFit/>
          </a:bodyPr>
          <a:lstStyle/>
          <a:p>
            <a:r>
              <a:rPr lang="en-IN" sz="4000" dirty="0"/>
              <a:t>https://www.kaggle.com/code/nasere/diabetes-health-prediction</a:t>
            </a:r>
          </a:p>
        </p:txBody>
      </p:sp>
      <p:sp>
        <p:nvSpPr>
          <p:cNvPr id="5" name="TextBox 4">
            <a:extLst>
              <a:ext uri="{FF2B5EF4-FFF2-40B4-BE49-F238E27FC236}">
                <a16:creationId xmlns:a16="http://schemas.microsoft.com/office/drawing/2014/main" xmlns="" id="{BCC2E59F-CC50-5BEE-95EF-CF489ADAF17F}"/>
              </a:ext>
            </a:extLst>
          </p:cNvPr>
          <p:cNvSpPr txBox="1"/>
          <p:nvPr/>
        </p:nvSpPr>
        <p:spPr>
          <a:xfrm>
            <a:off x="1524000" y="5917219"/>
            <a:ext cx="16230600" cy="646331"/>
          </a:xfrm>
          <a:prstGeom prst="rect">
            <a:avLst/>
          </a:prstGeom>
          <a:noFill/>
        </p:spPr>
        <p:txBody>
          <a:bodyPr wrap="square" rtlCol="0">
            <a:spAutoFit/>
          </a:bodyPr>
          <a:lstStyle/>
          <a:p>
            <a:r>
              <a:rPr lang="en-IN" sz="3600" dirty="0"/>
              <a:t>http://scikit-learn.org/stable/modules/generated/sklearn.linear_model.RidgeCV.html</a:t>
            </a:r>
          </a:p>
        </p:txBody>
      </p:sp>
      <p:sp>
        <p:nvSpPr>
          <p:cNvPr id="6" name="TextBox 5">
            <a:extLst>
              <a:ext uri="{FF2B5EF4-FFF2-40B4-BE49-F238E27FC236}">
                <a16:creationId xmlns:a16="http://schemas.microsoft.com/office/drawing/2014/main" xmlns="" id="{251AA943-6DCD-F81D-C828-737C9ABFDB49}"/>
              </a:ext>
            </a:extLst>
          </p:cNvPr>
          <p:cNvSpPr txBox="1"/>
          <p:nvPr/>
        </p:nvSpPr>
        <p:spPr>
          <a:xfrm>
            <a:off x="1524000" y="7429500"/>
            <a:ext cx="16062126" cy="523220"/>
          </a:xfrm>
          <a:prstGeom prst="rect">
            <a:avLst/>
          </a:prstGeom>
          <a:noFill/>
        </p:spPr>
        <p:txBody>
          <a:bodyPr wrap="square" rtlCol="0">
            <a:spAutoFit/>
          </a:bodyPr>
          <a:lstStyle/>
          <a:p>
            <a:r>
              <a:rPr lang="en-IN" sz="2800" dirty="0"/>
              <a:t>http://scikit-learn.org/stable/modules/generated/sklearn.ensemble.RandomForestRegressor.html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74E4535-60DB-93F3-9D16-0A9F8A9FA94E}"/>
              </a:ext>
            </a:extLst>
          </p:cNvPr>
          <p:cNvGrpSpPr/>
          <p:nvPr/>
        </p:nvGrpSpPr>
        <p:grpSpPr>
          <a:xfrm>
            <a:off x="385482" y="-85588"/>
            <a:ext cx="10283882" cy="1205330"/>
            <a:chOff x="609600" y="130358"/>
            <a:chExt cx="10283882" cy="1205330"/>
          </a:xfrm>
        </p:grpSpPr>
        <p:sp>
          <p:nvSpPr>
            <p:cNvPr id="10" name="AutoShape 10"/>
            <p:cNvSpPr/>
            <p:nvPr/>
          </p:nvSpPr>
          <p:spPr>
            <a:xfrm>
              <a:off x="838200" y="1335688"/>
              <a:ext cx="5410200" cy="0"/>
            </a:xfrm>
            <a:prstGeom prst="line">
              <a:avLst/>
            </a:prstGeom>
            <a:ln w="9525" cap="flat">
              <a:solidFill>
                <a:srgbClr val="000000"/>
              </a:solidFill>
              <a:prstDash val="solid"/>
              <a:headEnd type="none" w="sm" len="sm"/>
              <a:tailEnd type="none" w="sm" len="sm"/>
            </a:ln>
          </p:spPr>
          <p:txBody>
            <a:bodyPr/>
            <a:lstStyle/>
            <a:p>
              <a:endParaRPr lang="en-IN" dirty="0"/>
            </a:p>
          </p:txBody>
        </p:sp>
        <p:sp>
          <p:nvSpPr>
            <p:cNvPr id="12" name="TextBox 12"/>
            <p:cNvSpPr txBox="1"/>
            <p:nvPr/>
          </p:nvSpPr>
          <p:spPr>
            <a:xfrm>
              <a:off x="609600" y="130358"/>
              <a:ext cx="10283882" cy="1205330"/>
            </a:xfrm>
            <a:prstGeom prst="rect">
              <a:avLst/>
            </a:prstGeom>
          </p:spPr>
          <p:txBody>
            <a:bodyPr lIns="0" tIns="0" rIns="0" bIns="0" rtlCol="0" anchor="t">
              <a:spAutoFit/>
            </a:bodyPr>
            <a:lstStyle/>
            <a:p>
              <a:pPr>
                <a:lnSpc>
                  <a:spcPts val="10199"/>
                </a:lnSpc>
                <a:spcBef>
                  <a:spcPct val="0"/>
                </a:spcBef>
              </a:pPr>
              <a:r>
                <a:rPr lang="en-US" sz="5400" spc="-84" dirty="0">
                  <a:solidFill>
                    <a:srgbClr val="000000"/>
                  </a:solidFill>
                  <a:latin typeface="Fira Sans Medium"/>
                </a:rPr>
                <a:t>Problem</a:t>
              </a:r>
              <a:r>
                <a:rPr lang="en-US" sz="6000" spc="-84" dirty="0">
                  <a:solidFill>
                    <a:srgbClr val="000000"/>
                  </a:solidFill>
                  <a:latin typeface="Fira Sans Medium"/>
                </a:rPr>
                <a:t> </a:t>
              </a:r>
              <a:r>
                <a:rPr lang="en-US" sz="5400" spc="-84" dirty="0">
                  <a:solidFill>
                    <a:srgbClr val="000000"/>
                  </a:solidFill>
                  <a:latin typeface="Fira Sans Medium"/>
                </a:rPr>
                <a:t>Statement</a:t>
              </a:r>
              <a:endParaRPr lang="en-US" sz="6000" spc="-84" dirty="0">
                <a:solidFill>
                  <a:srgbClr val="000000"/>
                </a:solidFill>
                <a:latin typeface="Fira Sans Medium"/>
              </a:endParaRPr>
            </a:p>
          </p:txBody>
        </p:sp>
      </p:grpSp>
      <p:sp>
        <p:nvSpPr>
          <p:cNvPr id="3" name="TextBox 2">
            <a:extLst>
              <a:ext uri="{FF2B5EF4-FFF2-40B4-BE49-F238E27FC236}">
                <a16:creationId xmlns:a16="http://schemas.microsoft.com/office/drawing/2014/main" xmlns="" id="{6761ACDA-73DD-90DC-E4C6-AB700439EB9A}"/>
              </a:ext>
            </a:extLst>
          </p:cNvPr>
          <p:cNvSpPr txBox="1"/>
          <p:nvPr/>
        </p:nvSpPr>
        <p:spPr>
          <a:xfrm>
            <a:off x="401670" y="1409700"/>
            <a:ext cx="16647695" cy="8085355"/>
          </a:xfrm>
          <a:prstGeom prst="rect">
            <a:avLst/>
          </a:prstGeom>
          <a:noFill/>
        </p:spPr>
        <p:txBody>
          <a:bodyPr wrap="square">
            <a:spAutoFit/>
          </a:bodyPr>
          <a:lstStyle/>
          <a:p>
            <a:pPr algn="just">
              <a:lnSpc>
                <a:spcPct val="150000"/>
              </a:lnSpc>
            </a:pPr>
            <a:r>
              <a:rPr lang="en-IN" sz="3500" dirty="0">
                <a:solidFill>
                  <a:srgbClr val="000000"/>
                </a:solidFill>
                <a:latin typeface="Canva Sans"/>
              </a:rPr>
              <a:t>CLASSIFICATION: DIABETES HEALTH INDICATORS </a:t>
            </a:r>
            <a:endParaRPr lang="en-US" sz="3500" dirty="0">
              <a:solidFill>
                <a:srgbClr val="000000"/>
              </a:solidFill>
              <a:latin typeface="Canva Sans"/>
            </a:endParaRPr>
          </a:p>
          <a:p>
            <a:pPr algn="just">
              <a:lnSpc>
                <a:spcPct val="150000"/>
              </a:lnSpc>
            </a:pPr>
            <a:r>
              <a:rPr lang="en-US" sz="3500" dirty="0">
                <a:solidFill>
                  <a:srgbClr val="000000"/>
                </a:solidFill>
                <a:latin typeface="Canva Sans"/>
              </a:rPr>
              <a:t>The problem statement involves developing a predictive model to classify individuals as having or not having prediabetes or diabetes using a dataset with 21 feature variables. The model should accurately predict the target variable and provide insights into the factors that contribute to the development of diabetes. The ultimate goal is to help healthcare professionals identify individuals at risk for developing diabetes and implement preventive measures, which can improve the quality of life for affected individuals and reduce the burden of the disease on the healthcare system.</a:t>
            </a:r>
            <a:endParaRPr lang="en-IN" sz="3500" dirty="0">
              <a:solidFill>
                <a:srgbClr val="000000"/>
              </a:solidFill>
              <a:latin typeface="Canva Sans"/>
            </a:endParaRPr>
          </a:p>
        </p:txBody>
      </p:sp>
      <p:sp>
        <p:nvSpPr>
          <p:cNvPr id="8" name="TextBox 12">
            <a:extLst>
              <a:ext uri="{FF2B5EF4-FFF2-40B4-BE49-F238E27FC236}">
                <a16:creationId xmlns:a16="http://schemas.microsoft.com/office/drawing/2014/main" xmlns="" id="{B91DC2BE-A896-F199-D887-5DFC2342CC56}"/>
              </a:ext>
            </a:extLst>
          </p:cNvPr>
          <p:cNvSpPr txBox="1"/>
          <p:nvPr/>
        </p:nvSpPr>
        <p:spPr>
          <a:xfrm>
            <a:off x="764387" y="4100561"/>
            <a:ext cx="16284978" cy="654475"/>
          </a:xfrm>
          <a:prstGeom prst="rect">
            <a:avLst/>
          </a:prstGeom>
        </p:spPr>
        <p:txBody>
          <a:bodyPr wrap="square" lIns="0" tIns="0" rIns="0" bIns="0" rtlCol="0" anchor="t">
            <a:spAutoFit/>
          </a:bodyPr>
          <a:lstStyle/>
          <a:p>
            <a:pPr marL="432794" lvl="1" algn="just">
              <a:lnSpc>
                <a:spcPts val="5612"/>
              </a:lnSpc>
            </a:pPr>
            <a:r>
              <a:rPr lang="en-US" sz="3500" dirty="0">
                <a:solidFill>
                  <a:srgbClr val="000000"/>
                </a:solidFill>
                <a:latin typeface="Canva Sans"/>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867400" y="4381500"/>
            <a:ext cx="7785465" cy="1326261"/>
          </a:xfrm>
          <a:prstGeom prst="rect">
            <a:avLst/>
          </a:prstGeom>
        </p:spPr>
        <p:txBody>
          <a:bodyPr lIns="0" tIns="0" rIns="0" bIns="0" rtlCol="0" anchor="t">
            <a:spAutoFit/>
          </a:bodyPr>
          <a:lstStyle/>
          <a:p>
            <a:pPr algn="l">
              <a:lnSpc>
                <a:spcPts val="9880"/>
              </a:lnSpc>
            </a:pPr>
            <a:r>
              <a:rPr lang="en-US" sz="10400" spc="-520" dirty="0">
                <a:solidFill>
                  <a:schemeClr val="tx1">
                    <a:lumMod val="95000"/>
                    <a:lumOff val="5000"/>
                  </a:schemeClr>
                </a:solidFill>
                <a:latin typeface="Times Neue Roman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342900"/>
            <a:ext cx="7620000" cy="1164550"/>
          </a:xfrm>
          <a:prstGeom prst="rect">
            <a:avLst/>
          </a:prstGeom>
        </p:spPr>
        <p:txBody>
          <a:bodyPr wrap="square" lIns="0" tIns="0" rIns="0" bIns="0" rtlCol="0" anchor="t">
            <a:spAutoFit/>
          </a:bodyPr>
          <a:lstStyle/>
          <a:p>
            <a:pPr>
              <a:lnSpc>
                <a:spcPts val="10199"/>
              </a:lnSpc>
              <a:spcBef>
                <a:spcPct val="0"/>
              </a:spcBef>
            </a:pPr>
            <a:r>
              <a:rPr lang="en-US" sz="5400" spc="-84" dirty="0">
                <a:solidFill>
                  <a:srgbClr val="000000"/>
                </a:solidFill>
                <a:latin typeface="Fira Sans Medium"/>
              </a:rPr>
              <a:t>Scope of the Project</a:t>
            </a:r>
          </a:p>
        </p:txBody>
      </p:sp>
      <p:sp>
        <p:nvSpPr>
          <p:cNvPr id="11" name="AutoShape 11"/>
          <p:cNvSpPr/>
          <p:nvPr/>
        </p:nvSpPr>
        <p:spPr>
          <a:xfrm>
            <a:off x="838200" y="1638300"/>
            <a:ext cx="5715000" cy="0"/>
          </a:xfrm>
          <a:prstGeom prst="line">
            <a:avLst/>
          </a:prstGeom>
          <a:ln w="9525" cap="flat">
            <a:solidFill>
              <a:srgbClr val="000000"/>
            </a:solidFill>
            <a:prstDash val="solid"/>
            <a:headEnd type="none" w="sm" len="sm"/>
            <a:tailEnd type="none" w="sm" len="sm"/>
          </a:ln>
        </p:spPr>
      </p:sp>
      <p:sp>
        <p:nvSpPr>
          <p:cNvPr id="4" name="TextBox 3">
            <a:extLst>
              <a:ext uri="{FF2B5EF4-FFF2-40B4-BE49-F238E27FC236}">
                <a16:creationId xmlns:a16="http://schemas.microsoft.com/office/drawing/2014/main" xmlns="" id="{8DBE41F1-DD5A-FAC2-28C4-F7535E858036}"/>
              </a:ext>
            </a:extLst>
          </p:cNvPr>
          <p:cNvSpPr txBox="1"/>
          <p:nvPr/>
        </p:nvSpPr>
        <p:spPr>
          <a:xfrm>
            <a:off x="609600" y="1769151"/>
            <a:ext cx="16916400" cy="808535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3500" dirty="0">
                <a:solidFill>
                  <a:srgbClr val="000000"/>
                </a:solidFill>
                <a:latin typeface="Canva Sans"/>
              </a:rPr>
              <a:t>The scope of the project involves developing a predictive model to classify individuals as having or not having prediabetes or diabetes using machine learning techniques. </a:t>
            </a:r>
          </a:p>
          <a:p>
            <a:pPr marL="457200" indent="-457200" algn="just">
              <a:lnSpc>
                <a:spcPct val="150000"/>
              </a:lnSpc>
              <a:buFont typeface="Arial" panose="020B0604020202020204" pitchFamily="34" charset="0"/>
              <a:buChar char="•"/>
            </a:pPr>
            <a:r>
              <a:rPr lang="en-US" sz="3500" dirty="0">
                <a:solidFill>
                  <a:srgbClr val="000000"/>
                </a:solidFill>
                <a:latin typeface="Canva Sans"/>
              </a:rPr>
              <a:t>The project will include data preprocessing, model training and testing, and evaluation of the model’s performance. The project’s focus is to provide insights into the factors that contribute to the development of diabetes and to help healthcare professionals identify individuals at risk for developing diabetes and implement preventive measures. </a:t>
            </a:r>
          </a:p>
          <a:p>
            <a:pPr marL="457200" indent="-457200" algn="just">
              <a:lnSpc>
                <a:spcPct val="150000"/>
              </a:lnSpc>
              <a:buFont typeface="Arial" panose="020B0604020202020204" pitchFamily="34" charset="0"/>
              <a:buChar char="•"/>
            </a:pPr>
            <a:r>
              <a:rPr lang="en-US" sz="3500" dirty="0">
                <a:solidFill>
                  <a:srgbClr val="000000"/>
                </a:solidFill>
                <a:latin typeface="Canva Sans"/>
              </a:rPr>
              <a:t>The final deliverable will be a functional predictive model that can aid in the early detection and management of diabetes.</a:t>
            </a:r>
            <a:endParaRPr lang="en-IN" sz="3500" dirty="0">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000" y="461593"/>
            <a:ext cx="16040100" cy="1184940"/>
          </a:xfrm>
          <a:prstGeom prst="rect">
            <a:avLst/>
          </a:prstGeom>
        </p:spPr>
        <p:txBody>
          <a:bodyPr wrap="square" lIns="0" tIns="0" rIns="0" bIns="0" rtlCol="0" anchor="t">
            <a:spAutoFit/>
          </a:bodyPr>
          <a:lstStyle/>
          <a:p>
            <a:pPr>
              <a:lnSpc>
                <a:spcPts val="10199"/>
              </a:lnSpc>
              <a:spcBef>
                <a:spcPct val="0"/>
              </a:spcBef>
            </a:pPr>
            <a:r>
              <a:rPr lang="en-US" sz="5400" spc="-84" dirty="0">
                <a:solidFill>
                  <a:srgbClr val="000000"/>
                </a:solidFill>
                <a:latin typeface="Fira Sans Medium"/>
              </a:rPr>
              <a:t>Architecture Diagram</a:t>
            </a:r>
          </a:p>
        </p:txBody>
      </p:sp>
      <p:sp>
        <p:nvSpPr>
          <p:cNvPr id="11" name="AutoShape 11"/>
          <p:cNvSpPr/>
          <p:nvPr/>
        </p:nvSpPr>
        <p:spPr>
          <a:xfrm flipV="1">
            <a:off x="990600" y="1693598"/>
            <a:ext cx="5867400" cy="20902"/>
          </a:xfrm>
          <a:prstGeom prst="line">
            <a:avLst/>
          </a:prstGeom>
          <a:ln w="9525" cap="flat">
            <a:solidFill>
              <a:srgbClr val="000000"/>
            </a:solidFill>
            <a:prstDash val="solid"/>
            <a:headEnd type="none" w="sm" len="sm"/>
            <a:tailEnd type="none" w="sm" len="sm"/>
          </a:ln>
        </p:spPr>
      </p:sp>
      <p:pic>
        <p:nvPicPr>
          <p:cNvPr id="4" name="Picture 3">
            <a:extLst>
              <a:ext uri="{FF2B5EF4-FFF2-40B4-BE49-F238E27FC236}">
                <a16:creationId xmlns:a16="http://schemas.microsoft.com/office/drawing/2014/main" xmlns="" id="{726E140C-8017-8D70-AE29-ADF9C5FB1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267" y="2479522"/>
            <a:ext cx="12757466" cy="7004720"/>
          </a:xfrm>
          <a:prstGeom prst="rect">
            <a:avLst/>
          </a:prstGeom>
        </p:spPr>
      </p:pic>
    </p:spTree>
    <p:extLst>
      <p:ext uri="{BB962C8B-B14F-4D97-AF65-F5344CB8AC3E}">
        <p14:creationId xmlns:p14="http://schemas.microsoft.com/office/powerpoint/2010/main" val="225523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 y="-24464"/>
            <a:ext cx="12524078" cy="1184940"/>
          </a:xfrm>
          <a:prstGeom prst="rect">
            <a:avLst/>
          </a:prstGeom>
        </p:spPr>
        <p:txBody>
          <a:bodyPr lIns="0" tIns="0" rIns="0" bIns="0" rtlCol="0" anchor="t">
            <a:spAutoFit/>
          </a:bodyPr>
          <a:lstStyle/>
          <a:p>
            <a:pPr>
              <a:lnSpc>
                <a:spcPts val="10199"/>
              </a:lnSpc>
              <a:spcBef>
                <a:spcPct val="0"/>
              </a:spcBef>
            </a:pPr>
            <a:r>
              <a:rPr lang="en-US" sz="5400" spc="-84" dirty="0">
                <a:solidFill>
                  <a:srgbClr val="000000"/>
                </a:solidFill>
                <a:latin typeface="Fira Sans Medium"/>
              </a:rPr>
              <a:t>Data Set Description</a:t>
            </a:r>
          </a:p>
        </p:txBody>
      </p:sp>
      <p:sp>
        <p:nvSpPr>
          <p:cNvPr id="11" name="AutoShape 11"/>
          <p:cNvSpPr/>
          <p:nvPr/>
        </p:nvSpPr>
        <p:spPr>
          <a:xfrm rot="-1479">
            <a:off x="990601" y="1161636"/>
            <a:ext cx="5389763" cy="2319"/>
          </a:xfrm>
          <a:prstGeom prst="line">
            <a:avLst/>
          </a:prstGeom>
          <a:ln w="9525" cap="flat">
            <a:solidFill>
              <a:srgbClr val="000000"/>
            </a:solidFill>
            <a:prstDash val="solid"/>
            <a:headEnd type="none" w="sm" len="sm"/>
            <a:tailEnd type="none" w="sm" len="sm"/>
          </a:ln>
        </p:spPr>
      </p:sp>
      <p:grpSp>
        <p:nvGrpSpPr>
          <p:cNvPr id="8" name="Group 7">
            <a:extLst>
              <a:ext uri="{FF2B5EF4-FFF2-40B4-BE49-F238E27FC236}">
                <a16:creationId xmlns:a16="http://schemas.microsoft.com/office/drawing/2014/main" xmlns="" id="{7B483C8C-61AB-EB22-4465-A2B849C98AFD}"/>
              </a:ext>
            </a:extLst>
          </p:cNvPr>
          <p:cNvGrpSpPr/>
          <p:nvPr/>
        </p:nvGrpSpPr>
        <p:grpSpPr>
          <a:xfrm>
            <a:off x="533399" y="1231740"/>
            <a:ext cx="17449800" cy="8800935"/>
            <a:chOff x="943786" y="1442443"/>
            <a:chExt cx="16527835" cy="8800935"/>
          </a:xfrm>
        </p:grpSpPr>
        <p:sp>
          <p:nvSpPr>
            <p:cNvPr id="5" name="TextBox 12">
              <a:extLst>
                <a:ext uri="{FF2B5EF4-FFF2-40B4-BE49-F238E27FC236}">
                  <a16:creationId xmlns:a16="http://schemas.microsoft.com/office/drawing/2014/main" xmlns="" id="{0C8BD89E-449C-684D-A995-C526F03F80C5}"/>
                </a:ext>
              </a:extLst>
            </p:cNvPr>
            <p:cNvSpPr txBox="1"/>
            <p:nvPr/>
          </p:nvSpPr>
          <p:spPr>
            <a:xfrm>
              <a:off x="943786" y="1442443"/>
              <a:ext cx="16284978" cy="8800935"/>
            </a:xfrm>
            <a:prstGeom prst="rect">
              <a:avLst/>
            </a:prstGeom>
          </p:spPr>
          <p:txBody>
            <a:bodyPr wrap="square" lIns="0" tIns="0" rIns="0" bIns="0" rtlCol="0" anchor="t">
              <a:spAutoFit/>
            </a:bodyPr>
            <a:lstStyle/>
            <a:p>
              <a:pPr marL="457200" indent="-457200" algn="just">
                <a:lnSpc>
                  <a:spcPct val="150000"/>
                </a:lnSpc>
                <a:buFont typeface="Arial" panose="020B0604020202020204" pitchFamily="34" charset="0"/>
                <a:buChar char="•"/>
              </a:pPr>
              <a:r>
                <a:rPr lang="en-US" sz="3500" dirty="0">
                  <a:solidFill>
                    <a:srgbClr val="000000"/>
                  </a:solidFill>
                  <a:latin typeface="Canva Sans"/>
                </a:rPr>
                <a:t>The dataset is focused on diabetes and contains 21 feature variables that are used to predict the target variable </a:t>
              </a:r>
              <a:r>
                <a:rPr lang="en-US" sz="3500" dirty="0" err="1">
                  <a:solidFill>
                    <a:srgbClr val="000000"/>
                  </a:solidFill>
                  <a:latin typeface="Canva Sans"/>
                </a:rPr>
                <a:t>Diabetesbinary</a:t>
              </a:r>
              <a:r>
                <a:rPr lang="en-US" sz="3500" dirty="0">
                  <a:solidFill>
                    <a:srgbClr val="000000"/>
                  </a:solidFill>
                  <a:latin typeface="Canva Sans"/>
                </a:rPr>
                <a:t>, which has two classes: 0 for no diabetes and 1 for prediabetes or diabetes. </a:t>
              </a:r>
            </a:p>
            <a:p>
              <a:pPr marL="457200" indent="-457200" algn="just">
                <a:lnSpc>
                  <a:spcPct val="150000"/>
                </a:lnSpc>
                <a:buFont typeface="Arial" panose="020B0604020202020204" pitchFamily="34" charset="0"/>
                <a:buChar char="•"/>
              </a:pPr>
              <a:r>
                <a:rPr lang="en-US" sz="3500" dirty="0">
                  <a:solidFill>
                    <a:srgbClr val="000000"/>
                  </a:solidFill>
                  <a:latin typeface="Canva Sans"/>
                </a:rPr>
                <a:t>The dataset includes various health indicators such as blood pressure, BMI, age, and glucose levels that are known to contribute to the development of diabetes. </a:t>
              </a:r>
            </a:p>
            <a:p>
              <a:pPr marL="457200" indent="-457200" algn="just">
                <a:lnSpc>
                  <a:spcPct val="150000"/>
                </a:lnSpc>
                <a:buFont typeface="Arial" panose="020B0604020202020204" pitchFamily="34" charset="0"/>
                <a:buChar char="•"/>
              </a:pPr>
              <a:r>
                <a:rPr lang="en-US" sz="3500" dirty="0">
                  <a:solidFill>
                    <a:srgbClr val="000000"/>
                  </a:solidFill>
                  <a:latin typeface="Canva Sans"/>
                </a:rPr>
                <a:t>The dataset's purpose is to develop a predictive model to accurately classify individuals as having or not having prediabetes or diabetes.</a:t>
              </a:r>
            </a:p>
            <a:p>
              <a:pPr marL="457200" indent="-457200" algn="just">
                <a:lnSpc>
                  <a:spcPct val="150000"/>
                </a:lnSpc>
                <a:buFont typeface="Arial" panose="020B0604020202020204" pitchFamily="34" charset="0"/>
                <a:buChar char="•"/>
              </a:pPr>
              <a:r>
                <a:rPr lang="en-US" sz="3500" dirty="0">
                  <a:solidFill>
                    <a:srgbClr val="000000"/>
                  </a:solidFill>
                  <a:latin typeface="Canva Sans"/>
                </a:rPr>
                <a:t> The model can help healthcare professionals identify individuals at risk for developing diabetes and implement preventive measures to reduce the burden of the disease on the healthcare system.</a:t>
              </a:r>
              <a:endParaRPr lang="en-IN" sz="3500" dirty="0">
                <a:solidFill>
                  <a:srgbClr val="000000"/>
                </a:solidFill>
                <a:latin typeface="Canva Sans"/>
              </a:endParaRPr>
            </a:p>
          </p:txBody>
        </p:sp>
        <p:sp>
          <p:nvSpPr>
            <p:cNvPr id="6" name="TextBox 12">
              <a:extLst>
                <a:ext uri="{FF2B5EF4-FFF2-40B4-BE49-F238E27FC236}">
                  <a16:creationId xmlns:a16="http://schemas.microsoft.com/office/drawing/2014/main" xmlns="" id="{D8E185D0-811E-2234-62E4-F93EA5C15529}"/>
                </a:ext>
              </a:extLst>
            </p:cNvPr>
            <p:cNvSpPr txBox="1"/>
            <p:nvPr/>
          </p:nvSpPr>
          <p:spPr>
            <a:xfrm>
              <a:off x="1186643" y="6057900"/>
              <a:ext cx="16284978" cy="538609"/>
            </a:xfrm>
            <a:prstGeom prst="rect">
              <a:avLst/>
            </a:prstGeom>
          </p:spPr>
          <p:txBody>
            <a:bodyPr wrap="square" lIns="0" tIns="0" rIns="0" bIns="0" rtlCol="0" anchor="t">
              <a:spAutoFit/>
            </a:bodyPr>
            <a:lstStyle/>
            <a:p>
              <a:pPr marL="457200" indent="-457200" algn="just">
                <a:buFont typeface="Arial" panose="020B0604020202020204" pitchFamily="34" charset="0"/>
                <a:buChar char="•"/>
              </a:pPr>
              <a:endParaRPr lang="en-IN" sz="3500" dirty="0">
                <a:solidFill>
                  <a:srgbClr val="000000"/>
                </a:solidFill>
                <a:latin typeface="Canva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160580"/>
            <a:ext cx="12524078" cy="1164550"/>
          </a:xfrm>
          <a:prstGeom prst="rect">
            <a:avLst/>
          </a:prstGeom>
        </p:spPr>
        <p:txBody>
          <a:bodyPr lIns="0" tIns="0" rIns="0" bIns="0" rtlCol="0" anchor="t">
            <a:spAutoFit/>
          </a:bodyPr>
          <a:lstStyle/>
          <a:p>
            <a:pPr>
              <a:lnSpc>
                <a:spcPts val="10199"/>
              </a:lnSpc>
              <a:spcBef>
                <a:spcPct val="0"/>
              </a:spcBef>
            </a:pPr>
            <a:r>
              <a:rPr lang="en-US" sz="5400" spc="-84" dirty="0">
                <a:solidFill>
                  <a:srgbClr val="000000"/>
                </a:solidFill>
                <a:latin typeface="Fira Sans Medium"/>
              </a:rPr>
              <a:t>Evaluation Measures</a:t>
            </a:r>
          </a:p>
        </p:txBody>
      </p:sp>
      <p:sp>
        <p:nvSpPr>
          <p:cNvPr id="11" name="AutoShape 11"/>
          <p:cNvSpPr/>
          <p:nvPr/>
        </p:nvSpPr>
        <p:spPr>
          <a:xfrm rot="-1479">
            <a:off x="838200" y="1322264"/>
            <a:ext cx="5638799" cy="4079"/>
          </a:xfrm>
          <a:prstGeom prst="line">
            <a:avLst/>
          </a:prstGeom>
          <a:ln w="9525" cap="flat">
            <a:solidFill>
              <a:srgbClr val="000000"/>
            </a:solidFill>
            <a:prstDash val="solid"/>
            <a:headEnd type="none" w="sm" len="sm"/>
            <a:tailEnd type="none" w="sm" len="sm"/>
          </a:ln>
        </p:spPr>
        <p:txBody>
          <a:bodyPr/>
          <a:lstStyle/>
          <a:p>
            <a:endParaRPr lang="en-IN" dirty="0"/>
          </a:p>
        </p:txBody>
      </p:sp>
      <p:grpSp>
        <p:nvGrpSpPr>
          <p:cNvPr id="8" name="Group 7">
            <a:extLst>
              <a:ext uri="{FF2B5EF4-FFF2-40B4-BE49-F238E27FC236}">
                <a16:creationId xmlns:a16="http://schemas.microsoft.com/office/drawing/2014/main" xmlns="" id="{AD42A829-6592-281E-3F1E-252990D402A9}"/>
              </a:ext>
            </a:extLst>
          </p:cNvPr>
          <p:cNvGrpSpPr/>
          <p:nvPr/>
        </p:nvGrpSpPr>
        <p:grpSpPr>
          <a:xfrm>
            <a:off x="1066800" y="2933700"/>
            <a:ext cx="16284978" cy="2469788"/>
            <a:chOff x="1167594" y="2857500"/>
            <a:chExt cx="16284978" cy="2469788"/>
          </a:xfrm>
        </p:grpSpPr>
        <p:sp>
          <p:nvSpPr>
            <p:cNvPr id="3" name="TextBox 12">
              <a:extLst>
                <a:ext uri="{FF2B5EF4-FFF2-40B4-BE49-F238E27FC236}">
                  <a16:creationId xmlns:a16="http://schemas.microsoft.com/office/drawing/2014/main" xmlns="" id="{36E2C244-2702-92A3-EE71-F24111BD98DE}"/>
                </a:ext>
              </a:extLst>
            </p:cNvPr>
            <p:cNvSpPr txBox="1"/>
            <p:nvPr/>
          </p:nvSpPr>
          <p:spPr>
            <a:xfrm>
              <a:off x="1167594" y="2857500"/>
              <a:ext cx="16284978" cy="538609"/>
            </a:xfrm>
            <a:prstGeom prst="rect">
              <a:avLst/>
            </a:prstGeom>
          </p:spPr>
          <p:txBody>
            <a:bodyPr wrap="square" lIns="0" tIns="0" rIns="0" bIns="0" rtlCol="0" anchor="t">
              <a:spAutoFit/>
            </a:bodyPr>
            <a:lstStyle/>
            <a:p>
              <a:pPr marL="457200" indent="-457200" algn="just">
                <a:buFont typeface="Arial" panose="020B0604020202020204" pitchFamily="34" charset="0"/>
                <a:buChar char="•"/>
              </a:pPr>
              <a:endParaRPr lang="en-IN" sz="3500" dirty="0">
                <a:solidFill>
                  <a:srgbClr val="000000"/>
                </a:solidFill>
                <a:latin typeface="Canva Sans"/>
              </a:endParaRPr>
            </a:p>
          </p:txBody>
        </p:sp>
        <p:sp>
          <p:nvSpPr>
            <p:cNvPr id="4" name="TextBox 12">
              <a:extLst>
                <a:ext uri="{FF2B5EF4-FFF2-40B4-BE49-F238E27FC236}">
                  <a16:creationId xmlns:a16="http://schemas.microsoft.com/office/drawing/2014/main" xmlns="" id="{01FC368A-03D9-FFCF-CEF7-F51026F60C0C}"/>
                </a:ext>
              </a:extLst>
            </p:cNvPr>
            <p:cNvSpPr txBox="1"/>
            <p:nvPr/>
          </p:nvSpPr>
          <p:spPr>
            <a:xfrm>
              <a:off x="1167594" y="4788679"/>
              <a:ext cx="16284978" cy="538609"/>
            </a:xfrm>
            <a:prstGeom prst="rect">
              <a:avLst/>
            </a:prstGeom>
          </p:spPr>
          <p:txBody>
            <a:bodyPr wrap="square" lIns="0" tIns="0" rIns="0" bIns="0" rtlCol="0" anchor="t">
              <a:spAutoFit/>
            </a:bodyPr>
            <a:lstStyle/>
            <a:p>
              <a:pPr marL="457200" indent="-457200" algn="just">
                <a:buFont typeface="Arial" panose="020B0604020202020204" pitchFamily="34" charset="0"/>
                <a:buChar char="•"/>
              </a:pPr>
              <a:endParaRPr lang="en-IN" sz="3500" dirty="0">
                <a:solidFill>
                  <a:srgbClr val="000000"/>
                </a:solidFill>
                <a:latin typeface="Canva Sans"/>
              </a:endParaRPr>
            </a:p>
          </p:txBody>
        </p:sp>
      </p:grpSp>
      <p:sp>
        <p:nvSpPr>
          <p:cNvPr id="13" name="TextBox 12">
            <a:extLst>
              <a:ext uri="{FF2B5EF4-FFF2-40B4-BE49-F238E27FC236}">
                <a16:creationId xmlns:a16="http://schemas.microsoft.com/office/drawing/2014/main" xmlns="" id="{00050CFD-5E85-FECC-EE6A-382D3A8C98AF}"/>
              </a:ext>
            </a:extLst>
          </p:cNvPr>
          <p:cNvSpPr txBox="1"/>
          <p:nvPr/>
        </p:nvSpPr>
        <p:spPr>
          <a:xfrm>
            <a:off x="990010" y="1866900"/>
            <a:ext cx="16249119" cy="7277441"/>
          </a:xfrm>
          <a:prstGeom prst="rect">
            <a:avLst/>
          </a:prstGeom>
          <a:noFill/>
        </p:spPr>
        <p:txBody>
          <a:bodyPr wrap="square">
            <a:spAutoFit/>
          </a:bodyPr>
          <a:lstStyle/>
          <a:p>
            <a:pPr algn="just">
              <a:lnSpc>
                <a:spcPct val="150000"/>
              </a:lnSpc>
            </a:pPr>
            <a:r>
              <a:rPr lang="en-IN" sz="3500" dirty="0">
                <a:latin typeface="Canva Sans" panose="020B0604020202020204" charset="0"/>
              </a:rPr>
              <a:t>The evaluation measures used in the above code are: </a:t>
            </a:r>
          </a:p>
          <a:p>
            <a:pPr marL="457200" indent="-457200" algn="just">
              <a:lnSpc>
                <a:spcPct val="150000"/>
              </a:lnSpc>
              <a:buFont typeface="Arial" panose="020B0604020202020204" pitchFamily="34" charset="0"/>
              <a:buChar char="•"/>
            </a:pPr>
            <a:r>
              <a:rPr lang="en-IN" sz="3500" dirty="0">
                <a:latin typeface="Canva Sans" panose="020B0604020202020204" charset="0"/>
              </a:rPr>
              <a:t>Classification report: The classification report gives a summary of the precision, recall, f1-score, and support for each class (0 and 1) in the predicted output. </a:t>
            </a:r>
          </a:p>
          <a:p>
            <a:pPr marL="457200" indent="-457200" algn="just">
              <a:lnSpc>
                <a:spcPct val="150000"/>
              </a:lnSpc>
              <a:buFont typeface="Arial" panose="020B0604020202020204" pitchFamily="34" charset="0"/>
              <a:buChar char="•"/>
            </a:pPr>
            <a:r>
              <a:rPr lang="en-IN" sz="3500" dirty="0">
                <a:latin typeface="Canva Sans" panose="020B0604020202020204" charset="0"/>
              </a:rPr>
              <a:t>Accuracy score: The accuracy score is calculated as the ratio of the correctly predicted instances to the total number of instances. It gives an overall measure of the model's performance.</a:t>
            </a:r>
          </a:p>
          <a:p>
            <a:pPr algn="just">
              <a:lnSpc>
                <a:spcPct val="150000"/>
              </a:lnSpc>
            </a:pPr>
            <a:r>
              <a:rPr lang="en-IN" sz="3500" dirty="0">
                <a:latin typeface="Canva Sans" panose="020B0604020202020204" charset="0"/>
              </a:rPr>
              <a:t>Both the SVC and Gaussian Naive Bayes classifiers are evaluated using these measures.</a:t>
            </a:r>
          </a:p>
        </p:txBody>
      </p:sp>
    </p:spTree>
    <p:extLst>
      <p:ext uri="{BB962C8B-B14F-4D97-AF65-F5344CB8AC3E}">
        <p14:creationId xmlns:p14="http://schemas.microsoft.com/office/powerpoint/2010/main" val="66582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52500"/>
            <a:ext cx="12744322" cy="800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98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F6C8B32-D861-7BDC-D290-32FEBCE29E41}"/>
              </a:ext>
            </a:extLst>
          </p:cNvPr>
          <p:cNvPicPr>
            <a:picLocks noChangeAspect="1"/>
          </p:cNvPicPr>
          <p:nvPr/>
        </p:nvPicPr>
        <p:blipFill rotWithShape="1">
          <a:blip r:embed="rId2"/>
          <a:srcRect r="42378"/>
          <a:stretch/>
        </p:blipFill>
        <p:spPr>
          <a:xfrm>
            <a:off x="2819400" y="1409699"/>
            <a:ext cx="10668000" cy="7380767"/>
          </a:xfrm>
          <a:prstGeom prst="rect">
            <a:avLst/>
          </a:prstGeom>
        </p:spPr>
      </p:pic>
    </p:spTree>
    <p:extLst>
      <p:ext uri="{BB962C8B-B14F-4D97-AF65-F5344CB8AC3E}">
        <p14:creationId xmlns:p14="http://schemas.microsoft.com/office/powerpoint/2010/main" val="85819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1DF363F-7FAE-EE60-6C9D-2785DD22451C}"/>
              </a:ext>
            </a:extLst>
          </p:cNvPr>
          <p:cNvPicPr>
            <a:picLocks noChangeAspect="1"/>
          </p:cNvPicPr>
          <p:nvPr/>
        </p:nvPicPr>
        <p:blipFill>
          <a:blip r:embed="rId2"/>
          <a:stretch>
            <a:fillRect/>
          </a:stretch>
        </p:blipFill>
        <p:spPr>
          <a:xfrm>
            <a:off x="2590800" y="266700"/>
            <a:ext cx="11430000" cy="8952399"/>
          </a:xfrm>
          <a:prstGeom prst="rect">
            <a:avLst/>
          </a:prstGeom>
        </p:spPr>
      </p:pic>
    </p:spTree>
    <p:extLst>
      <p:ext uri="{BB962C8B-B14F-4D97-AF65-F5344CB8AC3E}">
        <p14:creationId xmlns:p14="http://schemas.microsoft.com/office/powerpoint/2010/main" val="419406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797</TotalTime>
  <Words>948</Words>
  <Application>Microsoft Office PowerPoint</Application>
  <PresentationFormat>Custom</PresentationFormat>
  <Paragraphs>59</Paragraphs>
  <Slides>20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Century Gothic</vt:lpstr>
      <vt:lpstr>AngsanaUPC</vt:lpstr>
      <vt:lpstr>Times New Roman</vt:lpstr>
      <vt:lpstr>Canva Sans</vt:lpstr>
      <vt:lpstr>Fira Sans Medium</vt:lpstr>
      <vt:lpstr>Times Neue Roman Bold</vt:lpstr>
      <vt:lpstr>Wingdings 3</vt:lpstr>
      <vt:lpstr>Calibri</vt:lpstr>
      <vt:lpstr>Office Theme</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short descption here</dc:title>
  <dc:creator>MAHITA</dc:creator>
  <cp:lastModifiedBy>welcome</cp:lastModifiedBy>
  <cp:revision>174</cp:revision>
  <dcterms:created xsi:type="dcterms:W3CDTF">2006-08-16T00:00:00Z</dcterms:created>
  <dcterms:modified xsi:type="dcterms:W3CDTF">2023-04-03T05:16:46Z</dcterms:modified>
  <dc:identifier>DAFZbeO3GNA</dc:identifier>
</cp:coreProperties>
</file>