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478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MACHINE LEARNING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209800"/>
            <a:ext cx="6400800" cy="3429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Course Outcomes </a:t>
            </a:r>
          </a:p>
          <a:p>
            <a:r>
              <a:rPr lang="en-US" sz="4400" b="1" dirty="0" smtClean="0">
                <a:solidFill>
                  <a:srgbClr val="0070C0"/>
                </a:solidFill>
              </a:rPr>
              <a:t>and </a:t>
            </a:r>
          </a:p>
          <a:p>
            <a:r>
              <a:rPr lang="en-US" sz="4400" b="1" dirty="0" smtClean="0">
                <a:solidFill>
                  <a:srgbClr val="0070C0"/>
                </a:solidFill>
              </a:rPr>
              <a:t>Syllabus</a:t>
            </a:r>
          </a:p>
          <a:p>
            <a:endParaRPr lang="en-US" sz="4400" b="1" dirty="0" smtClean="0">
              <a:solidFill>
                <a:srgbClr val="0070C0"/>
              </a:solidFill>
            </a:endParaRPr>
          </a:p>
          <a:p>
            <a:endParaRPr lang="en-US" sz="4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Course Outcomes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400" dirty="0" smtClean="0">
                <a:latin typeface="Bookman Old Style" pitchFamily="18" charset="0"/>
              </a:rPr>
              <a:t>CO1: </a:t>
            </a:r>
            <a:r>
              <a:rPr lang="en-US" sz="2400" dirty="0"/>
              <a:t>Understand the fundamental concepts of machine learning</a:t>
            </a:r>
            <a:endParaRPr lang="en-US" sz="2000" dirty="0"/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sz="2400" dirty="0" smtClean="0">
                <a:latin typeface="Bookman Old Style" pitchFamily="18" charset="0"/>
              </a:rPr>
              <a:t>CO2: </a:t>
            </a:r>
            <a:r>
              <a:rPr lang="en-US" sz="2400" dirty="0"/>
              <a:t>Apply linear, distance based, and decision tree based models </a:t>
            </a:r>
            <a:endParaRPr lang="en-US" sz="2000" dirty="0"/>
          </a:p>
          <a:p>
            <a:pPr marL="0" indent="0" algn="just">
              <a:buNone/>
            </a:pPr>
            <a:endParaRPr lang="en-US" sz="2400" dirty="0">
              <a:latin typeface="Bookman Old Style" pitchFamily="18" charset="0"/>
            </a:endParaRPr>
          </a:p>
          <a:p>
            <a:pPr algn="just"/>
            <a:r>
              <a:rPr lang="en-US" sz="2400" dirty="0" smtClean="0">
                <a:latin typeface="Bookman Old Style" pitchFamily="18" charset="0"/>
              </a:rPr>
              <a:t>CO3: </a:t>
            </a:r>
            <a:r>
              <a:rPr lang="en-US" sz="2400" dirty="0"/>
              <a:t>Analyze probabilistic, neural network models </a:t>
            </a:r>
            <a:endParaRPr lang="en-US" sz="2000" dirty="0"/>
          </a:p>
          <a:p>
            <a:pPr algn="just"/>
            <a:endParaRPr lang="en-US" sz="2400" dirty="0" smtClean="0">
              <a:latin typeface="Bookman Old Style" pitchFamily="18" charset="0"/>
            </a:endParaRPr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pPr algn="just"/>
            <a:r>
              <a:rPr lang="en-US" sz="2400" dirty="0" smtClean="0">
                <a:latin typeface="Bookman Old Style" pitchFamily="18" charset="0"/>
              </a:rPr>
              <a:t>CO4: </a:t>
            </a:r>
            <a:r>
              <a:rPr lang="en-US" sz="2400" dirty="0"/>
              <a:t>Design a suitable machine learning model for a given scenario</a:t>
            </a:r>
            <a:endParaRPr lang="en-US" sz="2000" dirty="0"/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endParaRPr lang="en-US" sz="2400" b="1" dirty="0">
              <a:latin typeface="Bookman Old Style" pitchFamily="18" charset="0"/>
            </a:endParaRPr>
          </a:p>
          <a:p>
            <a:endParaRPr lang="en-US" sz="2400" b="1" dirty="0" smtClean="0">
              <a:latin typeface="Bookman Old Style" pitchFamily="18" charset="0"/>
            </a:endParaRPr>
          </a:p>
          <a:p>
            <a:endParaRPr lang="en-US" sz="2400" b="1" dirty="0" smtClean="0">
              <a:latin typeface="Bookman Old Style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Unit  I</a:t>
            </a:r>
          </a:p>
          <a:p>
            <a:pPr algn="just"/>
            <a:r>
              <a:rPr lang="en-US" dirty="0" smtClean="0"/>
              <a:t> </a:t>
            </a:r>
            <a:r>
              <a:rPr lang="en-US" b="1" dirty="0"/>
              <a:t>The ingredients of machine learning</a:t>
            </a:r>
            <a:r>
              <a:rPr lang="en-US" dirty="0"/>
              <a:t>: Tasks, Models, Features </a:t>
            </a:r>
          </a:p>
          <a:p>
            <a:pPr algn="just"/>
            <a:r>
              <a:rPr lang="en-US" b="1" dirty="0"/>
              <a:t>Binary classification and related tasks</a:t>
            </a:r>
            <a:r>
              <a:rPr lang="en-US" dirty="0"/>
              <a:t>: Classification, Assessing classification performance, </a:t>
            </a:r>
            <a:r>
              <a:rPr lang="en-US" dirty="0" err="1"/>
              <a:t>Visualising</a:t>
            </a:r>
            <a:r>
              <a:rPr lang="en-US" dirty="0"/>
              <a:t> classification </a:t>
            </a:r>
            <a:r>
              <a:rPr lang="en-US" dirty="0" smtClean="0"/>
              <a:t>performance</a:t>
            </a:r>
            <a:endParaRPr lang="en-US" dirty="0"/>
          </a:p>
          <a:p>
            <a:pPr algn="just"/>
            <a:r>
              <a:rPr lang="en-US" b="1" dirty="0"/>
              <a:t>Beyond binary classification</a:t>
            </a:r>
            <a:r>
              <a:rPr lang="en-US" dirty="0"/>
              <a:t>: Multi-class classification, Regression</a:t>
            </a:r>
            <a:endParaRPr lang="en-US" dirty="0"/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Unit </a:t>
            </a:r>
            <a:r>
              <a:rPr lang="en-US" b="1" dirty="0">
                <a:solidFill>
                  <a:srgbClr val="FF0000"/>
                </a:solidFill>
              </a:rPr>
              <a:t>II</a:t>
            </a:r>
          </a:p>
          <a:p>
            <a:pPr algn="just"/>
            <a:r>
              <a:rPr lang="en-US" b="1" dirty="0"/>
              <a:t>Decision Tree learning</a:t>
            </a:r>
            <a:r>
              <a:rPr lang="en-US" dirty="0"/>
              <a:t> – Introduction, Decision tree representation, Appropriate problems for decision tree learning, The basic decision tree learning algorithm, Inductive bias in decision tree, Issues in decision tree learning.</a:t>
            </a:r>
          </a:p>
          <a:p>
            <a:pPr algn="just"/>
            <a:r>
              <a:rPr lang="en-US" b="1" dirty="0"/>
              <a:t>Linear models</a:t>
            </a:r>
            <a:r>
              <a:rPr lang="en-US" dirty="0"/>
              <a:t>: The least-squares method, Multivariate linear regression, Support vector machines, Soft margin SVM, Going beyond linearity with kernel methods.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Syllabus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chemeClr val="bg1"/>
                </a:solidFill>
              </a:rPr>
              <a:t>Syllabus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7912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Unit III</a:t>
            </a:r>
          </a:p>
          <a:p>
            <a:pPr algn="just"/>
            <a:r>
              <a:rPr lang="en-US" sz="2400" b="1" dirty="0" smtClean="0"/>
              <a:t>Distance </a:t>
            </a:r>
            <a:r>
              <a:rPr lang="en-US" sz="2400" b="1" dirty="0"/>
              <a:t>Based Models:</a:t>
            </a:r>
            <a:r>
              <a:rPr lang="en-US" sz="2400" dirty="0"/>
              <a:t> Introduction, Nearest </a:t>
            </a:r>
            <a:r>
              <a:rPr lang="en-US" sz="2400" dirty="0" err="1"/>
              <a:t>Neighbours</a:t>
            </a:r>
            <a:r>
              <a:rPr lang="en-US" sz="2400" dirty="0"/>
              <a:t> classification, Distance based clustering, K-Means algorithms, Clustering around </a:t>
            </a:r>
            <a:r>
              <a:rPr lang="en-US" sz="2400" dirty="0" err="1"/>
              <a:t>medoids</a:t>
            </a:r>
            <a:r>
              <a:rPr lang="en-US" sz="2400" dirty="0"/>
              <a:t>, Hierarchical Clustering.</a:t>
            </a:r>
          </a:p>
          <a:p>
            <a:pPr algn="just"/>
            <a:r>
              <a:rPr lang="en-US" sz="2400" b="1" dirty="0"/>
              <a:t>Bayesian Learning: </a:t>
            </a:r>
            <a:r>
              <a:rPr lang="en-US" sz="2400" dirty="0"/>
              <a:t>Introduction, Bayes theorem, Bayes optimal classifier, Naïve Bayes classifier, Bayesian belief networks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Unit IV </a:t>
            </a:r>
          </a:p>
          <a:p>
            <a:pPr algn="just"/>
            <a:r>
              <a:rPr lang="en-US" sz="2400" b="1" dirty="0"/>
              <a:t>Artificial Neural Networks</a:t>
            </a:r>
            <a:r>
              <a:rPr lang="en-US" sz="2400" dirty="0"/>
              <a:t>:  Introduction, Neural network representation, appropriate problems for neural network learning, Multilayer networks and the back propagation, Advanced topics in Artificial Neural Networks</a:t>
            </a:r>
          </a:p>
          <a:p>
            <a:pPr algn="just"/>
            <a:r>
              <a:rPr lang="en-US" sz="2400" b="1" dirty="0"/>
              <a:t>Reinforcement Learning:</a:t>
            </a:r>
            <a:r>
              <a:rPr lang="en-US" sz="2400" dirty="0"/>
              <a:t> Introduction, Learning tasks, Q-learning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394"/>
            <a:ext cx="9144000" cy="849594"/>
          </a:xfrm>
          <a:solidFill>
            <a:srgbClr val="0070C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Text Books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400" b="1" dirty="0">
              <a:latin typeface="Bookman Old Style" pitchFamily="18" charset="0"/>
            </a:endParaRPr>
          </a:p>
          <a:p>
            <a:endParaRPr lang="en-US" sz="2400" b="1" dirty="0" smtClean="0">
              <a:latin typeface="Bookman Old Style" pitchFamily="18" charset="0"/>
            </a:endParaRPr>
          </a:p>
          <a:p>
            <a:endParaRPr lang="en-US" sz="2400" b="1" dirty="0" smtClean="0">
              <a:latin typeface="Bookman Old Style" pitchFamily="18" charset="0"/>
            </a:endParaRP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3962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14400"/>
            <a:ext cx="4191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242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MACHINE LEARNING</vt:lpstr>
      <vt:lpstr>Course Outcomes</vt:lpstr>
      <vt:lpstr>PowerPoint Presentation</vt:lpstr>
      <vt:lpstr>Syllabus</vt:lpstr>
      <vt:lpstr>Text Books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HP</dc:creator>
  <cp:lastModifiedBy>Windows User</cp:lastModifiedBy>
  <cp:revision>9</cp:revision>
  <dcterms:created xsi:type="dcterms:W3CDTF">2006-08-16T00:00:00Z</dcterms:created>
  <dcterms:modified xsi:type="dcterms:W3CDTF">2023-01-11T11:06:32Z</dcterms:modified>
</cp:coreProperties>
</file>