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61" r:id="rId5"/>
    <p:sldId id="262" r:id="rId6"/>
    <p:sldId id="263" r:id="rId7"/>
    <p:sldId id="264" r:id="rId8"/>
    <p:sldId id="266"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301" r:id="rId36"/>
    <p:sldId id="292" r:id="rId37"/>
    <p:sldId id="293" r:id="rId38"/>
    <p:sldId id="294" r:id="rId39"/>
    <p:sldId id="295" r:id="rId40"/>
    <p:sldId id="296" r:id="rId41"/>
    <p:sldId id="297" r:id="rId42"/>
    <p:sldId id="298" r:id="rId43"/>
    <p:sldId id="299" r:id="rId44"/>
    <p:sldId id="300" r:id="rId45"/>
    <p:sldId id="259" r:id="rId46"/>
    <p:sldId id="257"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1309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9570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47704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7977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6441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701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91820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33583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2700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71234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9881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406977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470025"/>
          </a:xfrm>
        </p:spPr>
        <p:txBody>
          <a:bodyPr/>
          <a:lstStyle/>
          <a:p>
            <a:r>
              <a:rPr lang="en-US" b="1" dirty="0">
                <a:solidFill>
                  <a:schemeClr val="accent2"/>
                </a:solidFill>
              </a:rPr>
              <a:t>COURSE OUTCOMES</a:t>
            </a:r>
          </a:p>
        </p:txBody>
      </p:sp>
      <p:sp>
        <p:nvSpPr>
          <p:cNvPr id="3" name="Subtitle 2"/>
          <p:cNvSpPr>
            <a:spLocks noGrp="1"/>
          </p:cNvSpPr>
          <p:nvPr>
            <p:ph type="subTitle" idx="1"/>
          </p:nvPr>
        </p:nvSpPr>
        <p:spPr>
          <a:xfrm>
            <a:off x="838200" y="1828800"/>
            <a:ext cx="7467600" cy="4191000"/>
          </a:xfrm>
        </p:spPr>
        <p:txBody>
          <a:bodyPr>
            <a:normAutofit/>
          </a:bodyPr>
          <a:lstStyle/>
          <a:p>
            <a:endParaRPr lang="en-US" dirty="0"/>
          </a:p>
          <a:p>
            <a:endParaRPr lang="en-US" dirty="0"/>
          </a:p>
          <a:p>
            <a:r>
              <a:rPr lang="en-US" dirty="0"/>
              <a:t>.</a:t>
            </a:r>
          </a:p>
        </p:txBody>
      </p:sp>
      <p:graphicFrame>
        <p:nvGraphicFramePr>
          <p:cNvPr id="5" name="Table 4"/>
          <p:cNvGraphicFramePr>
            <a:graphicFrameLocks noGrp="1"/>
          </p:cNvGraphicFramePr>
          <p:nvPr>
            <p:extLst>
              <p:ext uri="{D42A27DB-BD31-4B8C-83A1-F6EECF244321}">
                <p14:modId xmlns:p14="http://schemas.microsoft.com/office/powerpoint/2010/main" val="1340160741"/>
              </p:ext>
            </p:extLst>
          </p:nvPr>
        </p:nvGraphicFramePr>
        <p:xfrm>
          <a:off x="685800" y="1981198"/>
          <a:ext cx="7696199" cy="3733801"/>
        </p:xfrm>
        <a:graphic>
          <a:graphicData uri="http://schemas.openxmlformats.org/drawingml/2006/table">
            <a:tbl>
              <a:tblPr firstRow="1" firstCol="1" bandRow="1">
                <a:tableStyleId>{5C22544A-7EE6-4342-B048-85BDC9FD1C3A}</a:tableStyleId>
              </a:tblPr>
              <a:tblGrid>
                <a:gridCol w="7696199">
                  <a:extLst>
                    <a:ext uri="{9D8B030D-6E8A-4147-A177-3AD203B41FA5}">
                      <a16:colId xmlns:a16="http://schemas.microsoft.com/office/drawing/2014/main" val="20000"/>
                    </a:ext>
                  </a:extLst>
                </a:gridCol>
              </a:tblGrid>
              <a:tr h="1236042">
                <a:tc>
                  <a:txBody>
                    <a:bodyPr/>
                    <a:lstStyle/>
                    <a:p>
                      <a:pPr marL="0" marR="0" algn="just">
                        <a:spcBef>
                          <a:spcPts val="0"/>
                        </a:spcBef>
                        <a:spcAft>
                          <a:spcPts val="0"/>
                        </a:spcAft>
                        <a:tabLst>
                          <a:tab pos="457200" algn="l"/>
                        </a:tabLst>
                      </a:pPr>
                      <a:r>
                        <a:rPr lang="en-IN" sz="2400" dirty="0">
                          <a:effectLst/>
                          <a:latin typeface="Times New Roman" pitchFamily="18" charset="0"/>
                          <a:cs typeface="Times New Roman" pitchFamily="18" charset="0"/>
                        </a:rPr>
                        <a:t>Apply Black Box, White Box, and Selenium testing techniques in commercial environment for improving the quality of software product.</a:t>
                      </a:r>
                      <a:endParaRPr lang="en-US" sz="2400" dirty="0">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0"/>
                  </a:ext>
                </a:extLst>
              </a:tr>
              <a:tr h="841145">
                <a:tc>
                  <a:txBody>
                    <a:bodyPr/>
                    <a:lstStyle/>
                    <a:p>
                      <a:pPr marL="0" marR="0" algn="just">
                        <a:spcBef>
                          <a:spcPts val="0"/>
                        </a:spcBef>
                        <a:spcAft>
                          <a:spcPts val="0"/>
                        </a:spcAft>
                        <a:tabLst>
                          <a:tab pos="457200" algn="l"/>
                        </a:tabLst>
                      </a:pPr>
                      <a:r>
                        <a:rPr lang="en-IN" sz="2400" dirty="0">
                          <a:effectLst/>
                          <a:latin typeface="Times New Roman" pitchFamily="18" charset="0"/>
                          <a:cs typeface="Times New Roman" pitchFamily="18" charset="0"/>
                        </a:rPr>
                        <a:t>Choose the techniques and skills for testing software projects using modern software testing tools</a:t>
                      </a:r>
                      <a:endParaRPr lang="en-US" sz="2400" dirty="0">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1"/>
                  </a:ext>
                </a:extLst>
              </a:tr>
              <a:tr h="1236042">
                <a:tc>
                  <a:txBody>
                    <a:bodyPr/>
                    <a:lstStyle/>
                    <a:p>
                      <a:pPr marL="0" marR="0" algn="just">
                        <a:spcBef>
                          <a:spcPts val="0"/>
                        </a:spcBef>
                        <a:spcAft>
                          <a:spcPts val="0"/>
                        </a:spcAft>
                        <a:tabLst>
                          <a:tab pos="457200" algn="l"/>
                        </a:tabLst>
                      </a:pPr>
                      <a:r>
                        <a:rPr lang="en-IN" sz="2400" dirty="0">
                          <a:effectLst/>
                          <a:latin typeface="Times New Roman" pitchFamily="18" charset="0"/>
                          <a:cs typeface="Times New Roman" pitchFamily="18" charset="0"/>
                        </a:rPr>
                        <a:t>Analyse V&amp;V activities, software testing life cycle and methodologies, test automation life cycle and its frame work.  </a:t>
                      </a:r>
                      <a:endParaRPr lang="en-US" sz="2400" dirty="0">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2"/>
                  </a:ext>
                </a:extLst>
              </a:tr>
              <a:tr h="420572">
                <a:tc>
                  <a:txBody>
                    <a:bodyPr/>
                    <a:lstStyle/>
                    <a:p>
                      <a:pPr marL="0" marR="0" algn="just">
                        <a:spcBef>
                          <a:spcPts val="0"/>
                        </a:spcBef>
                        <a:spcAft>
                          <a:spcPts val="0"/>
                        </a:spcAft>
                        <a:tabLst>
                          <a:tab pos="457200" algn="l"/>
                        </a:tabLst>
                      </a:pPr>
                      <a:r>
                        <a:rPr lang="en-IN" sz="2400" dirty="0">
                          <a:effectLst/>
                          <a:latin typeface="Times New Roman" pitchFamily="18" charset="0"/>
                          <a:cs typeface="Times New Roman" pitchFamily="18" charset="0"/>
                        </a:rPr>
                        <a:t>Create test cases for manual and automation testing.</a:t>
                      </a:r>
                      <a:endParaRPr lang="en-US" sz="2400" dirty="0">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77097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b="1" u="sng" dirty="0">
                <a:solidFill>
                  <a:schemeClr val="accent2"/>
                </a:solidFill>
              </a:rPr>
              <a:t>Software testing in three phases.</a:t>
            </a:r>
          </a:p>
          <a:p>
            <a:pPr marL="0" indent="0">
              <a:buNone/>
            </a:pPr>
            <a:r>
              <a:rPr lang="en-US" b="1" dirty="0">
                <a:solidFill>
                  <a:srgbClr val="7030A0"/>
                </a:solidFill>
              </a:rPr>
              <a:t>Software Testing 1.0</a:t>
            </a:r>
          </a:p>
          <a:p>
            <a:r>
              <a:rPr lang="en-US" dirty="0"/>
              <a:t>Software testing is considered as a single phase to be performed after coding of the software in SDLC.</a:t>
            </a:r>
          </a:p>
          <a:p>
            <a:r>
              <a:rPr lang="en-US" dirty="0"/>
              <a:t>No test organization</a:t>
            </a:r>
          </a:p>
          <a:p>
            <a:r>
              <a:rPr lang="en-US" dirty="0"/>
              <a:t>Very few testing tools were present and usage is very much limited due to high cost</a:t>
            </a:r>
          </a:p>
          <a:p>
            <a:r>
              <a:rPr lang="en-US" dirty="0"/>
              <a:t>Management was not concerned with testing, as there was no quality goal.</a:t>
            </a:r>
          </a:p>
        </p:txBody>
      </p:sp>
    </p:spTree>
    <p:extLst>
      <p:ext uri="{BB962C8B-B14F-4D97-AF65-F5344CB8AC3E}">
        <p14:creationId xmlns:p14="http://schemas.microsoft.com/office/powerpoint/2010/main" val="4197955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indent="0">
              <a:buNone/>
            </a:pPr>
            <a:r>
              <a:rPr lang="en-US" b="1" dirty="0">
                <a:solidFill>
                  <a:srgbClr val="7030A0"/>
                </a:solidFill>
              </a:rPr>
              <a:t>Software Testing 2.0</a:t>
            </a:r>
          </a:p>
          <a:p>
            <a:pPr algn="just">
              <a:buFont typeface="Wingdings" pitchFamily="2" charset="2"/>
              <a:buChar char="Ø"/>
            </a:pPr>
            <a:r>
              <a:rPr lang="en-US" sz="3600" dirty="0"/>
              <a:t>software testing gained importance in SDLC</a:t>
            </a:r>
          </a:p>
          <a:p>
            <a:pPr algn="just">
              <a:buFont typeface="Wingdings" pitchFamily="2" charset="2"/>
              <a:buChar char="Ø"/>
            </a:pPr>
            <a:r>
              <a:rPr lang="en-US" sz="3600" dirty="0"/>
              <a:t>concept of early testing started</a:t>
            </a:r>
          </a:p>
          <a:p>
            <a:pPr algn="just">
              <a:buFont typeface="Wingdings" pitchFamily="2" charset="2"/>
              <a:buChar char="Ø"/>
            </a:pPr>
            <a:r>
              <a:rPr lang="en-US" sz="3600" dirty="0"/>
              <a:t>Testing was evolving in the direction of planning the test resources.</a:t>
            </a:r>
          </a:p>
          <a:p>
            <a:pPr algn="just">
              <a:buFont typeface="Wingdings" pitchFamily="2" charset="2"/>
              <a:buChar char="Ø"/>
            </a:pPr>
            <a:r>
              <a:rPr lang="en-US" sz="3600" dirty="0"/>
              <a:t>Many testing tools were also available in this phase</a:t>
            </a:r>
          </a:p>
        </p:txBody>
      </p:sp>
    </p:spTree>
    <p:extLst>
      <p:ext uri="{BB962C8B-B14F-4D97-AF65-F5344CB8AC3E}">
        <p14:creationId xmlns:p14="http://schemas.microsoft.com/office/powerpoint/2010/main" val="4036320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indent="0">
              <a:buNone/>
            </a:pPr>
            <a:r>
              <a:rPr lang="en-US" b="1" dirty="0">
                <a:solidFill>
                  <a:srgbClr val="7030A0"/>
                </a:solidFill>
              </a:rPr>
              <a:t>Software Testing 3.0</a:t>
            </a:r>
          </a:p>
          <a:p>
            <a:pPr>
              <a:buFont typeface="Wingdings" pitchFamily="2" charset="2"/>
              <a:buChar char="Ø"/>
            </a:pPr>
            <a:r>
              <a:rPr lang="en-US" dirty="0"/>
              <a:t>Software testing is being evolved in the form of a process which is based on strategic effort.</a:t>
            </a:r>
          </a:p>
          <a:p>
            <a:pPr>
              <a:buFont typeface="Wingdings" pitchFamily="2" charset="2"/>
              <a:buChar char="Ø"/>
            </a:pPr>
            <a:r>
              <a:rPr lang="en-US" dirty="0"/>
              <a:t>It gives us a roadmap of the overall testing process</a:t>
            </a:r>
          </a:p>
          <a:p>
            <a:pPr>
              <a:buFont typeface="Wingdings" pitchFamily="2" charset="2"/>
              <a:buChar char="Ø"/>
            </a:pPr>
            <a:r>
              <a:rPr lang="en-US" dirty="0"/>
              <a:t>It should be driven by quality goals so that all controlling and monitoring activities can be performed by the managers</a:t>
            </a:r>
          </a:p>
          <a:p>
            <a:pPr>
              <a:buFont typeface="Wingdings" pitchFamily="2" charset="2"/>
              <a:buChar char="Ø"/>
            </a:pPr>
            <a:r>
              <a:rPr lang="en-US" dirty="0"/>
              <a:t>Management is actively involved in this phase</a:t>
            </a:r>
          </a:p>
        </p:txBody>
      </p:sp>
    </p:spTree>
    <p:extLst>
      <p:ext uri="{BB962C8B-B14F-4D97-AF65-F5344CB8AC3E}">
        <p14:creationId xmlns:p14="http://schemas.microsoft.com/office/powerpoint/2010/main" val="2489860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SOFTWARE TESTING—MYTHS AND FACTS</a:t>
            </a:r>
          </a:p>
        </p:txBody>
      </p:sp>
      <p:sp>
        <p:nvSpPr>
          <p:cNvPr id="3" name="Content Placeholder 2"/>
          <p:cNvSpPr>
            <a:spLocks noGrp="1"/>
          </p:cNvSpPr>
          <p:nvPr>
            <p:ph idx="1"/>
          </p:nvPr>
        </p:nvSpPr>
        <p:spPr/>
        <p:txBody>
          <a:bodyPr>
            <a:normAutofit fontScale="92500"/>
          </a:bodyPr>
          <a:lstStyle/>
          <a:p>
            <a:pPr algn="just"/>
            <a:r>
              <a:rPr lang="en-US" dirty="0">
                <a:solidFill>
                  <a:srgbClr val="C00000"/>
                </a:solidFill>
              </a:rPr>
              <a:t>Myth</a:t>
            </a:r>
            <a:r>
              <a:rPr lang="en-US" dirty="0"/>
              <a:t> :  Testing is a single phase in SDLC</a:t>
            </a:r>
          </a:p>
          <a:p>
            <a:pPr algn="just"/>
            <a:r>
              <a:rPr lang="en-US" dirty="0">
                <a:solidFill>
                  <a:srgbClr val="C00000"/>
                </a:solidFill>
              </a:rPr>
              <a:t>Truth</a:t>
            </a:r>
            <a:r>
              <a:rPr lang="en-US" dirty="0"/>
              <a:t> : It is a myth, that software testing is just a phase in SDLC and we perform testing only when the running code of the module is ready. </a:t>
            </a:r>
          </a:p>
          <a:p>
            <a:pPr algn="just"/>
            <a:r>
              <a:rPr lang="en-US" dirty="0"/>
              <a:t>But in reality, testing starts as soon as we get the requirement specifications for the software.</a:t>
            </a:r>
          </a:p>
          <a:p>
            <a:pPr algn="just"/>
            <a:r>
              <a:rPr lang="en-US" dirty="0"/>
              <a:t>Testing work continues throughout the SDLC, even post-implementation of the software</a:t>
            </a:r>
          </a:p>
        </p:txBody>
      </p:sp>
    </p:spTree>
    <p:extLst>
      <p:ext uri="{BB962C8B-B14F-4D97-AF65-F5344CB8AC3E}">
        <p14:creationId xmlns:p14="http://schemas.microsoft.com/office/powerpoint/2010/main" val="2105438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534400" cy="6019800"/>
          </a:xfrm>
        </p:spPr>
        <p:txBody>
          <a:bodyPr>
            <a:normAutofit fontScale="85000" lnSpcReduction="20000"/>
          </a:bodyPr>
          <a:lstStyle/>
          <a:p>
            <a:pPr marL="0" indent="0">
              <a:buNone/>
            </a:pPr>
            <a:r>
              <a:rPr lang="en-US" dirty="0">
                <a:solidFill>
                  <a:srgbClr val="C00000"/>
                </a:solidFill>
              </a:rPr>
              <a:t>Myth</a:t>
            </a:r>
            <a:r>
              <a:rPr lang="en-US" dirty="0"/>
              <a:t> : </a:t>
            </a:r>
            <a:r>
              <a:rPr lang="en-US" dirty="0">
                <a:latin typeface="Times New Roman" pitchFamily="18" charset="0"/>
                <a:cs typeface="Times New Roman" pitchFamily="18" charset="0"/>
              </a:rPr>
              <a:t>Testing is easy.</a:t>
            </a:r>
          </a:p>
          <a:p>
            <a:pPr marL="0" indent="0">
              <a:buNone/>
            </a:pPr>
            <a:r>
              <a:rPr lang="en-US" dirty="0">
                <a:solidFill>
                  <a:srgbClr val="C00000"/>
                </a:solidFill>
                <a:latin typeface="Times New Roman" pitchFamily="18" charset="0"/>
                <a:cs typeface="Times New Roman" pitchFamily="18" charset="0"/>
              </a:rPr>
              <a:t>Truth</a:t>
            </a:r>
            <a:r>
              <a:rPr lang="en-US" dirty="0">
                <a:latin typeface="Times New Roman" pitchFamily="18" charset="0"/>
                <a:cs typeface="Times New Roman" pitchFamily="18" charset="0"/>
              </a:rPr>
              <a:t> : This myth is more in the minds of students who have just passed out or are going to pass out of college and want to start a career in testing</a:t>
            </a:r>
            <a:r>
              <a:rPr lang="en-US" dirty="0"/>
              <a:t>.</a:t>
            </a:r>
          </a:p>
          <a:p>
            <a:pPr algn="just"/>
            <a:r>
              <a:rPr lang="en-US" dirty="0"/>
              <a:t> </a:t>
            </a:r>
            <a:r>
              <a:rPr lang="en-US" dirty="0">
                <a:latin typeface="Times New Roman" pitchFamily="18" charset="0"/>
                <a:cs typeface="Times New Roman" pitchFamily="18" charset="0"/>
              </a:rPr>
              <a:t>So the general perception is that, software testing is an easy job, wherein test cases are executed with testing tools only. </a:t>
            </a:r>
          </a:p>
          <a:p>
            <a:pPr algn="just"/>
            <a:r>
              <a:rPr lang="en-US" dirty="0">
                <a:latin typeface="Times New Roman" pitchFamily="18" charset="0"/>
                <a:cs typeface="Times New Roman" pitchFamily="18" charset="0"/>
              </a:rPr>
              <a:t>But in reality, tools are there to automate the tasks and not to carry out all testing activities.</a:t>
            </a:r>
          </a:p>
          <a:p>
            <a:pPr algn="just"/>
            <a:r>
              <a:rPr lang="en-US" dirty="0">
                <a:latin typeface="Times New Roman" pitchFamily="18" charset="0"/>
                <a:cs typeface="Times New Roman" pitchFamily="18" charset="0"/>
              </a:rPr>
              <a:t> Testers’ job is not easy, as they have to plan and develop the test cases manually and it requires a thorough understanding of the project being developed with its overall design. </a:t>
            </a:r>
          </a:p>
          <a:p>
            <a:pPr algn="just"/>
            <a:r>
              <a:rPr lang="en-US" dirty="0">
                <a:latin typeface="Times New Roman" pitchFamily="18" charset="0"/>
                <a:cs typeface="Times New Roman" pitchFamily="18" charset="0"/>
              </a:rPr>
              <a:t>Overall, testers have to shoulder a lot of responsibility which sometimes make their job even harder than that of a developer</a:t>
            </a:r>
          </a:p>
        </p:txBody>
      </p:sp>
    </p:spTree>
    <p:extLst>
      <p:ext uri="{BB962C8B-B14F-4D97-AF65-F5344CB8AC3E}">
        <p14:creationId xmlns:p14="http://schemas.microsoft.com/office/powerpoint/2010/main" val="2386432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marL="0" indent="0" algn="just">
              <a:buNone/>
            </a:pPr>
            <a:r>
              <a:rPr lang="en-US" dirty="0">
                <a:solidFill>
                  <a:srgbClr val="C00000"/>
                </a:solidFill>
              </a:rPr>
              <a:t>Myth</a:t>
            </a:r>
            <a:r>
              <a:rPr lang="en-US" dirty="0"/>
              <a:t> : Software development is worth more than testing.</a:t>
            </a:r>
          </a:p>
          <a:p>
            <a:pPr marL="0" indent="0" algn="just">
              <a:buNone/>
            </a:pPr>
            <a:r>
              <a:rPr lang="en-US" dirty="0">
                <a:solidFill>
                  <a:srgbClr val="C00000"/>
                </a:solidFill>
              </a:rPr>
              <a:t>Truth:</a:t>
            </a:r>
            <a:r>
              <a:rPr lang="en-US" dirty="0"/>
              <a:t>  This myth prevails in the minds of every team member and even in fresher's who are seeking jobs.</a:t>
            </a:r>
          </a:p>
          <a:p>
            <a:pPr algn="just"/>
            <a:r>
              <a:rPr lang="en-US" dirty="0"/>
              <a:t>we have this myth right from the beginning of our career, and testing is considered a secondary job.</a:t>
            </a:r>
          </a:p>
          <a:p>
            <a:pPr algn="just"/>
            <a:r>
              <a:rPr lang="en-US" dirty="0"/>
              <a:t>But testing has now become an established path for job-seekers</a:t>
            </a:r>
          </a:p>
          <a:p>
            <a:pPr algn="just"/>
            <a:r>
              <a:rPr lang="en-US" dirty="0"/>
              <a:t>Testing is a complete process like development, so the testing team enjoys equal status and importance as the development team</a:t>
            </a:r>
          </a:p>
          <a:p>
            <a:pPr marL="0" indent="0">
              <a:buNone/>
            </a:pPr>
            <a:endParaRPr lang="en-US" dirty="0"/>
          </a:p>
        </p:txBody>
      </p:sp>
    </p:spTree>
    <p:extLst>
      <p:ext uri="{BB962C8B-B14F-4D97-AF65-F5344CB8AC3E}">
        <p14:creationId xmlns:p14="http://schemas.microsoft.com/office/powerpoint/2010/main" val="1750255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85000" lnSpcReduction="10000"/>
          </a:bodyPr>
          <a:lstStyle/>
          <a:p>
            <a:pPr marL="0" indent="0">
              <a:buNone/>
            </a:pPr>
            <a:r>
              <a:rPr lang="en-US" b="1" dirty="0">
                <a:solidFill>
                  <a:srgbClr val="C00000"/>
                </a:solidFill>
              </a:rPr>
              <a:t>Myth</a:t>
            </a:r>
            <a:r>
              <a:rPr lang="en-US" dirty="0"/>
              <a:t> : Complete testing is possible</a:t>
            </a:r>
          </a:p>
          <a:p>
            <a:pPr marL="0" indent="0" algn="just">
              <a:buNone/>
            </a:pPr>
            <a:r>
              <a:rPr lang="en-US" b="1" dirty="0">
                <a:solidFill>
                  <a:srgbClr val="C00000"/>
                </a:solidFill>
              </a:rPr>
              <a:t>Truth :</a:t>
            </a:r>
            <a:r>
              <a:rPr lang="en-US" dirty="0"/>
              <a:t> This myth also exists at various levels of the development team. </a:t>
            </a:r>
          </a:p>
          <a:p>
            <a:pPr algn="just"/>
            <a:r>
              <a:rPr lang="en-US" dirty="0"/>
              <a:t>Complete testing at the surface level assumes that if we are giving all the inputs to the software, then it must be tested for all of them</a:t>
            </a:r>
          </a:p>
          <a:p>
            <a:pPr algn="just"/>
            <a:r>
              <a:rPr lang="en-US" dirty="0"/>
              <a:t>But in reality, it is not possible to provide all the possible inputs to test the software, as the input domain of even a small program is too large to test.</a:t>
            </a:r>
          </a:p>
          <a:p>
            <a:pPr algn="just"/>
            <a:r>
              <a:rPr lang="en-US" dirty="0"/>
              <a:t>there are many things which cannot be tested completely, as it may take years to do so</a:t>
            </a:r>
          </a:p>
          <a:p>
            <a:pPr algn="just"/>
            <a:r>
              <a:rPr lang="en-US" dirty="0"/>
              <a:t>This is the reason why the term ‘complete testing’ has been replaced with ‘effective testing</a:t>
            </a:r>
          </a:p>
          <a:p>
            <a:pPr algn="just"/>
            <a:r>
              <a:rPr lang="en-US" dirty="0"/>
              <a:t>Effective testing is to select and run some select test cases such that severe bugs are uncovered first</a:t>
            </a:r>
          </a:p>
          <a:p>
            <a:pPr marL="0" indent="0" algn="just">
              <a:buNone/>
            </a:pPr>
            <a:endParaRPr lang="en-US" dirty="0"/>
          </a:p>
        </p:txBody>
      </p:sp>
    </p:spTree>
    <p:extLst>
      <p:ext uri="{BB962C8B-B14F-4D97-AF65-F5344CB8AC3E}">
        <p14:creationId xmlns:p14="http://schemas.microsoft.com/office/powerpoint/2010/main" val="2271488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fontScale="92500"/>
          </a:bodyPr>
          <a:lstStyle/>
          <a:p>
            <a:pPr algn="just"/>
            <a:r>
              <a:rPr lang="en-US" b="1" dirty="0">
                <a:solidFill>
                  <a:srgbClr val="C00000"/>
                </a:solidFill>
              </a:rPr>
              <a:t>Myth </a:t>
            </a:r>
            <a:r>
              <a:rPr lang="en-US" dirty="0">
                <a:solidFill>
                  <a:srgbClr val="C00000"/>
                </a:solidFill>
              </a:rPr>
              <a:t>:</a:t>
            </a:r>
            <a:r>
              <a:rPr lang="en-US" dirty="0"/>
              <a:t> Testing starts after program development. </a:t>
            </a:r>
            <a:r>
              <a:rPr lang="en-US" b="1" dirty="0">
                <a:solidFill>
                  <a:srgbClr val="C00000"/>
                </a:solidFill>
              </a:rPr>
              <a:t>Truth :</a:t>
            </a:r>
            <a:r>
              <a:rPr lang="en-US" dirty="0"/>
              <a:t>  Most of the team members, who are not aware of testing as a process, still feel that testing cannot commence before coding. </a:t>
            </a:r>
          </a:p>
          <a:p>
            <a:pPr algn="just"/>
            <a:r>
              <a:rPr lang="en-US" dirty="0"/>
              <a:t>But this is not true, the work of a tester begins as soon as we get the specifications. </a:t>
            </a:r>
          </a:p>
          <a:p>
            <a:pPr algn="just"/>
            <a:r>
              <a:rPr lang="en-US" dirty="0"/>
              <a:t>The tester performs testing at the end of every phase of SDLC in the form of verification and plans for the validation testing .</a:t>
            </a:r>
          </a:p>
          <a:p>
            <a:pPr algn="just"/>
            <a:r>
              <a:rPr lang="en-US" dirty="0"/>
              <a:t> He writes detailed test cases, executes the test cases, reports the test results, etc.</a:t>
            </a:r>
          </a:p>
          <a:p>
            <a:pPr algn="just"/>
            <a:r>
              <a:rPr lang="en-US" dirty="0"/>
              <a:t> Testing after coding is just a part of all the testing activities.</a:t>
            </a:r>
          </a:p>
        </p:txBody>
      </p:sp>
    </p:spTree>
    <p:extLst>
      <p:ext uri="{BB962C8B-B14F-4D97-AF65-F5344CB8AC3E}">
        <p14:creationId xmlns:p14="http://schemas.microsoft.com/office/powerpoint/2010/main" val="3008464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a:bodyPr>
          <a:lstStyle/>
          <a:p>
            <a:r>
              <a:rPr lang="en-US" b="1" dirty="0">
                <a:solidFill>
                  <a:srgbClr val="C00000"/>
                </a:solidFill>
              </a:rPr>
              <a:t>Myth</a:t>
            </a:r>
            <a:r>
              <a:rPr lang="en-US" dirty="0"/>
              <a:t> : The purpose of testing is to check the functionality of the software.</a:t>
            </a:r>
          </a:p>
          <a:p>
            <a:pPr algn="just"/>
            <a:r>
              <a:rPr lang="en-US" dirty="0"/>
              <a:t> </a:t>
            </a:r>
            <a:r>
              <a:rPr lang="en-US" b="1" dirty="0">
                <a:solidFill>
                  <a:srgbClr val="C00000"/>
                </a:solidFill>
              </a:rPr>
              <a:t>Truth : </a:t>
            </a:r>
            <a:r>
              <a:rPr lang="en-US" dirty="0"/>
              <a:t>Today, all the testing activities are driven by quality goals. </a:t>
            </a:r>
          </a:p>
          <a:p>
            <a:pPr algn="just"/>
            <a:r>
              <a:rPr lang="en-US" dirty="0"/>
              <a:t>Ultimately, the goal of testing is also to ensure quality of the software. </a:t>
            </a:r>
          </a:p>
          <a:p>
            <a:pPr algn="just"/>
            <a:r>
              <a:rPr lang="en-US" dirty="0"/>
              <a:t>But quality does not imply checking only the functionalities of all the modules. </a:t>
            </a:r>
          </a:p>
          <a:p>
            <a:pPr algn="just"/>
            <a:r>
              <a:rPr lang="en-US" dirty="0"/>
              <a:t>There are various things related to quality of the software, for which test cases must be executed</a:t>
            </a:r>
          </a:p>
        </p:txBody>
      </p:sp>
    </p:spTree>
    <p:extLst>
      <p:ext uri="{BB962C8B-B14F-4D97-AF65-F5344CB8AC3E}">
        <p14:creationId xmlns:p14="http://schemas.microsoft.com/office/powerpoint/2010/main" val="460625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92500" lnSpcReduction="20000"/>
          </a:bodyPr>
          <a:lstStyle/>
          <a:p>
            <a:r>
              <a:rPr lang="en-US" b="1" dirty="0">
                <a:solidFill>
                  <a:srgbClr val="C00000"/>
                </a:solidFill>
              </a:rPr>
              <a:t>Myth :</a:t>
            </a:r>
            <a:r>
              <a:rPr lang="en-US" dirty="0"/>
              <a:t>  Anyone can be a tester. </a:t>
            </a:r>
          </a:p>
          <a:p>
            <a:pPr algn="just"/>
            <a:r>
              <a:rPr lang="en-US" b="1" dirty="0">
                <a:solidFill>
                  <a:srgbClr val="C00000"/>
                </a:solidFill>
              </a:rPr>
              <a:t>Truth :</a:t>
            </a:r>
            <a:r>
              <a:rPr lang="en-US" dirty="0"/>
              <a:t> This is the extension of the myth that ‘testing is easy.’ </a:t>
            </a:r>
          </a:p>
          <a:p>
            <a:pPr algn="just"/>
            <a:r>
              <a:rPr lang="en-US" dirty="0"/>
              <a:t>Most of us think that testing is an intuitive process and it can be performed easily without any training. And therefore, anyone can be a tester. </a:t>
            </a:r>
          </a:p>
          <a:p>
            <a:pPr algn="just"/>
            <a:r>
              <a:rPr lang="en-US" dirty="0"/>
              <a:t>As an established process, software testing as a career also needs training for various purposes, such as to understand (i) various phases of software testing life cycle, (ii) recent techniques to design test cases, (iii) various tools and how to work on them, etc.</a:t>
            </a:r>
          </a:p>
          <a:p>
            <a:pPr algn="just"/>
            <a:r>
              <a:rPr lang="en-US" dirty="0"/>
              <a:t> This is the reason that various testing courses for certified testers are being run.</a:t>
            </a:r>
          </a:p>
        </p:txBody>
      </p:sp>
    </p:spTree>
    <p:extLst>
      <p:ext uri="{BB962C8B-B14F-4D97-AF65-F5344CB8AC3E}">
        <p14:creationId xmlns:p14="http://schemas.microsoft.com/office/powerpoint/2010/main" val="1537336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INTRODUCTION</a:t>
            </a:r>
          </a:p>
        </p:txBody>
      </p:sp>
      <p:sp>
        <p:nvSpPr>
          <p:cNvPr id="3" name="Content Placeholder 2"/>
          <p:cNvSpPr>
            <a:spLocks noGrp="1"/>
          </p:cNvSpPr>
          <p:nvPr>
            <p:ph idx="1"/>
          </p:nvPr>
        </p:nvSpPr>
        <p:spPr/>
        <p:txBody>
          <a:bodyPr/>
          <a:lstStyle/>
          <a:p>
            <a:pPr>
              <a:buFont typeface="Wingdings" pitchFamily="2" charset="2"/>
              <a:buChar char="Ø"/>
            </a:pPr>
            <a:r>
              <a:rPr lang="en-US" dirty="0"/>
              <a:t>Software testing is an established process</a:t>
            </a:r>
          </a:p>
          <a:p>
            <a:pPr>
              <a:buFont typeface="Wingdings" pitchFamily="2" charset="2"/>
              <a:buChar char="Ø"/>
            </a:pPr>
            <a:r>
              <a:rPr lang="en-US" dirty="0"/>
              <a:t>Effective testing , not exhaustive testing</a:t>
            </a:r>
          </a:p>
          <a:p>
            <a:pPr>
              <a:buFont typeface="Wingdings" pitchFamily="2" charset="2"/>
              <a:buChar char="Ø"/>
            </a:pPr>
            <a:r>
              <a:rPr lang="en-US" dirty="0"/>
              <a:t>Testing should be done with the intention of finding more and more bugs</a:t>
            </a:r>
          </a:p>
          <a:p>
            <a:pPr>
              <a:buFont typeface="Wingdings" pitchFamily="2" charset="2"/>
              <a:buChar char="Ø"/>
            </a:pPr>
            <a:r>
              <a:rPr lang="en-US" dirty="0"/>
              <a:t>It is not a single phase in SDLC, but it starts as soon as the requirements in a project have been gathered.</a:t>
            </a:r>
          </a:p>
          <a:p>
            <a:pPr>
              <a:buFont typeface="Wingdings" pitchFamily="2" charset="2"/>
              <a:buChar char="Ø"/>
            </a:pPr>
            <a:r>
              <a:rPr lang="en-US" dirty="0"/>
              <a:t>STLC is established in parallel to SDLC.</a:t>
            </a:r>
          </a:p>
        </p:txBody>
      </p:sp>
    </p:spTree>
    <p:extLst>
      <p:ext uri="{BB962C8B-B14F-4D97-AF65-F5344CB8AC3E}">
        <p14:creationId xmlns:p14="http://schemas.microsoft.com/office/powerpoint/2010/main" val="1074496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sz="4900" b="1" dirty="0">
                <a:solidFill>
                  <a:srgbClr val="C00000"/>
                </a:solidFill>
              </a:rPr>
              <a:t>Software Testing – Goals</a:t>
            </a:r>
            <a:br>
              <a:rPr lang="en-US" sz="4900" b="1" dirty="0">
                <a:solidFill>
                  <a:srgbClr val="C00000"/>
                </a:solidFill>
              </a:rPr>
            </a:br>
            <a:endParaRPr lang="en-US" sz="4900" b="1" dirty="0">
              <a:solidFill>
                <a:srgbClr val="C00000"/>
              </a:solidFill>
            </a:endParaRPr>
          </a:p>
        </p:txBody>
      </p:sp>
      <p:sp>
        <p:nvSpPr>
          <p:cNvPr id="3" name="Content Placeholder 2"/>
          <p:cNvSpPr>
            <a:spLocks noGrp="1"/>
          </p:cNvSpPr>
          <p:nvPr>
            <p:ph idx="1"/>
          </p:nvPr>
        </p:nvSpPr>
        <p:spPr>
          <a:xfrm>
            <a:off x="457200" y="1295400"/>
            <a:ext cx="8229600" cy="4830763"/>
          </a:xfrm>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878" y="1733549"/>
            <a:ext cx="6558122" cy="4413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3525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Short-term or immediate goals</a:t>
            </a:r>
          </a:p>
        </p:txBody>
      </p:sp>
      <p:sp>
        <p:nvSpPr>
          <p:cNvPr id="3" name="Content Placeholder 2"/>
          <p:cNvSpPr>
            <a:spLocks noGrp="1"/>
          </p:cNvSpPr>
          <p:nvPr>
            <p:ph idx="1"/>
          </p:nvPr>
        </p:nvSpPr>
        <p:spPr/>
        <p:txBody>
          <a:bodyPr>
            <a:normAutofit lnSpcReduction="10000"/>
          </a:bodyPr>
          <a:lstStyle/>
          <a:p>
            <a:pPr marL="0" indent="0" algn="just">
              <a:buNone/>
            </a:pPr>
            <a:r>
              <a:rPr lang="en-US" dirty="0"/>
              <a:t>These goals are the immediate results after performing testing. These goals may be set in the individual phases of SDLC</a:t>
            </a:r>
          </a:p>
          <a:p>
            <a:pPr marL="0" indent="0" algn="just">
              <a:buNone/>
            </a:pPr>
            <a:r>
              <a:rPr lang="en-US" b="1" dirty="0">
                <a:solidFill>
                  <a:srgbClr val="C00000"/>
                </a:solidFill>
              </a:rPr>
              <a:t>Bug discovery </a:t>
            </a:r>
            <a:r>
              <a:rPr lang="en-US" dirty="0"/>
              <a:t>: The immediate goal of testing is to find errors at any stage of software development. </a:t>
            </a:r>
          </a:p>
          <a:p>
            <a:pPr marL="0" indent="0" algn="just">
              <a:buNone/>
            </a:pPr>
            <a:r>
              <a:rPr lang="en-US" dirty="0"/>
              <a:t>More the bugs discovered at an early stage, better will be the success rate of software testing.</a:t>
            </a:r>
          </a:p>
        </p:txBody>
      </p:sp>
    </p:spTree>
    <p:extLst>
      <p:ext uri="{BB962C8B-B14F-4D97-AF65-F5344CB8AC3E}">
        <p14:creationId xmlns:p14="http://schemas.microsoft.com/office/powerpoint/2010/main" val="2116682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pPr algn="just"/>
            <a:r>
              <a:rPr lang="en-US" b="1" dirty="0">
                <a:solidFill>
                  <a:srgbClr val="C00000"/>
                </a:solidFill>
              </a:rPr>
              <a:t>Bug prevention </a:t>
            </a:r>
            <a:r>
              <a:rPr lang="en-US" dirty="0"/>
              <a:t>:  It is the consequent action of bug discovery. </a:t>
            </a:r>
          </a:p>
          <a:p>
            <a:pPr algn="just"/>
            <a:r>
              <a:rPr lang="en-US" dirty="0"/>
              <a:t>Software development team members gets to learn how to code safely such that the bugs discovered should not be repeated in later stages or future projects.</a:t>
            </a:r>
          </a:p>
          <a:p>
            <a:pPr algn="just"/>
            <a:r>
              <a:rPr lang="en-US" dirty="0"/>
              <a:t> Though errors cannot be prevented to zero, they can be minimized. </a:t>
            </a:r>
          </a:p>
          <a:p>
            <a:pPr algn="just"/>
            <a:r>
              <a:rPr lang="en-US" dirty="0"/>
              <a:t>Bug prevention is a superior goal of testing</a:t>
            </a:r>
          </a:p>
        </p:txBody>
      </p:sp>
    </p:spTree>
    <p:extLst>
      <p:ext uri="{BB962C8B-B14F-4D97-AF65-F5344CB8AC3E}">
        <p14:creationId xmlns:p14="http://schemas.microsoft.com/office/powerpoint/2010/main" val="378027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Long-term goals </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t>These goals affect the product quality in the long run, when one cycle of the SDLC is over.</a:t>
            </a:r>
          </a:p>
          <a:p>
            <a:pPr algn="just"/>
            <a:r>
              <a:rPr lang="en-US" b="1" dirty="0">
                <a:solidFill>
                  <a:srgbClr val="C00000"/>
                </a:solidFill>
              </a:rPr>
              <a:t>Quality </a:t>
            </a:r>
            <a:r>
              <a:rPr lang="en-US" dirty="0"/>
              <a:t> :   Since software is also a product, its quality is primary from the users’ point of view. </a:t>
            </a:r>
          </a:p>
          <a:p>
            <a:pPr algn="just"/>
            <a:r>
              <a:rPr lang="en-US" dirty="0"/>
              <a:t>Thorough testing ensures superior quality.</a:t>
            </a:r>
          </a:p>
          <a:p>
            <a:pPr algn="just"/>
            <a:r>
              <a:rPr lang="en-US" dirty="0"/>
              <a:t> Therefore, the first goal of understanding and performing the testing process is to enhance the quality of the software product. </a:t>
            </a:r>
          </a:p>
          <a:p>
            <a:pPr algn="just"/>
            <a:r>
              <a:rPr lang="en-US" dirty="0"/>
              <a:t>Though quality depends on various factors, such as correctness, integrity, efficiency, etc., reliability is the major factor to achieve quality.</a:t>
            </a:r>
          </a:p>
          <a:p>
            <a:endParaRPr lang="en-US" dirty="0"/>
          </a:p>
        </p:txBody>
      </p:sp>
    </p:spTree>
    <p:extLst>
      <p:ext uri="{BB962C8B-B14F-4D97-AF65-F5344CB8AC3E}">
        <p14:creationId xmlns:p14="http://schemas.microsoft.com/office/powerpoint/2010/main" val="355685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dirty="0"/>
              <a:t>The software should be passed through a rigorous reliability analysis to attain high quality standards. </a:t>
            </a:r>
          </a:p>
          <a:p>
            <a:pPr algn="just"/>
            <a:r>
              <a:rPr lang="en-US" dirty="0"/>
              <a:t>Reliability is a matter of confidence that the software will not fail, and this level of confidence increases with rigorous testing. </a:t>
            </a:r>
          </a:p>
          <a:p>
            <a:pPr algn="just"/>
            <a:r>
              <a:rPr lang="en-US" dirty="0"/>
              <a:t>The confidence in reliability, in turn, increases the quality, as shown in Fig. below</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610100"/>
            <a:ext cx="745468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8857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Customer satisfaction</a:t>
            </a:r>
          </a:p>
        </p:txBody>
      </p:sp>
      <p:sp>
        <p:nvSpPr>
          <p:cNvPr id="3" name="Content Placeholder 2"/>
          <p:cNvSpPr>
            <a:spLocks noGrp="1"/>
          </p:cNvSpPr>
          <p:nvPr>
            <p:ph idx="1"/>
          </p:nvPr>
        </p:nvSpPr>
        <p:spPr/>
        <p:txBody>
          <a:bodyPr/>
          <a:lstStyle/>
          <a:p>
            <a:pPr algn="just"/>
            <a:r>
              <a:rPr lang="en-US" dirty="0"/>
              <a:t>Testing should be complete in the sense that it must satisfy the user for all the specified requirements mentioned in the user manual, as well as for the unspecified requirements which are otherwise understood</a:t>
            </a:r>
          </a:p>
          <a:p>
            <a:pPr algn="just"/>
            <a:endParaRPr lang="en-US" dirty="0"/>
          </a:p>
        </p:txBody>
      </p:sp>
    </p:spTree>
    <p:extLst>
      <p:ext uri="{BB962C8B-B14F-4D97-AF65-F5344CB8AC3E}">
        <p14:creationId xmlns:p14="http://schemas.microsoft.com/office/powerpoint/2010/main" val="2427581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A complete testing process achieves reliability, reliability enhances the quality, and quality in turn, increases the customer satisfaction, as shown in Fig below</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657" y="2667000"/>
            <a:ext cx="6479337"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7579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Risk Management</a:t>
            </a:r>
          </a:p>
        </p:txBody>
      </p:sp>
      <p:sp>
        <p:nvSpPr>
          <p:cNvPr id="3" name="Content Placeholder 2"/>
          <p:cNvSpPr>
            <a:spLocks noGrp="1"/>
          </p:cNvSpPr>
          <p:nvPr>
            <p:ph idx="1"/>
          </p:nvPr>
        </p:nvSpPr>
        <p:spPr/>
        <p:txBody>
          <a:bodyPr/>
          <a:lstStyle/>
          <a:p>
            <a:r>
              <a:rPr lang="en-US" dirty="0"/>
              <a:t>Risk is the probability that undesirable events will occur in a system.</a:t>
            </a:r>
          </a:p>
          <a:p>
            <a:r>
              <a:rPr lang="en-US" dirty="0"/>
              <a:t>risk is basically concerned with the business perspective of an organization. </a:t>
            </a:r>
          </a:p>
          <a:p>
            <a:r>
              <a:rPr lang="en-US" dirty="0"/>
              <a:t>Risks must be controlled to manage them with ease</a:t>
            </a:r>
          </a:p>
        </p:txBody>
      </p:sp>
    </p:spTree>
    <p:extLst>
      <p:ext uri="{BB962C8B-B14F-4D97-AF65-F5344CB8AC3E}">
        <p14:creationId xmlns:p14="http://schemas.microsoft.com/office/powerpoint/2010/main" val="1631152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5187" y="420329"/>
            <a:ext cx="8229600" cy="5904271"/>
          </a:xfrm>
        </p:spPr>
        <p:txBody>
          <a:bodyPr/>
          <a:lstStyle/>
          <a:p>
            <a:pPr algn="just"/>
            <a:r>
              <a:rPr lang="en-US" dirty="0"/>
              <a:t>It is the testers responsibility to evaluate business risks</a:t>
            </a:r>
          </a:p>
          <a:p>
            <a:pPr algn="just"/>
            <a:r>
              <a:rPr lang="en-US" dirty="0"/>
              <a:t>Testers should also categorize the levels of risks after their assessment.</a:t>
            </a:r>
          </a:p>
          <a:p>
            <a:pPr algn="just"/>
            <a:r>
              <a:rPr lang="en-US" dirty="0"/>
              <a:t>Risk management becomes the long term goal</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048000"/>
            <a:ext cx="6965806"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4528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Post-implementation goals</a:t>
            </a:r>
          </a:p>
        </p:txBody>
      </p:sp>
      <p:sp>
        <p:nvSpPr>
          <p:cNvPr id="3" name="Content Placeholder 2"/>
          <p:cNvSpPr>
            <a:spLocks noGrp="1"/>
          </p:cNvSpPr>
          <p:nvPr>
            <p:ph idx="1"/>
          </p:nvPr>
        </p:nvSpPr>
        <p:spPr/>
        <p:txBody>
          <a:bodyPr>
            <a:normAutofit lnSpcReduction="10000"/>
          </a:bodyPr>
          <a:lstStyle/>
          <a:p>
            <a:pPr algn="just"/>
            <a:r>
              <a:rPr lang="en-US" dirty="0"/>
              <a:t>These goals are important after the product is released</a:t>
            </a:r>
          </a:p>
          <a:p>
            <a:pPr algn="just"/>
            <a:r>
              <a:rPr lang="en-US" dirty="0"/>
              <a:t>Reduced maintenance cost : The only maintenance cost in a software product is its failure due to errors</a:t>
            </a:r>
          </a:p>
          <a:p>
            <a:pPr algn="just"/>
            <a:r>
              <a:rPr lang="en-US" dirty="0"/>
              <a:t>Post-release errors are costlier to fix, as they are difficult to detect</a:t>
            </a:r>
          </a:p>
          <a:p>
            <a:pPr algn="just"/>
            <a:r>
              <a:rPr lang="en-US" dirty="0"/>
              <a:t>The maintenance cost is reduced if testing has been done rigorously and effectively, </a:t>
            </a:r>
          </a:p>
        </p:txBody>
      </p:sp>
    </p:spTree>
    <p:extLst>
      <p:ext uri="{BB962C8B-B14F-4D97-AF65-F5344CB8AC3E}">
        <p14:creationId xmlns:p14="http://schemas.microsoft.com/office/powerpoint/2010/main" val="907597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Evolution of software testing</a:t>
            </a:r>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321" y="1671637"/>
            <a:ext cx="8441679" cy="4847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9472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Improved software testing process</a:t>
            </a:r>
          </a:p>
        </p:txBody>
      </p:sp>
      <p:sp>
        <p:nvSpPr>
          <p:cNvPr id="3" name="Content Placeholder 2"/>
          <p:cNvSpPr>
            <a:spLocks noGrp="1"/>
          </p:cNvSpPr>
          <p:nvPr>
            <p:ph idx="1"/>
          </p:nvPr>
        </p:nvSpPr>
        <p:spPr>
          <a:xfrm>
            <a:off x="457200" y="1295400"/>
            <a:ext cx="8229600" cy="4830763"/>
          </a:xfrm>
        </p:spPr>
        <p:txBody>
          <a:bodyPr>
            <a:normAutofit lnSpcReduction="10000"/>
          </a:bodyPr>
          <a:lstStyle/>
          <a:p>
            <a:pPr algn="just"/>
            <a:r>
              <a:rPr lang="en-US" dirty="0"/>
              <a:t>A testing process for one project may not be successful and there may be scope for improvement.</a:t>
            </a:r>
          </a:p>
          <a:p>
            <a:pPr algn="just"/>
            <a:r>
              <a:rPr lang="en-US" dirty="0"/>
              <a:t>The bug history and post-implementation results can be analyzed to find out snags in the present testing process, which can be rectified in future projects</a:t>
            </a:r>
          </a:p>
          <a:p>
            <a:pPr algn="just"/>
            <a:r>
              <a:rPr lang="en-US" dirty="0"/>
              <a:t>The long-term post-implementation goal is to improve the testing process for future projects.</a:t>
            </a:r>
          </a:p>
        </p:txBody>
      </p:sp>
    </p:spTree>
    <p:extLst>
      <p:ext uri="{BB962C8B-B14F-4D97-AF65-F5344CB8AC3E}">
        <p14:creationId xmlns:p14="http://schemas.microsoft.com/office/powerpoint/2010/main" val="2962612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Software Testing Definitions</a:t>
            </a:r>
          </a:p>
        </p:txBody>
      </p:sp>
      <p:sp>
        <p:nvSpPr>
          <p:cNvPr id="3" name="Content Placeholder 2"/>
          <p:cNvSpPr>
            <a:spLocks noGrp="1"/>
          </p:cNvSpPr>
          <p:nvPr>
            <p:ph idx="1"/>
          </p:nvPr>
        </p:nvSpPr>
        <p:spPr/>
        <p:txBody>
          <a:bodyPr>
            <a:normAutofit lnSpcReduction="10000"/>
          </a:bodyPr>
          <a:lstStyle/>
          <a:p>
            <a:pPr algn="just">
              <a:buFont typeface="Wingdings" pitchFamily="2" charset="2"/>
              <a:buChar char="§"/>
            </a:pPr>
            <a:r>
              <a:rPr lang="en-US" dirty="0"/>
              <a:t>Testing is the process of executing a program with the intent of finding errors.</a:t>
            </a:r>
          </a:p>
          <a:p>
            <a:pPr algn="just">
              <a:buFont typeface="Wingdings" pitchFamily="2" charset="2"/>
              <a:buChar char="§"/>
            </a:pPr>
            <a:r>
              <a:rPr lang="en-US" dirty="0"/>
              <a:t>A successful test is one that uncovers an as-yet-undiscovered error.</a:t>
            </a:r>
          </a:p>
          <a:p>
            <a:pPr algn="just">
              <a:buFont typeface="Wingdings" pitchFamily="2" charset="2"/>
              <a:buChar char="§"/>
            </a:pPr>
            <a:r>
              <a:rPr lang="en-US" dirty="0"/>
              <a:t>Testing can show the presence of bugs but never their absence.</a:t>
            </a:r>
          </a:p>
          <a:p>
            <a:pPr algn="just">
              <a:buFont typeface="Wingdings" pitchFamily="2" charset="2"/>
              <a:buChar char="§"/>
            </a:pPr>
            <a:r>
              <a:rPr lang="en-US" dirty="0"/>
              <a:t>Testing is a support function that helps developers look good by finding their mistake before anyone else does.</a:t>
            </a:r>
          </a:p>
        </p:txBody>
      </p:sp>
    </p:spTree>
    <p:extLst>
      <p:ext uri="{BB962C8B-B14F-4D97-AF65-F5344CB8AC3E}">
        <p14:creationId xmlns:p14="http://schemas.microsoft.com/office/powerpoint/2010/main" val="3640003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pPr algn="just">
              <a:buFont typeface="Wingdings" pitchFamily="2" charset="2"/>
              <a:buChar char="§"/>
            </a:pPr>
            <a:r>
              <a:rPr lang="en-US" dirty="0"/>
              <a:t>Software testing is an empirical investigation conducted to provide stakeholders with information about the quality of the product or service under test, with respect to the context in which it is intended to operate.</a:t>
            </a:r>
          </a:p>
          <a:p>
            <a:pPr algn="just">
              <a:buFont typeface="Wingdings" pitchFamily="2" charset="2"/>
              <a:buChar char="§"/>
            </a:pPr>
            <a:r>
              <a:rPr lang="en-US" dirty="0"/>
              <a:t>Program testing is to affirm software quality with methods that can be economically and effectively applied to both large-scale and small-scale systems.</a:t>
            </a:r>
          </a:p>
          <a:p>
            <a:pPr algn="just">
              <a:buFont typeface="Wingdings" pitchFamily="2" charset="2"/>
              <a:buChar char="§"/>
            </a:pPr>
            <a:r>
              <a:rPr lang="en-US" dirty="0"/>
              <a:t>Testing is a concurrent lifecycle process of engineering, using and maintaining </a:t>
            </a:r>
            <a:r>
              <a:rPr lang="en-US" dirty="0" err="1"/>
              <a:t>testware</a:t>
            </a:r>
            <a:r>
              <a:rPr lang="en-US" dirty="0"/>
              <a:t> in order to measure and improve the quality of the software being tested.</a:t>
            </a:r>
          </a:p>
          <a:p>
            <a:pPr algn="just"/>
            <a:r>
              <a:rPr lang="en-US" dirty="0"/>
              <a:t>Software testing is a process that detects important bugs with the objective of having better quality software.</a:t>
            </a:r>
          </a:p>
          <a:p>
            <a:pPr algn="just">
              <a:buFont typeface="Wingdings" pitchFamily="2" charset="2"/>
              <a:buChar char="§"/>
            </a:pPr>
            <a:endParaRPr lang="en-US" dirty="0"/>
          </a:p>
        </p:txBody>
      </p:sp>
    </p:spTree>
    <p:extLst>
      <p:ext uri="{BB962C8B-B14F-4D97-AF65-F5344CB8AC3E}">
        <p14:creationId xmlns:p14="http://schemas.microsoft.com/office/powerpoint/2010/main" val="2620258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for Software Testing</a:t>
            </a:r>
          </a:p>
        </p:txBody>
      </p:sp>
      <p:sp>
        <p:nvSpPr>
          <p:cNvPr id="3" name="Content Placeholder 2"/>
          <p:cNvSpPr>
            <a:spLocks noGrp="1"/>
          </p:cNvSpPr>
          <p:nvPr>
            <p:ph idx="1"/>
          </p:nvPr>
        </p:nvSpPr>
        <p:spPr/>
        <p:txBody>
          <a:bodyPr>
            <a:normAutofit lnSpcReduction="10000"/>
          </a:bodyPr>
          <a:lstStyle/>
          <a:p>
            <a:pPr algn="just"/>
            <a:r>
              <a:rPr lang="en-US" dirty="0"/>
              <a:t>Software is basically a part of a system for which it is being developed.</a:t>
            </a:r>
          </a:p>
          <a:p>
            <a:pPr algn="just"/>
            <a:r>
              <a:rPr lang="en-US" dirty="0"/>
              <a:t>Systems consist of hardware and software to make the product run</a:t>
            </a:r>
          </a:p>
          <a:p>
            <a:pPr algn="just"/>
            <a:r>
              <a:rPr lang="en-US" dirty="0"/>
              <a:t>Developer develops the software in the prescribed system environment considering the testability of the software</a:t>
            </a:r>
          </a:p>
          <a:p>
            <a:r>
              <a:rPr lang="en-US" dirty="0"/>
              <a:t>Testers are supposed to get on with their tasks as soon as the requirements are speciﬁed</a:t>
            </a:r>
          </a:p>
          <a:p>
            <a:pPr algn="just"/>
            <a:endParaRPr lang="en-US" dirty="0"/>
          </a:p>
          <a:p>
            <a:endParaRPr lang="en-US" dirty="0"/>
          </a:p>
        </p:txBody>
      </p:sp>
    </p:spTree>
    <p:extLst>
      <p:ext uri="{BB962C8B-B14F-4D97-AF65-F5344CB8AC3E}">
        <p14:creationId xmlns:p14="http://schemas.microsoft.com/office/powerpoint/2010/main" val="1386128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algn="just"/>
            <a:r>
              <a:rPr lang="en-US" dirty="0"/>
              <a:t>Testers work on the basis of a bug model which  classiﬁes the bugs based on the criticality or the SDLC phase in which the testing is to be performed. </a:t>
            </a:r>
          </a:p>
          <a:p>
            <a:pPr algn="just"/>
            <a:r>
              <a:rPr lang="en-US" dirty="0"/>
              <a:t>Based on the software type and the bug model, testers  decide a testing methodology which guides how the testing will be performed</a:t>
            </a:r>
          </a:p>
          <a:p>
            <a:pPr algn="just"/>
            <a:r>
              <a:rPr lang="en-US" dirty="0"/>
              <a:t>If the testing results are  in line with the desired goals, then the testing is successful; otherwise, the software or the bug model or the testing methodology has to be modiﬁed, so that the desired results are achieved.</a:t>
            </a:r>
          </a:p>
          <a:p>
            <a:pPr algn="just"/>
            <a:endParaRPr lang="en-US" dirty="0"/>
          </a:p>
          <a:p>
            <a:pPr algn="just"/>
            <a:endParaRPr lang="en-US" dirty="0"/>
          </a:p>
          <a:p>
            <a:endParaRPr lang="en-US" dirty="0"/>
          </a:p>
        </p:txBody>
      </p:sp>
    </p:spTree>
    <p:extLst>
      <p:ext uri="{BB962C8B-B14F-4D97-AF65-F5344CB8AC3E}">
        <p14:creationId xmlns:p14="http://schemas.microsoft.com/office/powerpoint/2010/main" val="2090678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 MODEL</a:t>
            </a: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47592"/>
            <a:ext cx="7677818" cy="3543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3951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868362"/>
          </a:xfrm>
        </p:spPr>
        <p:txBody>
          <a:bodyPr/>
          <a:lstStyle/>
          <a:p>
            <a:r>
              <a:rPr lang="en-US" dirty="0"/>
              <a:t>Software and Software Model</a:t>
            </a:r>
          </a:p>
        </p:txBody>
      </p:sp>
      <p:sp>
        <p:nvSpPr>
          <p:cNvPr id="3" name="Content Placeholder 2"/>
          <p:cNvSpPr>
            <a:spLocks noGrp="1"/>
          </p:cNvSpPr>
          <p:nvPr>
            <p:ph idx="1"/>
          </p:nvPr>
        </p:nvSpPr>
        <p:spPr>
          <a:xfrm>
            <a:off x="457200" y="1219200"/>
            <a:ext cx="8458200" cy="5486400"/>
          </a:xfrm>
        </p:spPr>
        <p:txBody>
          <a:bodyPr>
            <a:normAutofit lnSpcReduction="10000"/>
          </a:bodyPr>
          <a:lstStyle/>
          <a:p>
            <a:pPr algn="just"/>
            <a:r>
              <a:rPr lang="en-US" dirty="0"/>
              <a:t>Software is built after </a:t>
            </a:r>
            <a:r>
              <a:rPr lang="en-US" dirty="0" err="1"/>
              <a:t>analysing</a:t>
            </a:r>
            <a:r>
              <a:rPr lang="en-US" dirty="0"/>
              <a:t> the system in the environment</a:t>
            </a:r>
          </a:p>
          <a:p>
            <a:pPr algn="just"/>
            <a:r>
              <a:rPr lang="en-US" dirty="0"/>
              <a:t>It is a complex  entity which deals with environment, logic, programmer psychology, etc.</a:t>
            </a:r>
          </a:p>
          <a:p>
            <a:pPr algn="just"/>
            <a:r>
              <a:rPr lang="en-US" dirty="0"/>
              <a:t>Complex software makes it very difﬁcult to test</a:t>
            </a:r>
          </a:p>
          <a:p>
            <a:pPr algn="just"/>
            <a:r>
              <a:rPr lang="en-US" dirty="0"/>
              <a:t>Developers should design and code the software such that it is testable at every point.</a:t>
            </a:r>
          </a:p>
          <a:p>
            <a:pPr algn="just"/>
            <a:r>
              <a:rPr lang="en-US" dirty="0"/>
              <a:t>The software to be tested may be modeled such that it is testable, avoiding unnecessary complexities</a:t>
            </a:r>
          </a:p>
          <a:p>
            <a:pPr algn="just"/>
            <a:endParaRPr lang="en-US" dirty="0"/>
          </a:p>
          <a:p>
            <a:endParaRPr lang="en-US" dirty="0"/>
          </a:p>
        </p:txBody>
      </p:sp>
    </p:spTree>
    <p:extLst>
      <p:ext uri="{BB962C8B-B14F-4D97-AF65-F5344CB8AC3E}">
        <p14:creationId xmlns:p14="http://schemas.microsoft.com/office/powerpoint/2010/main" val="11753125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68362"/>
          </a:xfrm>
        </p:spPr>
        <p:txBody>
          <a:bodyPr/>
          <a:lstStyle/>
          <a:p>
            <a:r>
              <a:rPr lang="en-US" dirty="0"/>
              <a:t>Bug Model</a:t>
            </a:r>
          </a:p>
        </p:txBody>
      </p:sp>
      <p:sp>
        <p:nvSpPr>
          <p:cNvPr id="5" name="Content Placeholder 4"/>
          <p:cNvSpPr>
            <a:spLocks noGrp="1"/>
          </p:cNvSpPr>
          <p:nvPr>
            <p:ph idx="1"/>
          </p:nvPr>
        </p:nvSpPr>
        <p:spPr>
          <a:xfrm>
            <a:off x="457200" y="1219200"/>
            <a:ext cx="8229600" cy="4906963"/>
          </a:xfrm>
        </p:spPr>
        <p:txBody>
          <a:bodyPr/>
          <a:lstStyle/>
          <a:p>
            <a:r>
              <a:rPr lang="en-US" dirty="0"/>
              <a:t>Bug model provides a perception of the kind of bugs expected</a:t>
            </a:r>
          </a:p>
          <a:p>
            <a:r>
              <a:rPr lang="en-US" dirty="0"/>
              <a:t>Considering the nature of all types of bugs, a bug model can be prepared that may help in deciding a testing strategy.</a:t>
            </a:r>
          </a:p>
          <a:p>
            <a:r>
              <a:rPr lang="en-US" dirty="0"/>
              <a:t>However, every type of bug cannot be predicted</a:t>
            </a:r>
          </a:p>
          <a:p>
            <a:r>
              <a:rPr lang="en-US" dirty="0"/>
              <a:t>If we get incorrect results, the bug model needs to be modiﬁed</a:t>
            </a:r>
          </a:p>
          <a:p>
            <a:endParaRPr lang="en-US" dirty="0"/>
          </a:p>
        </p:txBody>
      </p:sp>
    </p:spTree>
    <p:extLst>
      <p:ext uri="{BB962C8B-B14F-4D97-AF65-F5344CB8AC3E}">
        <p14:creationId xmlns:p14="http://schemas.microsoft.com/office/powerpoint/2010/main" val="1747288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methodology and Testing</a:t>
            </a:r>
          </a:p>
        </p:txBody>
      </p:sp>
      <p:sp>
        <p:nvSpPr>
          <p:cNvPr id="3" name="Content Placeholder 2"/>
          <p:cNvSpPr>
            <a:spLocks noGrp="1"/>
          </p:cNvSpPr>
          <p:nvPr>
            <p:ph idx="1"/>
          </p:nvPr>
        </p:nvSpPr>
        <p:spPr/>
        <p:txBody>
          <a:bodyPr>
            <a:normAutofit lnSpcReduction="10000"/>
          </a:bodyPr>
          <a:lstStyle/>
          <a:p>
            <a:pPr algn="just"/>
            <a:r>
              <a:rPr lang="en-US" dirty="0"/>
              <a:t>Based on the inputs from the software model and the bug model, testers can develop a testing methodology that incorporates both testing strategy and testing tactics.</a:t>
            </a:r>
          </a:p>
          <a:p>
            <a:pPr algn="just"/>
            <a:r>
              <a:rPr lang="en-US" dirty="0"/>
              <a:t>Testing strategy is the roadmap that gives us well-deﬁned steps for the overall testing process.</a:t>
            </a:r>
          </a:p>
          <a:p>
            <a:pPr algn="just"/>
            <a:r>
              <a:rPr lang="en-US" dirty="0"/>
              <a:t>It prepares the planned steps based on the risk factors and the testing phase</a:t>
            </a:r>
          </a:p>
          <a:p>
            <a:pPr algn="just"/>
            <a:endParaRPr lang="en-US" dirty="0"/>
          </a:p>
          <a:p>
            <a:endParaRPr lang="en-US" dirty="0"/>
          </a:p>
        </p:txBody>
      </p:sp>
    </p:spTree>
    <p:extLst>
      <p:ext uri="{BB962C8B-B14F-4D97-AF65-F5344CB8AC3E}">
        <p14:creationId xmlns:p14="http://schemas.microsoft.com/office/powerpoint/2010/main" val="12190350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software testing techniques and testing tools can be applied within these steps</a:t>
            </a:r>
          </a:p>
          <a:p>
            <a:pPr algn="just"/>
            <a:r>
              <a:rPr lang="en-US" dirty="0"/>
              <a:t>However, if we don’t get the required results, the testing plans must be checked and modiﬁed accordingly</a:t>
            </a:r>
          </a:p>
          <a:p>
            <a:pPr algn="just"/>
            <a:endParaRPr lang="en-US" dirty="0"/>
          </a:p>
          <a:p>
            <a:endParaRPr lang="en-US" dirty="0"/>
          </a:p>
        </p:txBody>
      </p:sp>
    </p:spTree>
    <p:extLst>
      <p:ext uri="{BB962C8B-B14F-4D97-AF65-F5344CB8AC3E}">
        <p14:creationId xmlns:p14="http://schemas.microsoft.com/office/powerpoint/2010/main" val="2931658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accent2"/>
                </a:solidFill>
              </a:rPr>
              <a:t>Debugging oriented Phase (before 1957)</a:t>
            </a:r>
          </a:p>
        </p:txBody>
      </p:sp>
      <p:sp>
        <p:nvSpPr>
          <p:cNvPr id="3" name="Content Placeholder 2"/>
          <p:cNvSpPr>
            <a:spLocks noGrp="1"/>
          </p:cNvSpPr>
          <p:nvPr>
            <p:ph idx="1"/>
          </p:nvPr>
        </p:nvSpPr>
        <p:spPr/>
        <p:txBody>
          <a:bodyPr/>
          <a:lstStyle/>
          <a:p>
            <a:pPr algn="just"/>
            <a:r>
              <a:rPr lang="en-US" dirty="0"/>
              <a:t>This phase is early period of testing</a:t>
            </a:r>
          </a:p>
          <a:p>
            <a:pPr algn="just"/>
            <a:r>
              <a:rPr lang="en-US" dirty="0"/>
              <a:t>Testing basics were unknown</a:t>
            </a:r>
          </a:p>
          <a:p>
            <a:pPr algn="just"/>
            <a:r>
              <a:rPr lang="en-US" dirty="0"/>
              <a:t>Programs were written and then tested by the programmers until the bugs are removed.</a:t>
            </a:r>
          </a:p>
          <a:p>
            <a:pPr algn="just"/>
            <a:r>
              <a:rPr lang="en-US" dirty="0"/>
              <a:t>Checkout is the term used for testing</a:t>
            </a:r>
          </a:p>
          <a:p>
            <a:pPr algn="just"/>
            <a:r>
              <a:rPr lang="en-US" dirty="0"/>
              <a:t>No clear distinction between software development, testing and debugging.</a:t>
            </a:r>
          </a:p>
        </p:txBody>
      </p:sp>
    </p:spTree>
    <p:extLst>
      <p:ext uri="{BB962C8B-B14F-4D97-AF65-F5344CB8AC3E}">
        <p14:creationId xmlns:p14="http://schemas.microsoft.com/office/powerpoint/2010/main" val="10437537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EFFECTIVE SOFTWARE TESTING VS. EXHAUSTIVE SOFTWARE TESTING</a:t>
            </a:r>
          </a:p>
        </p:txBody>
      </p:sp>
      <p:sp>
        <p:nvSpPr>
          <p:cNvPr id="3" name="Content Placeholder 2"/>
          <p:cNvSpPr>
            <a:spLocks noGrp="1"/>
          </p:cNvSpPr>
          <p:nvPr>
            <p:ph idx="1"/>
          </p:nvPr>
        </p:nvSpPr>
        <p:spPr/>
        <p:txBody>
          <a:bodyPr>
            <a:normAutofit fontScale="92500"/>
          </a:bodyPr>
          <a:lstStyle/>
          <a:p>
            <a:pPr algn="just"/>
            <a:r>
              <a:rPr lang="en-US" dirty="0"/>
              <a:t>Exhaustive or complete software testing means that every statement in the program and every possible path combination with every possible combination of data must be executed.</a:t>
            </a:r>
          </a:p>
          <a:p>
            <a:pPr algn="just"/>
            <a:r>
              <a:rPr lang="en-US" dirty="0"/>
              <a:t>Exhaustive or complete testing is not possible.</a:t>
            </a:r>
          </a:p>
          <a:p>
            <a:pPr algn="just"/>
            <a:r>
              <a:rPr lang="en-US" dirty="0"/>
              <a:t>Effective testing which emphasizes efﬁcient techniques to test the software so that important features will be tested within the constrained resources</a:t>
            </a:r>
          </a:p>
        </p:txBody>
      </p:sp>
    </p:spTree>
    <p:extLst>
      <p:ext uri="{BB962C8B-B14F-4D97-AF65-F5344CB8AC3E}">
        <p14:creationId xmlns:p14="http://schemas.microsoft.com/office/powerpoint/2010/main" val="32352345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r>
              <a:rPr lang="en-US" dirty="0"/>
              <a:t>The testing process should be understood as a domain of possible tests There are subsets of these possible tests. But the domain of possible tests becomes inﬁnite, as we cannot test every possible combination. </a:t>
            </a:r>
          </a:p>
          <a:p>
            <a:pPr algn="just"/>
            <a:r>
              <a:rPr lang="en-US" dirty="0"/>
              <a:t>Computer speed and time constraints limit the possibility of performing all the tests</a:t>
            </a:r>
          </a:p>
          <a:p>
            <a:pPr algn="just"/>
            <a:r>
              <a:rPr lang="en-US" dirty="0"/>
              <a:t>Complete testing requires the organization to invest a long time which is not cost-effective.</a:t>
            </a:r>
          </a:p>
          <a:p>
            <a:pPr algn="just"/>
            <a:r>
              <a:rPr lang="en-US" dirty="0"/>
              <a:t>Testing must be performed on selected subsets that can be performed within the constrained resources</a:t>
            </a:r>
          </a:p>
        </p:txBody>
      </p:sp>
    </p:spTree>
    <p:extLst>
      <p:ext uri="{BB962C8B-B14F-4D97-AF65-F5344CB8AC3E}">
        <p14:creationId xmlns:p14="http://schemas.microsoft.com/office/powerpoint/2010/main" val="5300404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selected group of subsets, but not the whole domain of testing, makes effective software testing</a:t>
            </a:r>
          </a:p>
          <a:p>
            <a:r>
              <a:rPr lang="en-US" dirty="0"/>
              <a:t>Effective testing can be enhanced if subsets are selected based on the factors which are required in a particular environment</a:t>
            </a:r>
          </a:p>
          <a:p>
            <a:endParaRPr lang="en-US" dirty="0"/>
          </a:p>
        </p:txBody>
      </p:sp>
    </p:spTree>
    <p:extLst>
      <p:ext uri="{BB962C8B-B14F-4D97-AF65-F5344CB8AC3E}">
        <p14:creationId xmlns:p14="http://schemas.microsoft.com/office/powerpoint/2010/main" val="16416018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Domain of Possible Inputs to the Software</a:t>
            </a:r>
          </a:p>
        </p:txBody>
      </p:sp>
      <p:sp>
        <p:nvSpPr>
          <p:cNvPr id="3" name="Content Placeholder 2"/>
          <p:cNvSpPr>
            <a:spLocks noGrp="1"/>
          </p:cNvSpPr>
          <p:nvPr>
            <p:ph idx="1"/>
          </p:nvPr>
        </p:nvSpPr>
        <p:spPr/>
        <p:txBody>
          <a:bodyPr/>
          <a:lstStyle/>
          <a:p>
            <a:r>
              <a:rPr lang="en-US" dirty="0"/>
              <a:t>The domain of input data has four sub-parts:</a:t>
            </a:r>
          </a:p>
          <a:p>
            <a:pPr marL="0" indent="0">
              <a:buNone/>
            </a:pPr>
            <a:r>
              <a:rPr lang="en-US" dirty="0"/>
              <a:t>(a) valid inputs, </a:t>
            </a:r>
          </a:p>
          <a:p>
            <a:pPr marL="0" indent="0">
              <a:buNone/>
            </a:pPr>
            <a:r>
              <a:rPr lang="en-US" dirty="0"/>
              <a:t>(b) invalid inputs,</a:t>
            </a:r>
          </a:p>
          <a:p>
            <a:pPr marL="0" indent="0">
              <a:buNone/>
            </a:pPr>
            <a:r>
              <a:rPr lang="en-US" dirty="0"/>
              <a:t> (c) edited inputs, and </a:t>
            </a:r>
          </a:p>
          <a:p>
            <a:pPr marL="0" indent="0">
              <a:buNone/>
            </a:pPr>
            <a:r>
              <a:rPr lang="en-US" dirty="0"/>
              <a:t>(d) race condition inputs </a:t>
            </a:r>
          </a:p>
        </p:txBody>
      </p:sp>
    </p:spTree>
    <p:extLst>
      <p:ext uri="{BB962C8B-B14F-4D97-AF65-F5344CB8AC3E}">
        <p14:creationId xmlns:p14="http://schemas.microsoft.com/office/powerpoint/2010/main" val="5789177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a:t>Valid Inputs:</a:t>
            </a:r>
          </a:p>
          <a:p>
            <a:r>
              <a:rPr lang="en-US" dirty="0"/>
              <a:t>test every valid input on the software</a:t>
            </a:r>
          </a:p>
          <a:p>
            <a:r>
              <a:rPr lang="en-US" dirty="0"/>
              <a:t>How can we test all possible combinations?</a:t>
            </a:r>
          </a:p>
          <a:p>
            <a:r>
              <a:rPr lang="en-US" dirty="0"/>
              <a:t>Ex: adding two-digit two numbers. Their range is from –99 to 99 (total 199). So the total number of test case combinations will be 199 × 199 = 39601</a:t>
            </a:r>
            <a:r>
              <a:rPr lang="en-US"/>
              <a:t>. </a:t>
            </a:r>
            <a:endParaRPr lang="en-US" dirty="0"/>
          </a:p>
        </p:txBody>
      </p:sp>
    </p:spTree>
    <p:extLst>
      <p:ext uri="{BB962C8B-B14F-4D97-AF65-F5344CB8AC3E}">
        <p14:creationId xmlns:p14="http://schemas.microsoft.com/office/powerpoint/2010/main" val="36640148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470025"/>
          </a:xfrm>
        </p:spPr>
        <p:txBody>
          <a:bodyPr/>
          <a:lstStyle/>
          <a:p>
            <a:r>
              <a:rPr lang="en-US" dirty="0"/>
              <a:t>INTRODUCTION</a:t>
            </a:r>
          </a:p>
        </p:txBody>
      </p:sp>
      <p:sp>
        <p:nvSpPr>
          <p:cNvPr id="3" name="Subtitle 2"/>
          <p:cNvSpPr>
            <a:spLocks noGrp="1"/>
          </p:cNvSpPr>
          <p:nvPr>
            <p:ph type="subTitle" idx="1"/>
          </p:nvPr>
        </p:nvSpPr>
        <p:spPr>
          <a:xfrm>
            <a:off x="838200" y="1828800"/>
            <a:ext cx="7467600" cy="4191000"/>
          </a:xfrm>
        </p:spPr>
        <p:txBody>
          <a:bodyPr>
            <a:normAutofit fontScale="92500" lnSpcReduction="10000"/>
          </a:bodyPr>
          <a:lstStyle/>
          <a:p>
            <a:pPr algn="l"/>
            <a:r>
              <a:rPr lang="en-US" dirty="0">
                <a:latin typeface="Times New Roman" pitchFamily="18" charset="0"/>
                <a:cs typeface="Times New Roman" pitchFamily="18" charset="0"/>
              </a:rPr>
              <a:t>A </a:t>
            </a:r>
            <a:r>
              <a:rPr lang="en-US" dirty="0">
                <a:solidFill>
                  <a:schemeClr val="tx1"/>
                </a:solidFill>
                <a:latin typeface="Times New Roman" pitchFamily="18" charset="0"/>
                <a:cs typeface="Times New Roman" pitchFamily="18" charset="0"/>
              </a:rPr>
              <a:t>program may fail during testing.</a:t>
            </a:r>
          </a:p>
          <a:p>
            <a:pPr marL="457200" indent="-457200" algn="l">
              <a:buFont typeface="Wingdings" pitchFamily="2" charset="2"/>
              <a:buChar char="Ø"/>
            </a:pPr>
            <a:r>
              <a:rPr lang="en-US" dirty="0">
                <a:solidFill>
                  <a:schemeClr val="tx1"/>
                </a:solidFill>
                <a:latin typeface="Times New Roman" pitchFamily="18" charset="0"/>
                <a:cs typeface="Times New Roman" pitchFamily="18" charset="0"/>
              </a:rPr>
              <a:t>A manifestation of a fault also called defect or bug</a:t>
            </a:r>
          </a:p>
          <a:p>
            <a:pPr marL="457200" indent="-457200" algn="l">
              <a:buFont typeface="Wingdings" pitchFamily="2" charset="2"/>
              <a:buChar char="Ø"/>
            </a:pPr>
            <a:r>
              <a:rPr lang="en-US" dirty="0">
                <a:solidFill>
                  <a:schemeClr val="tx1"/>
                </a:solidFill>
                <a:latin typeface="Times New Roman" pitchFamily="18" charset="0"/>
                <a:cs typeface="Times New Roman" pitchFamily="18" charset="0"/>
              </a:rPr>
              <a:t>Presence of a fault may not lead to a failure.</a:t>
            </a:r>
          </a:p>
          <a:p>
            <a:pPr marL="457200" indent="-457200" algn="l">
              <a:buFont typeface="Wingdings" pitchFamily="2" charset="2"/>
              <a:buChar char="Ø"/>
            </a:pPr>
            <a:endParaRPr lang="en-US" dirty="0">
              <a:solidFill>
                <a:schemeClr val="tx1"/>
              </a:solidFill>
              <a:latin typeface="Times New Roman" pitchFamily="18" charset="0"/>
              <a:cs typeface="Times New Roman" pitchFamily="18" charset="0"/>
            </a:endParaRPr>
          </a:p>
          <a:p>
            <a:endParaRPr lang="en-US" dirty="0"/>
          </a:p>
          <a:p>
            <a:endParaRPr lang="en-US" dirty="0"/>
          </a:p>
          <a:p>
            <a:r>
              <a:rPr lang="en-US" dirty="0"/>
              <a:t>.</a:t>
            </a:r>
          </a:p>
        </p:txBody>
      </p:sp>
    </p:spTree>
    <p:extLst>
      <p:ext uri="{BB962C8B-B14F-4D97-AF65-F5344CB8AC3E}">
        <p14:creationId xmlns:p14="http://schemas.microsoft.com/office/powerpoint/2010/main" val="12955411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869" y="1143000"/>
            <a:ext cx="7543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5109" y="132735"/>
            <a:ext cx="292417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8257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b="1" dirty="0">
                <a:solidFill>
                  <a:schemeClr val="accent2"/>
                </a:solidFill>
              </a:rPr>
              <a:t>Demonstration oriented phase (1957-78</a:t>
            </a:r>
            <a:r>
              <a:rPr lang="en-US" sz="3600" dirty="0"/>
              <a:t>)</a:t>
            </a:r>
          </a:p>
        </p:txBody>
      </p:sp>
      <p:sp>
        <p:nvSpPr>
          <p:cNvPr id="3" name="Content Placeholder 2"/>
          <p:cNvSpPr>
            <a:spLocks noGrp="1"/>
          </p:cNvSpPr>
          <p:nvPr>
            <p:ph idx="1"/>
          </p:nvPr>
        </p:nvSpPr>
        <p:spPr>
          <a:xfrm>
            <a:off x="457200" y="1066800"/>
            <a:ext cx="8229600" cy="5059363"/>
          </a:xfrm>
        </p:spPr>
        <p:txBody>
          <a:bodyPr>
            <a:normAutofit lnSpcReduction="10000"/>
          </a:bodyPr>
          <a:lstStyle/>
          <a:p>
            <a:pPr algn="just"/>
            <a:r>
              <a:rPr lang="en-US" dirty="0"/>
              <a:t>The term debugging is continued</a:t>
            </a:r>
          </a:p>
          <a:p>
            <a:pPr algn="just"/>
            <a:r>
              <a:rPr lang="en-US" dirty="0"/>
              <a:t>The purpose of checkout is not only to run the software but also to demonstrate the correctness as per the requirements.</a:t>
            </a:r>
          </a:p>
          <a:p>
            <a:pPr algn="just"/>
            <a:r>
              <a:rPr lang="en-US" dirty="0"/>
              <a:t>Scope of checkout is increased from  program runs to program correctness.</a:t>
            </a:r>
          </a:p>
          <a:p>
            <a:pPr algn="just"/>
            <a:r>
              <a:rPr lang="en-US" dirty="0"/>
              <a:t>Purpose is to show the absence of errors.</a:t>
            </a:r>
          </a:p>
          <a:p>
            <a:pPr algn="just"/>
            <a:r>
              <a:rPr lang="en-US" dirty="0"/>
              <a:t>No stress on the test case design</a:t>
            </a:r>
          </a:p>
          <a:p>
            <a:pPr algn="just"/>
            <a:r>
              <a:rPr lang="en-US" dirty="0"/>
              <a:t>Misconception – software could be tested exhaustively.</a:t>
            </a:r>
          </a:p>
        </p:txBody>
      </p:sp>
    </p:spTree>
    <p:extLst>
      <p:ext uri="{BB962C8B-B14F-4D97-AF65-F5344CB8AC3E}">
        <p14:creationId xmlns:p14="http://schemas.microsoft.com/office/powerpoint/2010/main" val="4149824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2"/>
                </a:solidFill>
              </a:rPr>
              <a:t>Destruction-oriented Phase (1979–82</a:t>
            </a:r>
            <a:r>
              <a:rPr lang="en-US" dirty="0"/>
              <a:t>) </a:t>
            </a:r>
          </a:p>
        </p:txBody>
      </p:sp>
      <p:sp>
        <p:nvSpPr>
          <p:cNvPr id="3" name="Content Placeholder 2"/>
          <p:cNvSpPr>
            <a:spLocks noGrp="1"/>
          </p:cNvSpPr>
          <p:nvPr>
            <p:ph idx="1"/>
          </p:nvPr>
        </p:nvSpPr>
        <p:spPr/>
        <p:txBody>
          <a:bodyPr>
            <a:normAutofit lnSpcReduction="10000"/>
          </a:bodyPr>
          <a:lstStyle/>
          <a:p>
            <a:pPr algn="just"/>
            <a:r>
              <a:rPr lang="en-US" dirty="0"/>
              <a:t>The view of testing has been changed from testing is to show the absence of errors’ to ‘testing is to find more and more errors.</a:t>
            </a:r>
          </a:p>
          <a:p>
            <a:pPr algn="just"/>
            <a:r>
              <a:rPr lang="en-US" dirty="0"/>
              <a:t>Debugging is separated  from testing and focused on valuable test cases</a:t>
            </a:r>
          </a:p>
          <a:p>
            <a:pPr algn="just"/>
            <a:r>
              <a:rPr lang="en-US" dirty="0"/>
              <a:t> Importance is given to effective testing in comparison to exhaustive testing</a:t>
            </a:r>
          </a:p>
          <a:p>
            <a:pPr algn="just"/>
            <a:r>
              <a:rPr lang="en-US" dirty="0"/>
              <a:t>Realized that testing is to be started from the beginning. </a:t>
            </a:r>
          </a:p>
        </p:txBody>
      </p:sp>
    </p:spTree>
    <p:extLst>
      <p:ext uri="{BB962C8B-B14F-4D97-AF65-F5344CB8AC3E}">
        <p14:creationId xmlns:p14="http://schemas.microsoft.com/office/powerpoint/2010/main" val="1166236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2"/>
                </a:solidFill>
              </a:rPr>
              <a:t>Evaluation-oriented Phase (1983–87)</a:t>
            </a:r>
          </a:p>
        </p:txBody>
      </p:sp>
      <p:sp>
        <p:nvSpPr>
          <p:cNvPr id="3" name="Content Placeholder 2"/>
          <p:cNvSpPr>
            <a:spLocks noGrp="1"/>
          </p:cNvSpPr>
          <p:nvPr>
            <p:ph idx="1"/>
          </p:nvPr>
        </p:nvSpPr>
        <p:spPr/>
        <p:txBody>
          <a:bodyPr/>
          <a:lstStyle/>
          <a:p>
            <a:pPr algn="just"/>
            <a:r>
              <a:rPr lang="en-US" sz="4000" dirty="0"/>
              <a:t>Stresses on the quality of software products</a:t>
            </a:r>
          </a:p>
          <a:p>
            <a:pPr algn="just"/>
            <a:r>
              <a:rPr lang="en-US" sz="4000" dirty="0"/>
              <a:t>Early testing concept was established in the form of verification and validation activities which help in producing better quality software.</a:t>
            </a:r>
          </a:p>
          <a:p>
            <a:pPr algn="just"/>
            <a:endParaRPr lang="en-US" sz="4000" dirty="0"/>
          </a:p>
          <a:p>
            <a:endParaRPr lang="en-US" dirty="0"/>
          </a:p>
        </p:txBody>
      </p:sp>
    </p:spTree>
    <p:extLst>
      <p:ext uri="{BB962C8B-B14F-4D97-AF65-F5344CB8AC3E}">
        <p14:creationId xmlns:p14="http://schemas.microsoft.com/office/powerpoint/2010/main" val="3775296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039"/>
            <a:ext cx="8229600" cy="887361"/>
          </a:xfrm>
        </p:spPr>
        <p:txBody>
          <a:bodyPr>
            <a:normAutofit fontScale="90000"/>
          </a:bodyPr>
          <a:lstStyle/>
          <a:p>
            <a:r>
              <a:rPr lang="en-US" b="1" dirty="0">
                <a:solidFill>
                  <a:schemeClr val="accent2"/>
                </a:solidFill>
              </a:rPr>
              <a:t>Prevention-oriented Phase (1988–95)</a:t>
            </a:r>
          </a:p>
        </p:txBody>
      </p:sp>
      <p:sp>
        <p:nvSpPr>
          <p:cNvPr id="3" name="Content Placeholder 2"/>
          <p:cNvSpPr>
            <a:spLocks noGrp="1"/>
          </p:cNvSpPr>
          <p:nvPr>
            <p:ph idx="1"/>
          </p:nvPr>
        </p:nvSpPr>
        <p:spPr>
          <a:xfrm>
            <a:off x="457200" y="762000"/>
            <a:ext cx="8229600" cy="5943600"/>
          </a:xfrm>
        </p:spPr>
        <p:txBody>
          <a:bodyPr>
            <a:noAutofit/>
          </a:bodyPr>
          <a:lstStyle/>
          <a:p>
            <a:pPr algn="just"/>
            <a:r>
              <a:rPr lang="en-US" sz="2800" dirty="0"/>
              <a:t>Evaluation model Stressed on the concept of bug-prevention as compared to the earlier concept of bug-detection</a:t>
            </a:r>
          </a:p>
          <a:p>
            <a:pPr algn="just"/>
            <a:r>
              <a:rPr lang="en-US" sz="2800" dirty="0"/>
              <a:t>With the idea of early detection of bugs in earlier phases, we can prevent the bugs in implementation or further phases.</a:t>
            </a:r>
          </a:p>
          <a:p>
            <a:pPr algn="just"/>
            <a:r>
              <a:rPr lang="en-US" sz="2800" dirty="0"/>
              <a:t>bugs can also be prevented in other projects with the experience gained in similar software projects.</a:t>
            </a:r>
          </a:p>
          <a:p>
            <a:pPr algn="just"/>
            <a:r>
              <a:rPr lang="en-US" sz="2800" dirty="0"/>
              <a:t>The prevention model includes test planning, test analysis, and test design activities playing a major role</a:t>
            </a:r>
          </a:p>
          <a:p>
            <a:pPr algn="just"/>
            <a:r>
              <a:rPr lang="en-US" sz="2800" dirty="0"/>
              <a:t>Evaluation model mainly relies on analysis and reviewing techniques other than testing</a:t>
            </a:r>
          </a:p>
        </p:txBody>
      </p:sp>
    </p:spTree>
    <p:extLst>
      <p:ext uri="{BB962C8B-B14F-4D97-AF65-F5344CB8AC3E}">
        <p14:creationId xmlns:p14="http://schemas.microsoft.com/office/powerpoint/2010/main" val="4199845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b="1" dirty="0">
                <a:solidFill>
                  <a:schemeClr val="accent2"/>
                </a:solidFill>
              </a:rPr>
              <a:t>Process-oriented Phase (1996 onwards)</a:t>
            </a:r>
          </a:p>
        </p:txBody>
      </p:sp>
      <p:sp>
        <p:nvSpPr>
          <p:cNvPr id="3" name="Content Placeholder 2"/>
          <p:cNvSpPr>
            <a:spLocks noGrp="1"/>
          </p:cNvSpPr>
          <p:nvPr>
            <p:ph idx="1"/>
          </p:nvPr>
        </p:nvSpPr>
        <p:spPr>
          <a:xfrm>
            <a:off x="457200" y="1066800"/>
            <a:ext cx="8229600" cy="5059363"/>
          </a:xfrm>
        </p:spPr>
        <p:txBody>
          <a:bodyPr>
            <a:normAutofit lnSpcReduction="10000"/>
          </a:bodyPr>
          <a:lstStyle/>
          <a:p>
            <a:pPr algn="just"/>
            <a:r>
              <a:rPr lang="en-US" dirty="0"/>
              <a:t>Testing was established as a complete process rather than a single phase in SDLC</a:t>
            </a:r>
          </a:p>
          <a:p>
            <a:pPr algn="just"/>
            <a:r>
              <a:rPr lang="en-US" dirty="0"/>
              <a:t>Testing process starts as soon as the requirements for a project are specified and it runs parallel to SDLC</a:t>
            </a:r>
          </a:p>
          <a:p>
            <a:pPr algn="just"/>
            <a:r>
              <a:rPr lang="en-US" dirty="0"/>
              <a:t>The performance of a testing process is done through TMM(Testing Maturity Model)</a:t>
            </a:r>
          </a:p>
          <a:p>
            <a:pPr algn="just"/>
            <a:r>
              <a:rPr lang="en-US" dirty="0"/>
              <a:t>Focus on quantification of various parameters which decide the performance of a testing process.</a:t>
            </a:r>
          </a:p>
          <a:p>
            <a:pPr algn="just"/>
            <a:endParaRPr lang="en-US" dirty="0"/>
          </a:p>
        </p:txBody>
      </p:sp>
    </p:spTree>
    <p:extLst>
      <p:ext uri="{BB962C8B-B14F-4D97-AF65-F5344CB8AC3E}">
        <p14:creationId xmlns:p14="http://schemas.microsoft.com/office/powerpoint/2010/main" val="3510045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692</TotalTime>
  <Words>2799</Words>
  <Application>Microsoft Office PowerPoint</Application>
  <PresentationFormat>On-screen Show (4:3)</PresentationFormat>
  <Paragraphs>202</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Times New Roman</vt:lpstr>
      <vt:lpstr>Wingdings</vt:lpstr>
      <vt:lpstr>Office Theme</vt:lpstr>
      <vt:lpstr>COURSE OUTCOMES</vt:lpstr>
      <vt:lpstr>INTRODUCTION</vt:lpstr>
      <vt:lpstr>Evolution of software testing</vt:lpstr>
      <vt:lpstr>Debugging oriented Phase (before 1957)</vt:lpstr>
      <vt:lpstr>Demonstration oriented phase (1957-78)</vt:lpstr>
      <vt:lpstr>Destruction-oriented Phase (1979–82) </vt:lpstr>
      <vt:lpstr>Evaluation-oriented Phase (1983–87)</vt:lpstr>
      <vt:lpstr>Prevention-oriented Phase (1988–95)</vt:lpstr>
      <vt:lpstr>Process-oriented Phase (1996 onwards)</vt:lpstr>
      <vt:lpstr>PowerPoint Presentation</vt:lpstr>
      <vt:lpstr>PowerPoint Presentation</vt:lpstr>
      <vt:lpstr>PowerPoint Presentation</vt:lpstr>
      <vt:lpstr>SOFTWARE TESTING—MYTHS AND FACTS</vt:lpstr>
      <vt:lpstr>PowerPoint Presentation</vt:lpstr>
      <vt:lpstr>PowerPoint Presentation</vt:lpstr>
      <vt:lpstr>PowerPoint Presentation</vt:lpstr>
      <vt:lpstr>PowerPoint Presentation</vt:lpstr>
      <vt:lpstr>PowerPoint Presentation</vt:lpstr>
      <vt:lpstr>PowerPoint Presentation</vt:lpstr>
      <vt:lpstr> Software Testing – Goals </vt:lpstr>
      <vt:lpstr>Short-term or immediate goals</vt:lpstr>
      <vt:lpstr>PowerPoint Presentation</vt:lpstr>
      <vt:lpstr>Long-term goals </vt:lpstr>
      <vt:lpstr>PowerPoint Presentation</vt:lpstr>
      <vt:lpstr>Customer satisfaction</vt:lpstr>
      <vt:lpstr>PowerPoint Presentation</vt:lpstr>
      <vt:lpstr>Risk Management</vt:lpstr>
      <vt:lpstr>PowerPoint Presentation</vt:lpstr>
      <vt:lpstr>Post-implementation goals</vt:lpstr>
      <vt:lpstr>Improved software testing process</vt:lpstr>
      <vt:lpstr>Software Testing Definitions</vt:lpstr>
      <vt:lpstr>PowerPoint Presentation</vt:lpstr>
      <vt:lpstr>Model for Software Testing</vt:lpstr>
      <vt:lpstr>PowerPoint Presentation</vt:lpstr>
      <vt:lpstr>SOFTWARE TESTING MODEL</vt:lpstr>
      <vt:lpstr>Software and Software Model</vt:lpstr>
      <vt:lpstr>Bug Model</vt:lpstr>
      <vt:lpstr>Testing methodology and Testing</vt:lpstr>
      <vt:lpstr>PowerPoint Presentation</vt:lpstr>
      <vt:lpstr>EFFECTIVE SOFTWARE TESTING VS. EXHAUSTIVE SOFTWARE TESTING</vt:lpstr>
      <vt:lpstr>PowerPoint Presentation</vt:lpstr>
      <vt:lpstr>PowerPoint Presentation</vt:lpstr>
      <vt:lpstr>Domain of Possible Inputs to the Software</vt:lpstr>
      <vt:lpstr>PowerPoint Presentation</vt:lpstr>
      <vt:lpstr>INTRODUCTION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admin</dc:creator>
  <cp:lastModifiedBy>IT II 030 Sai</cp:lastModifiedBy>
  <cp:revision>62</cp:revision>
  <dcterms:created xsi:type="dcterms:W3CDTF">2006-08-16T00:00:00Z</dcterms:created>
  <dcterms:modified xsi:type="dcterms:W3CDTF">2023-05-25T07:34:17Z</dcterms:modified>
</cp:coreProperties>
</file>