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0DB17-E206-4356-912D-9C7D610206A6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8481-FBC0-4A17-8FCD-92B244308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0" name="Google Shape;390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1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99050" rIns="99050" bIns="99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59"/>
          <p:cNvGrpSpPr/>
          <p:nvPr/>
        </p:nvGrpSpPr>
        <p:grpSpPr>
          <a:xfrm>
            <a:off x="559612" y="2861013"/>
            <a:ext cx="386491" cy="1136000"/>
            <a:chOff x="456616" y="2161477"/>
            <a:chExt cx="289868" cy="852000"/>
          </a:xfrm>
        </p:grpSpPr>
        <p:sp>
          <p:nvSpPr>
            <p:cNvPr id="10" name="Google Shape;10;p25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5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5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59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5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59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59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59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59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22;p259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59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59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259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59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59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259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59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59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" name="Google Shape;31;p259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5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5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5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25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5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5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5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25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5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5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5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5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5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5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5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5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5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5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5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25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5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259"/>
          <p:cNvGrpSpPr/>
          <p:nvPr/>
        </p:nvGrpSpPr>
        <p:grpSpPr>
          <a:xfrm rot="-5400000">
            <a:off x="9974215" y="6282143"/>
            <a:ext cx="2686389" cy="959643"/>
            <a:chOff x="-85249" y="4203623"/>
            <a:chExt cx="2014792" cy="719732"/>
          </a:xfrm>
        </p:grpSpPr>
        <p:grpSp>
          <p:nvGrpSpPr>
            <p:cNvPr id="62" name="Google Shape;62;p25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63" name="Google Shape;63;p25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5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5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66" name="Google Shape;66;p25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5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" name="Google Shape;68;p259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59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9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68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125" name="Google Shape;125;p268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8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68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128" name="Google Shape;128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68"/>
          <p:cNvGrpSpPr/>
          <p:nvPr/>
        </p:nvGrpSpPr>
        <p:grpSpPr>
          <a:xfrm rot="10800000" flipH="1">
            <a:off x="-468384" y="171319"/>
            <a:ext cx="2686389" cy="630839"/>
            <a:chOff x="-35118" y="4342063"/>
            <a:chExt cx="2014792" cy="473129"/>
          </a:xfrm>
        </p:grpSpPr>
        <p:sp>
          <p:nvSpPr>
            <p:cNvPr id="131" name="Google Shape;131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68"/>
          <p:cNvGrpSpPr/>
          <p:nvPr/>
        </p:nvGrpSpPr>
        <p:grpSpPr>
          <a:xfrm rot="10800000" flipH="1">
            <a:off x="-543051" y="6113455"/>
            <a:ext cx="2686389" cy="630839"/>
            <a:chOff x="-35118" y="4342063"/>
            <a:chExt cx="2014792" cy="473129"/>
          </a:xfrm>
        </p:grpSpPr>
        <p:sp>
          <p:nvSpPr>
            <p:cNvPr id="134" name="Google Shape;134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68"/>
          <p:cNvGrpSpPr/>
          <p:nvPr/>
        </p:nvGrpSpPr>
        <p:grpSpPr>
          <a:xfrm>
            <a:off x="-543061" y="6060303"/>
            <a:ext cx="2686389" cy="630839"/>
            <a:chOff x="-35118" y="4342063"/>
            <a:chExt cx="2014792" cy="473129"/>
          </a:xfrm>
        </p:grpSpPr>
        <p:sp>
          <p:nvSpPr>
            <p:cNvPr id="137" name="Google Shape;137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268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140" name="Google Shape;140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68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143" name="Google Shape;143;p26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268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146" name="Google Shape;146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68"/>
          <p:cNvGrpSpPr/>
          <p:nvPr/>
        </p:nvGrpSpPr>
        <p:grpSpPr>
          <a:xfrm rot="10800000" flipH="1">
            <a:off x="-265184" y="-133481"/>
            <a:ext cx="2686389" cy="630839"/>
            <a:chOff x="-35118" y="4342063"/>
            <a:chExt cx="2014792" cy="473129"/>
          </a:xfrm>
        </p:grpSpPr>
        <p:sp>
          <p:nvSpPr>
            <p:cNvPr id="149" name="Google Shape;149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6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69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153" name="Google Shape;153;p26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69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156" name="Google Shape;156;p269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9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69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159" name="Google Shape;159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69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162" name="Google Shape;16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69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165" name="Google Shape;16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69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168" name="Google Shape;168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6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171" name="Google Shape;171;p26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6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174" name="Google Shape;174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6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177" name="Google Shape;177;p26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6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180" name="Google Shape;180;p26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6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183" name="Google Shape;183;p26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6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186" name="Google Shape;186;p26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6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189" name="Google Shape;189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6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192" name="Google Shape;19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6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195" name="Google Shape;19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69"/>
          <p:cNvGrpSpPr/>
          <p:nvPr/>
        </p:nvGrpSpPr>
        <p:grpSpPr>
          <a:xfrm rot="5400000" flipH="1">
            <a:off x="-1021865" y="6282143"/>
            <a:ext cx="2686389" cy="959643"/>
            <a:chOff x="-85249" y="4203623"/>
            <a:chExt cx="2014792" cy="719732"/>
          </a:xfrm>
        </p:grpSpPr>
        <p:grpSp>
          <p:nvGrpSpPr>
            <p:cNvPr id="198" name="Google Shape;198;p26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199" name="Google Shape;199;p26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6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26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02" name="Google Shape;202;p26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6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269"/>
          <p:cNvGrpSpPr/>
          <p:nvPr/>
        </p:nvGrpSpPr>
        <p:grpSpPr>
          <a:xfrm flipH="1">
            <a:off x="11224892" y="978801"/>
            <a:ext cx="2686389" cy="625595"/>
            <a:chOff x="-35118" y="4163517"/>
            <a:chExt cx="2014792" cy="469196"/>
          </a:xfrm>
        </p:grpSpPr>
        <p:sp>
          <p:nvSpPr>
            <p:cNvPr id="205" name="Google Shape;205;p269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9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2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6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1"/>
          <p:cNvSpPr txBox="1">
            <a:spLocks noGrp="1"/>
          </p:cNvSpPr>
          <p:nvPr>
            <p:ph type="body" idx="1"/>
          </p:nvPr>
        </p:nvSpPr>
        <p:spPr>
          <a:xfrm>
            <a:off x="960000" y="1482933"/>
            <a:ext cx="10272000" cy="4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2667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2667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23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2"/>
          <p:cNvSpPr txBox="1">
            <a:spLocks noGrp="1"/>
          </p:cNvSpPr>
          <p:nvPr>
            <p:ph type="title"/>
          </p:nvPr>
        </p:nvSpPr>
        <p:spPr>
          <a:xfrm>
            <a:off x="7387700" y="2453784"/>
            <a:ext cx="32292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81" name="Google Shape;81;p262"/>
          <p:cNvSpPr txBox="1">
            <a:spLocks noGrp="1"/>
          </p:cNvSpPr>
          <p:nvPr>
            <p:ph type="title" idx="2"/>
          </p:nvPr>
        </p:nvSpPr>
        <p:spPr>
          <a:xfrm>
            <a:off x="6357937" y="2453784"/>
            <a:ext cx="7948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82" name="Google Shape;82;p262"/>
          <p:cNvSpPr txBox="1">
            <a:spLocks noGrp="1"/>
          </p:cNvSpPr>
          <p:nvPr>
            <p:ph type="subTitle" idx="1"/>
          </p:nvPr>
        </p:nvSpPr>
        <p:spPr>
          <a:xfrm>
            <a:off x="7352667" y="4074217"/>
            <a:ext cx="3229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62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3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6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6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4"/>
          <p:cNvSpPr txBox="1">
            <a:spLocks noGrp="1"/>
          </p:cNvSpPr>
          <p:nvPr>
            <p:ph type="title"/>
          </p:nvPr>
        </p:nvSpPr>
        <p:spPr>
          <a:xfrm>
            <a:off x="4743201" y="4133719"/>
            <a:ext cx="58136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9pPr>
          </a:lstStyle>
          <a:p>
            <a:endParaRPr/>
          </a:p>
        </p:txBody>
      </p:sp>
      <p:sp>
        <p:nvSpPr>
          <p:cNvPr id="90" name="Google Shape;90;p264"/>
          <p:cNvSpPr txBox="1">
            <a:spLocks noGrp="1"/>
          </p:cNvSpPr>
          <p:nvPr>
            <p:ph type="subTitle" idx="1"/>
          </p:nvPr>
        </p:nvSpPr>
        <p:spPr>
          <a:xfrm>
            <a:off x="1635201" y="2015085"/>
            <a:ext cx="8921600" cy="1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80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5"/>
          <p:cNvSpPr txBox="1">
            <a:spLocks noGrp="1"/>
          </p:cNvSpPr>
          <p:nvPr>
            <p:ph type="title"/>
          </p:nvPr>
        </p:nvSpPr>
        <p:spPr>
          <a:xfrm>
            <a:off x="2285200" y="1945200"/>
            <a:ext cx="7621600" cy="2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733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6"/>
          <p:cNvSpPr txBox="1">
            <a:spLocks noGrp="1"/>
          </p:cNvSpPr>
          <p:nvPr>
            <p:ph type="ctrTitle"/>
          </p:nvPr>
        </p:nvSpPr>
        <p:spPr>
          <a:xfrm flipH="1">
            <a:off x="2175933" y="2714585"/>
            <a:ext cx="55772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66"/>
          <p:cNvSpPr txBox="1">
            <a:spLocks noGrp="1"/>
          </p:cNvSpPr>
          <p:nvPr>
            <p:ph type="subTitle" idx="1"/>
          </p:nvPr>
        </p:nvSpPr>
        <p:spPr>
          <a:xfrm flipH="1">
            <a:off x="2175933" y="3265492"/>
            <a:ext cx="3413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6" name="Google Shape;96;p266"/>
          <p:cNvSpPr txBox="1">
            <a:spLocks noGrp="1"/>
          </p:cNvSpPr>
          <p:nvPr>
            <p:ph type="title" idx="2"/>
          </p:nvPr>
        </p:nvSpPr>
        <p:spPr>
          <a:xfrm flipH="1">
            <a:off x="2175933" y="1057833"/>
            <a:ext cx="29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1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977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67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99" name="Google Shape;99;p267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00" name="Google Shape;100;p267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7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267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03" name="Google Shape;103;p26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6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" name="Google Shape;105;p267"/>
          <p:cNvGrpSpPr/>
          <p:nvPr/>
        </p:nvGrpSpPr>
        <p:grpSpPr>
          <a:xfrm>
            <a:off x="-1674843" y="1156858"/>
            <a:ext cx="2686389" cy="630839"/>
            <a:chOff x="-35118" y="4342063"/>
            <a:chExt cx="2014792" cy="473129"/>
          </a:xfrm>
        </p:grpSpPr>
        <p:sp>
          <p:nvSpPr>
            <p:cNvPr id="106" name="Google Shape;106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67"/>
          <p:cNvGrpSpPr/>
          <p:nvPr/>
        </p:nvGrpSpPr>
        <p:grpSpPr>
          <a:xfrm>
            <a:off x="-1573251" y="1594225"/>
            <a:ext cx="2686389" cy="630839"/>
            <a:chOff x="-35118" y="4342063"/>
            <a:chExt cx="2014792" cy="473129"/>
          </a:xfrm>
        </p:grpSpPr>
        <p:sp>
          <p:nvSpPr>
            <p:cNvPr id="109" name="Google Shape;109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67"/>
          <p:cNvGrpSpPr/>
          <p:nvPr/>
        </p:nvGrpSpPr>
        <p:grpSpPr>
          <a:xfrm rot="10800000" flipH="1">
            <a:off x="53138" y="-347744"/>
            <a:ext cx="2686389" cy="630839"/>
            <a:chOff x="-35118" y="4342063"/>
            <a:chExt cx="2014792" cy="473129"/>
          </a:xfrm>
        </p:grpSpPr>
        <p:sp>
          <p:nvSpPr>
            <p:cNvPr id="112" name="Google Shape;112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267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115" name="Google Shape;115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67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118" name="Google Shape;118;p26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67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121" name="Google Shape;121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2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5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13792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ndroid-tutoria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hyperlink" Target="https://www.javatpoint.com/android-studio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gui-full-for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wing" TargetMode="External"/><Relationship Id="rId5" Type="http://schemas.openxmlformats.org/officeDocument/2006/relationships/hyperlink" Target="https://www.javatpoint.com/javafx-tutorial" TargetMode="External"/><Relationship Id="rId4" Type="http://schemas.openxmlformats.org/officeDocument/2006/relationships/hyperlink" Target="https://www.javatpoint.com/java-aw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ervlet-tutoria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struts-2-tutorial" TargetMode="External"/><Relationship Id="rId4" Type="http://schemas.openxmlformats.org/officeDocument/2006/relationships/hyperlink" Target="https://www.javatpoint.com/jsp-tutori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adoop-tutoria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etl-testing" TargetMode="External"/><Relationship Id="rId4" Type="http://schemas.openxmlformats.org/officeDocument/2006/relationships/hyperlink" Target="https://www.javatpoint.com/hdf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ot-internet-of-thing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JAVA CONCEPTS</a:t>
            </a:r>
            <a:endParaRPr/>
          </a:p>
        </p:txBody>
      </p:sp>
      <p:grpSp>
        <p:nvGrpSpPr>
          <p:cNvPr id="212" name="Google Shape;212;p1"/>
          <p:cNvGrpSpPr/>
          <p:nvPr/>
        </p:nvGrpSpPr>
        <p:grpSpPr>
          <a:xfrm>
            <a:off x="-113665" y="5409096"/>
            <a:ext cx="2766599" cy="1283173"/>
            <a:chOff x="-85249" y="3960975"/>
            <a:chExt cx="2074949" cy="962380"/>
          </a:xfrm>
        </p:grpSpPr>
        <p:grpSp>
          <p:nvGrpSpPr>
            <p:cNvPr id="213" name="Google Shape;213;p1"/>
            <p:cNvGrpSpPr/>
            <p:nvPr/>
          </p:nvGrpSpPr>
          <p:grpSpPr>
            <a:xfrm>
              <a:off x="-44137" y="3960975"/>
              <a:ext cx="2033838" cy="459179"/>
              <a:chOff x="-101292" y="3971002"/>
              <a:chExt cx="2033838" cy="459179"/>
            </a:xfrm>
          </p:grpSpPr>
          <p:sp>
            <p:nvSpPr>
              <p:cNvPr id="214" name="Google Shape;214;p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1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217" name="Google Shape;217;p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20" name="Google Shape;220;p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2" name="Google Shape;222;p1"/>
          <p:cNvGrpSpPr/>
          <p:nvPr/>
        </p:nvGrpSpPr>
        <p:grpSpPr>
          <a:xfrm>
            <a:off x="995301" y="-623068"/>
            <a:ext cx="2999100" cy="2209767"/>
            <a:chOff x="746475" y="-443725"/>
            <a:chExt cx="2249325" cy="1657325"/>
          </a:xfrm>
        </p:grpSpPr>
        <p:sp>
          <p:nvSpPr>
            <p:cNvPr id="223" name="Google Shape;223;p1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"/>
          <p:cNvGrpSpPr/>
          <p:nvPr/>
        </p:nvGrpSpPr>
        <p:grpSpPr>
          <a:xfrm>
            <a:off x="6138267" y="-623068"/>
            <a:ext cx="2987933" cy="2209767"/>
            <a:chOff x="4603700" y="-443725"/>
            <a:chExt cx="2240950" cy="1657325"/>
          </a:xfrm>
        </p:grpSpPr>
        <p:sp>
          <p:nvSpPr>
            <p:cNvPr id="226" name="Google Shape;226;p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1"/>
          <p:cNvGrpSpPr/>
          <p:nvPr/>
        </p:nvGrpSpPr>
        <p:grpSpPr>
          <a:xfrm rot="-2700000">
            <a:off x="8654315" y="584670"/>
            <a:ext cx="4384989" cy="4384901"/>
            <a:chOff x="7037775" y="2589850"/>
            <a:chExt cx="2493825" cy="2493775"/>
          </a:xfrm>
        </p:grpSpPr>
        <p:grpSp>
          <p:nvGrpSpPr>
            <p:cNvPr id="229" name="Google Shape;229;p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buSzPts val="1400"/>
                </a:pPr>
                <a:endParaRPr sz="186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2" name="Google Shape;242;p1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"/>
          <p:cNvSpPr txBox="1">
            <a:spLocks noGrp="1"/>
          </p:cNvSpPr>
          <p:nvPr>
            <p:ph type="title"/>
          </p:nvPr>
        </p:nvSpPr>
        <p:spPr>
          <a:xfrm>
            <a:off x="646112" y="359381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Day wise Learning Plan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646112" y="1359211"/>
            <a:ext cx="4858851" cy="4647372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1- Java Introduction | Installation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2- Java Variables – Identifiers , Datatype, Classes and Objects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3- Java Comments – Single line comments , multi-line comments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4-  Loops – Different types of  loops , Decision Making Statements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5-  Ternary Operator , switch statement , Arrays and methods in Java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6- Java Package , Access Modifiers , Java Strings, String Methods.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7- Inheritance , Method Overloading , Method Overriding.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8- Java – Type Casting , Abstract Class , Interface.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9-  Java Package , Access Modifiers, Encapsulation, Wrapper Class.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10- Java Regular Expressions, Exception Handling 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11-  HTML  Basic , Elements , Attributes , Headings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12- HTML – Colors , CSS, links, images ,tables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13- HTML – Forms, Form Attributes , Form Elements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14-  Servlet – Introduction, Life Cycle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15- Servlets – Examples, Form Data, Client Request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5621249" y="1348887"/>
            <a:ext cx="6459915" cy="4657695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16-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Servlets – Server Response , Http Codes , Writing Filters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17-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Servlets – Exceptions , Cookies Handling , Session Tracking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18-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Servlets – Database Access, File Uploading , Handling Date.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19-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– Introduction, Installation, Create Database, Drop database.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20-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– Data Types , Create Tables, Drop Tables, Insert Query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21- 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– Select Query , Where Clause, Update Query , Delete Query, Like Clause , Sorting Results , Using Join.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22- 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JDBC, Jdbc Components , Driver Connections.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23- 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 Examples.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24- 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 Transactions.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25-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Erasure Coding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26- 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Auditing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27-  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Counselling Management System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28 - 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Puzzle</a:t>
            </a: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29 - 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Management System.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400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en-US" sz="14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30 -</a:t>
            </a:r>
            <a:r>
              <a:rPr lang="en-US" sz="1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Multi-Owner Data Sharing.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467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13"/>
              <a:t>List of Projects for Demo in YouTube Live</a:t>
            </a: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1478288" y="2161019"/>
            <a:ext cx="741633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58159" indent="-258159" defTabSz="121917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Erasure Coding(Day 25)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58159" indent="-258159" defTabSz="121917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Auditing(Day 26)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58159" indent="-258159" defTabSz="121917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Counselling Management System(Day 27)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58159" indent="-258159" defTabSz="121917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Puzzle(Day 28)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58159" indent="-258159" defTabSz="121917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Management System(Day 29)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58159" indent="-258159" defTabSz="121917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Multi-Owner Data Sharing(Day 30)</a:t>
            </a:r>
            <a:endParaRPr sz="2400" b="1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935761" y="2161022"/>
            <a:ext cx="4807336" cy="51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58159" indent="-177812" defTabSz="1219170">
              <a:buClr>
                <a:srgbClr val="000000"/>
              </a:buClr>
              <a:buSzPts val="949"/>
            </a:pPr>
            <a:endParaRPr sz="1265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8159" indent="-177812" defTabSz="1219170">
              <a:buClr>
                <a:srgbClr val="000000"/>
              </a:buClr>
              <a:buSzPts val="949"/>
            </a:pPr>
            <a:endParaRPr sz="1265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2844486" y="5830397"/>
            <a:ext cx="2464777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Projects in </a:t>
            </a:r>
            <a:r>
              <a:rPr lang="en-US" sz="16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Netbeans</a:t>
            </a:r>
            <a:endParaRPr sz="1600" b="1" u="sng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1038659" y="1112624"/>
            <a:ext cx="10281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52" u="sng"/>
              <a:t>What</a:t>
            </a:r>
            <a:r>
              <a:rPr lang="en-US" sz="3252"/>
              <a:t> you will </a:t>
            </a:r>
            <a:r>
              <a:rPr lang="en-US" sz="3252" u="sng"/>
              <a:t>get</a:t>
            </a:r>
            <a:r>
              <a:rPr lang="en-US" sz="3252"/>
              <a:t> from this 30 Days Master Class?</a:t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>
            <a:off x="2103480" y="2597861"/>
            <a:ext cx="7603384" cy="162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13055" indent="-413055" defTabSz="1219170">
              <a:buClr>
                <a:srgbClr val="000000"/>
              </a:buClr>
              <a:buSzPts val="2439"/>
              <a:buFont typeface="Arial"/>
              <a:buAutoNum type="arabicPeriod"/>
            </a:pPr>
            <a:r>
              <a:rPr lang="en-US" sz="32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attend YouTube Live Class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13055" indent="-413055" defTabSz="1219170">
              <a:buClr>
                <a:srgbClr val="000000"/>
              </a:buClr>
              <a:buSzPts val="2439"/>
              <a:buFont typeface="Arial"/>
              <a:buAutoNum type="arabicPeriod"/>
            </a:pPr>
            <a:r>
              <a:rPr lang="en-US" sz="32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E-Certificate ( WEBINAR PARTICIPATION CERTIFICATE)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13"/>
              <a:t>Sample Webinar Participation Certificate?</a:t>
            </a:r>
            <a:endParaRPr/>
          </a:p>
        </p:txBody>
      </p:sp>
      <p:pic>
        <p:nvPicPr>
          <p:cNvPr id="414" name="Google Shape;4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0233" y="1832341"/>
            <a:ext cx="6501820" cy="459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8569" y="2820904"/>
            <a:ext cx="2812971" cy="215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 txBox="1">
            <a:spLocks noGrp="1"/>
          </p:cNvSpPr>
          <p:nvPr>
            <p:ph type="title"/>
          </p:nvPr>
        </p:nvSpPr>
        <p:spPr>
          <a:xfrm>
            <a:off x="1973328" y="1"/>
            <a:ext cx="7443817" cy="43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5421"/>
              <a:t>What is Internship????</a:t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1779363" y="1530981"/>
            <a:ext cx="8853788" cy="5173355"/>
            <a:chOff x="616688" y="1057497"/>
            <a:chExt cx="7634176" cy="4253023"/>
          </a:xfrm>
        </p:grpSpPr>
        <p:sp>
          <p:nvSpPr>
            <p:cNvPr id="428" name="Google Shape;428;p18"/>
            <p:cNvSpPr/>
            <p:nvPr/>
          </p:nvSpPr>
          <p:spPr>
            <a:xfrm>
              <a:off x="616688" y="1057497"/>
              <a:ext cx="1913860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891" kern="0">
                  <a:solidFill>
                    <a:srgbClr val="040E41"/>
                  </a:solidFill>
                  <a:latin typeface="Arial"/>
                  <a:ea typeface="Arial"/>
                  <a:cs typeface="Arial"/>
                  <a:sym typeface="Arial"/>
                </a:rPr>
                <a:t>Learn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818165" y="1764562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891" kern="0">
                  <a:solidFill>
                    <a:srgbClr val="040E41"/>
                  </a:solidFill>
                  <a:latin typeface="Arial"/>
                  <a:ea typeface="Arial"/>
                  <a:cs typeface="Arial"/>
                  <a:sym typeface="Arial"/>
                </a:rPr>
                <a:t>Practice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3253561" y="2471627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891" kern="0">
                  <a:solidFill>
                    <a:srgbClr val="040E41"/>
                  </a:solidFill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4688957" y="3181329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168" kern="0">
                  <a:solidFill>
                    <a:srgbClr val="040E41"/>
                  </a:solidFill>
                  <a:latin typeface="Arial"/>
                  <a:ea typeface="Arial"/>
                  <a:cs typeface="Arial"/>
                  <a:sym typeface="Arial"/>
                </a:rPr>
                <a:t>Get Certified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113719" y="3896390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168" b="1" kern="0">
                  <a:solidFill>
                    <a:srgbClr val="040E41"/>
                  </a:solidFill>
                  <a:latin typeface="Arial"/>
                  <a:ea typeface="Arial"/>
                  <a:cs typeface="Arial"/>
                  <a:sym typeface="Arial"/>
                </a:rPr>
                <a:t>Grow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>
            <a:spLocks noGrp="1"/>
          </p:cNvSpPr>
          <p:nvPr>
            <p:ph type="title"/>
          </p:nvPr>
        </p:nvSpPr>
        <p:spPr>
          <a:xfrm>
            <a:off x="602137" y="1742889"/>
            <a:ext cx="11286559" cy="337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5963" u="sng"/>
              <a:t>Pantech</a:t>
            </a:r>
            <a:r>
              <a:rPr lang="en-US" sz="5963"/>
              <a:t> will make you to </a:t>
            </a:r>
            <a:r>
              <a:rPr lang="en-US" sz="5963" u="sng"/>
              <a:t>create 6 Projects</a:t>
            </a:r>
            <a:r>
              <a:rPr lang="en-US" sz="5963"/>
              <a:t> in Java in </a:t>
            </a:r>
            <a:r>
              <a:rPr lang="en-US" sz="5963" u="sng"/>
              <a:t>30 Days</a:t>
            </a:r>
            <a:endParaRPr/>
          </a:p>
        </p:txBody>
      </p:sp>
      <p:sp>
        <p:nvSpPr>
          <p:cNvPr id="438" name="Google Shape;438;p19"/>
          <p:cNvSpPr txBox="1"/>
          <p:nvPr/>
        </p:nvSpPr>
        <p:spPr>
          <a:xfrm>
            <a:off x="602136" y="1274468"/>
            <a:ext cx="6166645" cy="51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528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 of this 30 Days Master Class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"/>
          <p:cNvSpPr txBox="1">
            <a:spLocks noGrp="1"/>
          </p:cNvSpPr>
          <p:nvPr>
            <p:ph type="title"/>
          </p:nvPr>
        </p:nvSpPr>
        <p:spPr>
          <a:xfrm>
            <a:off x="1160033" y="922857"/>
            <a:ext cx="9010272" cy="66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1 Month Internship in Java Full Stack</a:t>
            </a:r>
            <a:endParaRPr dirty="0"/>
          </a:p>
        </p:txBody>
      </p:sp>
      <p:sp>
        <p:nvSpPr>
          <p:cNvPr id="444" name="Google Shape;444;p20"/>
          <p:cNvSpPr txBox="1">
            <a:spLocks noGrp="1"/>
          </p:cNvSpPr>
          <p:nvPr>
            <p:ph type="body" idx="1"/>
          </p:nvPr>
        </p:nvSpPr>
        <p:spPr>
          <a:xfrm>
            <a:off x="230656" y="1992343"/>
            <a:ext cx="11023161" cy="461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INTERNSHIP E-Certificate (30Days Internship on Java Full Stack)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Highly organized Video content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Download Project Files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Download PPTs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Assignments 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Weekly Hackathons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Flexible Time. 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Access Period: 60Days from the date of payment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Community or Forum Support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>
            <a:spLocks noGrp="1"/>
          </p:cNvSpPr>
          <p:nvPr>
            <p:ph type="title"/>
          </p:nvPr>
        </p:nvSpPr>
        <p:spPr>
          <a:xfrm>
            <a:off x="1795071" y="784535"/>
            <a:ext cx="7579583" cy="75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13">
                <a:latin typeface="Times New Roman"/>
                <a:ea typeface="Times New Roman"/>
                <a:cs typeface="Times New Roman"/>
                <a:sym typeface="Times New Roman"/>
              </a:rPr>
              <a:t>What You Will Get???</a:t>
            </a:r>
            <a:endParaRPr/>
          </a:p>
        </p:txBody>
      </p:sp>
      <p:sp>
        <p:nvSpPr>
          <p:cNvPr id="450" name="Google Shape;450;p21"/>
          <p:cNvSpPr txBox="1">
            <a:spLocks noGrp="1"/>
          </p:cNvSpPr>
          <p:nvPr>
            <p:ph type="body" idx="1"/>
          </p:nvPr>
        </p:nvSpPr>
        <p:spPr>
          <a:xfrm>
            <a:off x="1537195" y="1507140"/>
            <a:ext cx="6960791" cy="68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30 Days Learning Practice</a:t>
            </a:r>
            <a:endParaRPr/>
          </a:p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Servlet concepts</a:t>
            </a:r>
            <a:endParaRPr/>
          </a:p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+ Projects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Erasure Coding(Day 25)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Public Auditing(Day 26)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Counselling Management System(Day 27)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Software Puzzle(Day 28)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Crime Management System(Day 29)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Secure Multi-Owner Data Sharing(Day 30)</a:t>
            </a:r>
            <a:endParaRPr sz="2400" b="1">
              <a:solidFill>
                <a:schemeClr val="dk1"/>
              </a:solidFill>
            </a:endParaRPr>
          </a:p>
          <a:p>
            <a:pPr marL="395843" indent="-156561"/>
            <a:endParaRPr sz="1807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21"/>
          <p:cNvGrpSpPr/>
          <p:nvPr/>
        </p:nvGrpSpPr>
        <p:grpSpPr>
          <a:xfrm>
            <a:off x="6454687" y="606054"/>
            <a:ext cx="2581360" cy="1626692"/>
            <a:chOff x="5154453" y="-180188"/>
            <a:chExt cx="2856973" cy="1800375"/>
          </a:xfrm>
        </p:grpSpPr>
        <p:grpSp>
          <p:nvGrpSpPr>
            <p:cNvPr id="452" name="Google Shape;452;p21"/>
            <p:cNvGrpSpPr/>
            <p:nvPr/>
          </p:nvGrpSpPr>
          <p:grpSpPr>
            <a:xfrm rot="474658">
              <a:off x="5241107" y="-2381"/>
              <a:ext cx="2683665" cy="1444761"/>
              <a:chOff x="4345425" y="2175475"/>
              <a:chExt cx="800750" cy="176025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4351850" y="2175475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65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4345425" y="2195925"/>
                <a:ext cx="8007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65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" name="Google Shape;455;p21"/>
            <p:cNvSpPr txBox="1"/>
            <p:nvPr/>
          </p:nvSpPr>
          <p:spPr>
            <a:xfrm>
              <a:off x="5425737" y="386344"/>
              <a:ext cx="2506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07" b="1" kern="0">
                  <a:solidFill>
                    <a:srgbClr val="FFFFFF"/>
                  </a:solidFill>
                  <a:latin typeface="Itim"/>
                  <a:ea typeface="Itim"/>
                  <a:cs typeface="Itim"/>
                  <a:sym typeface="Itim"/>
                </a:rPr>
                <a:t>Project Files of  Java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21"/>
          <p:cNvGrpSpPr/>
          <p:nvPr/>
        </p:nvGrpSpPr>
        <p:grpSpPr>
          <a:xfrm>
            <a:off x="7217744" y="1783977"/>
            <a:ext cx="2581360" cy="1626692"/>
            <a:chOff x="5154453" y="-180188"/>
            <a:chExt cx="2856973" cy="1800375"/>
          </a:xfrm>
        </p:grpSpPr>
        <p:grpSp>
          <p:nvGrpSpPr>
            <p:cNvPr id="457" name="Google Shape;457;p21"/>
            <p:cNvGrpSpPr/>
            <p:nvPr/>
          </p:nvGrpSpPr>
          <p:grpSpPr>
            <a:xfrm rot="474658">
              <a:off x="5241107" y="-2381"/>
              <a:ext cx="2683665" cy="1444761"/>
              <a:chOff x="4345425" y="2175475"/>
              <a:chExt cx="800750" cy="176025"/>
            </a:xfrm>
          </p:grpSpPr>
          <p:sp>
            <p:nvSpPr>
              <p:cNvPr id="458" name="Google Shape;458;p21"/>
              <p:cNvSpPr/>
              <p:nvPr/>
            </p:nvSpPr>
            <p:spPr>
              <a:xfrm>
                <a:off x="4351850" y="2175475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65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4345425" y="2195925"/>
                <a:ext cx="8007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65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0" name="Google Shape;460;p21"/>
            <p:cNvSpPr txBox="1"/>
            <p:nvPr/>
          </p:nvSpPr>
          <p:spPr>
            <a:xfrm>
              <a:off x="5299666" y="408089"/>
              <a:ext cx="2506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07" b="1" kern="0">
                  <a:solidFill>
                    <a:srgbClr val="FFFFFF"/>
                  </a:solidFill>
                  <a:latin typeface="Itim"/>
                  <a:ea typeface="Itim"/>
                  <a:cs typeface="Itim"/>
                  <a:sym typeface="Itim"/>
                </a:rPr>
                <a:t>Project PPT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21"/>
          <p:cNvGrpSpPr/>
          <p:nvPr/>
        </p:nvGrpSpPr>
        <p:grpSpPr>
          <a:xfrm>
            <a:off x="7444291" y="2861723"/>
            <a:ext cx="3656564" cy="1860516"/>
            <a:chOff x="4912391" y="-281356"/>
            <a:chExt cx="4046978" cy="2059164"/>
          </a:xfrm>
        </p:grpSpPr>
        <p:grpSp>
          <p:nvGrpSpPr>
            <p:cNvPr id="462" name="Google Shape;462;p21"/>
            <p:cNvGrpSpPr/>
            <p:nvPr/>
          </p:nvGrpSpPr>
          <p:grpSpPr>
            <a:xfrm rot="474658">
              <a:off x="5004003" y="-41614"/>
              <a:ext cx="3592984" cy="1579680"/>
              <a:chOff x="4275220" y="2167013"/>
              <a:chExt cx="1072072" cy="192463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4361285" y="2203201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65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4275220" y="2167013"/>
                <a:ext cx="1072072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65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" name="Google Shape;465;p21"/>
            <p:cNvSpPr txBox="1"/>
            <p:nvPr/>
          </p:nvSpPr>
          <p:spPr>
            <a:xfrm>
              <a:off x="5198090" y="277520"/>
              <a:ext cx="3761279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07" b="1" kern="0">
                  <a:solidFill>
                    <a:srgbClr val="FFFFFF"/>
                  </a:solidFill>
                  <a:latin typeface="Itim"/>
                  <a:ea typeface="Itim"/>
                  <a:cs typeface="Itim"/>
                  <a:sym typeface="Itim"/>
                </a:rPr>
                <a:t>Video Class Access for 2 Months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21"/>
          <p:cNvGrpSpPr/>
          <p:nvPr/>
        </p:nvGrpSpPr>
        <p:grpSpPr>
          <a:xfrm>
            <a:off x="7341153" y="4987815"/>
            <a:ext cx="3461947" cy="982372"/>
            <a:chOff x="6554696" y="509501"/>
            <a:chExt cx="711709" cy="802366"/>
          </a:xfrm>
        </p:grpSpPr>
        <p:sp>
          <p:nvSpPr>
            <p:cNvPr id="467" name="Google Shape;467;p21"/>
            <p:cNvSpPr/>
            <p:nvPr/>
          </p:nvSpPr>
          <p:spPr>
            <a:xfrm>
              <a:off x="6554696" y="532636"/>
              <a:ext cx="696978" cy="779231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07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chance to Enroll 1-Month Internship on demand</a:t>
              </a:r>
              <a:endParaRPr sz="180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265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21"/>
          <p:cNvSpPr/>
          <p:nvPr/>
        </p:nvSpPr>
        <p:spPr>
          <a:xfrm>
            <a:off x="1812027" y="2625828"/>
            <a:ext cx="5682976" cy="51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endParaRPr sz="1265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8159" indent="-177812" defTabSz="1219170">
              <a:buClr>
                <a:srgbClr val="000000"/>
              </a:buClr>
              <a:buSzPts val="949"/>
            </a:pPr>
            <a:endParaRPr sz="1265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US" kern="0"/>
              <a:pPr defTabSz="1219170">
                <a:buClr>
                  <a:srgbClr val="000000"/>
                </a:buClr>
              </a:pPr>
              <a:t>18</a:t>
            </a:fld>
            <a:endParaRPr kern="0"/>
          </a:p>
        </p:txBody>
      </p:sp>
      <p:sp>
        <p:nvSpPr>
          <p:cNvPr id="476" name="Google Shape;476;p22"/>
          <p:cNvSpPr/>
          <p:nvPr/>
        </p:nvSpPr>
        <p:spPr>
          <a:xfrm>
            <a:off x="5181601" y="993234"/>
            <a:ext cx="6206836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b="1" ker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Enroll into 1 month Internship?</a:t>
            </a:r>
            <a:endParaRPr sz="3200" b="1"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22"/>
          <p:cNvSpPr txBox="1"/>
          <p:nvPr/>
        </p:nvSpPr>
        <p:spPr>
          <a:xfrm>
            <a:off x="5181600" y="2635970"/>
            <a:ext cx="4627419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800" b="0" i="0" dirty="0">
                <a:solidFill>
                  <a:schemeClr val="accent4"/>
                </a:solidFill>
                <a:effectLst/>
                <a:latin typeface="Noto Sans" panose="020B0502040504020204" pitchFamily="34" charset="0"/>
              </a:rPr>
              <a:t>https://imjo.in/gHNkDr</a:t>
            </a:r>
            <a:endParaRPr sz="2133" b="1" kern="0" dirty="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5181601" y="3962396"/>
            <a:ext cx="4281055" cy="82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COUPON CODE : </a:t>
            </a:r>
            <a:r>
              <a:rPr lang="en-US" sz="2667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JFSMC2</a:t>
            </a:r>
            <a:endParaRPr sz="2667" b="1" kern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DCEEE-FD61-A314-23EB-2E8A7BAFC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5" y="641094"/>
            <a:ext cx="3862035" cy="5575812"/>
          </a:xfrm>
          <a:prstGeom prst="rect">
            <a:avLst/>
          </a:prstGeom>
        </p:spPr>
      </p:pic>
      <p:sp>
        <p:nvSpPr>
          <p:cNvPr id="4" name="Google Shape;478;p22">
            <a:extLst>
              <a:ext uri="{FF2B5EF4-FFF2-40B4-BE49-F238E27FC236}">
                <a16:creationId xmlns:a16="http://schemas.microsoft.com/office/drawing/2014/main" id="{89F69886-967F-F1D3-4C04-B0AA30CBD1D8}"/>
              </a:ext>
            </a:extLst>
          </p:cNvPr>
          <p:cNvSpPr txBox="1"/>
          <p:nvPr/>
        </p:nvSpPr>
        <p:spPr>
          <a:xfrm>
            <a:off x="5181600" y="3314302"/>
            <a:ext cx="4281055" cy="82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667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 FEE : Rs.1999  Rs.999</a:t>
            </a:r>
            <a:endParaRPr sz="2667" b="1" kern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89E03-19CB-C2A1-984B-B42CBC4ABFDE}"/>
              </a:ext>
            </a:extLst>
          </p:cNvPr>
          <p:cNvCxnSpPr/>
          <p:nvPr/>
        </p:nvCxnSpPr>
        <p:spPr>
          <a:xfrm>
            <a:off x="6934200" y="3581400"/>
            <a:ext cx="104775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4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What is Java?</a:t>
            </a:r>
            <a:endParaRPr/>
          </a:p>
        </p:txBody>
      </p:sp>
      <p:sp>
        <p:nvSpPr>
          <p:cNvPr id="493" name="Google Shape;493;p24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70000" lnSpcReduction="20000"/>
          </a:bodyPr>
          <a:lstStyle/>
          <a:p>
            <a:pPr algn="just">
              <a:lnSpc>
                <a:spcPct val="170000"/>
              </a:lnSpc>
              <a:buSzPct val="71428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It is an Object-Oriented Programming Language developed by Sun Microsystems and released in the year 1995.</a:t>
            </a:r>
            <a:endParaRPr/>
          </a:p>
          <a:p>
            <a:pPr algn="just">
              <a:lnSpc>
                <a:spcPct val="170000"/>
              </a:lnSpc>
              <a:buSzPct val="71428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Platform independent(i.e. , it can run on any platform).</a:t>
            </a:r>
            <a:endParaRPr/>
          </a:p>
          <a:p>
            <a:pPr algn="just">
              <a:lnSpc>
                <a:spcPct val="170000"/>
              </a:lnSpc>
              <a:buSzPct val="71428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Mainly based on the OOPS concept(Object Oriented Programming Systems).</a:t>
            </a:r>
            <a:endParaRPr/>
          </a:p>
          <a:p>
            <a:pPr algn="just">
              <a:lnSpc>
                <a:spcPct val="170000"/>
              </a:lnSpc>
              <a:buSzPct val="71428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It can be combined with other technologies like Spring , Hadoop and Android.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"/>
          <p:cNvSpPr txBox="1">
            <a:spLocks noGrp="1"/>
          </p:cNvSpPr>
          <p:nvPr>
            <p:ph type="body" idx="1"/>
          </p:nvPr>
        </p:nvSpPr>
        <p:spPr>
          <a:xfrm>
            <a:off x="960000" y="1482933"/>
            <a:ext cx="10272000" cy="547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891">
                <a:solidFill>
                  <a:srgbClr val="FFFF00"/>
                </a:solidFill>
              </a:rPr>
              <a:t>Educational Equipment Manufacturer</a:t>
            </a:r>
            <a:endParaRPr/>
          </a:p>
          <a:p>
            <a:pPr lvl="1"/>
            <a:r>
              <a:rPr lang="en-US" sz="2891">
                <a:solidFill>
                  <a:schemeClr val="dk1"/>
                </a:solidFill>
              </a:rPr>
              <a:t>IoT</a:t>
            </a:r>
            <a:endParaRPr sz="2891">
              <a:solidFill>
                <a:schemeClr val="dk1"/>
              </a:solidFill>
            </a:endParaRPr>
          </a:p>
          <a:p>
            <a:pPr lvl="1"/>
            <a:r>
              <a:rPr lang="en-US" sz="2891">
                <a:solidFill>
                  <a:schemeClr val="dk1"/>
                </a:solidFill>
              </a:rPr>
              <a:t>Programmable Solution Provider – AI , ML &amp; Java </a:t>
            </a:r>
            <a:endParaRPr/>
          </a:p>
          <a:p>
            <a:pPr lvl="1"/>
            <a:r>
              <a:rPr lang="en-US" sz="2891">
                <a:solidFill>
                  <a:schemeClr val="dk1"/>
                </a:solidFill>
              </a:rPr>
              <a:t>AI/Robotics/Autonomous Robot, Microprocessor/Microcontroller</a:t>
            </a:r>
            <a:endParaRPr/>
          </a:p>
          <a:p>
            <a:pPr lvl="1"/>
            <a:r>
              <a:rPr lang="en-US" sz="2891">
                <a:solidFill>
                  <a:schemeClr val="dk1"/>
                </a:solidFill>
              </a:rPr>
              <a:t>DSP,VLSI, Embedded System/ </a:t>
            </a:r>
            <a:endParaRPr/>
          </a:p>
          <a:p>
            <a:pPr lvl="1"/>
            <a:r>
              <a:rPr lang="en-US" sz="2891">
                <a:solidFill>
                  <a:schemeClr val="dk1"/>
                </a:solidFill>
              </a:rPr>
              <a:t>Power Electronics &amp; Drives, Fuel Cell Trainer Kit</a:t>
            </a:r>
            <a:endParaRPr/>
          </a:p>
          <a:p>
            <a:pPr lvl="1"/>
            <a:r>
              <a:rPr lang="en-US" sz="2891">
                <a:solidFill>
                  <a:schemeClr val="dk1"/>
                </a:solidFill>
              </a:rPr>
              <a:t>Renewable Energy Lab, Electric Vehicle Lab</a:t>
            </a:r>
            <a:endParaRPr/>
          </a:p>
          <a:p>
            <a:pPr marL="0" indent="0"/>
            <a:r>
              <a:rPr lang="en-US" sz="2891">
                <a:solidFill>
                  <a:srgbClr val="FFFF00"/>
                </a:solidFill>
              </a:rPr>
              <a:t>Technical Training</a:t>
            </a:r>
            <a:endParaRPr/>
          </a:p>
          <a:p>
            <a:pPr marL="0" indent="0"/>
            <a:r>
              <a:rPr lang="en-US" sz="2891">
                <a:solidFill>
                  <a:srgbClr val="FFFF00"/>
                </a:solidFill>
              </a:rPr>
              <a:t>DIY Project</a:t>
            </a:r>
            <a:endParaRPr/>
          </a:p>
        </p:txBody>
      </p:sp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5963"/>
              <a:t>Pantech?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Why Java?</a:t>
            </a:r>
            <a:endParaRPr/>
          </a:p>
        </p:txBody>
      </p:sp>
      <p:sp>
        <p:nvSpPr>
          <p:cNvPr id="499" name="Google Shape;499;p25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62500" lnSpcReduction="20000"/>
          </a:bodyPr>
          <a:lstStyle/>
          <a:p>
            <a:pPr algn="just">
              <a:lnSpc>
                <a:spcPct val="17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Easier to code and more secure than other programming languages.</a:t>
            </a:r>
            <a:endParaRPr/>
          </a:p>
          <a:p>
            <a:pPr algn="just">
              <a:lnSpc>
                <a:spcPct val="17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Supports multithreading(i.e. , it can handle more than one request at a time).</a:t>
            </a:r>
            <a:endParaRPr/>
          </a:p>
          <a:p>
            <a:pPr algn="just">
              <a:lnSpc>
                <a:spcPct val="17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Supports method reusability(i.e, a method can be written only once and used anywhere in the program which results in the reduction of code).</a:t>
            </a:r>
            <a:endParaRPr/>
          </a:p>
          <a:p>
            <a:pPr algn="just">
              <a:lnSpc>
                <a:spcPct val="17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Other features of Java like Polymorphism , Abstraction, Encapsulation and Inheritance makes the programming language more robust and efficient.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6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Why Java?</a:t>
            </a:r>
            <a:endParaRPr sz="53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26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endParaRPr/>
          </a:p>
          <a:p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We can achieve scalability by increasing the resources such as RAM and CPU in a single system.</a:t>
            </a:r>
            <a:endParaRPr/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Memory – Management:</a:t>
            </a:r>
            <a:endParaRPr/>
          </a:p>
          <a:p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Java provides its own mechanism for managing the memory is known as garbage collection.</a:t>
            </a:r>
            <a:endParaRPr/>
          </a:p>
          <a:p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It automatically deletes the objects when they no longer used by the application. It improves the speed of the application</a:t>
            </a:r>
            <a:r>
              <a:rPr lang="en-US"/>
              <a:t>.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Reasons To Learn Java</a:t>
            </a:r>
            <a:endParaRPr/>
          </a:p>
        </p:txBody>
      </p:sp>
      <p:sp>
        <p:nvSpPr>
          <p:cNvPr id="511" name="Google Shape;511;p27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62500" lnSpcReduction="20000"/>
          </a:bodyPr>
          <a:lstStyle/>
          <a:p>
            <a:pPr algn="just">
              <a:lnSpc>
                <a:spcPct val="17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It is one of the hottest programming languages in today’s world.</a:t>
            </a:r>
            <a:endParaRPr/>
          </a:p>
          <a:p>
            <a:pPr algn="just">
              <a:lnSpc>
                <a:spcPct val="17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Millions of  applications can be built with Java Programming Language.</a:t>
            </a:r>
            <a:endParaRPr/>
          </a:p>
          <a:p>
            <a:pPr algn="just">
              <a:lnSpc>
                <a:spcPct val="17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Java is used in a variety of industries like tech , government , finance , healthcare , insurance , education and more.</a:t>
            </a:r>
            <a:endParaRPr/>
          </a:p>
          <a:p>
            <a:pPr algn="just">
              <a:lnSpc>
                <a:spcPct val="17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The entry-level salary of a Java Developer is $59,053.With more experience , the salary can exceed $100,000.</a:t>
            </a:r>
            <a:endParaRPr/>
          </a:p>
          <a:p>
            <a:pPr algn="just">
              <a:lnSpc>
                <a:spcPct val="17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So, Java developers make more money.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Different  DOMAINS</a:t>
            </a:r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77500" lnSpcReduction="20000"/>
          </a:bodyPr>
          <a:lstStyle/>
          <a:p>
            <a:pPr algn="just">
              <a:lnSpc>
                <a:spcPct val="150000"/>
              </a:lnSpc>
              <a:buSzPct val="64516"/>
              <a:buFont typeface="Noto Sans Symbols"/>
              <a:buChar char="⮚"/>
            </a:pPr>
            <a:r>
              <a:rPr lang="en-US" sz="3733" b="1">
                <a:latin typeface="Times New Roman"/>
                <a:ea typeface="Times New Roman"/>
                <a:cs typeface="Times New Roman"/>
                <a:sym typeface="Times New Roman"/>
              </a:rPr>
              <a:t>J2SE(Java Platform, Standard Edition) </a:t>
            </a: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– It is used to provide the core java functionality. It is mainly used to create Desktop Applications.</a:t>
            </a:r>
            <a:endParaRPr/>
          </a:p>
          <a:p>
            <a:pPr algn="just">
              <a:lnSpc>
                <a:spcPct val="150000"/>
              </a:lnSpc>
              <a:buSzPct val="64516"/>
              <a:buFont typeface="Noto Sans Symbols"/>
              <a:buChar char="⮚"/>
            </a:pPr>
            <a:r>
              <a:rPr lang="en-US" sz="3733" b="1">
                <a:latin typeface="Times New Roman"/>
                <a:ea typeface="Times New Roman"/>
                <a:cs typeface="Times New Roman"/>
                <a:sym typeface="Times New Roman"/>
              </a:rPr>
              <a:t>J2ME(Java Platform, Micro Edition) </a:t>
            </a: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 - It is used to create Applications on Mobile Devices.</a:t>
            </a:r>
            <a:endParaRPr/>
          </a:p>
          <a:p>
            <a:pPr algn="just">
              <a:lnSpc>
                <a:spcPct val="150000"/>
              </a:lnSpc>
              <a:buSzPct val="64516"/>
              <a:buFont typeface="Noto Sans Symbols"/>
              <a:buChar char="⮚"/>
            </a:pPr>
            <a:r>
              <a:rPr lang="en-US" sz="3733" b="1">
                <a:latin typeface="Times New Roman"/>
                <a:ea typeface="Times New Roman"/>
                <a:cs typeface="Times New Roman"/>
                <a:sym typeface="Times New Roman"/>
              </a:rPr>
              <a:t>J2EE(Java Platform, Enterprise Editions)</a:t>
            </a: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 – Enterprise version of Java is used for web-based Applications.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COMPONENTS OF JAVA</a:t>
            </a:r>
            <a:endParaRPr/>
          </a:p>
        </p:txBody>
      </p:sp>
      <p:sp>
        <p:nvSpPr>
          <p:cNvPr id="523" name="Google Shape;523;p29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/>
          <a:p>
            <a:pPr algn="just">
              <a:lnSpc>
                <a:spcPct val="150000"/>
              </a:lnSpc>
              <a:buSzPct val="63063"/>
              <a:buFont typeface="Noto Sans Symbols"/>
              <a:buChar char="⮚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JVM: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It provides an environment for executing Java Programs.</a:t>
            </a:r>
            <a:endParaRPr/>
          </a:p>
          <a:p>
            <a:pPr algn="just">
              <a:lnSpc>
                <a:spcPct val="150000"/>
              </a:lnSpc>
              <a:buSzPct val="63063"/>
              <a:buFont typeface="Noto Sans Symbols"/>
              <a:buChar char="⮚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JDK: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It is a software development environment and it contains the compiler , debugger and other classes to compile and debug  a software program.</a:t>
            </a:r>
            <a:endParaRPr/>
          </a:p>
          <a:p>
            <a:pPr algn="just">
              <a:lnSpc>
                <a:spcPct val="150000"/>
              </a:lnSpc>
              <a:buSzPct val="63063"/>
              <a:buFont typeface="Noto Sans Symbols"/>
              <a:buChar char="⮚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JRE: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It provides a runtime environment to execute the Java programs and other applications.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APPLICATIONS OF JAVA:</a:t>
            </a:r>
            <a:endParaRPr sz="53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3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Mobile App Development:</a:t>
            </a:r>
            <a:endParaRPr/>
          </a:p>
          <a:p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Most of the android applications build using Java.</a:t>
            </a:r>
            <a:endParaRPr/>
          </a:p>
          <a:p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The most popular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android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app development IDE </a:t>
            </a:r>
            <a:r>
              <a:rPr lang="en-US" sz="2667" b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Android Studio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also uses Java for developing android applications.</a:t>
            </a:r>
            <a:endParaRPr/>
          </a:p>
          <a:p>
            <a:pPr marL="0" indent="0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0" name="Google Shape;530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1607" y="4572128"/>
            <a:ext cx="4216400" cy="1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APPLICATIONS OF JAVA:</a:t>
            </a:r>
            <a:endParaRPr/>
          </a:p>
        </p:txBody>
      </p:sp>
      <p:pic>
        <p:nvPicPr>
          <p:cNvPr id="536" name="Google Shape;536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59200" y="2819401"/>
            <a:ext cx="3352800" cy="2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2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APPLICATIONS OF JAVA:</a:t>
            </a:r>
            <a:endParaRPr sz="5333"/>
          </a:p>
        </p:txBody>
      </p:sp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Desktop GUI Applications: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We can also develop a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GUI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application using Java.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Java provides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AWT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JavaFX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, and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Swing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for developing the GUI based desktop application.</a:t>
            </a:r>
            <a:endParaRPr sz="2667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br>
              <a:rPr lang="en-US" b="0"/>
            </a:br>
            <a:br>
              <a:rPr lang="en-US" b="0"/>
            </a:br>
            <a:r>
              <a:rPr lang="en-US" sz="4800" b="0">
                <a:latin typeface="Times New Roman"/>
                <a:ea typeface="Times New Roman"/>
                <a:cs typeface="Times New Roman"/>
                <a:sym typeface="Times New Roman"/>
              </a:rPr>
              <a:t>Web – based Applications:</a:t>
            </a:r>
            <a:endParaRPr/>
          </a:p>
        </p:txBody>
      </p:sp>
      <p:pic>
        <p:nvPicPr>
          <p:cNvPr id="548" name="Google Shape;548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7595" y="2084851"/>
            <a:ext cx="6528725" cy="3648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br>
              <a:rPr lang="en-US" b="0"/>
            </a:br>
            <a:br>
              <a:rPr lang="en-US" b="0"/>
            </a:br>
            <a:r>
              <a:rPr lang="en-US" sz="5333" b="0">
                <a:latin typeface="Times New Roman"/>
                <a:ea typeface="Times New Roman"/>
                <a:cs typeface="Times New Roman"/>
                <a:sym typeface="Times New Roman"/>
              </a:rPr>
              <a:t>Web – based Applications:</a:t>
            </a:r>
            <a:endParaRPr/>
          </a:p>
        </p:txBody>
      </p:sp>
      <p:sp>
        <p:nvSpPr>
          <p:cNvPr id="554" name="Google Shape;554;p34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85000" lnSpcReduction="10000"/>
          </a:bodyPr>
          <a:lstStyle/>
          <a:p>
            <a:pPr algn="just">
              <a:lnSpc>
                <a:spcPct val="160000"/>
              </a:lnSpc>
              <a:buSzPct val="82352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It is also used for developing the web-based application because it provides vast support for web development through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Servlet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JSP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, and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Struts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algn="just">
              <a:lnSpc>
                <a:spcPct val="160000"/>
              </a:lnSpc>
              <a:buSzPct val="82352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It is the reason that Java is also known as a server-side programming language. Using these technologies, we can develop a variety of applications.</a:t>
            </a:r>
            <a:endParaRPr/>
          </a:p>
          <a:p>
            <a:pPr algn="just">
              <a:lnSpc>
                <a:spcPct val="160000"/>
              </a:lnSpc>
              <a:buSzPct val="68627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The most popular frameworks Spring, Hibernate, Spring Boot, used for developing web-based applications.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>
            <a:spLocks noGrp="1"/>
          </p:cNvSpPr>
          <p:nvPr>
            <p:ph type="title"/>
          </p:nvPr>
        </p:nvSpPr>
        <p:spPr>
          <a:xfrm>
            <a:off x="1558751" y="2906196"/>
            <a:ext cx="8994292" cy="112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u="sng">
                <a:solidFill>
                  <a:srgbClr val="FFFF00"/>
                </a:solidFill>
              </a:rPr>
              <a:t>Help 10 Million Students</a:t>
            </a:r>
            <a:r>
              <a:rPr lang="en-US">
                <a:solidFill>
                  <a:srgbClr val="FFFF00"/>
                </a:solidFill>
              </a:rPr>
              <a:t> to </a:t>
            </a:r>
            <a:r>
              <a:rPr lang="en-US" u="sng">
                <a:solidFill>
                  <a:srgbClr val="FFFF00"/>
                </a:solidFill>
              </a:rPr>
              <a:t>Learn the Technology</a:t>
            </a:r>
            <a:r>
              <a:rPr lang="en-US">
                <a:solidFill>
                  <a:srgbClr val="FFFF00"/>
                </a:solidFill>
              </a:rPr>
              <a:t> in </a:t>
            </a:r>
            <a:r>
              <a:rPr lang="en-US" u="sng">
                <a:solidFill>
                  <a:srgbClr val="FFFF00"/>
                </a:solidFill>
              </a:rPr>
              <a:t>Easy Way</a:t>
            </a:r>
            <a:endParaRPr/>
          </a:p>
        </p:txBody>
      </p:sp>
      <p:sp>
        <p:nvSpPr>
          <p:cNvPr id="274" name="Google Shape;274;p6"/>
          <p:cNvSpPr txBox="1">
            <a:spLocks noGrp="1"/>
          </p:cNvSpPr>
          <p:nvPr>
            <p:ph type="title" idx="2"/>
          </p:nvPr>
        </p:nvSpPr>
        <p:spPr>
          <a:xfrm>
            <a:off x="211855" y="1617600"/>
            <a:ext cx="3479007" cy="112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Our Vision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Game development:</a:t>
            </a:r>
            <a:endParaRPr/>
          </a:p>
        </p:txBody>
      </p:sp>
      <p:pic>
        <p:nvPicPr>
          <p:cNvPr id="560" name="Google Shape;560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51584" y="2180862"/>
            <a:ext cx="6624736" cy="364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6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Game development:</a:t>
            </a:r>
            <a:endParaRPr sz="53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36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Java is widely used by game development companies because it has the support of the open-source most powerful 3D engine. 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The engine provides unparalleled capacity when it comes to the context of the designing of 3D games. 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7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BIG DATA TECHNOLOGY:</a:t>
            </a:r>
            <a:endParaRPr sz="53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37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The tool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Hadoop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HDFS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platform for processing and storing big data applications is written in Java.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In big data, Java is widely used in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ETL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applications such as Apache Camel and Apache Kafka.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IOT APPLICATION:</a:t>
            </a:r>
            <a:endParaRPr sz="5333"/>
          </a:p>
        </p:txBody>
      </p:sp>
      <p:pic>
        <p:nvPicPr>
          <p:cNvPr id="578" name="Google Shape;578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05250" y="2705101"/>
            <a:ext cx="30607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IOT APPLICATION:</a:t>
            </a:r>
            <a:endParaRPr sz="53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39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IoT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is a technology that connects the devices in its network and communicates with them.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IoT has found almost in all the small devices such as health gears, smartphones, wearables, smart lighting, TVs, etc.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For developing the IoT application there is a lot of programming languages that can be used but Java offers an edge to developers that is unparalleled.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 txBox="1">
            <a:spLocks noGrp="1"/>
          </p:cNvSpPr>
          <p:nvPr>
            <p:ph type="title" idx="2"/>
          </p:nvPr>
        </p:nvSpPr>
        <p:spPr>
          <a:xfrm>
            <a:off x="1688345" y="1001559"/>
            <a:ext cx="6391264" cy="7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What is Master Class ?</a:t>
            </a:r>
            <a:endParaRPr/>
          </a:p>
        </p:txBody>
      </p:sp>
      <p:grpSp>
        <p:nvGrpSpPr>
          <p:cNvPr id="280" name="Google Shape;280;p7"/>
          <p:cNvGrpSpPr/>
          <p:nvPr/>
        </p:nvGrpSpPr>
        <p:grpSpPr>
          <a:xfrm>
            <a:off x="8583928" y="1831646"/>
            <a:ext cx="1907113" cy="3447732"/>
            <a:chOff x="6529419" y="1724307"/>
            <a:chExt cx="1480463" cy="2931917"/>
          </a:xfrm>
        </p:grpSpPr>
        <p:grpSp>
          <p:nvGrpSpPr>
            <p:cNvPr id="281" name="Google Shape;281;p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82" name="Google Shape;282;p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83" name="Google Shape;283;p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5" name="Google Shape;285;p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65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87" name="Google Shape;287;p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88" name="Google Shape;288;p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0" name="Google Shape;290;p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91" name="Google Shape;291;p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5" name="Google Shape;295;p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96" name="Google Shape;296;p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97" name="Google Shape;297;p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" name="Google Shape;299;p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00" name="Google Shape;300;p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4" name="Google Shape;304;p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05" name="Google Shape;305;p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06" name="Google Shape;306;p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8" name="Google Shape;308;p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09" name="Google Shape;309;p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1" name="Google Shape;311;p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12" name="Google Shape;312;p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13" name="Google Shape;313;p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5" name="Google Shape;315;p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16" name="Google Shape;316;p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82600" tIns="82600" rIns="82600" bIns="826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265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1" name="Google Shape;321;p7"/>
          <p:cNvSpPr txBox="1"/>
          <p:nvPr/>
        </p:nvSpPr>
        <p:spPr>
          <a:xfrm>
            <a:off x="1512892" y="1661921"/>
            <a:ext cx="5621625" cy="123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613" ker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👍</a:t>
            </a:r>
            <a:r>
              <a:rPr lang="en-US" sz="3613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the 30 Days Industrial Learning Activity</a:t>
            </a:r>
            <a:r>
              <a:rPr lang="en-US" sz="180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0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1417843" y="2370402"/>
            <a:ext cx="4031447" cy="95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13" ker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👍</a:t>
            </a:r>
            <a:r>
              <a:rPr lang="en-US" sz="3613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Its Online </a:t>
            </a:r>
            <a:r>
              <a:rPr lang="en-US" sz="1807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YouTube Live </a:t>
            </a:r>
            <a:r>
              <a:rPr lang="en-US" sz="180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/>
          <p:nvPr/>
        </p:nvSpPr>
        <p:spPr>
          <a:xfrm>
            <a:off x="1162928" y="2923958"/>
            <a:ext cx="5166429" cy="95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13" ker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👍 </a:t>
            </a:r>
            <a:r>
              <a:rPr lang="en-US" sz="180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you Invest </a:t>
            </a:r>
            <a:r>
              <a:rPr lang="en-US" sz="1807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 minutes </a:t>
            </a:r>
            <a:r>
              <a:rPr lang="en-US" sz="180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daily, U will become Master in Java</a:t>
            </a:r>
            <a:endParaRPr sz="1807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7"/>
          <p:cNvGrpSpPr/>
          <p:nvPr/>
        </p:nvGrpSpPr>
        <p:grpSpPr>
          <a:xfrm>
            <a:off x="1819185" y="3887102"/>
            <a:ext cx="5923641" cy="1194240"/>
            <a:chOff x="1038684" y="4093456"/>
            <a:chExt cx="6556113" cy="1321750"/>
          </a:xfrm>
        </p:grpSpPr>
        <p:sp>
          <p:nvSpPr>
            <p:cNvPr id="325" name="Google Shape;325;p7"/>
            <p:cNvSpPr/>
            <p:nvPr/>
          </p:nvSpPr>
          <p:spPr>
            <a:xfrm>
              <a:off x="1038684" y="4093456"/>
              <a:ext cx="4092860" cy="105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3613" kern="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👍</a:t>
              </a:r>
              <a:r>
                <a:rPr lang="en-US" sz="3613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7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   You will get </a:t>
              </a:r>
              <a:r>
                <a:rPr lang="en-US" sz="1807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E-Certificate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 txBox="1"/>
            <p:nvPr/>
          </p:nvSpPr>
          <p:spPr>
            <a:xfrm>
              <a:off x="3525031" y="4909720"/>
              <a:ext cx="4069766" cy="505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609585" indent="-440256" defTabSz="1219170">
                <a:buClr>
                  <a:srgbClr val="EFEFEF"/>
                </a:buClr>
                <a:buSzPts val="2800"/>
              </a:pPr>
              <a:r>
                <a:rPr lang="en-US" sz="1445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Webinar Participation Certificate</a:t>
              </a:r>
              <a:endParaRPr sz="1445" i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7"/>
          <p:cNvSpPr/>
          <p:nvPr/>
        </p:nvSpPr>
        <p:spPr>
          <a:xfrm>
            <a:off x="1558188" y="5545438"/>
            <a:ext cx="5908169" cy="51239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en-US" sz="1265" i="1" kern="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“Learning is the beginning of wealth.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1219170">
              <a:buClr>
                <a:srgbClr val="000000"/>
              </a:buClr>
            </a:pPr>
            <a:r>
              <a:rPr lang="en-US" sz="1265" i="1" kern="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Searching &amp; Learning is where the miracle process all begins.” …………….Jim Rohn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28" name="Google Shape;328;p7"/>
          <p:cNvPicPr preferRelativeResize="0"/>
          <p:nvPr/>
        </p:nvPicPr>
        <p:blipFill rotWithShape="1">
          <a:blip r:embed="rId3">
            <a:alphaModFix/>
          </a:blip>
          <a:srcRect b="16276"/>
          <a:stretch/>
        </p:blipFill>
        <p:spPr>
          <a:xfrm>
            <a:off x="6721248" y="2236301"/>
            <a:ext cx="1780673" cy="80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 txBox="1">
            <a:spLocks noGrp="1"/>
          </p:cNvSpPr>
          <p:nvPr>
            <p:ph type="title"/>
          </p:nvPr>
        </p:nvSpPr>
        <p:spPr>
          <a:xfrm>
            <a:off x="2243664" y="2978638"/>
            <a:ext cx="7848779" cy="104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528">
                <a:solidFill>
                  <a:srgbClr val="FFFF00"/>
                </a:solidFill>
              </a:rPr>
              <a:t>Ans : </a:t>
            </a:r>
            <a:r>
              <a:rPr lang="en-US" sz="1627">
                <a:solidFill>
                  <a:srgbClr val="FFFF00"/>
                </a:solidFill>
              </a:rPr>
              <a:t>During the Live Class, organizer will post </a:t>
            </a:r>
            <a:r>
              <a:rPr lang="en-US" sz="1627" u="sng">
                <a:solidFill>
                  <a:srgbClr val="FFFF00"/>
                </a:solidFill>
              </a:rPr>
              <a:t>Google Form link </a:t>
            </a:r>
            <a:r>
              <a:rPr lang="en-US" sz="1627">
                <a:solidFill>
                  <a:srgbClr val="FFFF00"/>
                </a:solidFill>
              </a:rPr>
              <a:t>in </a:t>
            </a:r>
            <a:r>
              <a:rPr lang="en-US" sz="1627" u="sng">
                <a:solidFill>
                  <a:srgbClr val="FFFF00"/>
                </a:solidFill>
              </a:rPr>
              <a:t>Live Chat Only</a:t>
            </a:r>
            <a:endParaRPr/>
          </a:p>
        </p:txBody>
      </p:sp>
      <p:sp>
        <p:nvSpPr>
          <p:cNvPr id="334" name="Google Shape;334;p8"/>
          <p:cNvSpPr txBox="1">
            <a:spLocks noGrp="1"/>
          </p:cNvSpPr>
          <p:nvPr>
            <p:ph type="title" idx="2"/>
          </p:nvPr>
        </p:nvSpPr>
        <p:spPr>
          <a:xfrm>
            <a:off x="2118776" y="795948"/>
            <a:ext cx="7800745" cy="153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4336">
                <a:solidFill>
                  <a:srgbClr val="FFFF00"/>
                </a:solidFill>
              </a:rPr>
              <a:t>How to mark your Attendance in YouTube Live Class?</a:t>
            </a:r>
            <a:endParaRPr/>
          </a:p>
        </p:txBody>
      </p:sp>
      <p:sp>
        <p:nvSpPr>
          <p:cNvPr id="335" name="Google Shape;335;p8"/>
          <p:cNvSpPr/>
          <p:nvPr/>
        </p:nvSpPr>
        <p:spPr>
          <a:xfrm>
            <a:off x="2243664" y="4668646"/>
            <a:ext cx="5908200" cy="59581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07" ker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Note : </a:t>
            </a:r>
            <a:r>
              <a:rPr lang="en-US" sz="1265" ker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Link will be available during the Live. From the LIVE Class date, the live video will get removed from the YouTube in 3 days. </a:t>
            </a:r>
            <a:endParaRPr sz="1265" u="sng" kern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"/>
          <p:cNvSpPr txBox="1">
            <a:spLocks noGrp="1"/>
          </p:cNvSpPr>
          <p:nvPr>
            <p:ph type="title" idx="2"/>
          </p:nvPr>
        </p:nvSpPr>
        <p:spPr>
          <a:xfrm>
            <a:off x="2615604" y="1271543"/>
            <a:ext cx="5811424" cy="7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Associate Partner</a:t>
            </a:r>
            <a:endParaRPr/>
          </a:p>
        </p:txBody>
      </p:sp>
      <p:pic>
        <p:nvPicPr>
          <p:cNvPr id="341" name="Google Shape;341;p9" descr="load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5607" y="2603481"/>
            <a:ext cx="6975639" cy="126600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"/>
          <p:cNvSpPr txBox="1">
            <a:spLocks noGrp="1"/>
          </p:cNvSpPr>
          <p:nvPr>
            <p:ph type="title" idx="2"/>
          </p:nvPr>
        </p:nvSpPr>
        <p:spPr>
          <a:xfrm>
            <a:off x="2162506" y="1561724"/>
            <a:ext cx="8117887" cy="385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3733" u="sng">
                <a:solidFill>
                  <a:schemeClr val="accent4"/>
                </a:solidFill>
              </a:rPr>
              <a:t>YOU HAVE THE OPTION TO CHOOSE  WITH A WEBINAR CERTIFICATE OR GET ANY </a:t>
            </a:r>
            <a:r>
              <a:rPr lang="en-US" sz="3733" u="sng">
                <a:solidFill>
                  <a:srgbClr val="FF0000"/>
                </a:solidFill>
              </a:rPr>
              <a:t>INTERNSHIP CERTIFICATE</a:t>
            </a:r>
            <a:r>
              <a:rPr lang="en-US" sz="3733" u="sng">
                <a:solidFill>
                  <a:schemeClr val="accent4"/>
                </a:solidFill>
              </a:rPr>
              <a:t>…</a:t>
            </a:r>
            <a:endParaRPr sz="3733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 txBox="1">
            <a:spLocks noGrp="1"/>
          </p:cNvSpPr>
          <p:nvPr>
            <p:ph type="title" idx="2"/>
          </p:nvPr>
        </p:nvSpPr>
        <p:spPr>
          <a:xfrm>
            <a:off x="2162506" y="1561724"/>
            <a:ext cx="8117887" cy="385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What</a:t>
            </a:r>
            <a:r>
              <a:rPr lang="en-US"/>
              <a:t> U will </a:t>
            </a:r>
            <a:r>
              <a:rPr lang="en-US" u="sng">
                <a:solidFill>
                  <a:srgbClr val="FF0000"/>
                </a:solidFill>
              </a:rPr>
              <a:t>Learn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from 30 Days </a:t>
            </a:r>
            <a:r>
              <a:rPr lang="en-US" u="sng">
                <a:solidFill>
                  <a:srgbClr val="FF0000"/>
                </a:solidFill>
              </a:rPr>
              <a:t>Java</a:t>
            </a:r>
            <a:r>
              <a:rPr lang="en-US" u="sng"/>
              <a:t> </a:t>
            </a:r>
            <a:r>
              <a:rPr lang="en-US"/>
              <a:t>Master 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"/>
          <p:cNvSpPr txBox="1">
            <a:spLocks noGrp="1"/>
          </p:cNvSpPr>
          <p:nvPr>
            <p:ph type="title"/>
          </p:nvPr>
        </p:nvSpPr>
        <p:spPr>
          <a:xfrm>
            <a:off x="1677505" y="660034"/>
            <a:ext cx="7443817" cy="43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r>
              <a:rPr lang="en-US" sz="3613"/>
              <a:t>Java Full Stack Learning Plan</a:t>
            </a:r>
            <a:endParaRPr sz="3613"/>
          </a:p>
        </p:txBody>
      </p:sp>
      <p:grpSp>
        <p:nvGrpSpPr>
          <p:cNvPr id="357" name="Google Shape;357;p12"/>
          <p:cNvGrpSpPr/>
          <p:nvPr/>
        </p:nvGrpSpPr>
        <p:grpSpPr>
          <a:xfrm>
            <a:off x="1391785" y="2008683"/>
            <a:ext cx="2020932" cy="3524631"/>
            <a:chOff x="558516" y="1371744"/>
            <a:chExt cx="1165112" cy="3016814"/>
          </a:xfrm>
        </p:grpSpPr>
        <p:grpSp>
          <p:nvGrpSpPr>
            <p:cNvPr id="358" name="Google Shape;358;p12"/>
            <p:cNvGrpSpPr/>
            <p:nvPr/>
          </p:nvGrpSpPr>
          <p:grpSpPr>
            <a:xfrm>
              <a:off x="558516" y="3156989"/>
              <a:ext cx="1165106" cy="1231569"/>
              <a:chOff x="712673" y="1662414"/>
              <a:chExt cx="1840028" cy="1231569"/>
            </a:xfrm>
          </p:grpSpPr>
          <p:sp>
            <p:nvSpPr>
              <p:cNvPr id="359" name="Google Shape;359;p12"/>
              <p:cNvSpPr txBox="1"/>
              <p:nvPr/>
            </p:nvSpPr>
            <p:spPr>
              <a:xfrm>
                <a:off x="957002" y="1662414"/>
                <a:ext cx="1595699" cy="431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2168" kern="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Java</a:t>
                </a:r>
                <a:endParaRPr sz="2168" kern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60" name="Google Shape;360;p12"/>
              <p:cNvSpPr txBox="1"/>
              <p:nvPr/>
            </p:nvSpPr>
            <p:spPr>
              <a:xfrm>
                <a:off x="712673" y="2102858"/>
                <a:ext cx="1798255" cy="791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445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 To Java and OOPS Concepts</a:t>
                </a:r>
                <a:endParaRPr sz="1445" ker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61" name="Google Shape;361;p12"/>
            <p:cNvSpPr txBox="1"/>
            <p:nvPr/>
          </p:nvSpPr>
          <p:spPr>
            <a:xfrm>
              <a:off x="713228" y="1371744"/>
              <a:ext cx="1010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891" kern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891" ker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2" name="Google Shape;362;p12"/>
          <p:cNvGrpSpPr/>
          <p:nvPr/>
        </p:nvGrpSpPr>
        <p:grpSpPr>
          <a:xfrm>
            <a:off x="3271694" y="2027030"/>
            <a:ext cx="2050617" cy="3320255"/>
            <a:chOff x="1698182" y="1371744"/>
            <a:chExt cx="1182226" cy="2841885"/>
          </a:xfrm>
        </p:grpSpPr>
        <p:grpSp>
          <p:nvGrpSpPr>
            <p:cNvPr id="363" name="Google Shape;363;p12"/>
            <p:cNvGrpSpPr/>
            <p:nvPr/>
          </p:nvGrpSpPr>
          <p:grpSpPr>
            <a:xfrm>
              <a:off x="1698182" y="3108125"/>
              <a:ext cx="1182226" cy="1105504"/>
              <a:chOff x="747138" y="1613550"/>
              <a:chExt cx="1867065" cy="1105504"/>
            </a:xfrm>
          </p:grpSpPr>
          <p:sp>
            <p:nvSpPr>
              <p:cNvPr id="364" name="Google Shape;364;p12"/>
              <p:cNvSpPr txBox="1"/>
              <p:nvPr/>
            </p:nvSpPr>
            <p:spPr>
              <a:xfrm>
                <a:off x="747138" y="1613550"/>
                <a:ext cx="1867065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2168" kern="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HTML</a:t>
                </a:r>
                <a:endParaRPr sz="2168" kern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65" name="Google Shape;365;p12"/>
              <p:cNvSpPr txBox="1"/>
              <p:nvPr/>
            </p:nvSpPr>
            <p:spPr>
              <a:xfrm>
                <a:off x="927721" y="2122054"/>
                <a:ext cx="1595699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445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Basic elements,Paragraphs,Colors,Forms,Input Types</a:t>
                </a:r>
                <a:endParaRPr sz="1445" ker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66" name="Google Shape;366;p12"/>
            <p:cNvSpPr txBox="1"/>
            <p:nvPr/>
          </p:nvSpPr>
          <p:spPr>
            <a:xfrm>
              <a:off x="1831071" y="1371744"/>
              <a:ext cx="1010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891" kern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891" ker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7" name="Google Shape;367;p12"/>
          <p:cNvGrpSpPr/>
          <p:nvPr/>
        </p:nvGrpSpPr>
        <p:grpSpPr>
          <a:xfrm>
            <a:off x="5212687" y="2079265"/>
            <a:ext cx="2086963" cy="3149993"/>
            <a:chOff x="5085500" y="1572328"/>
            <a:chExt cx="1203180" cy="2696153"/>
          </a:xfrm>
        </p:grpSpPr>
        <p:grpSp>
          <p:nvGrpSpPr>
            <p:cNvPr id="368" name="Google Shape;368;p12"/>
            <p:cNvGrpSpPr/>
            <p:nvPr/>
          </p:nvGrpSpPr>
          <p:grpSpPr>
            <a:xfrm>
              <a:off x="5212458" y="3235391"/>
              <a:ext cx="1076222" cy="1033090"/>
              <a:chOff x="1001000" y="1740816"/>
              <a:chExt cx="1699656" cy="1033090"/>
            </a:xfrm>
          </p:grpSpPr>
          <p:sp>
            <p:nvSpPr>
              <p:cNvPr id="369" name="Google Shape;369;p12"/>
              <p:cNvSpPr txBox="1"/>
              <p:nvPr/>
            </p:nvSpPr>
            <p:spPr>
              <a:xfrm>
                <a:off x="1001000" y="1740816"/>
                <a:ext cx="1595701" cy="38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2168" kern="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Servlets</a:t>
                </a:r>
                <a:endParaRPr sz="2168" kern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70" name="Google Shape;370;p12"/>
              <p:cNvSpPr txBox="1"/>
              <p:nvPr/>
            </p:nvSpPr>
            <p:spPr>
              <a:xfrm>
                <a:off x="1104956" y="2577311"/>
                <a:ext cx="1595700" cy="19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445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Introduction,Exceptions,Database Access</a:t>
                </a:r>
                <a:endParaRPr sz="1445" ker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71" name="Google Shape;371;p12"/>
            <p:cNvSpPr txBox="1"/>
            <p:nvPr/>
          </p:nvSpPr>
          <p:spPr>
            <a:xfrm>
              <a:off x="5085500" y="1572328"/>
              <a:ext cx="1010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891" kern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891" ker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2" name="Google Shape;372;p12"/>
          <p:cNvGrpSpPr/>
          <p:nvPr/>
        </p:nvGrpSpPr>
        <p:grpSpPr>
          <a:xfrm>
            <a:off x="7167864" y="2008684"/>
            <a:ext cx="2002947" cy="3529963"/>
            <a:chOff x="6302444" y="1371744"/>
            <a:chExt cx="1154743" cy="3021379"/>
          </a:xfrm>
        </p:grpSpPr>
        <p:grpSp>
          <p:nvGrpSpPr>
            <p:cNvPr id="373" name="Google Shape;373;p12"/>
            <p:cNvGrpSpPr/>
            <p:nvPr/>
          </p:nvGrpSpPr>
          <p:grpSpPr>
            <a:xfrm>
              <a:off x="6431595" y="3184739"/>
              <a:ext cx="1025592" cy="1208384"/>
              <a:chOff x="1160973" y="1690164"/>
              <a:chExt cx="1619696" cy="1208384"/>
            </a:xfrm>
          </p:grpSpPr>
          <p:sp>
            <p:nvSpPr>
              <p:cNvPr id="374" name="Google Shape;374;p12"/>
              <p:cNvSpPr txBox="1"/>
              <p:nvPr/>
            </p:nvSpPr>
            <p:spPr>
              <a:xfrm>
                <a:off x="1160973" y="1690164"/>
                <a:ext cx="1595700" cy="432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2168" kern="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Mysql,JDBC</a:t>
                </a:r>
                <a:endParaRPr sz="2168" kern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75" name="Google Shape;375;p12"/>
              <p:cNvSpPr txBox="1"/>
              <p:nvPr/>
            </p:nvSpPr>
            <p:spPr>
              <a:xfrm>
                <a:off x="1184969" y="2301548"/>
                <a:ext cx="159570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445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Mysql Introduction,JDBC Components,Examples</a:t>
                </a:r>
                <a:endParaRPr sz="1445" ker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76" name="Google Shape;376;p12"/>
            <p:cNvSpPr txBox="1"/>
            <p:nvPr/>
          </p:nvSpPr>
          <p:spPr>
            <a:xfrm>
              <a:off x="6302444" y="1371744"/>
              <a:ext cx="1010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891" kern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891" ker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7" name="Google Shape;377;p12"/>
          <p:cNvGrpSpPr/>
          <p:nvPr/>
        </p:nvGrpSpPr>
        <p:grpSpPr>
          <a:xfrm>
            <a:off x="9121321" y="2104697"/>
            <a:ext cx="2177257" cy="3224372"/>
            <a:chOff x="7529035" y="1459447"/>
            <a:chExt cx="1255237" cy="2759815"/>
          </a:xfrm>
        </p:grpSpPr>
        <p:grpSp>
          <p:nvGrpSpPr>
            <p:cNvPr id="378" name="Google Shape;378;p12"/>
            <p:cNvGrpSpPr/>
            <p:nvPr/>
          </p:nvGrpSpPr>
          <p:grpSpPr>
            <a:xfrm>
              <a:off x="7529035" y="3182121"/>
              <a:ext cx="1255237" cy="1037141"/>
              <a:chOff x="1128749" y="1687546"/>
              <a:chExt cx="1982370" cy="1037141"/>
            </a:xfrm>
          </p:grpSpPr>
          <p:sp>
            <p:nvSpPr>
              <p:cNvPr id="379" name="Google Shape;379;p12"/>
              <p:cNvSpPr txBox="1"/>
              <p:nvPr/>
            </p:nvSpPr>
            <p:spPr>
              <a:xfrm>
                <a:off x="1128749" y="1687546"/>
                <a:ext cx="198237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2168" kern="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Java</a:t>
                </a:r>
                <a:endParaRPr sz="2168" kern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80" name="Google Shape;380;p12"/>
              <p:cNvSpPr txBox="1"/>
              <p:nvPr/>
            </p:nvSpPr>
            <p:spPr>
              <a:xfrm>
                <a:off x="1334928" y="2127687"/>
                <a:ext cx="159570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445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Building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" name="Google Shape;381;p12"/>
            <p:cNvSpPr txBox="1"/>
            <p:nvPr/>
          </p:nvSpPr>
          <p:spPr>
            <a:xfrm>
              <a:off x="7565149" y="1459447"/>
              <a:ext cx="1010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891" kern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891" ker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382" name="Google Shape;3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3971" y="2711882"/>
            <a:ext cx="1533123" cy="10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7855" y="2711881"/>
            <a:ext cx="1733839" cy="106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06896" y="2754589"/>
            <a:ext cx="1833576" cy="102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8858" y="2741608"/>
            <a:ext cx="1752572" cy="105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49815" y="2735139"/>
            <a:ext cx="1850131" cy="106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1567</Words>
  <Application>Microsoft Office PowerPoint</Application>
  <PresentationFormat>Widescreen</PresentationFormat>
  <Paragraphs>185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Calibri</vt:lpstr>
      <vt:lpstr>DM Sans</vt:lpstr>
      <vt:lpstr>Fira Sans Extra Condensed Medium</vt:lpstr>
      <vt:lpstr>Fira Sans Extra Condensed SemiBold</vt:lpstr>
      <vt:lpstr>Fjalla One</vt:lpstr>
      <vt:lpstr>Itim</vt:lpstr>
      <vt:lpstr>Montserrat</vt:lpstr>
      <vt:lpstr>Noto Sans</vt:lpstr>
      <vt:lpstr>Noto Sans Symbols</vt:lpstr>
      <vt:lpstr>Roboto</vt:lpstr>
      <vt:lpstr>Roboto Condensed Light</vt:lpstr>
      <vt:lpstr>Source Sans Pro</vt:lpstr>
      <vt:lpstr>Times New Roman</vt:lpstr>
      <vt:lpstr>Electronic Circuit Style CV by Slidesgo</vt:lpstr>
      <vt:lpstr>JAVA CONCEPTS</vt:lpstr>
      <vt:lpstr>Pantech?</vt:lpstr>
      <vt:lpstr>Help 10 Million Students to Learn the Technology in Easy Way</vt:lpstr>
      <vt:lpstr>What is Master Class ?</vt:lpstr>
      <vt:lpstr>Ans : During the Live Class, organizer will post Google Form link in Live Chat Only</vt:lpstr>
      <vt:lpstr>Associate Partner</vt:lpstr>
      <vt:lpstr>YOU HAVE THE OPTION TO CHOOSE  WITH A WEBINAR CERTIFICATE OR GET ANY INTERNSHIP CERTIFICATE…</vt:lpstr>
      <vt:lpstr>What U will Learn from 30 Days Java Master Class</vt:lpstr>
      <vt:lpstr>Java Full Stack Learning Plan</vt:lpstr>
      <vt:lpstr>Day wise Learning Plan</vt:lpstr>
      <vt:lpstr>List of Projects for Demo in YouTube Live</vt:lpstr>
      <vt:lpstr>What you will get from this 30 Days Master Class?</vt:lpstr>
      <vt:lpstr>Sample Webinar Participation Certificate?</vt:lpstr>
      <vt:lpstr>What is Internship????</vt:lpstr>
      <vt:lpstr>Pantech will make you to create 6 Projects in Java in 30 Days</vt:lpstr>
      <vt:lpstr>1 Month Internship in Java Full Stack</vt:lpstr>
      <vt:lpstr>What You Will Get???</vt:lpstr>
      <vt:lpstr>PowerPoint Presentation</vt:lpstr>
      <vt:lpstr>What is Java?</vt:lpstr>
      <vt:lpstr>Why Java?</vt:lpstr>
      <vt:lpstr>Why Java?</vt:lpstr>
      <vt:lpstr>Reasons To Learn Java</vt:lpstr>
      <vt:lpstr>Different  DOMAINS</vt:lpstr>
      <vt:lpstr>COMPONENTS OF JAVA</vt:lpstr>
      <vt:lpstr>APPLICATIONS OF JAVA:</vt:lpstr>
      <vt:lpstr>APPLICATIONS OF JAVA:</vt:lpstr>
      <vt:lpstr>APPLICATIONS OF JAVA:</vt:lpstr>
      <vt:lpstr>  Web – based Applications:</vt:lpstr>
      <vt:lpstr>  Web – based Applications:</vt:lpstr>
      <vt:lpstr>Game development:</vt:lpstr>
      <vt:lpstr>Game development:</vt:lpstr>
      <vt:lpstr>BIG DATA TECHNOLOGY:</vt:lpstr>
      <vt:lpstr>IOT APPLICATION:</vt:lpstr>
      <vt:lpstr>IOT APPLICATION: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CONCEPTS</dc:title>
  <dc:creator>Kumarasamy R</dc:creator>
  <cp:lastModifiedBy>Kumarasamy R</cp:lastModifiedBy>
  <cp:revision>3</cp:revision>
  <dcterms:created xsi:type="dcterms:W3CDTF">2022-12-14T07:17:06Z</dcterms:created>
  <dcterms:modified xsi:type="dcterms:W3CDTF">2022-12-14T07:34:35Z</dcterms:modified>
</cp:coreProperties>
</file>