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8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00EE5-DABB-4A2B-A874-911A4FD2F6EF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CA0C6-99D9-479D-88EC-00900EB3B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8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99050" rIns="99050" bIns="99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59"/>
          <p:cNvGrpSpPr/>
          <p:nvPr/>
        </p:nvGrpSpPr>
        <p:grpSpPr>
          <a:xfrm>
            <a:off x="559612" y="2861013"/>
            <a:ext cx="386491" cy="1136000"/>
            <a:chOff x="456616" y="2161477"/>
            <a:chExt cx="289868" cy="852000"/>
          </a:xfrm>
        </p:grpSpPr>
        <p:sp>
          <p:nvSpPr>
            <p:cNvPr id="10" name="Google Shape;10;p25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5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5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5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5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59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59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59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59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59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59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59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" name="Google Shape;22;p259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59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59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Google Shape;25;p259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59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59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28;p259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59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59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" name="Google Shape;31;p259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5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5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259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59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59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259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5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5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259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59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59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259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59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59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59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59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59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259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59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59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59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5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5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259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5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5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259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5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259"/>
          <p:cNvGrpSpPr/>
          <p:nvPr/>
        </p:nvGrpSpPr>
        <p:grpSpPr>
          <a:xfrm rot="-5400000">
            <a:off x="9974215" y="6282143"/>
            <a:ext cx="2686389" cy="959643"/>
            <a:chOff x="-85249" y="4203623"/>
            <a:chExt cx="2014792" cy="719732"/>
          </a:xfrm>
        </p:grpSpPr>
        <p:grpSp>
          <p:nvGrpSpPr>
            <p:cNvPr id="62" name="Google Shape;62;p259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63" name="Google Shape;63;p25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5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59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66" name="Google Shape;66;p25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5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" name="Google Shape;68;p259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59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71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0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6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6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6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5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1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1"/>
          <p:cNvSpPr txBox="1">
            <a:spLocks noGrp="1"/>
          </p:cNvSpPr>
          <p:nvPr>
            <p:ph type="body" idx="1"/>
          </p:nvPr>
        </p:nvSpPr>
        <p:spPr>
          <a:xfrm>
            <a:off x="960000" y="1482933"/>
            <a:ext cx="10272000" cy="4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2667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2667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67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3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6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6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5"/>
          <p:cNvSpPr txBox="1">
            <a:spLocks noGrp="1"/>
          </p:cNvSpPr>
          <p:nvPr>
            <p:ph type="title"/>
          </p:nvPr>
        </p:nvSpPr>
        <p:spPr>
          <a:xfrm>
            <a:off x="2285200" y="1945200"/>
            <a:ext cx="7621600" cy="2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025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Header 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6"/>
          <p:cNvSpPr txBox="1">
            <a:spLocks noGrp="1"/>
          </p:cNvSpPr>
          <p:nvPr>
            <p:ph type="ctrTitle"/>
          </p:nvPr>
        </p:nvSpPr>
        <p:spPr>
          <a:xfrm flipH="1">
            <a:off x="2175933" y="2714585"/>
            <a:ext cx="55772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66"/>
          <p:cNvSpPr txBox="1">
            <a:spLocks noGrp="1"/>
          </p:cNvSpPr>
          <p:nvPr>
            <p:ph type="subTitle" idx="1"/>
          </p:nvPr>
        </p:nvSpPr>
        <p:spPr>
          <a:xfrm flipH="1">
            <a:off x="2175933" y="3265492"/>
            <a:ext cx="3413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96" name="Google Shape;96;p266"/>
          <p:cNvSpPr txBox="1">
            <a:spLocks noGrp="1"/>
          </p:cNvSpPr>
          <p:nvPr>
            <p:ph type="title" idx="2"/>
          </p:nvPr>
        </p:nvSpPr>
        <p:spPr>
          <a:xfrm flipH="1">
            <a:off x="2175933" y="1057833"/>
            <a:ext cx="29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12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506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67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99" name="Google Shape;99;p267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100" name="Google Shape;100;p267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67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267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103" name="Google Shape;103;p267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67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" name="Google Shape;105;p267"/>
          <p:cNvGrpSpPr/>
          <p:nvPr/>
        </p:nvGrpSpPr>
        <p:grpSpPr>
          <a:xfrm>
            <a:off x="-1674843" y="1156858"/>
            <a:ext cx="2686389" cy="630839"/>
            <a:chOff x="-35118" y="4342063"/>
            <a:chExt cx="2014792" cy="473129"/>
          </a:xfrm>
        </p:grpSpPr>
        <p:sp>
          <p:nvSpPr>
            <p:cNvPr id="106" name="Google Shape;106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267"/>
          <p:cNvGrpSpPr/>
          <p:nvPr/>
        </p:nvGrpSpPr>
        <p:grpSpPr>
          <a:xfrm>
            <a:off x="-1573251" y="1594225"/>
            <a:ext cx="2686389" cy="630839"/>
            <a:chOff x="-35118" y="4342063"/>
            <a:chExt cx="2014792" cy="473129"/>
          </a:xfrm>
        </p:grpSpPr>
        <p:sp>
          <p:nvSpPr>
            <p:cNvPr id="109" name="Google Shape;109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267"/>
          <p:cNvGrpSpPr/>
          <p:nvPr/>
        </p:nvGrpSpPr>
        <p:grpSpPr>
          <a:xfrm rot="10800000" flipH="1">
            <a:off x="53138" y="-347744"/>
            <a:ext cx="2686389" cy="630839"/>
            <a:chOff x="-35118" y="4342063"/>
            <a:chExt cx="2014792" cy="473129"/>
          </a:xfrm>
        </p:grpSpPr>
        <p:sp>
          <p:nvSpPr>
            <p:cNvPr id="112" name="Google Shape;112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267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115" name="Google Shape;115;p26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67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118" name="Google Shape;118;p26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267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121" name="Google Shape;121;p26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79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68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125" name="Google Shape;125;p268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8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268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128" name="Google Shape;128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68"/>
          <p:cNvGrpSpPr/>
          <p:nvPr/>
        </p:nvGrpSpPr>
        <p:grpSpPr>
          <a:xfrm rot="10800000" flipH="1">
            <a:off x="-468384" y="171319"/>
            <a:ext cx="2686389" cy="630839"/>
            <a:chOff x="-35118" y="4342063"/>
            <a:chExt cx="2014792" cy="473129"/>
          </a:xfrm>
        </p:grpSpPr>
        <p:sp>
          <p:nvSpPr>
            <p:cNvPr id="131" name="Google Shape;131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268"/>
          <p:cNvGrpSpPr/>
          <p:nvPr/>
        </p:nvGrpSpPr>
        <p:grpSpPr>
          <a:xfrm rot="10800000" flipH="1">
            <a:off x="-543051" y="6113455"/>
            <a:ext cx="2686389" cy="630839"/>
            <a:chOff x="-35118" y="4342063"/>
            <a:chExt cx="2014792" cy="473129"/>
          </a:xfrm>
        </p:grpSpPr>
        <p:sp>
          <p:nvSpPr>
            <p:cNvPr id="134" name="Google Shape;134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268"/>
          <p:cNvGrpSpPr/>
          <p:nvPr/>
        </p:nvGrpSpPr>
        <p:grpSpPr>
          <a:xfrm>
            <a:off x="-543061" y="6060303"/>
            <a:ext cx="2686389" cy="630839"/>
            <a:chOff x="-35118" y="4342063"/>
            <a:chExt cx="2014792" cy="473129"/>
          </a:xfrm>
        </p:grpSpPr>
        <p:sp>
          <p:nvSpPr>
            <p:cNvPr id="137" name="Google Shape;137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268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140" name="Google Shape;140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268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143" name="Google Shape;143;p26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268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146" name="Google Shape;146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268"/>
          <p:cNvGrpSpPr/>
          <p:nvPr/>
        </p:nvGrpSpPr>
        <p:grpSpPr>
          <a:xfrm rot="10800000" flipH="1">
            <a:off x="-265184" y="-133481"/>
            <a:ext cx="2686389" cy="630839"/>
            <a:chOff x="-35118" y="4342063"/>
            <a:chExt cx="2014792" cy="473129"/>
          </a:xfrm>
        </p:grpSpPr>
        <p:sp>
          <p:nvSpPr>
            <p:cNvPr id="149" name="Google Shape;149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69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153" name="Google Shape;153;p269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9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269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156" name="Google Shape;156;p269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9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69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159" name="Google Shape;159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69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162" name="Google Shape;162;p26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6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69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165" name="Google Shape;165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269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168" name="Google Shape;168;p26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269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171" name="Google Shape;171;p269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9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269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174" name="Google Shape;174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269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177" name="Google Shape;177;p269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9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69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180" name="Google Shape;180;p269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69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269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183" name="Google Shape;183;p269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9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69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186" name="Google Shape;186;p269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9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269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189" name="Google Shape;189;p26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269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192" name="Google Shape;192;p26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269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195" name="Google Shape;195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269"/>
          <p:cNvGrpSpPr/>
          <p:nvPr/>
        </p:nvGrpSpPr>
        <p:grpSpPr>
          <a:xfrm rot="5400000" flipH="1">
            <a:off x="-1021865" y="6282143"/>
            <a:ext cx="2686389" cy="959643"/>
            <a:chOff x="-85249" y="4203623"/>
            <a:chExt cx="2014792" cy="719732"/>
          </a:xfrm>
        </p:grpSpPr>
        <p:grpSp>
          <p:nvGrpSpPr>
            <p:cNvPr id="198" name="Google Shape;198;p269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199" name="Google Shape;199;p26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6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269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202" name="Google Shape;202;p26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6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4" name="Google Shape;204;p269"/>
          <p:cNvGrpSpPr/>
          <p:nvPr/>
        </p:nvGrpSpPr>
        <p:grpSpPr>
          <a:xfrm flipH="1">
            <a:off x="11224892" y="978801"/>
            <a:ext cx="2686389" cy="625595"/>
            <a:chOff x="-35118" y="4163517"/>
            <a:chExt cx="2014792" cy="469196"/>
          </a:xfrm>
        </p:grpSpPr>
        <p:sp>
          <p:nvSpPr>
            <p:cNvPr id="205" name="Google Shape;205;p269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69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08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8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258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292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"/>
          <p:cNvSpPr txBox="1">
            <a:spLocks noGrp="1"/>
          </p:cNvSpPr>
          <p:nvPr>
            <p:ph type="ctrTitle"/>
          </p:nvPr>
        </p:nvSpPr>
        <p:spPr>
          <a:xfrm>
            <a:off x="1020819" y="2007942"/>
            <a:ext cx="7286791" cy="156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5421"/>
              <a:t>30 Days </a:t>
            </a:r>
            <a:br>
              <a:rPr lang="en-US" sz="5421"/>
            </a:br>
            <a:r>
              <a:rPr lang="en-US" sz="5421">
                <a:solidFill>
                  <a:srgbClr val="FFFF00"/>
                </a:solidFill>
              </a:rPr>
              <a:t>Java Full Stack Master Class</a:t>
            </a:r>
            <a:br>
              <a:rPr lang="en-US" sz="5421">
                <a:solidFill>
                  <a:srgbClr val="C00000"/>
                </a:solidFill>
              </a:rPr>
            </a:br>
            <a:endParaRPr sz="5421"/>
          </a:p>
        </p:txBody>
      </p:sp>
      <p:sp>
        <p:nvSpPr>
          <p:cNvPr id="254" name="Google Shape;254;p3"/>
          <p:cNvSpPr txBox="1"/>
          <p:nvPr/>
        </p:nvSpPr>
        <p:spPr>
          <a:xfrm>
            <a:off x="4818256" y="3639260"/>
            <a:ext cx="7373744" cy="734762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975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CORE JAVA CONCEPTS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5" name="Google Shape;255;p3"/>
          <p:cNvSpPr txBox="1"/>
          <p:nvPr/>
        </p:nvSpPr>
        <p:spPr>
          <a:xfrm>
            <a:off x="6918783" y="2879219"/>
            <a:ext cx="2177592" cy="67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613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Day 2 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56" name="Google Shape;25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163" y="3568699"/>
            <a:ext cx="3771900" cy="2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7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Solution:</a:t>
            </a:r>
            <a:br>
              <a:rPr lang="en-US"/>
            </a:br>
            <a:endParaRPr/>
          </a:p>
        </p:txBody>
      </p:sp>
      <p:sp>
        <p:nvSpPr>
          <p:cNvPr id="724" name="Google Shape;724;p57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None/>
            </a:pPr>
            <a:r>
              <a:rPr lang="en-US" sz="2667"/>
              <a:t>public class Combinestr {</a:t>
            </a:r>
            <a:endParaRPr/>
          </a:p>
          <a:p>
            <a:pPr>
              <a:buNone/>
            </a:pPr>
            <a:r>
              <a:rPr lang="en-US" sz="2667"/>
              <a:t>public static void main(String[] args) {</a:t>
            </a:r>
            <a:endParaRPr/>
          </a:p>
          <a:p>
            <a:pPr>
              <a:buNone/>
            </a:pPr>
            <a:r>
              <a:rPr lang="en-US" sz="2667"/>
              <a:t>/* The line  Welcome To India will be printed at the output*/ </a:t>
            </a:r>
            <a:endParaRPr/>
          </a:p>
          <a:p>
            <a:pPr>
              <a:buNone/>
            </a:pPr>
            <a:r>
              <a:rPr lang="en-US" sz="2667"/>
              <a:t>String a1= “Beautiful"; </a:t>
            </a:r>
            <a:endParaRPr/>
          </a:p>
          <a:p>
            <a:pPr>
              <a:buNone/>
            </a:pPr>
            <a:r>
              <a:rPr lang="en-US" sz="2667"/>
              <a:t>String a2= “Garden"; </a:t>
            </a:r>
            <a:endParaRPr/>
          </a:p>
          <a:p>
            <a:pPr>
              <a:buNone/>
            </a:pPr>
            <a:r>
              <a:rPr lang="en-US" sz="2667"/>
              <a:t>String gname = a1 + a2; </a:t>
            </a:r>
            <a:endParaRPr/>
          </a:p>
          <a:p>
            <a:pPr>
              <a:buNone/>
            </a:pPr>
            <a:r>
              <a:rPr lang="en-US" sz="2667"/>
              <a:t>System.out.println(gname);</a:t>
            </a:r>
            <a:r>
              <a:rPr lang="en-US" sz="2667" i="1"/>
              <a:t> </a:t>
            </a:r>
            <a:endParaRPr sz="2667"/>
          </a:p>
          <a:p>
            <a:pPr>
              <a:buNone/>
            </a:pPr>
            <a:r>
              <a:rPr lang="en-US" sz="2667"/>
              <a:t>}} </a:t>
            </a:r>
            <a:endParaRPr/>
          </a:p>
          <a:p>
            <a:pPr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8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83333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Classes and Objects In Java</a:t>
            </a:r>
            <a:br>
              <a:rPr lang="en-US"/>
            </a:br>
            <a:endParaRPr/>
          </a:p>
        </p:txBody>
      </p:sp>
      <p:pic>
        <p:nvPicPr>
          <p:cNvPr id="730" name="Google Shape;730;p58" descr="class and objects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3763" y="1721735"/>
            <a:ext cx="7924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736" name="Google Shape;736;p59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2500" lnSpcReduction="20000"/>
          </a:bodyPr>
          <a:lstStyle/>
          <a:p>
            <a:pPr>
              <a:buSzPct val="75675"/>
              <a:buNone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public class Person {</a:t>
            </a:r>
            <a:endParaRPr/>
          </a:p>
          <a:p>
            <a:pPr>
              <a:buSzPct val="75675"/>
              <a:buNone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public void drink(){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System.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out.println("Drinking milk");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04792">
              <a:buSzPct val="75675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75675"/>
              <a:buNone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main(String[] args) {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Person p1 = 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new Person();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String name = "John";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System.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out.println(name);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p1.drink();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04792">
              <a:buSzPct val="75675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742" name="Google Shape;742;p60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None/>
            </a:pPr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John</a:t>
            </a:r>
            <a:endParaRPr/>
          </a:p>
          <a:p>
            <a:pPr>
              <a:buNone/>
            </a:pPr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Drinking milk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62500"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EXERCISE</a:t>
            </a:r>
            <a:endParaRPr/>
          </a:p>
        </p:txBody>
      </p:sp>
      <p:sp>
        <p:nvSpPr>
          <p:cNvPr id="748" name="Google Shape;748;p6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2500" lnSpcReduction="20000"/>
          </a:bodyPr>
          <a:lstStyle/>
          <a:p>
            <a:pPr>
              <a:buSzPct val="75675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Find the error in the following code.</a:t>
            </a:r>
            <a:endParaRPr/>
          </a:p>
          <a:p>
            <a:pPr>
              <a:buSzPct val="75675"/>
              <a:buNone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public class Flower{</a:t>
            </a:r>
            <a:endParaRPr/>
          </a:p>
          <a:p>
            <a:pPr>
              <a:buSzPct val="75675"/>
              <a:buNone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public void blossom{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System.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out.println(“Flowers blossom);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04792">
              <a:buSzPct val="75675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75675"/>
              <a:buNone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main(String[] args) {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Flower f1 = Flower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String name = “Rose";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System.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out.println(name);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f1.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 blossom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04792">
              <a:buSzPct val="75675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>
              <a:buSzPct val="75675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2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62500"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754" name="Google Shape;754;p62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2500" lnSpcReduction="20000"/>
          </a:bodyPr>
          <a:lstStyle/>
          <a:p>
            <a:pPr>
              <a:buSzPct val="75675"/>
              <a:buNone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public class Flower{</a:t>
            </a:r>
            <a:endParaRPr/>
          </a:p>
          <a:p>
            <a:pPr>
              <a:buSzPct val="75675"/>
              <a:buNone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public void blossom(){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System.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out.println(“Flowers blossom");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04792">
              <a:buSzPct val="75675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75675"/>
              <a:buNone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main(String[] args) {</a:t>
            </a:r>
            <a:endParaRPr/>
          </a:p>
          <a:p>
            <a:pPr>
              <a:buSzPct val="75675"/>
              <a:buNone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Flower f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1 = 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new Flower();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String name = “Rose";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System.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out.println(name);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f1.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 blossom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/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04792">
              <a:buSzPct val="75675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75675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3"/>
          <p:cNvSpPr txBox="1">
            <a:spLocks noGrp="1"/>
          </p:cNvSpPr>
          <p:nvPr>
            <p:ph type="title"/>
          </p:nvPr>
        </p:nvSpPr>
        <p:spPr>
          <a:xfrm>
            <a:off x="951100" y="290945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Java Comments(Single Line Comments)</a:t>
            </a:r>
            <a:endParaRPr sz="3733"/>
          </a:p>
        </p:txBody>
      </p:sp>
      <p:sp>
        <p:nvSpPr>
          <p:cNvPr id="760" name="Google Shape;760;p63"/>
          <p:cNvSpPr txBox="1">
            <a:spLocks noGrp="1"/>
          </p:cNvSpPr>
          <p:nvPr>
            <p:ph type="body" idx="1"/>
          </p:nvPr>
        </p:nvSpPr>
        <p:spPr>
          <a:xfrm>
            <a:off x="951100" y="1054545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just">
              <a:lnSpc>
                <a:spcPct val="150000"/>
              </a:lnSpc>
              <a:buFont typeface="Noto Sans Symbols"/>
              <a:buChar char="⮚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Comments provide a brief description of the java code.</a:t>
            </a:r>
            <a:endParaRPr/>
          </a:p>
          <a:p>
            <a:pPr algn="just">
              <a:lnSpc>
                <a:spcPct val="150000"/>
              </a:lnSpc>
              <a:buFont typeface="Noto Sans Symbols"/>
              <a:buChar char="⮚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Comments can be added to a particular part of the program so that that part will not get executed while executing another part of the program.</a:t>
            </a:r>
            <a:endParaRPr/>
          </a:p>
          <a:p>
            <a:pPr algn="just">
              <a:lnSpc>
                <a:spcPct val="150000"/>
              </a:lnSpc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None/>
            </a:pPr>
            <a:endParaRPr sz="37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1" name="Google Shape;761;p63" descr="comment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5455" y="4100945"/>
            <a:ext cx="51816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4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SINGLE LINE COMMENTS</a:t>
            </a:r>
            <a:endParaRPr/>
          </a:p>
        </p:txBody>
      </p:sp>
      <p:sp>
        <p:nvSpPr>
          <p:cNvPr id="767" name="Google Shape;767;p64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5000" lnSpcReduction="10000"/>
          </a:bodyPr>
          <a:lstStyle/>
          <a:p>
            <a:pPr algn="just">
              <a:lnSpc>
                <a:spcPct val="150000"/>
              </a:lnSpc>
              <a:buSzPct val="82352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// Example Comment</a:t>
            </a:r>
            <a:endParaRPr/>
          </a:p>
          <a:p>
            <a:pPr algn="just">
              <a:lnSpc>
                <a:spcPct val="150000"/>
              </a:lnSpc>
              <a:buSzPct val="82352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System.out.println(“My First Comment");</a:t>
            </a:r>
            <a:endParaRPr/>
          </a:p>
          <a:p>
            <a:pPr algn="just">
              <a:lnSpc>
                <a:spcPct val="150000"/>
              </a:lnSpc>
              <a:buSzPct val="82352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SzPct val="82352"/>
              <a:buFont typeface="Noto Sans Symbols"/>
              <a:buChar char="⮚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As you can see , in the above example ,  a comment is included before the code.</a:t>
            </a:r>
            <a:endParaRPr/>
          </a:p>
          <a:p>
            <a:pPr algn="just">
              <a:lnSpc>
                <a:spcPct val="150000"/>
              </a:lnSpc>
              <a:buSzPct val="82352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SzPct val="82352"/>
              <a:buFont typeface="Noto Sans Symbols"/>
              <a:buChar char="⮚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In the below example , a comment is included at the end of the code.</a:t>
            </a:r>
            <a:endParaRPr/>
          </a:p>
          <a:p>
            <a:pPr algn="just">
              <a:lnSpc>
                <a:spcPct val="150000"/>
              </a:lnSpc>
              <a:buSzPct val="82352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SzPct val="82352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 System.out.println(“Second Comment"); // Comment at the end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5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SzPct val="111111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Java Multi-line Comments</a:t>
            </a:r>
            <a:endParaRPr/>
          </a:p>
        </p:txBody>
      </p:sp>
      <p:sp>
        <p:nvSpPr>
          <p:cNvPr id="773" name="Google Shape;773;p65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70000" lnSpcReduction="20000"/>
          </a:bodyPr>
          <a:lstStyle/>
          <a:p>
            <a:pPr algn="just">
              <a:buSzPct val="100000"/>
              <a:buFont typeface="Noto Sans Symbols"/>
              <a:buChar char="⮚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Multi-line comments are represented by /* and */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algn="just">
              <a:buSzPct val="100000"/>
              <a:buFont typeface="Noto Sans Symbols"/>
              <a:buChar char="⮚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Java cannot see anything written between /* and */.</a:t>
            </a:r>
            <a:endParaRPr/>
          </a:p>
          <a:p>
            <a:pPr algn="just">
              <a:lnSpc>
                <a:spcPct val="150000"/>
              </a:lnSpc>
              <a:buSzPct val="100000"/>
              <a:buNone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Example  Program :</a:t>
            </a: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SzPct val="100000"/>
              <a:buNone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Multicomment {</a:t>
            </a:r>
            <a:endParaRPr/>
          </a:p>
          <a:p>
            <a:pPr algn="just">
              <a:lnSpc>
                <a:spcPct val="150000"/>
              </a:lnSpc>
              <a:buSzPct val="100000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algn="just">
              <a:lnSpc>
                <a:spcPct val="150000"/>
              </a:lnSpc>
              <a:buSzPct val="100000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main(String[] args) {</a:t>
            </a:r>
            <a:endParaRPr/>
          </a:p>
          <a:p>
            <a:pPr algn="just">
              <a:lnSpc>
                <a:spcPct val="150000"/>
              </a:lnSpc>
              <a:buSzPct val="100000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		/* The line  Welcome To India will be printed at the output*/ </a:t>
            </a:r>
            <a:endParaRPr/>
          </a:p>
          <a:p>
            <a:pPr algn="just">
              <a:lnSpc>
                <a:spcPct val="150000"/>
              </a:lnSpc>
              <a:buSzPct val="100000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		System.</a:t>
            </a:r>
            <a:r>
              <a:rPr lang="en-US" sz="2667" b="1" i="1"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.println("Welcome To India");</a:t>
            </a:r>
            <a:endParaRPr/>
          </a:p>
          <a:p>
            <a:pPr algn="just">
              <a:lnSpc>
                <a:spcPct val="150000"/>
              </a:lnSpc>
              <a:buSzPct val="100000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SzPct val="100000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algn="just">
              <a:lnSpc>
                <a:spcPct val="150000"/>
              </a:lnSpc>
              <a:buSzPct val="100000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SzPct val="100000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>
              <a:buSzPct val="100000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6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/>
              <a:t>TasK</a:t>
            </a:r>
            <a:endParaRPr/>
          </a:p>
        </p:txBody>
      </p:sp>
      <p:sp>
        <p:nvSpPr>
          <p:cNvPr id="779" name="Google Shape;779;p66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None/>
            </a:pPr>
            <a:r>
              <a:rPr lang="en-US" b="1"/>
              <a:t>Exercise:</a:t>
            </a:r>
            <a:endParaRPr/>
          </a:p>
          <a:p>
            <a:pPr>
              <a:buNone/>
            </a:pPr>
            <a:r>
              <a:rPr lang="en-US"/>
              <a:t>Write one sample program to illustrate single-line comment.</a:t>
            </a:r>
            <a:endParaRPr/>
          </a:p>
          <a:p>
            <a:pPr>
              <a:buNone/>
            </a:pPr>
            <a:r>
              <a:rPr lang="en-US"/>
              <a:t>Find the error in the following program.</a:t>
            </a:r>
            <a:endParaRPr/>
          </a:p>
          <a:p>
            <a:pPr>
              <a:buNone/>
            </a:pPr>
            <a:r>
              <a:rPr lang="en-US"/>
              <a:t>*/This is my first multi-line comment gets printed at the output*/ /</a:t>
            </a:r>
            <a:endParaRPr/>
          </a:p>
          <a:p>
            <a:pPr>
              <a:buNone/>
            </a:pPr>
            <a:r>
              <a:rPr lang="en-US"/>
              <a:t>System.out.println(“This is my first multi-line comment"); </a:t>
            </a:r>
            <a:endParaRPr/>
          </a:p>
          <a:p>
            <a:pPr indent="-304792"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83333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Eclipse and jdk installation</a:t>
            </a:r>
            <a:endParaRPr/>
          </a:p>
        </p:txBody>
      </p:sp>
      <p:sp>
        <p:nvSpPr>
          <p:cNvPr id="675" name="Google Shape;675;p49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lnSpcReduction="10000"/>
          </a:bodyPr>
          <a:lstStyle/>
          <a:p>
            <a:pPr algn="just"/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Installation of jdk and adt bundle.</a:t>
            </a:r>
            <a:endParaRPr/>
          </a:p>
          <a:p>
            <a:pPr algn="just"/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Steps involved in setting the jdk path.</a:t>
            </a:r>
            <a:endParaRPr/>
          </a:p>
          <a:p>
            <a:pPr marL="755885" indent="-609585" algn="just">
              <a:buFont typeface="Arial"/>
              <a:buAutoNum type="arabicPeriod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RightClick  MyComputer-&gt;Properties</a:t>
            </a:r>
            <a:endParaRPr/>
          </a:p>
          <a:p>
            <a:pPr marL="755885" indent="-609585" algn="just">
              <a:buFont typeface="Arial"/>
              <a:buAutoNum type="arabicPeriod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Next Click-&gt;Advanced System Settings</a:t>
            </a:r>
            <a:endParaRPr/>
          </a:p>
          <a:p>
            <a:pPr marL="755885" indent="-609585" algn="just">
              <a:buFont typeface="Arial"/>
              <a:buAutoNum type="arabicPeriod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Click Environment variables.</a:t>
            </a:r>
            <a:endParaRPr/>
          </a:p>
          <a:p>
            <a:pPr marL="755885" indent="-609585" algn="just">
              <a:buFont typeface="Arial"/>
              <a:buAutoNum type="arabicPeriod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Click new</a:t>
            </a:r>
            <a:endParaRPr/>
          </a:p>
          <a:p>
            <a:pPr marL="755885" indent="-609585" algn="just">
              <a:buFont typeface="Arial"/>
              <a:buAutoNum type="arabicPeriod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Write the variable name as path</a:t>
            </a:r>
            <a:endParaRPr/>
          </a:p>
          <a:p>
            <a:pPr marL="755885" indent="-609585" algn="just">
              <a:buFont typeface="Arial"/>
              <a:buAutoNum type="arabicPeriod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Copy the jdk path till bin folder</a:t>
            </a:r>
            <a:endParaRPr/>
          </a:p>
          <a:p>
            <a:pPr marL="755885" indent="-609585" algn="just">
              <a:buFont typeface="Arial"/>
              <a:buAutoNum type="arabicPeriod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Paste the path of bin folder in the variable value.</a:t>
            </a:r>
            <a:endParaRPr/>
          </a:p>
          <a:p>
            <a:pPr marL="755885" indent="-609585" algn="just">
              <a:buFont typeface="Arial"/>
              <a:buAutoNum type="arabicPeriod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Click on the OK button.</a:t>
            </a:r>
            <a:endParaRPr/>
          </a:p>
          <a:p>
            <a:pPr marL="755885" indent="-609585" algn="just">
              <a:buFont typeface="Arial"/>
              <a:buAutoNum type="arabicPeriod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Click on the OK button.</a:t>
            </a:r>
            <a:endParaRPr/>
          </a:p>
          <a:p>
            <a:pPr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7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62500"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785" name="Google Shape;785;p67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just">
              <a:lnSpc>
                <a:spcPct val="170000"/>
              </a:lnSpc>
              <a:buSzPct val="129032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70000"/>
              </a:lnSpc>
              <a:buSzPct val="12903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public class Commexample{ </a:t>
            </a:r>
            <a:endParaRPr/>
          </a:p>
          <a:p>
            <a:pPr algn="just">
              <a:lnSpc>
                <a:spcPct val="170000"/>
              </a:lnSpc>
              <a:buSzPct val="12903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main(String[] args) {</a:t>
            </a:r>
            <a:endParaRPr/>
          </a:p>
          <a:p>
            <a:pPr algn="just">
              <a:lnSpc>
                <a:spcPct val="170000"/>
              </a:lnSpc>
              <a:buSzPct val="12903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//Sample Comment </a:t>
            </a:r>
            <a:endParaRPr/>
          </a:p>
          <a:p>
            <a:pPr algn="just">
              <a:lnSpc>
                <a:spcPct val="170000"/>
              </a:lnSpc>
              <a:buSzPct val="12903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System.out.println(“Welcome to the world of JavaProgramming"); </a:t>
            </a:r>
            <a:endParaRPr/>
          </a:p>
          <a:p>
            <a:pPr algn="just">
              <a:lnSpc>
                <a:spcPct val="170000"/>
              </a:lnSpc>
              <a:buSzPct val="12903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System.out.println(“Learning Java is fun");//End of line Comment </a:t>
            </a:r>
            <a:endParaRPr/>
          </a:p>
          <a:p>
            <a:pPr algn="just">
              <a:lnSpc>
                <a:spcPct val="170000"/>
              </a:lnSpc>
              <a:buSzPct val="12903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algn="just">
              <a:lnSpc>
                <a:spcPct val="170000"/>
              </a:lnSpc>
              <a:buSzPct val="12903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algn="just">
              <a:lnSpc>
                <a:spcPct val="170000"/>
              </a:lnSpc>
              <a:buSzPct val="129032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70000"/>
              </a:lnSpc>
              <a:buSzPct val="129032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Correct Code: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70000"/>
              </a:lnSpc>
              <a:buSzPct val="12903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/*This is my first multi-line comment gets printed at the output*/ </a:t>
            </a:r>
            <a:endParaRPr/>
          </a:p>
          <a:p>
            <a:pPr algn="just">
              <a:lnSpc>
                <a:spcPct val="170000"/>
              </a:lnSpc>
              <a:buSzPct val="12903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System.out.println(“This is my first multi-line comment");</a:t>
            </a:r>
            <a:endParaRPr/>
          </a:p>
          <a:p>
            <a:pPr indent="-304792">
              <a:buSzPct val="129032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"/>
          <p:cNvSpPr txBox="1">
            <a:spLocks noGrp="1"/>
          </p:cNvSpPr>
          <p:nvPr>
            <p:ph type="title"/>
          </p:nvPr>
        </p:nvSpPr>
        <p:spPr>
          <a:xfrm>
            <a:off x="1973328" y="1"/>
            <a:ext cx="7443817" cy="43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5421"/>
              <a:t>What is Internship????</a:t>
            </a: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1779363" y="1530981"/>
            <a:ext cx="8853788" cy="5173355"/>
            <a:chOff x="616688" y="1057497"/>
            <a:chExt cx="7634176" cy="4253023"/>
          </a:xfrm>
        </p:grpSpPr>
        <p:sp>
          <p:nvSpPr>
            <p:cNvPr id="428" name="Google Shape;428;p18"/>
            <p:cNvSpPr/>
            <p:nvPr/>
          </p:nvSpPr>
          <p:spPr>
            <a:xfrm>
              <a:off x="616688" y="1057497"/>
              <a:ext cx="1913860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891" b="0" i="0" u="none" strike="noStrike" kern="0" cap="none" spc="0" normalizeH="0" baseline="0" noProof="0">
                  <a:ln>
                    <a:noFill/>
                  </a:ln>
                  <a:solidFill>
                    <a:srgbClr val="040E4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Learn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1818165" y="1764562"/>
              <a:ext cx="2137145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891" b="0" i="0" u="none" strike="noStrike" kern="0" cap="none" spc="0" normalizeH="0" baseline="0" noProof="0">
                  <a:ln>
                    <a:noFill/>
                  </a:ln>
                  <a:solidFill>
                    <a:srgbClr val="040E4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Practice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3253561" y="2471627"/>
              <a:ext cx="2137145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891" b="0" i="0" u="none" strike="noStrike" kern="0" cap="none" spc="0" normalizeH="0" baseline="0" noProof="0">
                  <a:ln>
                    <a:noFill/>
                  </a:ln>
                  <a:solidFill>
                    <a:srgbClr val="040E4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Verify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4688957" y="3181329"/>
              <a:ext cx="2137145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168" b="0" i="0" u="none" strike="noStrike" kern="0" cap="none" spc="0" normalizeH="0" baseline="0" noProof="0">
                  <a:ln>
                    <a:noFill/>
                  </a:ln>
                  <a:solidFill>
                    <a:srgbClr val="040E4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Get Certified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6113719" y="3896390"/>
              <a:ext cx="2137145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168" b="1" i="0" u="none" strike="noStrike" kern="0" cap="none" spc="0" normalizeH="0" baseline="0" noProof="0">
                  <a:ln>
                    <a:noFill/>
                  </a:ln>
                  <a:solidFill>
                    <a:srgbClr val="040E4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Grow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"/>
          <p:cNvSpPr txBox="1">
            <a:spLocks noGrp="1"/>
          </p:cNvSpPr>
          <p:nvPr>
            <p:ph type="title"/>
          </p:nvPr>
        </p:nvSpPr>
        <p:spPr>
          <a:xfrm>
            <a:off x="602137" y="1742889"/>
            <a:ext cx="11286559" cy="337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5963" u="sng"/>
              <a:t>Pantech</a:t>
            </a:r>
            <a:r>
              <a:rPr lang="en-US" sz="5963"/>
              <a:t> will make you to </a:t>
            </a:r>
            <a:r>
              <a:rPr lang="en-US" sz="5963" u="sng"/>
              <a:t>create 6 Projects</a:t>
            </a:r>
            <a:r>
              <a:rPr lang="en-US" sz="5963"/>
              <a:t> in Java in </a:t>
            </a:r>
            <a:r>
              <a:rPr lang="en-US" sz="5963" u="sng"/>
              <a:t>30 Days</a:t>
            </a:r>
            <a:endParaRPr/>
          </a:p>
        </p:txBody>
      </p:sp>
      <p:sp>
        <p:nvSpPr>
          <p:cNvPr id="438" name="Google Shape;438;p19"/>
          <p:cNvSpPr txBox="1"/>
          <p:nvPr/>
        </p:nvSpPr>
        <p:spPr>
          <a:xfrm>
            <a:off x="602136" y="1274468"/>
            <a:ext cx="6166645" cy="51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528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Objective of this 30 Days Master Class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0"/>
          <p:cNvSpPr txBox="1">
            <a:spLocks noGrp="1"/>
          </p:cNvSpPr>
          <p:nvPr>
            <p:ph type="title"/>
          </p:nvPr>
        </p:nvSpPr>
        <p:spPr>
          <a:xfrm>
            <a:off x="1160033" y="922857"/>
            <a:ext cx="9010272" cy="66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1 Month Internship in Java Full Stack</a:t>
            </a:r>
            <a:endParaRPr dirty="0"/>
          </a:p>
        </p:txBody>
      </p:sp>
      <p:sp>
        <p:nvSpPr>
          <p:cNvPr id="444" name="Google Shape;444;p20"/>
          <p:cNvSpPr txBox="1">
            <a:spLocks noGrp="1"/>
          </p:cNvSpPr>
          <p:nvPr>
            <p:ph type="body" idx="1"/>
          </p:nvPr>
        </p:nvSpPr>
        <p:spPr>
          <a:xfrm>
            <a:off x="230656" y="1992343"/>
            <a:ext cx="11023161" cy="461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INTERNSHIP E-Certificate (30Days Internship on Java Full Stack)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Highly organized Video content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Download Project Files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Download PPTs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Assignments 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Weekly Hackathons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Flexible Time. 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Access Period: 60Days from the date of payment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Community or Forum Support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1"/>
          <p:cNvSpPr txBox="1">
            <a:spLocks noGrp="1"/>
          </p:cNvSpPr>
          <p:nvPr>
            <p:ph type="title"/>
          </p:nvPr>
        </p:nvSpPr>
        <p:spPr>
          <a:xfrm>
            <a:off x="1795071" y="784535"/>
            <a:ext cx="7579583" cy="75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13">
                <a:latin typeface="Times New Roman"/>
                <a:ea typeface="Times New Roman"/>
                <a:cs typeface="Times New Roman"/>
                <a:sym typeface="Times New Roman"/>
              </a:rPr>
              <a:t>What You Will Get???</a:t>
            </a:r>
            <a:endParaRPr/>
          </a:p>
        </p:txBody>
      </p:sp>
      <p:sp>
        <p:nvSpPr>
          <p:cNvPr id="450" name="Google Shape;450;p21"/>
          <p:cNvSpPr txBox="1">
            <a:spLocks noGrp="1"/>
          </p:cNvSpPr>
          <p:nvPr>
            <p:ph type="body" idx="1"/>
          </p:nvPr>
        </p:nvSpPr>
        <p:spPr>
          <a:xfrm>
            <a:off x="1537195" y="1507140"/>
            <a:ext cx="6960791" cy="68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-101597">
              <a:buFont typeface="Arial"/>
              <a:buChar char="•"/>
            </a:pPr>
            <a:r>
              <a:rPr lang="en-US" sz="1807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30 Days Learning Practice</a:t>
            </a:r>
            <a:endParaRPr/>
          </a:p>
          <a:p>
            <a:pPr marL="0" indent="-101597">
              <a:buFont typeface="Arial"/>
              <a:buChar char="•"/>
            </a:pPr>
            <a:r>
              <a:rPr lang="en-US" sz="1807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Servlet concepts</a:t>
            </a:r>
            <a:endParaRPr/>
          </a:p>
          <a:p>
            <a:pPr marL="0" indent="-101597">
              <a:buFont typeface="Arial"/>
              <a:buChar char="•"/>
            </a:pPr>
            <a:r>
              <a:rPr lang="en-US" sz="1807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+ Projects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Erasure Coding(Day 25)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Public Auditing(Day 26)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Counselling Management System(Day 27)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Software Puzzle(Day 28)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Crime Management System(Day 29)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Secure Multi-Owner Data Sharing(Day 30)</a:t>
            </a:r>
            <a:endParaRPr sz="2400" b="1">
              <a:solidFill>
                <a:schemeClr val="dk1"/>
              </a:solidFill>
            </a:endParaRPr>
          </a:p>
          <a:p>
            <a:pPr marL="395843" indent="-156561"/>
            <a:endParaRPr sz="1807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21"/>
          <p:cNvGrpSpPr/>
          <p:nvPr/>
        </p:nvGrpSpPr>
        <p:grpSpPr>
          <a:xfrm>
            <a:off x="6454687" y="606054"/>
            <a:ext cx="2581360" cy="1626692"/>
            <a:chOff x="5154453" y="-180188"/>
            <a:chExt cx="2856973" cy="1800375"/>
          </a:xfrm>
        </p:grpSpPr>
        <p:grpSp>
          <p:nvGrpSpPr>
            <p:cNvPr id="452" name="Google Shape;452;p21"/>
            <p:cNvGrpSpPr/>
            <p:nvPr/>
          </p:nvGrpSpPr>
          <p:grpSpPr>
            <a:xfrm rot="474658">
              <a:off x="5241107" y="-2381"/>
              <a:ext cx="2683665" cy="1444761"/>
              <a:chOff x="4345425" y="2175475"/>
              <a:chExt cx="800750" cy="176025"/>
            </a:xfrm>
          </p:grpSpPr>
          <p:sp>
            <p:nvSpPr>
              <p:cNvPr id="453" name="Google Shape;453;p21"/>
              <p:cNvSpPr/>
              <p:nvPr/>
            </p:nvSpPr>
            <p:spPr>
              <a:xfrm>
                <a:off x="4351850" y="2175475"/>
                <a:ext cx="7630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30520" h="6251" extrusionOk="0">
                    <a:moveTo>
                      <a:pt x="28815" y="0"/>
                    </a:moveTo>
                    <a:cubicBezTo>
                      <a:pt x="19166" y="50"/>
                      <a:pt x="9617" y="1178"/>
                      <a:pt x="243" y="3359"/>
                    </a:cubicBezTo>
                    <a:cubicBezTo>
                      <a:pt x="1" y="3431"/>
                      <a:pt x="1096" y="6250"/>
                      <a:pt x="1871" y="6250"/>
                    </a:cubicBezTo>
                    <a:cubicBezTo>
                      <a:pt x="1897" y="6250"/>
                      <a:pt x="1923" y="6247"/>
                      <a:pt x="1948" y="6241"/>
                    </a:cubicBezTo>
                    <a:cubicBezTo>
                      <a:pt x="11321" y="4060"/>
                      <a:pt x="20870" y="2933"/>
                      <a:pt x="30494" y="2882"/>
                    </a:cubicBezTo>
                    <a:cubicBezTo>
                      <a:pt x="30519" y="2882"/>
                      <a:pt x="29742" y="0"/>
                      <a:pt x="2881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4345425" y="2195925"/>
                <a:ext cx="800750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2030" h="6223" extrusionOk="0">
                    <a:moveTo>
                      <a:pt x="28845" y="0"/>
                    </a:moveTo>
                    <a:cubicBezTo>
                      <a:pt x="27445" y="0"/>
                      <a:pt x="25887" y="355"/>
                      <a:pt x="24736" y="435"/>
                    </a:cubicBezTo>
                    <a:cubicBezTo>
                      <a:pt x="22004" y="611"/>
                      <a:pt x="19247" y="811"/>
                      <a:pt x="16490" y="987"/>
                    </a:cubicBezTo>
                    <a:cubicBezTo>
                      <a:pt x="11578" y="1338"/>
                      <a:pt x="6240" y="1112"/>
                      <a:pt x="1603" y="3042"/>
                    </a:cubicBezTo>
                    <a:cubicBezTo>
                      <a:pt x="0" y="3697"/>
                      <a:pt x="919" y="6222"/>
                      <a:pt x="2308" y="6222"/>
                    </a:cubicBezTo>
                    <a:cubicBezTo>
                      <a:pt x="2461" y="6222"/>
                      <a:pt x="2620" y="6192"/>
                      <a:pt x="2781" y="6125"/>
                    </a:cubicBezTo>
                    <a:cubicBezTo>
                      <a:pt x="6967" y="4370"/>
                      <a:pt x="11653" y="4546"/>
                      <a:pt x="16115" y="4220"/>
                    </a:cubicBezTo>
                    <a:cubicBezTo>
                      <a:pt x="18596" y="4069"/>
                      <a:pt x="21052" y="3894"/>
                      <a:pt x="23533" y="3719"/>
                    </a:cubicBezTo>
                    <a:cubicBezTo>
                      <a:pt x="24636" y="3643"/>
                      <a:pt x="25739" y="3568"/>
                      <a:pt x="26841" y="3493"/>
                    </a:cubicBezTo>
                    <a:cubicBezTo>
                      <a:pt x="27393" y="3468"/>
                      <a:pt x="27944" y="3418"/>
                      <a:pt x="28496" y="3393"/>
                    </a:cubicBezTo>
                    <a:cubicBezTo>
                      <a:pt x="28558" y="3393"/>
                      <a:pt x="29066" y="3437"/>
                      <a:pt x="29482" y="3437"/>
                    </a:cubicBezTo>
                    <a:cubicBezTo>
                      <a:pt x="29580" y="3437"/>
                      <a:pt x="29673" y="3434"/>
                      <a:pt x="29754" y="3428"/>
                    </a:cubicBezTo>
                    <a:lnTo>
                      <a:pt x="29754" y="3428"/>
                    </a:lnTo>
                    <a:cubicBezTo>
                      <a:pt x="30007" y="3587"/>
                      <a:pt x="30293" y="3683"/>
                      <a:pt x="30597" y="3683"/>
                    </a:cubicBezTo>
                    <a:cubicBezTo>
                      <a:pt x="30664" y="3683"/>
                      <a:pt x="30732" y="3678"/>
                      <a:pt x="30801" y="3668"/>
                    </a:cubicBezTo>
                    <a:cubicBezTo>
                      <a:pt x="30877" y="3668"/>
                      <a:pt x="30952" y="3643"/>
                      <a:pt x="31002" y="3643"/>
                    </a:cubicBezTo>
                    <a:cubicBezTo>
                      <a:pt x="31528" y="3568"/>
                      <a:pt x="31829" y="2992"/>
                      <a:pt x="31904" y="2516"/>
                    </a:cubicBezTo>
                    <a:lnTo>
                      <a:pt x="31929" y="2265"/>
                    </a:lnTo>
                    <a:cubicBezTo>
                      <a:pt x="32029" y="1563"/>
                      <a:pt x="31578" y="811"/>
                      <a:pt x="30977" y="460"/>
                    </a:cubicBezTo>
                    <a:cubicBezTo>
                      <a:pt x="30386" y="115"/>
                      <a:pt x="29641" y="0"/>
                      <a:pt x="2884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5" name="Google Shape;455;p21"/>
            <p:cNvSpPr txBox="1"/>
            <p:nvPr/>
          </p:nvSpPr>
          <p:spPr>
            <a:xfrm>
              <a:off x="5425737" y="386344"/>
              <a:ext cx="2506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807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tim"/>
                  <a:ea typeface="Itim"/>
                  <a:cs typeface="Itim"/>
                  <a:sym typeface="Itim"/>
                </a:rPr>
                <a:t>Project Files of  Java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21"/>
          <p:cNvGrpSpPr/>
          <p:nvPr/>
        </p:nvGrpSpPr>
        <p:grpSpPr>
          <a:xfrm>
            <a:off x="7217744" y="1783977"/>
            <a:ext cx="2581360" cy="1626692"/>
            <a:chOff x="5154453" y="-180188"/>
            <a:chExt cx="2856973" cy="1800375"/>
          </a:xfrm>
        </p:grpSpPr>
        <p:grpSp>
          <p:nvGrpSpPr>
            <p:cNvPr id="457" name="Google Shape;457;p21"/>
            <p:cNvGrpSpPr/>
            <p:nvPr/>
          </p:nvGrpSpPr>
          <p:grpSpPr>
            <a:xfrm rot="474658">
              <a:off x="5241107" y="-2381"/>
              <a:ext cx="2683665" cy="1444761"/>
              <a:chOff x="4345425" y="2175475"/>
              <a:chExt cx="800750" cy="176025"/>
            </a:xfrm>
          </p:grpSpPr>
          <p:sp>
            <p:nvSpPr>
              <p:cNvPr id="458" name="Google Shape;458;p21"/>
              <p:cNvSpPr/>
              <p:nvPr/>
            </p:nvSpPr>
            <p:spPr>
              <a:xfrm>
                <a:off x="4351850" y="2175475"/>
                <a:ext cx="7630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30520" h="6251" extrusionOk="0">
                    <a:moveTo>
                      <a:pt x="28815" y="0"/>
                    </a:moveTo>
                    <a:cubicBezTo>
                      <a:pt x="19166" y="50"/>
                      <a:pt x="9617" y="1178"/>
                      <a:pt x="243" y="3359"/>
                    </a:cubicBezTo>
                    <a:cubicBezTo>
                      <a:pt x="1" y="3431"/>
                      <a:pt x="1096" y="6250"/>
                      <a:pt x="1871" y="6250"/>
                    </a:cubicBezTo>
                    <a:cubicBezTo>
                      <a:pt x="1897" y="6250"/>
                      <a:pt x="1923" y="6247"/>
                      <a:pt x="1948" y="6241"/>
                    </a:cubicBezTo>
                    <a:cubicBezTo>
                      <a:pt x="11321" y="4060"/>
                      <a:pt x="20870" y="2933"/>
                      <a:pt x="30494" y="2882"/>
                    </a:cubicBezTo>
                    <a:cubicBezTo>
                      <a:pt x="30519" y="2882"/>
                      <a:pt x="29742" y="0"/>
                      <a:pt x="2881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1"/>
              <p:cNvSpPr/>
              <p:nvPr/>
            </p:nvSpPr>
            <p:spPr>
              <a:xfrm>
                <a:off x="4345425" y="2195925"/>
                <a:ext cx="800750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2030" h="6223" extrusionOk="0">
                    <a:moveTo>
                      <a:pt x="28845" y="0"/>
                    </a:moveTo>
                    <a:cubicBezTo>
                      <a:pt x="27445" y="0"/>
                      <a:pt x="25887" y="355"/>
                      <a:pt x="24736" y="435"/>
                    </a:cubicBezTo>
                    <a:cubicBezTo>
                      <a:pt x="22004" y="611"/>
                      <a:pt x="19247" y="811"/>
                      <a:pt x="16490" y="987"/>
                    </a:cubicBezTo>
                    <a:cubicBezTo>
                      <a:pt x="11578" y="1338"/>
                      <a:pt x="6240" y="1112"/>
                      <a:pt x="1603" y="3042"/>
                    </a:cubicBezTo>
                    <a:cubicBezTo>
                      <a:pt x="0" y="3697"/>
                      <a:pt x="919" y="6222"/>
                      <a:pt x="2308" y="6222"/>
                    </a:cubicBezTo>
                    <a:cubicBezTo>
                      <a:pt x="2461" y="6222"/>
                      <a:pt x="2620" y="6192"/>
                      <a:pt x="2781" y="6125"/>
                    </a:cubicBezTo>
                    <a:cubicBezTo>
                      <a:pt x="6967" y="4370"/>
                      <a:pt x="11653" y="4546"/>
                      <a:pt x="16115" y="4220"/>
                    </a:cubicBezTo>
                    <a:cubicBezTo>
                      <a:pt x="18596" y="4069"/>
                      <a:pt x="21052" y="3894"/>
                      <a:pt x="23533" y="3719"/>
                    </a:cubicBezTo>
                    <a:cubicBezTo>
                      <a:pt x="24636" y="3643"/>
                      <a:pt x="25739" y="3568"/>
                      <a:pt x="26841" y="3493"/>
                    </a:cubicBezTo>
                    <a:cubicBezTo>
                      <a:pt x="27393" y="3468"/>
                      <a:pt x="27944" y="3418"/>
                      <a:pt x="28496" y="3393"/>
                    </a:cubicBezTo>
                    <a:cubicBezTo>
                      <a:pt x="28558" y="3393"/>
                      <a:pt x="29066" y="3437"/>
                      <a:pt x="29482" y="3437"/>
                    </a:cubicBezTo>
                    <a:cubicBezTo>
                      <a:pt x="29580" y="3437"/>
                      <a:pt x="29673" y="3434"/>
                      <a:pt x="29754" y="3428"/>
                    </a:cubicBezTo>
                    <a:lnTo>
                      <a:pt x="29754" y="3428"/>
                    </a:lnTo>
                    <a:cubicBezTo>
                      <a:pt x="30007" y="3587"/>
                      <a:pt x="30293" y="3683"/>
                      <a:pt x="30597" y="3683"/>
                    </a:cubicBezTo>
                    <a:cubicBezTo>
                      <a:pt x="30664" y="3683"/>
                      <a:pt x="30732" y="3678"/>
                      <a:pt x="30801" y="3668"/>
                    </a:cubicBezTo>
                    <a:cubicBezTo>
                      <a:pt x="30877" y="3668"/>
                      <a:pt x="30952" y="3643"/>
                      <a:pt x="31002" y="3643"/>
                    </a:cubicBezTo>
                    <a:cubicBezTo>
                      <a:pt x="31528" y="3568"/>
                      <a:pt x="31829" y="2992"/>
                      <a:pt x="31904" y="2516"/>
                    </a:cubicBezTo>
                    <a:lnTo>
                      <a:pt x="31929" y="2265"/>
                    </a:lnTo>
                    <a:cubicBezTo>
                      <a:pt x="32029" y="1563"/>
                      <a:pt x="31578" y="811"/>
                      <a:pt x="30977" y="460"/>
                    </a:cubicBezTo>
                    <a:cubicBezTo>
                      <a:pt x="30386" y="115"/>
                      <a:pt x="29641" y="0"/>
                      <a:pt x="2884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0" name="Google Shape;460;p21"/>
            <p:cNvSpPr txBox="1"/>
            <p:nvPr/>
          </p:nvSpPr>
          <p:spPr>
            <a:xfrm>
              <a:off x="5299666" y="408089"/>
              <a:ext cx="2506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807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tim"/>
                  <a:ea typeface="Itim"/>
                  <a:cs typeface="Itim"/>
                  <a:sym typeface="Itim"/>
                </a:rPr>
                <a:t>Project PPT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21"/>
          <p:cNvGrpSpPr/>
          <p:nvPr/>
        </p:nvGrpSpPr>
        <p:grpSpPr>
          <a:xfrm>
            <a:off x="7444291" y="2861723"/>
            <a:ext cx="3656564" cy="1860516"/>
            <a:chOff x="4912391" y="-281356"/>
            <a:chExt cx="4046978" cy="2059164"/>
          </a:xfrm>
        </p:grpSpPr>
        <p:grpSp>
          <p:nvGrpSpPr>
            <p:cNvPr id="462" name="Google Shape;462;p21"/>
            <p:cNvGrpSpPr/>
            <p:nvPr/>
          </p:nvGrpSpPr>
          <p:grpSpPr>
            <a:xfrm rot="474658">
              <a:off x="5004003" y="-41614"/>
              <a:ext cx="3592984" cy="1579680"/>
              <a:chOff x="4275220" y="2167013"/>
              <a:chExt cx="1072072" cy="192463"/>
            </a:xfrm>
          </p:grpSpPr>
          <p:sp>
            <p:nvSpPr>
              <p:cNvPr id="463" name="Google Shape;463;p21"/>
              <p:cNvSpPr/>
              <p:nvPr/>
            </p:nvSpPr>
            <p:spPr>
              <a:xfrm>
                <a:off x="4361285" y="2203201"/>
                <a:ext cx="7630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30520" h="6251" extrusionOk="0">
                    <a:moveTo>
                      <a:pt x="28815" y="0"/>
                    </a:moveTo>
                    <a:cubicBezTo>
                      <a:pt x="19166" y="50"/>
                      <a:pt x="9617" y="1178"/>
                      <a:pt x="243" y="3359"/>
                    </a:cubicBezTo>
                    <a:cubicBezTo>
                      <a:pt x="1" y="3431"/>
                      <a:pt x="1096" y="6250"/>
                      <a:pt x="1871" y="6250"/>
                    </a:cubicBezTo>
                    <a:cubicBezTo>
                      <a:pt x="1897" y="6250"/>
                      <a:pt x="1923" y="6247"/>
                      <a:pt x="1948" y="6241"/>
                    </a:cubicBezTo>
                    <a:cubicBezTo>
                      <a:pt x="11321" y="4060"/>
                      <a:pt x="20870" y="2933"/>
                      <a:pt x="30494" y="2882"/>
                    </a:cubicBezTo>
                    <a:cubicBezTo>
                      <a:pt x="30519" y="2882"/>
                      <a:pt x="29742" y="0"/>
                      <a:pt x="2881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4275220" y="2167013"/>
                <a:ext cx="1072072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2030" h="6223" extrusionOk="0">
                    <a:moveTo>
                      <a:pt x="28845" y="0"/>
                    </a:moveTo>
                    <a:cubicBezTo>
                      <a:pt x="27445" y="0"/>
                      <a:pt x="25887" y="355"/>
                      <a:pt x="24736" y="435"/>
                    </a:cubicBezTo>
                    <a:cubicBezTo>
                      <a:pt x="22004" y="611"/>
                      <a:pt x="19247" y="811"/>
                      <a:pt x="16490" y="987"/>
                    </a:cubicBezTo>
                    <a:cubicBezTo>
                      <a:pt x="11578" y="1338"/>
                      <a:pt x="6240" y="1112"/>
                      <a:pt x="1603" y="3042"/>
                    </a:cubicBezTo>
                    <a:cubicBezTo>
                      <a:pt x="0" y="3697"/>
                      <a:pt x="919" y="6222"/>
                      <a:pt x="2308" y="6222"/>
                    </a:cubicBezTo>
                    <a:cubicBezTo>
                      <a:pt x="2461" y="6222"/>
                      <a:pt x="2620" y="6192"/>
                      <a:pt x="2781" y="6125"/>
                    </a:cubicBezTo>
                    <a:cubicBezTo>
                      <a:pt x="6967" y="4370"/>
                      <a:pt x="11653" y="4546"/>
                      <a:pt x="16115" y="4220"/>
                    </a:cubicBezTo>
                    <a:cubicBezTo>
                      <a:pt x="18596" y="4069"/>
                      <a:pt x="21052" y="3894"/>
                      <a:pt x="23533" y="3719"/>
                    </a:cubicBezTo>
                    <a:cubicBezTo>
                      <a:pt x="24636" y="3643"/>
                      <a:pt x="25739" y="3568"/>
                      <a:pt x="26841" y="3493"/>
                    </a:cubicBezTo>
                    <a:cubicBezTo>
                      <a:pt x="27393" y="3468"/>
                      <a:pt x="27944" y="3418"/>
                      <a:pt x="28496" y="3393"/>
                    </a:cubicBezTo>
                    <a:cubicBezTo>
                      <a:pt x="28558" y="3393"/>
                      <a:pt x="29066" y="3437"/>
                      <a:pt x="29482" y="3437"/>
                    </a:cubicBezTo>
                    <a:cubicBezTo>
                      <a:pt x="29580" y="3437"/>
                      <a:pt x="29673" y="3434"/>
                      <a:pt x="29754" y="3428"/>
                    </a:cubicBezTo>
                    <a:lnTo>
                      <a:pt x="29754" y="3428"/>
                    </a:lnTo>
                    <a:cubicBezTo>
                      <a:pt x="30007" y="3587"/>
                      <a:pt x="30293" y="3683"/>
                      <a:pt x="30597" y="3683"/>
                    </a:cubicBezTo>
                    <a:cubicBezTo>
                      <a:pt x="30664" y="3683"/>
                      <a:pt x="30732" y="3678"/>
                      <a:pt x="30801" y="3668"/>
                    </a:cubicBezTo>
                    <a:cubicBezTo>
                      <a:pt x="30877" y="3668"/>
                      <a:pt x="30952" y="3643"/>
                      <a:pt x="31002" y="3643"/>
                    </a:cubicBezTo>
                    <a:cubicBezTo>
                      <a:pt x="31528" y="3568"/>
                      <a:pt x="31829" y="2992"/>
                      <a:pt x="31904" y="2516"/>
                    </a:cubicBezTo>
                    <a:lnTo>
                      <a:pt x="31929" y="2265"/>
                    </a:lnTo>
                    <a:cubicBezTo>
                      <a:pt x="32029" y="1563"/>
                      <a:pt x="31578" y="811"/>
                      <a:pt x="30977" y="460"/>
                    </a:cubicBezTo>
                    <a:cubicBezTo>
                      <a:pt x="30386" y="115"/>
                      <a:pt x="29641" y="0"/>
                      <a:pt x="2884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5" name="Google Shape;465;p21"/>
            <p:cNvSpPr txBox="1"/>
            <p:nvPr/>
          </p:nvSpPr>
          <p:spPr>
            <a:xfrm>
              <a:off x="5198090" y="277520"/>
              <a:ext cx="3761279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807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tim"/>
                  <a:ea typeface="Itim"/>
                  <a:cs typeface="Itim"/>
                  <a:sym typeface="Itim"/>
                </a:rPr>
                <a:t>Video Class Access for 2 Months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21"/>
          <p:cNvGrpSpPr/>
          <p:nvPr/>
        </p:nvGrpSpPr>
        <p:grpSpPr>
          <a:xfrm>
            <a:off x="7341153" y="4987815"/>
            <a:ext cx="3461947" cy="982372"/>
            <a:chOff x="6554696" y="509501"/>
            <a:chExt cx="711709" cy="802366"/>
          </a:xfrm>
        </p:grpSpPr>
        <p:sp>
          <p:nvSpPr>
            <p:cNvPr id="467" name="Google Shape;467;p21"/>
            <p:cNvSpPr/>
            <p:nvPr/>
          </p:nvSpPr>
          <p:spPr>
            <a:xfrm>
              <a:off x="6554696" y="532636"/>
              <a:ext cx="696978" cy="779231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80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Get chance to Enroll 1-Month Internship on demand</a:t>
              </a:r>
              <a:endParaRPr kumimoji="0" sz="180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21"/>
          <p:cNvSpPr/>
          <p:nvPr/>
        </p:nvSpPr>
        <p:spPr>
          <a:xfrm>
            <a:off x="1812027" y="2625828"/>
            <a:ext cx="5682976" cy="51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265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58159" marR="0" lvl="0" indent="-177812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9"/>
              <a:buFontTx/>
              <a:buNone/>
              <a:tabLst/>
              <a:defRPr/>
            </a:pPr>
            <a:endParaRPr kumimoji="0" sz="12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25</a:t>
            </a:fld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6" name="Google Shape;476;p22"/>
          <p:cNvSpPr/>
          <p:nvPr/>
        </p:nvSpPr>
        <p:spPr>
          <a:xfrm>
            <a:off x="5181601" y="993234"/>
            <a:ext cx="6206836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How to Enroll into 1 month Internship?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22"/>
          <p:cNvSpPr txBox="1"/>
          <p:nvPr/>
        </p:nvSpPr>
        <p:spPr>
          <a:xfrm>
            <a:off x="5181600" y="2635970"/>
            <a:ext cx="4627419" cy="5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 charset="0"/>
                <a:ea typeface="+mn-ea"/>
                <a:cs typeface="+mn-cs"/>
              </a:rPr>
              <a:t>https://imjo.in/gHNkDr</a:t>
            </a:r>
            <a:endParaRPr kumimoji="0" sz="21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22"/>
          <p:cNvSpPr txBox="1"/>
          <p:nvPr/>
        </p:nvSpPr>
        <p:spPr>
          <a:xfrm>
            <a:off x="5181601" y="3962396"/>
            <a:ext cx="4281055" cy="82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COUPON CODE : </a:t>
            </a:r>
            <a:r>
              <a:rPr kumimoji="0" 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JFSMC2</a:t>
            </a:r>
            <a:endParaRPr kumimoji="0" sz="26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DCEEE-FD61-A314-23EB-2E8A7BAFC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5" y="641094"/>
            <a:ext cx="3862035" cy="5575812"/>
          </a:xfrm>
          <a:prstGeom prst="rect">
            <a:avLst/>
          </a:prstGeom>
        </p:spPr>
      </p:pic>
      <p:sp>
        <p:nvSpPr>
          <p:cNvPr id="4" name="Google Shape;478;p22">
            <a:extLst>
              <a:ext uri="{FF2B5EF4-FFF2-40B4-BE49-F238E27FC236}">
                <a16:creationId xmlns:a16="http://schemas.microsoft.com/office/drawing/2014/main" id="{89F69886-967F-F1D3-4C04-B0AA30CBD1D8}"/>
              </a:ext>
            </a:extLst>
          </p:cNvPr>
          <p:cNvSpPr txBox="1"/>
          <p:nvPr/>
        </p:nvSpPr>
        <p:spPr>
          <a:xfrm>
            <a:off x="5181600" y="3314302"/>
            <a:ext cx="4281055" cy="82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IN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REG FEE : Rs.1999  Rs.999</a:t>
            </a:r>
            <a:endParaRPr kumimoji="0" sz="26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289E03-19CB-C2A1-984B-B42CBC4ABFDE}"/>
              </a:ext>
            </a:extLst>
          </p:cNvPr>
          <p:cNvCxnSpPr/>
          <p:nvPr/>
        </p:nvCxnSpPr>
        <p:spPr>
          <a:xfrm>
            <a:off x="6934200" y="3581400"/>
            <a:ext cx="104775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62500"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Eclipse installation</a:t>
            </a:r>
            <a:endParaRPr/>
          </a:p>
        </p:txBody>
      </p:sp>
      <p:sp>
        <p:nvSpPr>
          <p:cNvPr id="681" name="Google Shape;681;p50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Download Eclipse</a:t>
            </a:r>
            <a:endParaRPr/>
          </a:p>
          <a:p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Unzip the Eclipse file.</a:t>
            </a:r>
            <a:endParaRPr/>
          </a:p>
          <a:p>
            <a:pPr indent="-304792"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792"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1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CORE JAVA Concepts</a:t>
            </a:r>
            <a:endParaRPr/>
          </a:p>
        </p:txBody>
      </p:sp>
      <p:sp>
        <p:nvSpPr>
          <p:cNvPr id="687" name="Google Shape;687;p51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23323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2"/>
          <p:cNvSpPr txBox="1">
            <a:spLocks noGrp="1"/>
          </p:cNvSpPr>
          <p:nvPr>
            <p:ph type="title"/>
          </p:nvPr>
        </p:nvSpPr>
        <p:spPr>
          <a:xfrm>
            <a:off x="951100" y="35938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br>
              <a:rPr lang="en-US"/>
            </a:br>
            <a:r>
              <a:rPr lang="en-US"/>
              <a:t> </a:t>
            </a:r>
            <a:r>
              <a:rPr lang="en-US" sz="5600">
                <a:latin typeface="Times New Roman"/>
                <a:ea typeface="Times New Roman"/>
                <a:cs typeface="Times New Roman"/>
                <a:sym typeface="Times New Roman"/>
              </a:rPr>
              <a:t>Java Variables</a:t>
            </a:r>
            <a:endParaRPr/>
          </a:p>
        </p:txBody>
      </p:sp>
      <p:sp>
        <p:nvSpPr>
          <p:cNvPr id="693" name="Google Shape;693;p52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None/>
            </a:pPr>
            <a:endParaRPr/>
          </a:p>
          <a:p>
            <a:pPr>
              <a:buFont typeface="Noto Sans Symbols"/>
              <a:buChar char="⮚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Variables are used to store values. </a:t>
            </a:r>
            <a:endParaRPr/>
          </a:p>
          <a:p>
            <a:pPr>
              <a:buFont typeface="Noto Sans Symbols"/>
              <a:buChar char="⮚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Variable Types determine the memory required to store that variable.</a:t>
            </a:r>
            <a:endParaRPr/>
          </a:p>
          <a:p>
            <a:pPr indent="-304792"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4" name="Google Shape;694;p52" descr="Java Variabl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02" y="3810001"/>
            <a:ext cx="4254500" cy="142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3"/>
          <p:cNvSpPr txBox="1">
            <a:spLocks noGrp="1"/>
          </p:cNvSpPr>
          <p:nvPr>
            <p:ph type="title"/>
          </p:nvPr>
        </p:nvSpPr>
        <p:spPr>
          <a:xfrm>
            <a:off x="951100" y="2624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62500"/>
            </a:pPr>
            <a:br>
              <a:rPr lang="en-US" sz="6400"/>
            </a:br>
            <a:r>
              <a:rPr lang="en-US" sz="6400"/>
              <a:t> Exercise: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53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None/>
            </a:pPr>
            <a:r>
              <a:rPr lang="en-US"/>
              <a:t>Write a program that stores a byte value and displays the result to the screen.</a:t>
            </a:r>
            <a:endParaRPr/>
          </a:p>
          <a:p>
            <a:pPr>
              <a:buNone/>
            </a:pPr>
            <a:endParaRPr/>
          </a:p>
          <a:p>
            <a:pPr indent="-304792"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4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Java Identifiers</a:t>
            </a:r>
            <a:endParaRPr/>
          </a:p>
        </p:txBody>
      </p:sp>
      <p:sp>
        <p:nvSpPr>
          <p:cNvPr id="706" name="Google Shape;706;p54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62500" lnSpcReduction="20000"/>
          </a:bodyPr>
          <a:lstStyle/>
          <a:p>
            <a:pPr algn="just">
              <a:lnSpc>
                <a:spcPct val="150000"/>
              </a:lnSpc>
              <a:buSzPct val="80000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Variable names must be a unique name.</a:t>
            </a:r>
            <a:endParaRPr/>
          </a:p>
          <a:p>
            <a:pPr algn="just">
              <a:lnSpc>
                <a:spcPct val="150000"/>
              </a:lnSpc>
              <a:buSzPct val="80000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Unique names are called identifiers.</a:t>
            </a:r>
            <a:endParaRPr/>
          </a:p>
          <a:p>
            <a:pPr algn="just">
              <a:lnSpc>
                <a:spcPct val="150000"/>
              </a:lnSpc>
              <a:buSzPct val="80000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Identifiers can be small names(like  a and b) or some other name which provides information about what that variable contains.</a:t>
            </a:r>
            <a:endParaRPr/>
          </a:p>
          <a:p>
            <a:pPr algn="just">
              <a:lnSpc>
                <a:spcPct val="150000"/>
              </a:lnSpc>
              <a:buSzPct val="80000"/>
              <a:buNone/>
            </a:pPr>
            <a:endParaRPr sz="37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SzPct val="80000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Consider the following example</a:t>
            </a:r>
            <a:endParaRPr/>
          </a:p>
          <a:p>
            <a:pPr algn="just">
              <a:lnSpc>
                <a:spcPct val="150000"/>
              </a:lnSpc>
              <a:buSzPct val="80000"/>
              <a:buNone/>
            </a:pPr>
            <a:endParaRPr sz="37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SzPct val="80000"/>
              <a:buNone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int totalSum = 60; </a:t>
            </a:r>
            <a:endParaRPr/>
          </a:p>
          <a:p>
            <a:pPr algn="just">
              <a:lnSpc>
                <a:spcPct val="150000"/>
              </a:lnSpc>
              <a:buSzPct val="80000"/>
              <a:buNone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String color = “Red”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5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Data Types in Java</a:t>
            </a:r>
            <a:endParaRPr/>
          </a:p>
        </p:txBody>
      </p:sp>
      <p:sp>
        <p:nvSpPr>
          <p:cNvPr id="712" name="Google Shape;712;p55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40000" lnSpcReduction="20000"/>
          </a:bodyPr>
          <a:lstStyle/>
          <a:p>
            <a:pPr algn="just">
              <a:lnSpc>
                <a:spcPct val="160000"/>
              </a:lnSpc>
              <a:buSzPct val="105263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Consider  the  following  example</a:t>
            </a:r>
            <a:endParaRPr/>
          </a:p>
          <a:p>
            <a:pPr algn="just">
              <a:lnSpc>
                <a:spcPct val="160000"/>
              </a:lnSpc>
              <a:buSzPct val="105263"/>
              <a:buNone/>
            </a:pPr>
            <a:endParaRPr sz="3733"/>
          </a:p>
          <a:p>
            <a:pPr algn="just">
              <a:lnSpc>
                <a:spcPct val="160000"/>
              </a:lnSpc>
              <a:buSzPct val="105263"/>
              <a:buNone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int num1 = 10; // Integer (whole number) </a:t>
            </a:r>
            <a:endParaRPr/>
          </a:p>
          <a:p>
            <a:pPr algn="just">
              <a:lnSpc>
                <a:spcPct val="160000"/>
              </a:lnSpc>
              <a:buSzPct val="105263"/>
              <a:buNone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float numFloat = 10.55f; // Floating point number </a:t>
            </a:r>
            <a:endParaRPr/>
          </a:p>
          <a:p>
            <a:pPr algn="just">
              <a:lnSpc>
                <a:spcPct val="160000"/>
              </a:lnSpc>
              <a:buSzPct val="105263"/>
              <a:buNone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char firstCh = ‘R'; // </a:t>
            </a:r>
            <a:endParaRPr/>
          </a:p>
          <a:p>
            <a:pPr algn="just">
              <a:lnSpc>
                <a:spcPct val="160000"/>
              </a:lnSpc>
              <a:buSzPct val="105263"/>
              <a:buNone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Character  boolean  firstBl =  true; // Boolean </a:t>
            </a:r>
            <a:endParaRPr/>
          </a:p>
          <a:p>
            <a:pPr algn="just">
              <a:lnSpc>
                <a:spcPct val="160000"/>
              </a:lnSpc>
              <a:buSzPct val="105263"/>
              <a:buNone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String  firstTxt = "Hello"; // String</a:t>
            </a:r>
            <a:endParaRPr/>
          </a:p>
          <a:p>
            <a:pPr algn="just">
              <a:lnSpc>
                <a:spcPct val="160000"/>
              </a:lnSpc>
              <a:buSzPct val="105263"/>
              <a:buNone/>
            </a:pPr>
            <a:endParaRPr sz="37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60000"/>
              </a:lnSpc>
              <a:buSzPct val="105263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There are two different Data types in Java</a:t>
            </a:r>
            <a:endParaRPr/>
          </a:p>
          <a:p>
            <a:pPr algn="just">
              <a:lnSpc>
                <a:spcPct val="160000"/>
              </a:lnSpc>
              <a:buSzPct val="105263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Primitive data types - byte, short, int, long, float, double, boolean and char come under primitive datatype</a:t>
            </a:r>
            <a:endParaRPr/>
          </a:p>
          <a:p>
            <a:pPr algn="just">
              <a:lnSpc>
                <a:spcPct val="160000"/>
              </a:lnSpc>
              <a:buSzPct val="105263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Non-primitive data types – String , arrays and classes come under non-primitive datatype</a:t>
            </a:r>
            <a:endParaRPr/>
          </a:p>
          <a:p>
            <a:pPr indent="-304792">
              <a:buSzPct val="210526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6"/>
          <p:cNvSpPr txBox="1">
            <a:spLocks noGrp="1"/>
          </p:cNvSpPr>
          <p:nvPr>
            <p:ph type="title"/>
          </p:nvPr>
        </p:nvSpPr>
        <p:spPr>
          <a:xfrm>
            <a:off x="609600" y="164637"/>
            <a:ext cx="9652000" cy="129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b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Exercise:</a:t>
            </a:r>
            <a:b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53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56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None/>
            </a:pPr>
            <a:r>
              <a:rPr lang="en-US"/>
              <a:t>Write a program that concatenates two strings and displays the result to the screen.</a:t>
            </a:r>
            <a:endParaRPr/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1031</Words>
  <Application>Microsoft Office PowerPoint</Application>
  <PresentationFormat>Widescreen</PresentationFormat>
  <Paragraphs>185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Fira Sans Extra Condensed Medium</vt:lpstr>
      <vt:lpstr>Itim</vt:lpstr>
      <vt:lpstr>Montserrat</vt:lpstr>
      <vt:lpstr>Noto Sans</vt:lpstr>
      <vt:lpstr>Noto Sans Symbols</vt:lpstr>
      <vt:lpstr>Roboto Condensed Light</vt:lpstr>
      <vt:lpstr>Source Sans Pro</vt:lpstr>
      <vt:lpstr>Times New Roman</vt:lpstr>
      <vt:lpstr>Electronic Circuit Style CV by Slidesgo</vt:lpstr>
      <vt:lpstr>30 Days  Java Full Stack Master Class </vt:lpstr>
      <vt:lpstr>Eclipse and jdk installation</vt:lpstr>
      <vt:lpstr>Eclipse installation</vt:lpstr>
      <vt:lpstr>CORE JAVA Concepts</vt:lpstr>
      <vt:lpstr>  Java Variables</vt:lpstr>
      <vt:lpstr>  Exercise:</vt:lpstr>
      <vt:lpstr>Java Identifiers</vt:lpstr>
      <vt:lpstr>Data Types in Java</vt:lpstr>
      <vt:lpstr> Exercise: </vt:lpstr>
      <vt:lpstr>Solution: </vt:lpstr>
      <vt:lpstr>Classes and Objects In Java </vt:lpstr>
      <vt:lpstr>EXAMPLE</vt:lpstr>
      <vt:lpstr>OUTPUT</vt:lpstr>
      <vt:lpstr>EXERCISE</vt:lpstr>
      <vt:lpstr>solution</vt:lpstr>
      <vt:lpstr>Java Comments(Single Line Comments)</vt:lpstr>
      <vt:lpstr>SINGLE LINE COMMENTS</vt:lpstr>
      <vt:lpstr>Java Multi-line Comments</vt:lpstr>
      <vt:lpstr>TasK</vt:lpstr>
      <vt:lpstr>SOLUTION</vt:lpstr>
      <vt:lpstr>What is Internship????</vt:lpstr>
      <vt:lpstr>Pantech will make you to create 6 Projects in Java in 30 Days</vt:lpstr>
      <vt:lpstr>1 Month Internship in Java Full Stack</vt:lpstr>
      <vt:lpstr>What You Will Get???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 Days  Java Full Stack Master Class </dc:title>
  <dc:creator>Kumarasamy R</dc:creator>
  <cp:lastModifiedBy>Kumarasamy R</cp:lastModifiedBy>
  <cp:revision>3</cp:revision>
  <dcterms:created xsi:type="dcterms:W3CDTF">2022-12-14T07:20:09Z</dcterms:created>
  <dcterms:modified xsi:type="dcterms:W3CDTF">2022-12-14T07:29:55Z</dcterms:modified>
</cp:coreProperties>
</file>