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1"/>
  </p:notesMasterIdLst>
  <p:sldIdLst>
    <p:sldId id="296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09" r:id="rId26"/>
    <p:sldId id="310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79B2-337F-477F-AEFB-F05D90C9AA1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B55C-E922-4161-B38D-32F72827F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1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4"/>
          <p:cNvSpPr txBox="1">
            <a:spLocks noGrp="1"/>
          </p:cNvSpPr>
          <p:nvPr>
            <p:ph type="title"/>
          </p:nvPr>
        </p:nvSpPr>
        <p:spPr>
          <a:xfrm>
            <a:off x="4743201" y="4133719"/>
            <a:ext cx="5813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  <p:sp>
        <p:nvSpPr>
          <p:cNvPr id="90" name="Google Shape;90;p264"/>
          <p:cNvSpPr txBox="1">
            <a:spLocks noGrp="1"/>
          </p:cNvSpPr>
          <p:nvPr>
            <p:ph type="subTitle" idx="1"/>
          </p:nvPr>
        </p:nvSpPr>
        <p:spPr>
          <a:xfrm>
            <a:off x="1635201" y="2015085"/>
            <a:ext cx="89216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52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5"/>
          <p:cNvSpPr txBox="1">
            <a:spLocks noGrp="1"/>
          </p:cNvSpPr>
          <p:nvPr>
            <p:ph type="title"/>
          </p:nvPr>
        </p:nvSpPr>
        <p:spPr>
          <a:xfrm>
            <a:off x="2285200" y="1945200"/>
            <a:ext cx="7621600" cy="2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62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59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77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42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9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7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96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9"/>
          <p:cNvGrpSpPr/>
          <p:nvPr/>
        </p:nvGrpSpPr>
        <p:grpSpPr>
          <a:xfrm>
            <a:off x="559612" y="2861013"/>
            <a:ext cx="386491" cy="1136000"/>
            <a:chOff x="456616" y="2161477"/>
            <a:chExt cx="289868" cy="852000"/>
          </a:xfrm>
        </p:grpSpPr>
        <p:sp>
          <p:nvSpPr>
            <p:cNvPr id="10" name="Google Shape;10;p25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59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5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59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59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59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9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59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259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59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59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59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59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5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5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5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5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5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5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5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5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5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5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5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5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5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5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9"/>
          <p:cNvGrpSpPr/>
          <p:nvPr/>
        </p:nvGrpSpPr>
        <p:grpSpPr>
          <a:xfrm rot="-5400000">
            <a:off x="9974215" y="6282143"/>
            <a:ext cx="2686389" cy="959643"/>
            <a:chOff x="-85249" y="4203623"/>
            <a:chExt cx="2014792" cy="719732"/>
          </a:xfrm>
        </p:grpSpPr>
        <p:grpSp>
          <p:nvGrpSpPr>
            <p:cNvPr id="62" name="Google Shape;62;p25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63" name="Google Shape;63;p25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66" name="Google Shape;66;p25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259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59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9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1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4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15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2"/>
          <p:cNvSpPr txBox="1">
            <a:spLocks noGrp="1"/>
          </p:cNvSpPr>
          <p:nvPr>
            <p:ph type="title"/>
          </p:nvPr>
        </p:nvSpPr>
        <p:spPr>
          <a:xfrm>
            <a:off x="7387700" y="2453784"/>
            <a:ext cx="32292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1" name="Google Shape;81;p262"/>
          <p:cNvSpPr txBox="1">
            <a:spLocks noGrp="1"/>
          </p:cNvSpPr>
          <p:nvPr>
            <p:ph type="title" idx="2"/>
          </p:nvPr>
        </p:nvSpPr>
        <p:spPr>
          <a:xfrm>
            <a:off x="6357937" y="2453784"/>
            <a:ext cx="794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2" name="Google Shape;82;p262"/>
          <p:cNvSpPr txBox="1">
            <a:spLocks noGrp="1"/>
          </p:cNvSpPr>
          <p:nvPr>
            <p:ph type="subTitle" idx="1"/>
          </p:nvPr>
        </p:nvSpPr>
        <p:spPr>
          <a:xfrm>
            <a:off x="7352667" y="4074217"/>
            <a:ext cx="3229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9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6408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052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JAVA METHODS</a:t>
            </a:r>
            <a:endParaRPr dirty="0"/>
          </a:p>
        </p:txBody>
      </p:sp>
      <p:grpSp>
        <p:nvGrpSpPr>
          <p:cNvPr id="212" name="Google Shape;212;p1"/>
          <p:cNvGrpSpPr/>
          <p:nvPr/>
        </p:nvGrpSpPr>
        <p:grpSpPr>
          <a:xfrm>
            <a:off x="-113665" y="5409096"/>
            <a:ext cx="2766599" cy="1283173"/>
            <a:chOff x="-85249" y="3960975"/>
            <a:chExt cx="2074949" cy="962380"/>
          </a:xfrm>
        </p:grpSpPr>
        <p:grpSp>
          <p:nvGrpSpPr>
            <p:cNvPr id="213" name="Google Shape;213;p1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214" name="Google Shape;214;p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17" name="Google Shape;217;p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20" name="Google Shape;220;p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1"/>
          <p:cNvGrpSpPr/>
          <p:nvPr/>
        </p:nvGrpSpPr>
        <p:grpSpPr>
          <a:xfrm>
            <a:off x="995301" y="-623068"/>
            <a:ext cx="2999100" cy="2209767"/>
            <a:chOff x="746475" y="-443725"/>
            <a:chExt cx="2249325" cy="1657325"/>
          </a:xfrm>
        </p:grpSpPr>
        <p:sp>
          <p:nvSpPr>
            <p:cNvPr id="223" name="Google Shape;223;p1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6138267" y="-623068"/>
            <a:ext cx="2987933" cy="2209767"/>
            <a:chOff x="4603700" y="-443725"/>
            <a:chExt cx="2240950" cy="1657325"/>
          </a:xfrm>
        </p:grpSpPr>
        <p:sp>
          <p:nvSpPr>
            <p:cNvPr id="226" name="Google Shape;226;p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"/>
          <p:cNvGrpSpPr/>
          <p:nvPr/>
        </p:nvGrpSpPr>
        <p:grpSpPr>
          <a:xfrm rot="-2700000">
            <a:off x="8654315" y="584670"/>
            <a:ext cx="4384989" cy="4384901"/>
            <a:chOff x="7037775" y="2589850"/>
            <a:chExt cx="2493825" cy="2493775"/>
          </a:xfrm>
        </p:grpSpPr>
        <p:grpSp>
          <p:nvGrpSpPr>
            <p:cNvPr id="229" name="Google Shape;229;p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2" name="Google Shape;242;p1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br>
              <a:rPr lang="en-US"/>
            </a:br>
            <a:endParaRPr/>
          </a:p>
        </p:txBody>
      </p:sp>
      <p:sp>
        <p:nvSpPr>
          <p:cNvPr id="1117" name="Google Shape;1117;p12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Whenever an object is created , the constructor gets called.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8" name="Google Shape;1118;p122" descr="constructo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2" y="2600325"/>
            <a:ext cx="52959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Example  Program  in  Eclipse:</a:t>
            </a:r>
            <a:br>
              <a:rPr lang="en-US"/>
            </a:br>
            <a:endParaRPr/>
          </a:p>
        </p:txBody>
      </p:sp>
      <p:sp>
        <p:nvSpPr>
          <p:cNvPr id="1124" name="Google Shape;1124;p12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Human {</a:t>
            </a:r>
            <a:endParaRPr/>
          </a:p>
          <a:p>
            <a:pPr>
              <a:buSzPct val="108108"/>
            </a:pPr>
            <a:r>
              <a:rPr lang="en-US" b="1"/>
              <a:t>int</a:t>
            </a:r>
            <a:r>
              <a:rPr lang="en-US"/>
              <a:t> age;</a:t>
            </a:r>
            <a:endParaRPr/>
          </a:p>
          <a:p>
            <a:pPr>
              <a:buSzPct val="108108"/>
            </a:pPr>
            <a:r>
              <a:rPr lang="en-US"/>
              <a:t>String name;</a:t>
            </a:r>
            <a:endParaRPr/>
          </a:p>
          <a:p>
            <a:pPr>
              <a:buSzPct val="108108"/>
            </a:pPr>
            <a:r>
              <a:rPr lang="en-US"/>
              <a:t>Human(</a:t>
            </a:r>
            <a:r>
              <a:rPr lang="en-US" b="1"/>
              <a:t>int</a:t>
            </a:r>
            <a:r>
              <a:rPr lang="en-US"/>
              <a:t> a,String n){  </a:t>
            </a:r>
            <a:endParaRPr/>
          </a:p>
          <a:p>
            <a:pPr>
              <a:buSzPct val="108108"/>
            </a:pPr>
            <a:r>
              <a:rPr lang="en-US"/>
              <a:t>    age = a;  </a:t>
            </a:r>
            <a:endParaRPr/>
          </a:p>
          <a:p>
            <a:pPr>
              <a:buSzPct val="108108"/>
            </a:pPr>
            <a:r>
              <a:rPr lang="en-US"/>
              <a:t>    name = n;  </a:t>
            </a:r>
            <a:endParaRPr/>
          </a:p>
          <a:p>
            <a:pPr>
              <a:buSzPct val="108108"/>
            </a:pPr>
            <a:r>
              <a:rPr lang="en-US"/>
              <a:t>    } </a:t>
            </a:r>
            <a:endParaRPr/>
          </a:p>
          <a:p>
            <a:pPr>
              <a:buSzPct val="108108"/>
            </a:pPr>
            <a:r>
              <a:rPr lang="en-US" b="1"/>
              <a:t>void</a:t>
            </a:r>
            <a:r>
              <a:rPr lang="en-US"/>
              <a:t> display(){System.</a:t>
            </a:r>
            <a:r>
              <a:rPr lang="en-US" b="1" i="1"/>
              <a:t>out</a:t>
            </a:r>
            <a:r>
              <a:rPr lang="en-US"/>
              <a:t>.println(age+" "+name);}  </a:t>
            </a:r>
            <a:endParaRPr/>
          </a:p>
          <a:p>
            <a:pPr>
              <a:buSzPct val="108108"/>
            </a:pPr>
            <a:r>
              <a:rPr lang="en-US"/>
              <a:t> </a:t>
            </a:r>
            <a:endParaRPr/>
          </a:p>
          <a:p>
            <a:pPr>
              <a:buSzPct val="108108"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 args[]){  </a:t>
            </a:r>
            <a:endParaRPr/>
          </a:p>
          <a:p>
            <a:pPr>
              <a:buSzPct val="108108"/>
            </a:pPr>
            <a:r>
              <a:rPr lang="en-US"/>
              <a:t>//creating objects and passing values  </a:t>
            </a:r>
            <a:endParaRPr/>
          </a:p>
          <a:p>
            <a:pPr>
              <a:buSzPct val="108108"/>
            </a:pPr>
            <a:r>
              <a:rPr lang="en-US"/>
              <a:t>	Human h1 = </a:t>
            </a:r>
            <a:r>
              <a:rPr lang="en-US" b="1"/>
              <a:t>new</a:t>
            </a:r>
            <a:r>
              <a:rPr lang="en-US"/>
              <a:t> Human(20,"Mala");  </a:t>
            </a:r>
            <a:endParaRPr/>
          </a:p>
          <a:p>
            <a:pPr>
              <a:buSzPct val="108108"/>
            </a:pPr>
            <a:r>
              <a:rPr lang="en-US"/>
              <a:t>	Human h2 = </a:t>
            </a:r>
            <a:r>
              <a:rPr lang="en-US" b="1"/>
              <a:t>new</a:t>
            </a:r>
            <a:r>
              <a:rPr lang="en-US"/>
              <a:t> Human(22,"Kala");  </a:t>
            </a:r>
            <a:endParaRPr/>
          </a:p>
          <a:p>
            <a:pPr>
              <a:buSzPct val="108108"/>
            </a:pPr>
            <a:r>
              <a:rPr lang="en-US"/>
              <a:t>//calling method to display the values of object  </a:t>
            </a:r>
            <a:endParaRPr/>
          </a:p>
          <a:p>
            <a:pPr>
              <a:buSzPct val="108108"/>
            </a:pPr>
            <a:r>
              <a:rPr lang="en-US"/>
              <a:t>	h1.display();  </a:t>
            </a:r>
            <a:endParaRPr/>
          </a:p>
          <a:p>
            <a:pPr>
              <a:buSzPct val="108108"/>
            </a:pPr>
            <a:r>
              <a:rPr lang="en-US"/>
              <a:t>	h2.display();  </a:t>
            </a:r>
            <a:endParaRPr/>
          </a:p>
          <a:p>
            <a:pPr>
              <a:buSzPct val="108108"/>
            </a:pPr>
            <a:r>
              <a:rPr lang="en-US"/>
              <a:t>}  </a:t>
            </a:r>
            <a:endParaRPr/>
          </a:p>
          <a:p>
            <a:pPr>
              <a:buSzPct val="108108"/>
            </a:pPr>
            <a:r>
              <a:rPr lang="en-US"/>
              <a:t>}</a:t>
            </a:r>
            <a:endParaRPr/>
          </a:p>
          <a:p>
            <a:pPr indent="-304792"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Output:</a:t>
            </a:r>
            <a:br>
              <a:rPr lang="en-US"/>
            </a:br>
            <a:endParaRPr/>
          </a:p>
        </p:txBody>
      </p:sp>
      <p:sp>
        <p:nvSpPr>
          <p:cNvPr id="1130" name="Google Shape;1130;p12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20 Mala</a:t>
            </a:r>
            <a:endParaRPr/>
          </a:p>
          <a:p>
            <a:r>
              <a:rPr lang="en-US"/>
              <a:t>22 Kala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2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Exercise:</a:t>
            </a:r>
            <a:br>
              <a:rPr lang="en-US"/>
            </a:br>
            <a:endParaRPr/>
          </a:p>
        </p:txBody>
      </p:sp>
      <p:sp>
        <p:nvSpPr>
          <p:cNvPr id="1136" name="Google Shape;1136;p12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667"/>
              <a:t>Write a program to illustrate the use of constructors.</a:t>
            </a:r>
            <a:endParaRPr/>
          </a:p>
          <a:p>
            <a:r>
              <a:rPr lang="en-US" sz="2667"/>
              <a:t>public class Car{  </a:t>
            </a:r>
            <a:endParaRPr/>
          </a:p>
          <a:p>
            <a:r>
              <a:rPr lang="en-US" sz="2667"/>
              <a:t> Car(){</a:t>
            </a:r>
            <a:endParaRPr/>
          </a:p>
          <a:p>
            <a:r>
              <a:rPr lang="en-US" sz="2667"/>
              <a:t>System.out.println("New Car");</a:t>
            </a:r>
            <a:endParaRPr/>
          </a:p>
          <a:p>
            <a:r>
              <a:rPr lang="en-US" sz="2667"/>
              <a:t>}  </a:t>
            </a:r>
            <a:endParaRPr/>
          </a:p>
          <a:p>
            <a:r>
              <a:rPr lang="en-US" sz="2667"/>
              <a:t>public static void main(String args[]){  </a:t>
            </a:r>
            <a:endParaRPr/>
          </a:p>
          <a:p>
            <a:r>
              <a:rPr lang="en-US" sz="2667"/>
              <a:t>Car c = new Car ();  </a:t>
            </a:r>
            <a:endParaRPr/>
          </a:p>
          <a:p>
            <a:r>
              <a:rPr lang="en-US" sz="2667"/>
              <a:t>}  </a:t>
            </a:r>
            <a:endParaRPr/>
          </a:p>
          <a:p>
            <a:r>
              <a:rPr lang="en-US" sz="2667"/>
              <a:t>} 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/>
              <a:t>Instance Variables: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2" name="Google Shape;1142;p12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667"/>
              <a:t>Variables that are declared within the class but outside any method are called instance variables. For instance variables , the memory is allocated at runtime rather than at compile time.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2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96774"/>
            </a:pPr>
            <a:r>
              <a:rPr lang="en-US" sz="4133">
                <a:latin typeface="Times New Roman"/>
                <a:ea typeface="Times New Roman"/>
                <a:cs typeface="Times New Roman"/>
                <a:sym typeface="Times New Roman"/>
              </a:rPr>
              <a:t>Example  Program  in  Eclipse:</a:t>
            </a:r>
            <a:endParaRPr/>
          </a:p>
        </p:txBody>
      </p:sp>
      <p:sp>
        <p:nvSpPr>
          <p:cNvPr id="1148" name="Google Shape;1148;p127"/>
          <p:cNvSpPr txBox="1">
            <a:spLocks noGrp="1"/>
          </p:cNvSpPr>
          <p:nvPr>
            <p:ph type="body" idx="1"/>
          </p:nvPr>
        </p:nvSpPr>
        <p:spPr>
          <a:xfrm>
            <a:off x="951100" y="1702888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Bike {</a:t>
            </a:r>
            <a:endParaRPr/>
          </a:p>
          <a:p>
            <a:pPr>
              <a:buSzPct val="108108"/>
              <a:buNone/>
            </a:pPr>
            <a:r>
              <a:rPr lang="en-US"/>
              <a:t>	String Colour;</a:t>
            </a:r>
            <a:endParaRPr/>
          </a:p>
          <a:p>
            <a:pPr>
              <a:buSzPct val="108108"/>
              <a:buNone/>
            </a:pPr>
            <a:r>
              <a:rPr lang="en-US"/>
              <a:t>	String name;</a:t>
            </a:r>
            <a:endParaRPr/>
          </a:p>
          <a:p>
            <a:pPr>
              <a:buSzPct val="108108"/>
              <a:buNone/>
            </a:pPr>
            <a:r>
              <a:rPr lang="en-US"/>
              <a:t>	</a:t>
            </a:r>
            <a:endParaRPr/>
          </a:p>
          <a:p>
            <a:pPr>
              <a:buSzPct val="108108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drive() {</a:t>
            </a:r>
            <a:endParaRPr/>
          </a:p>
          <a:p>
            <a:pPr>
              <a:buSzPct val="108108"/>
              <a:buNone/>
            </a:pPr>
            <a:r>
              <a:rPr lang="en-US"/>
              <a:t>		System.</a:t>
            </a:r>
            <a:r>
              <a:rPr lang="en-US" b="1" i="1"/>
              <a:t>out</a:t>
            </a:r>
            <a:r>
              <a:rPr lang="en-US"/>
              <a:t>.println("Driving Bike");</a:t>
            </a:r>
            <a:endParaRPr/>
          </a:p>
          <a:p>
            <a:pPr>
              <a:buSzPct val="108108"/>
              <a:buNone/>
            </a:pPr>
            <a:r>
              <a:rPr lang="en-US"/>
              <a:t>	}</a:t>
            </a:r>
            <a:endParaRPr/>
          </a:p>
          <a:p>
            <a:pPr>
              <a:buSzPct val="108108"/>
              <a:buNone/>
            </a:pPr>
            <a:endParaRPr/>
          </a:p>
          <a:p>
            <a:pPr>
              <a:buSzPct val="108108"/>
              <a:buNone/>
            </a:pPr>
            <a:r>
              <a:rPr lang="en-US"/>
              <a:t>	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main(String[] args) {</a:t>
            </a:r>
            <a:endParaRPr/>
          </a:p>
          <a:p>
            <a:pPr>
              <a:buSzPct val="108108"/>
              <a:buNone/>
            </a:pPr>
            <a:r>
              <a:rPr lang="en-US"/>
              <a:t>		Bike b = </a:t>
            </a:r>
            <a:r>
              <a:rPr lang="en-US" b="1"/>
              <a:t>new</a:t>
            </a:r>
            <a:r>
              <a:rPr lang="en-US"/>
              <a:t> Bike();</a:t>
            </a:r>
            <a:endParaRPr/>
          </a:p>
          <a:p>
            <a:pPr>
              <a:buSzPct val="108108"/>
              <a:buNone/>
            </a:pPr>
            <a:r>
              <a:rPr lang="en-US"/>
              <a:t>		b.Colour = "Red";</a:t>
            </a:r>
            <a:endParaRPr/>
          </a:p>
          <a:p>
            <a:pPr>
              <a:buSzPct val="108108"/>
              <a:buNone/>
            </a:pPr>
            <a:r>
              <a:rPr lang="en-US"/>
              <a:t>		b.name = "Pulsar";</a:t>
            </a:r>
            <a:endParaRPr/>
          </a:p>
          <a:p>
            <a:pPr>
              <a:buSzPct val="108108"/>
              <a:buNone/>
            </a:pPr>
            <a:r>
              <a:rPr lang="en-US"/>
              <a:t>		System.</a:t>
            </a:r>
            <a:r>
              <a:rPr lang="en-US" b="1" i="1"/>
              <a:t>out</a:t>
            </a:r>
            <a:r>
              <a:rPr lang="en-US"/>
              <a:t>.println(b.Colour+" "+b.name);</a:t>
            </a:r>
            <a:endParaRPr/>
          </a:p>
          <a:p>
            <a:pPr>
              <a:buSzPct val="108108"/>
              <a:buNone/>
            </a:pPr>
            <a:r>
              <a:rPr lang="en-US"/>
              <a:t>		b.drive();</a:t>
            </a:r>
            <a:endParaRPr/>
          </a:p>
          <a:p>
            <a:pPr>
              <a:buSzPct val="108108"/>
              <a:buNone/>
            </a:pPr>
            <a:r>
              <a:rPr lang="en-US"/>
              <a:t> </a:t>
            </a:r>
            <a:endParaRPr/>
          </a:p>
          <a:p>
            <a:pPr>
              <a:buSzPct val="108108"/>
              <a:buNone/>
            </a:pPr>
            <a:r>
              <a:rPr lang="en-US"/>
              <a:t>	}</a:t>
            </a:r>
            <a:endParaRPr/>
          </a:p>
          <a:p>
            <a:pPr>
              <a:buSzPct val="108108"/>
              <a:buNone/>
            </a:pPr>
            <a:r>
              <a:rPr lang="en-US"/>
              <a:t> </a:t>
            </a:r>
            <a:endParaRPr/>
          </a:p>
          <a:p>
            <a:pPr>
              <a:buSzPct val="108108"/>
              <a:buNone/>
            </a:pPr>
            <a:r>
              <a:rPr lang="en-US"/>
              <a:t>}</a:t>
            </a:r>
            <a:endParaRPr/>
          </a:p>
          <a:p>
            <a:pPr indent="-304792"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/>
              <a:t>Output:</a:t>
            </a:r>
            <a:br>
              <a:rPr lang="en-US" sz="6400"/>
            </a:b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12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Red Pulsar</a:t>
            </a:r>
            <a:endParaRPr/>
          </a:p>
          <a:p>
            <a:r>
              <a:rPr lang="en-US"/>
              <a:t>Driving Bike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9"/>
          <p:cNvSpPr txBox="1">
            <a:spLocks noGrp="1"/>
          </p:cNvSpPr>
          <p:nvPr>
            <p:ph type="title"/>
          </p:nvPr>
        </p:nvSpPr>
        <p:spPr>
          <a:xfrm>
            <a:off x="951100" y="27625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br>
              <a:rPr lang="en-US"/>
            </a:b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INHERITANCE:</a:t>
            </a:r>
            <a:endParaRPr/>
          </a:p>
        </p:txBody>
      </p:sp>
      <p:sp>
        <p:nvSpPr>
          <p:cNvPr id="1160" name="Google Shape;1160;p129"/>
          <p:cNvSpPr txBox="1">
            <a:spLocks noGrp="1"/>
          </p:cNvSpPr>
          <p:nvPr>
            <p:ph type="body" idx="1"/>
          </p:nvPr>
        </p:nvSpPr>
        <p:spPr>
          <a:xfrm>
            <a:off x="951100" y="1301105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When a childclass inherits the properties of the parent class , then this concept is called as inheritance.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30"/>
          <p:cNvSpPr txBox="1">
            <a:spLocks noGrp="1"/>
          </p:cNvSpPr>
          <p:nvPr>
            <p:ph type="title"/>
          </p:nvPr>
        </p:nvSpPr>
        <p:spPr>
          <a:xfrm>
            <a:off x="951000" y="414800"/>
            <a:ext cx="10290000" cy="108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/>
            </a:b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INHERITANCE:</a:t>
            </a:r>
            <a:endParaRPr/>
          </a:p>
        </p:txBody>
      </p:sp>
      <p:sp>
        <p:nvSpPr>
          <p:cNvPr id="1166" name="Google Shape;1166;p1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US" kern="0"/>
              <a:pPr defTabSz="1219170">
                <a:buClr>
                  <a:srgbClr val="000000"/>
                </a:buClr>
              </a:pPr>
              <a:t>18</a:t>
            </a:fld>
            <a:endParaRPr kern="0"/>
          </a:p>
        </p:txBody>
      </p:sp>
      <p:pic>
        <p:nvPicPr>
          <p:cNvPr id="1167" name="Google Shape;1167;p130" descr="inheritanc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3109" y="2622359"/>
            <a:ext cx="39116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Example</a:t>
            </a:r>
            <a:endParaRPr/>
          </a:p>
        </p:txBody>
      </p:sp>
      <p:sp>
        <p:nvSpPr>
          <p:cNvPr id="1173" name="Google Shape;1173;p13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class Employee3{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float salary=40000;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 Programmer extends Employee3{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int bonus=10000;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public static void main(String args[]){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Programmer p=new Programmer();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System.out.println("Programmer salary is:"+p.salary);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System.out.println("Bonus of Programmer is:"+p.bonus);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/>
          </a:p>
          <a:p>
            <a:pPr algn="just">
              <a:lnSpc>
                <a:spcPct val="170000"/>
              </a:lnSpc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-304792"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1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Methods In Java</a:t>
            </a:r>
            <a:endParaRPr/>
          </a:p>
        </p:txBody>
      </p:sp>
      <p:sp>
        <p:nvSpPr>
          <p:cNvPr id="1068" name="Google Shape;1068;p11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A method in java is a group of statements which is used to per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form a specific task.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9" name="Google Shape;1069;p114" descr="method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649" y="2979109"/>
            <a:ext cx="6400799" cy="347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3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79" name="Google Shape;1179;p13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Parrots are screeching</a:t>
            </a:r>
            <a:endParaRPr/>
          </a:p>
          <a:p>
            <a:pPr>
              <a:buNone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flying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MULTI-LEVEL INHERITANCE</a:t>
            </a:r>
            <a:endParaRPr/>
          </a:p>
        </p:txBody>
      </p:sp>
      <p:sp>
        <p:nvSpPr>
          <p:cNvPr id="1185" name="Google Shape;1185;p13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 Animal{  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 eat(){System.out.println("eating...");}  </a:t>
            </a:r>
            <a:endParaRPr/>
          </a:p>
          <a:p>
            <a:pPr>
              <a:buSzPct val="108108"/>
              <a:buNone/>
            </a:pPr>
            <a:r>
              <a:rPr lang="en-US"/>
              <a:t>}  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 Dog </a:t>
            </a:r>
            <a:r>
              <a:rPr lang="en-US" b="1"/>
              <a:t>extends</a:t>
            </a:r>
            <a:r>
              <a:rPr lang="en-US"/>
              <a:t> Animal{  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 bark(){System.out.println("barking...");}  </a:t>
            </a:r>
            <a:endParaRPr/>
          </a:p>
          <a:p>
            <a:pPr>
              <a:buSzPct val="108108"/>
              <a:buNone/>
            </a:pPr>
            <a:r>
              <a:rPr lang="en-US"/>
              <a:t>}  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 BabyDog </a:t>
            </a:r>
            <a:r>
              <a:rPr lang="en-US" b="1"/>
              <a:t>extends</a:t>
            </a:r>
            <a:r>
              <a:rPr lang="en-US"/>
              <a:t> Dog{  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 weep(){System.out.println("weeping...");}  </a:t>
            </a:r>
            <a:endParaRPr/>
          </a:p>
          <a:p>
            <a:pPr>
              <a:buSzPct val="108108"/>
              <a:buNone/>
            </a:pPr>
            <a:r>
              <a:rPr lang="en-US"/>
              <a:t>}  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 TestInheritance2{  </a:t>
            </a:r>
            <a:endParaRPr/>
          </a:p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 args[]){  </a:t>
            </a:r>
            <a:endParaRPr/>
          </a:p>
          <a:p>
            <a:pPr>
              <a:buSzPct val="108108"/>
              <a:buNone/>
            </a:pPr>
            <a:r>
              <a:rPr lang="en-US"/>
              <a:t>BabyDog d=</a:t>
            </a:r>
            <a:r>
              <a:rPr lang="en-US" b="1"/>
              <a:t>new</a:t>
            </a:r>
            <a:r>
              <a:rPr lang="en-US"/>
              <a:t> BabyDog();  </a:t>
            </a:r>
            <a:endParaRPr/>
          </a:p>
          <a:p>
            <a:pPr>
              <a:buSzPct val="108108"/>
              <a:buNone/>
            </a:pPr>
            <a:r>
              <a:rPr lang="en-US"/>
              <a:t>d.weep();  </a:t>
            </a:r>
            <a:endParaRPr/>
          </a:p>
          <a:p>
            <a:pPr>
              <a:buSzPct val="108108"/>
              <a:buNone/>
            </a:pPr>
            <a:r>
              <a:rPr lang="en-US"/>
              <a:t>d.bark();  </a:t>
            </a:r>
            <a:endParaRPr/>
          </a:p>
          <a:p>
            <a:pPr>
              <a:buSzPct val="108108"/>
              <a:buNone/>
            </a:pPr>
            <a:r>
              <a:rPr lang="en-US"/>
              <a:t>d.eat();  </a:t>
            </a:r>
            <a:endParaRPr/>
          </a:p>
          <a:p>
            <a:pPr>
              <a:buSzPct val="108108"/>
              <a:buNone/>
            </a:pPr>
            <a:r>
              <a:rPr lang="en-US"/>
              <a:t>}}  </a:t>
            </a:r>
            <a:endParaRPr/>
          </a:p>
          <a:p>
            <a:pPr>
              <a:buSzPct val="108108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3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Hierarchical Inheritance:</a:t>
            </a:r>
            <a:endParaRPr/>
          </a:p>
        </p:txBody>
      </p:sp>
      <p:sp>
        <p:nvSpPr>
          <p:cNvPr id="1191" name="Google Shape;1191;p13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  <a:buNone/>
            </a:pPr>
            <a:r>
              <a:rPr lang="en-US" b="1"/>
              <a:t>Example  Program  in  Eclipse: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 Bird{  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 fly(){System.</a:t>
            </a:r>
            <a:r>
              <a:rPr lang="en-US" b="1" i="1"/>
              <a:t>out</a:t>
            </a:r>
            <a:r>
              <a:rPr lang="en-US"/>
              <a:t>.println("Birds are flying");}  </a:t>
            </a:r>
            <a:endParaRPr/>
          </a:p>
          <a:p>
            <a:pPr>
              <a:buSzPct val="108108"/>
              <a:buNone/>
            </a:pPr>
            <a:r>
              <a:rPr lang="en-US"/>
              <a:t>}  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 Parrot </a:t>
            </a:r>
            <a:r>
              <a:rPr lang="en-US" b="1"/>
              <a:t>extends</a:t>
            </a:r>
            <a:r>
              <a:rPr lang="en-US"/>
              <a:t> Bird{  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 screech(){System.</a:t>
            </a:r>
            <a:r>
              <a:rPr lang="en-US" b="1" i="1"/>
              <a:t>out</a:t>
            </a:r>
            <a:r>
              <a:rPr lang="en-US"/>
              <a:t>.println("Parrots are screeching");}  </a:t>
            </a:r>
            <a:endParaRPr/>
          </a:p>
          <a:p>
            <a:pPr>
              <a:buSzPct val="108108"/>
              <a:buNone/>
            </a:pPr>
            <a:r>
              <a:rPr lang="en-US"/>
              <a:t>}  </a:t>
            </a:r>
            <a:endParaRPr/>
          </a:p>
          <a:p>
            <a:pPr>
              <a:buSzPct val="108108"/>
              <a:buNone/>
            </a:pPr>
            <a:r>
              <a:rPr lang="en-US"/>
              <a:t> </a:t>
            </a:r>
            <a:endParaRPr/>
          </a:p>
          <a:p>
            <a:pPr>
              <a:buSzPct val="108108"/>
              <a:buNone/>
            </a:pPr>
            <a:r>
              <a:rPr lang="en-US" b="1"/>
              <a:t>class</a:t>
            </a:r>
            <a:r>
              <a:rPr lang="en-US"/>
              <a:t> Peacock </a:t>
            </a:r>
            <a:r>
              <a:rPr lang="en-US" b="1"/>
              <a:t>extends</a:t>
            </a:r>
            <a:r>
              <a:rPr lang="en-US"/>
              <a:t> Bird {  </a:t>
            </a:r>
            <a:endParaRPr/>
          </a:p>
          <a:p>
            <a:pPr>
              <a:buSzPct val="108108"/>
              <a:buNone/>
            </a:pPr>
            <a:r>
              <a:rPr lang="en-US" b="1"/>
              <a:t>void</a:t>
            </a:r>
            <a:r>
              <a:rPr lang="en-US"/>
              <a:t> scream(){System.</a:t>
            </a:r>
            <a:r>
              <a:rPr lang="en-US" b="1" i="1"/>
              <a:t>out</a:t>
            </a:r>
            <a:r>
              <a:rPr lang="en-US"/>
              <a:t>.println("Peacocks are screaming");}  </a:t>
            </a:r>
            <a:endParaRPr/>
          </a:p>
          <a:p>
            <a:pPr>
              <a:buSzPct val="108108"/>
              <a:buNone/>
            </a:pPr>
            <a:r>
              <a:rPr lang="en-US"/>
              <a:t>}</a:t>
            </a:r>
            <a:endParaRPr/>
          </a:p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ExInherit1{  </a:t>
            </a:r>
            <a:endParaRPr/>
          </a:p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 args[]){  </a:t>
            </a:r>
            <a:endParaRPr/>
          </a:p>
          <a:p>
            <a:pPr>
              <a:buSzPct val="108108"/>
              <a:buNone/>
            </a:pPr>
            <a:r>
              <a:rPr lang="en-US"/>
              <a:t>	Peacock c = </a:t>
            </a:r>
            <a:r>
              <a:rPr lang="en-US" b="1"/>
              <a:t>new</a:t>
            </a:r>
            <a:r>
              <a:rPr lang="en-US"/>
              <a:t> Peacock();  </a:t>
            </a:r>
            <a:endParaRPr/>
          </a:p>
          <a:p>
            <a:pPr>
              <a:buSzPct val="108108"/>
              <a:buNone/>
            </a:pPr>
            <a:r>
              <a:rPr lang="en-US"/>
              <a:t>c.scream();  </a:t>
            </a:r>
            <a:endParaRPr/>
          </a:p>
          <a:p>
            <a:pPr>
              <a:buSzPct val="108108"/>
              <a:buNone/>
            </a:pPr>
            <a:r>
              <a:rPr lang="en-US"/>
              <a:t>c.fly();</a:t>
            </a:r>
            <a:endParaRPr/>
          </a:p>
          <a:p>
            <a:pPr>
              <a:buSzPct val="108108"/>
              <a:buNone/>
            </a:pPr>
            <a:r>
              <a:rPr lang="en-US"/>
              <a:t>}}  </a:t>
            </a:r>
            <a:endParaRPr/>
          </a:p>
          <a:p>
            <a:pPr indent="-304792"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Output:</a:t>
            </a:r>
            <a:br>
              <a:rPr lang="en-US"/>
            </a:br>
            <a:endParaRPr/>
          </a:p>
        </p:txBody>
      </p:sp>
      <p:sp>
        <p:nvSpPr>
          <p:cNvPr id="1197" name="Google Shape;1197;p135"/>
          <p:cNvSpPr txBox="1">
            <a:spLocks noGrp="1"/>
          </p:cNvSpPr>
          <p:nvPr>
            <p:ph type="body" idx="1"/>
          </p:nvPr>
        </p:nvSpPr>
        <p:spPr>
          <a:xfrm>
            <a:off x="951100" y="1287251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/>
              <a:t>Peacocks are screaming</a:t>
            </a:r>
            <a:endParaRPr/>
          </a:p>
          <a:p>
            <a:pPr>
              <a:buNone/>
            </a:pPr>
            <a:r>
              <a:rPr lang="en-US"/>
              <a:t>Birds are flying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>
            <a:spLocks noGrp="1"/>
          </p:cNvSpPr>
          <p:nvPr>
            <p:ph type="title"/>
          </p:nvPr>
        </p:nvSpPr>
        <p:spPr>
          <a:xfrm>
            <a:off x="1973328" y="1"/>
            <a:ext cx="7443817" cy="4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21"/>
              <a:t>What is Internship????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1779363" y="1530981"/>
            <a:ext cx="8853788" cy="5173355"/>
            <a:chOff x="616688" y="1057497"/>
            <a:chExt cx="7634176" cy="4253023"/>
          </a:xfrm>
        </p:grpSpPr>
        <p:sp>
          <p:nvSpPr>
            <p:cNvPr id="428" name="Google Shape;428;p18"/>
            <p:cNvSpPr/>
            <p:nvPr/>
          </p:nvSpPr>
          <p:spPr>
            <a:xfrm>
              <a:off x="616688" y="1057497"/>
              <a:ext cx="1913860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Learn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818165" y="1764562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Practice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253561" y="2471627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688957" y="3181329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Certified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113719" y="3896390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1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Grow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602137" y="1742889"/>
            <a:ext cx="11286559" cy="33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963" u="sng"/>
              <a:t>Pantech</a:t>
            </a:r>
            <a:r>
              <a:rPr lang="en-US" sz="5963"/>
              <a:t> will make you to </a:t>
            </a:r>
            <a:r>
              <a:rPr lang="en-US" sz="5963" u="sng"/>
              <a:t>create 6 Projects</a:t>
            </a:r>
            <a:r>
              <a:rPr lang="en-US" sz="5963"/>
              <a:t> in Java in </a:t>
            </a:r>
            <a:r>
              <a:rPr lang="en-US" sz="5963" u="sng"/>
              <a:t>30 Days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602136" y="1274468"/>
            <a:ext cx="6166645" cy="51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528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 of this 30 Days Master Class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1160033" y="922857"/>
            <a:ext cx="9010272" cy="66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1 Month Internship in Java Full Stack</a:t>
            </a:r>
            <a:endParaRPr dirty="0"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xfrm>
            <a:off x="230656" y="1992343"/>
            <a:ext cx="11023161" cy="461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INTERNSHIP E-Certificate (30Days Internship on Java Full Stack)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Highly organized Video content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Project Files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PPTs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Assignments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Weekly Hackathons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Flexible Time.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Access Period: 60Days from the date of payment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Community or Forum Support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1795071" y="784535"/>
            <a:ext cx="7579583" cy="7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13">
                <a:latin typeface="Times New Roman"/>
                <a:ea typeface="Times New Roman"/>
                <a:cs typeface="Times New Roman"/>
                <a:sym typeface="Times New Roman"/>
              </a:rPr>
              <a:t>What You Will Get???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body" idx="1"/>
          </p:nvPr>
        </p:nvSpPr>
        <p:spPr>
          <a:xfrm>
            <a:off x="1537195" y="1507140"/>
            <a:ext cx="6960791" cy="68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 Days Learning Practice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Servlet concepts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+ Projects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Erasure Coding(Day 25)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Public Auditing(Day 26)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Counselling Management System(Day 27)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Software Puzzle(Day 28)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Crime Management System(Day 29)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Secure Multi-Owner Data Sharing(Day 30)</a:t>
            </a:r>
            <a:endParaRPr sz="2400" b="1">
              <a:solidFill>
                <a:schemeClr val="dk1"/>
              </a:solidFill>
            </a:endParaRPr>
          </a:p>
          <a:p>
            <a:pPr marL="395843" indent="-156561"/>
            <a:endParaRPr sz="1807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1"/>
          <p:cNvGrpSpPr/>
          <p:nvPr/>
        </p:nvGrpSpPr>
        <p:grpSpPr>
          <a:xfrm>
            <a:off x="6454687" y="606054"/>
            <a:ext cx="2581360" cy="1626692"/>
            <a:chOff x="5154453" y="-180188"/>
            <a:chExt cx="2856973" cy="1800375"/>
          </a:xfrm>
        </p:grpSpPr>
        <p:grpSp>
          <p:nvGrpSpPr>
            <p:cNvPr id="452" name="Google Shape;452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21"/>
            <p:cNvSpPr txBox="1"/>
            <p:nvPr/>
          </p:nvSpPr>
          <p:spPr>
            <a:xfrm>
              <a:off x="5425737" y="386344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Files of  Java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7217744" y="1783977"/>
            <a:ext cx="2581360" cy="1626692"/>
            <a:chOff x="5154453" y="-180188"/>
            <a:chExt cx="2856973" cy="1800375"/>
          </a:xfrm>
        </p:grpSpPr>
        <p:grpSp>
          <p:nvGrpSpPr>
            <p:cNvPr id="457" name="Google Shape;457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8" name="Google Shape;458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21"/>
            <p:cNvSpPr txBox="1"/>
            <p:nvPr/>
          </p:nvSpPr>
          <p:spPr>
            <a:xfrm>
              <a:off x="5299666" y="408089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PPT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1"/>
          <p:cNvGrpSpPr/>
          <p:nvPr/>
        </p:nvGrpSpPr>
        <p:grpSpPr>
          <a:xfrm>
            <a:off x="7444291" y="2861723"/>
            <a:ext cx="3656564" cy="1860516"/>
            <a:chOff x="4912391" y="-281356"/>
            <a:chExt cx="4046978" cy="2059164"/>
          </a:xfrm>
        </p:grpSpPr>
        <p:grpSp>
          <p:nvGrpSpPr>
            <p:cNvPr id="462" name="Google Shape;462;p21"/>
            <p:cNvGrpSpPr/>
            <p:nvPr/>
          </p:nvGrpSpPr>
          <p:grpSpPr>
            <a:xfrm rot="474658">
              <a:off x="5004003" y="-41614"/>
              <a:ext cx="3592984" cy="1579680"/>
              <a:chOff x="4275220" y="2167013"/>
              <a:chExt cx="1072072" cy="192463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361285" y="2203201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275220" y="2167013"/>
                <a:ext cx="107207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21"/>
            <p:cNvSpPr txBox="1"/>
            <p:nvPr/>
          </p:nvSpPr>
          <p:spPr>
            <a:xfrm>
              <a:off x="5198090" y="277520"/>
              <a:ext cx="3761279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Video Class Access for 2 Months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41153" y="4987815"/>
            <a:ext cx="3461947" cy="982372"/>
            <a:chOff x="6554696" y="509501"/>
            <a:chExt cx="711709" cy="802366"/>
          </a:xfrm>
        </p:grpSpPr>
        <p:sp>
          <p:nvSpPr>
            <p:cNvPr id="467" name="Google Shape;467;p21"/>
            <p:cNvSpPr/>
            <p:nvPr/>
          </p:nvSpPr>
          <p:spPr>
            <a:xfrm>
              <a:off x="6554696" y="532636"/>
              <a:ext cx="696978" cy="779231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chance to Enroll 1-Month Internship on demand</a:t>
              </a:r>
              <a:endParaRPr kumimoji="0" sz="180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1812027" y="2625828"/>
            <a:ext cx="5682976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65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8159" marR="0" lvl="0" indent="-17781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9"/>
              <a:buFontTx/>
              <a:buNone/>
              <a:tabLst/>
              <a:defRPr/>
            </a:pPr>
            <a:endParaRPr kumimoji="0" sz="12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28</a:t>
            </a:fld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5181601" y="993234"/>
            <a:ext cx="6206836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Enroll into 1 month Internship?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5181600" y="2635970"/>
            <a:ext cx="4627419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+mn-ea"/>
                <a:cs typeface="+mn-cs"/>
              </a:rPr>
              <a:t>https://imjo.in/gHNkDr</a:t>
            </a:r>
            <a:endParaRPr kumimoji="0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5181601" y="3962396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COUPON CODE : </a:t>
            </a: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JFSMC2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DCEEE-FD61-A314-23EB-2E8A7BAF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" y="641094"/>
            <a:ext cx="3862035" cy="5575812"/>
          </a:xfrm>
          <a:prstGeom prst="rect">
            <a:avLst/>
          </a:prstGeom>
        </p:spPr>
      </p:pic>
      <p:sp>
        <p:nvSpPr>
          <p:cNvPr id="4" name="Google Shape;478;p22">
            <a:extLst>
              <a:ext uri="{FF2B5EF4-FFF2-40B4-BE49-F238E27FC236}">
                <a16:creationId xmlns:a16="http://schemas.microsoft.com/office/drawing/2014/main" id="{89F69886-967F-F1D3-4C04-B0AA30CBD1D8}"/>
              </a:ext>
            </a:extLst>
          </p:cNvPr>
          <p:cNvSpPr txBox="1"/>
          <p:nvPr/>
        </p:nvSpPr>
        <p:spPr>
          <a:xfrm>
            <a:off x="5181600" y="3314302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REG FEE : Rs.1999  Rs.999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89E03-19CB-C2A1-984B-B42CBC4ABFDE}"/>
              </a:ext>
            </a:extLst>
          </p:cNvPr>
          <p:cNvCxnSpPr/>
          <p:nvPr/>
        </p:nvCxnSpPr>
        <p:spPr>
          <a:xfrm>
            <a:off x="6934200" y="3581400"/>
            <a:ext cx="1047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93750"/>
            </a:pPr>
            <a:r>
              <a:rPr lang="en-US" sz="4267"/>
              <a:t>Example  Program  in  Eclipse:</a:t>
            </a:r>
            <a:br>
              <a:rPr lang="en-US" sz="4267"/>
            </a:br>
            <a:endParaRPr sz="42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5" name="Google Shape;1075;p11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Predfn   </a:t>
            </a:r>
            <a:endParaRPr/>
          </a:p>
          <a:p>
            <a:pPr>
              <a:buNone/>
            </a:pPr>
            <a:r>
              <a:rPr lang="en-US"/>
              <a:t>{  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main(String[] args)   </a:t>
            </a:r>
            <a:endParaRPr/>
          </a:p>
          <a:p>
            <a:pPr>
              <a:buNone/>
            </a:pPr>
            <a:r>
              <a:rPr lang="en-US"/>
              <a:t>{  </a:t>
            </a:r>
            <a:endParaRPr/>
          </a:p>
          <a:p>
            <a:pPr>
              <a:buNone/>
            </a:pPr>
            <a:r>
              <a:rPr lang="en-US"/>
              <a:t>// using the max() method of Math class  </a:t>
            </a:r>
            <a:endParaRPr/>
          </a:p>
          <a:p>
            <a:pPr>
              <a:buNone/>
            </a:pPr>
            <a:r>
              <a:rPr lang="en-US"/>
              <a:t>System.</a:t>
            </a:r>
            <a:r>
              <a:rPr lang="en-US" b="1" i="1"/>
              <a:t>out</a:t>
            </a:r>
            <a:r>
              <a:rPr lang="en-US"/>
              <a:t>.print("The squareroot is: " + Math.</a:t>
            </a:r>
            <a:r>
              <a:rPr lang="en-US" i="1"/>
              <a:t>sqrt</a:t>
            </a:r>
            <a:r>
              <a:rPr lang="en-US"/>
              <a:t>(9));  </a:t>
            </a:r>
            <a:endParaRPr/>
          </a:p>
          <a:p>
            <a:pPr>
              <a:buNone/>
            </a:pPr>
            <a:r>
              <a:rPr lang="en-US"/>
              <a:t>}  </a:t>
            </a:r>
            <a:endParaRPr/>
          </a:p>
          <a:p>
            <a:pPr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1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081" name="Google Shape;1081;p11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667"/>
              <a:t>The squareroot is: 3.0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User-defined method:</a:t>
            </a:r>
            <a:br>
              <a:rPr lang="en-US"/>
            </a:br>
            <a:endParaRPr/>
          </a:p>
        </p:txBody>
      </p:sp>
      <p:sp>
        <p:nvSpPr>
          <p:cNvPr id="1087" name="Google Shape;1087;p11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Methods which are manually written by the user are called user-defined methods.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SzPct val="111111"/>
            </a:pPr>
            <a:r>
              <a:rPr lang="en-US"/>
              <a:t>Example  Program  in  Eclipse:</a:t>
            </a:r>
            <a:endParaRPr/>
          </a:p>
        </p:txBody>
      </p:sp>
      <p:sp>
        <p:nvSpPr>
          <p:cNvPr id="1093" name="Google Shape;1093;p11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Division   </a:t>
            </a:r>
            <a:endParaRPr/>
          </a:p>
          <a:p>
            <a:pPr>
              <a:buSzPct val="108108"/>
              <a:buNone/>
            </a:pPr>
            <a:r>
              <a:rPr lang="en-US"/>
              <a:t>{  </a:t>
            </a:r>
            <a:endParaRPr/>
          </a:p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main(String[] args)   </a:t>
            </a:r>
            <a:endParaRPr/>
          </a:p>
          <a:p>
            <a:pPr>
              <a:buSzPct val="108108"/>
              <a:buNone/>
            </a:pPr>
            <a:r>
              <a:rPr lang="en-US"/>
              <a:t>{  </a:t>
            </a:r>
            <a:endParaRPr/>
          </a:p>
          <a:p>
            <a:pPr>
              <a:buSzPct val="108108"/>
              <a:buNone/>
            </a:pPr>
            <a:r>
              <a:rPr lang="en-US" b="1"/>
              <a:t>int</a:t>
            </a:r>
            <a:r>
              <a:rPr lang="en-US"/>
              <a:t> num1 = 20;  </a:t>
            </a:r>
            <a:endParaRPr/>
          </a:p>
          <a:p>
            <a:pPr>
              <a:buSzPct val="108108"/>
              <a:buNone/>
            </a:pPr>
            <a:r>
              <a:rPr lang="en-US" b="1"/>
              <a:t>int</a:t>
            </a:r>
            <a:r>
              <a:rPr lang="en-US"/>
              <a:t> num2 = 2;  </a:t>
            </a:r>
            <a:endParaRPr/>
          </a:p>
          <a:p>
            <a:pPr>
              <a:buSzPct val="108108"/>
              <a:buNone/>
            </a:pPr>
            <a:r>
              <a:rPr lang="en-US"/>
              <a:t>Division d1 = </a:t>
            </a:r>
            <a:r>
              <a:rPr lang="en-US" b="1"/>
              <a:t>new</a:t>
            </a:r>
            <a:r>
              <a:rPr lang="en-US"/>
              <a:t> Division();</a:t>
            </a:r>
            <a:endParaRPr/>
          </a:p>
          <a:p>
            <a:pPr>
              <a:buSzPct val="108108"/>
              <a:buNone/>
            </a:pPr>
            <a:r>
              <a:rPr lang="en-US" b="1"/>
              <a:t>int</a:t>
            </a:r>
            <a:r>
              <a:rPr lang="en-US"/>
              <a:t> num3 = d1.div(num1,num2);    </a:t>
            </a:r>
            <a:endParaRPr/>
          </a:p>
          <a:p>
            <a:pPr>
              <a:buSzPct val="108108"/>
              <a:buNone/>
            </a:pPr>
            <a:r>
              <a:rPr lang="en-US"/>
              <a:t>System.</a:t>
            </a:r>
            <a:r>
              <a:rPr lang="en-US" b="1" i="1"/>
              <a:t>out</a:t>
            </a:r>
            <a:r>
              <a:rPr lang="en-US"/>
              <a:t>.println("The division of num1 and num2 is= " + num3);  </a:t>
            </a:r>
            <a:endParaRPr/>
          </a:p>
          <a:p>
            <a:pPr>
              <a:buSzPct val="108108"/>
              <a:buNone/>
            </a:pPr>
            <a:r>
              <a:rPr lang="en-US"/>
              <a:t>}  </a:t>
            </a:r>
            <a:endParaRPr/>
          </a:p>
          <a:p>
            <a:pPr>
              <a:buSzPct val="108108"/>
              <a:buNone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 div(</a:t>
            </a:r>
            <a:r>
              <a:rPr lang="en-US" b="1"/>
              <a:t>int</a:t>
            </a:r>
            <a:r>
              <a:rPr lang="en-US"/>
              <a:t> a, </a:t>
            </a:r>
            <a:r>
              <a:rPr lang="en-US" b="1"/>
              <a:t>int</a:t>
            </a:r>
            <a:r>
              <a:rPr lang="en-US"/>
              <a:t> b)   </a:t>
            </a:r>
            <a:endParaRPr/>
          </a:p>
          <a:p>
            <a:pPr>
              <a:buSzPct val="108108"/>
              <a:buNone/>
            </a:pPr>
            <a:r>
              <a:rPr lang="en-US"/>
              <a:t>{  </a:t>
            </a:r>
            <a:endParaRPr/>
          </a:p>
          <a:p>
            <a:pPr>
              <a:buSzPct val="108108"/>
              <a:buNone/>
            </a:pPr>
            <a:r>
              <a:rPr lang="en-US" b="1"/>
              <a:t>int</a:t>
            </a:r>
            <a:r>
              <a:rPr lang="en-US"/>
              <a:t> c;  </a:t>
            </a:r>
            <a:endParaRPr/>
          </a:p>
          <a:p>
            <a:pPr>
              <a:buSzPct val="108108"/>
              <a:buNone/>
            </a:pPr>
            <a:r>
              <a:rPr lang="en-US"/>
              <a:t>c=a/b; </a:t>
            </a:r>
            <a:endParaRPr/>
          </a:p>
          <a:p>
            <a:pPr>
              <a:buSzPct val="108108"/>
              <a:buNone/>
            </a:pPr>
            <a:r>
              <a:rPr lang="en-US" b="1"/>
              <a:t>return</a:t>
            </a:r>
            <a:r>
              <a:rPr lang="en-US"/>
              <a:t> c;  </a:t>
            </a:r>
            <a:endParaRPr/>
          </a:p>
          <a:p>
            <a:pPr>
              <a:buSzPct val="108108"/>
              <a:buNone/>
            </a:pPr>
            <a:r>
              <a:rPr lang="en-US"/>
              <a:t>}  </a:t>
            </a:r>
            <a:endParaRPr/>
          </a:p>
          <a:p>
            <a:pPr>
              <a:buSzPct val="108108"/>
              <a:buNone/>
            </a:pPr>
            <a:r>
              <a:rPr lang="en-US"/>
              <a:t>}</a:t>
            </a:r>
            <a:endParaRPr/>
          </a:p>
          <a:p>
            <a:pPr indent="-304792"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Output:</a:t>
            </a:r>
            <a:br>
              <a:rPr lang="en-US"/>
            </a:br>
            <a:endParaRPr/>
          </a:p>
        </p:txBody>
      </p:sp>
      <p:sp>
        <p:nvSpPr>
          <p:cNvPr id="1099" name="Google Shape;1099;p11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The division of num1 and num2 is= 10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Exercise:</a:t>
            </a:r>
            <a:br>
              <a:rPr lang="en-US"/>
            </a:br>
            <a:endParaRPr/>
          </a:p>
        </p:txBody>
      </p:sp>
      <p:sp>
        <p:nvSpPr>
          <p:cNvPr id="1105" name="Google Shape;1105;p12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buSzPct val="129032"/>
            </a:pPr>
            <a:r>
              <a:rPr lang="en-US"/>
              <a:t>Find the error in the following program:</a:t>
            </a:r>
            <a:endParaRPr/>
          </a:p>
          <a:p>
            <a:pPr>
              <a:buSzPct val="129032"/>
            </a:pPr>
            <a:r>
              <a:rPr lang="en-US"/>
              <a:t>public class Mxfn   </a:t>
            </a:r>
            <a:endParaRPr/>
          </a:p>
          <a:p>
            <a:pPr>
              <a:buSzPct val="129032"/>
            </a:pPr>
            <a:r>
              <a:rPr lang="en-US"/>
              <a:t>{  </a:t>
            </a:r>
            <a:endParaRPr/>
          </a:p>
          <a:p>
            <a:pPr>
              <a:buSzPct val="129032"/>
            </a:pPr>
            <a:r>
              <a:rPr lang="en-US"/>
              <a:t>public static void main(String[] args)   </a:t>
            </a:r>
            <a:endParaRPr/>
          </a:p>
          <a:p>
            <a:pPr>
              <a:buSzPct val="129032"/>
            </a:pPr>
            <a:r>
              <a:rPr lang="en-US"/>
              <a:t>{  </a:t>
            </a:r>
            <a:endParaRPr/>
          </a:p>
          <a:p>
            <a:pPr>
              <a:buSzPct val="129032"/>
            </a:pPr>
            <a:r>
              <a:rPr lang="en-US"/>
              <a:t>int num1 = 20;  </a:t>
            </a:r>
            <a:endParaRPr/>
          </a:p>
          <a:p>
            <a:pPr>
              <a:buSzPct val="129032"/>
            </a:pPr>
            <a:r>
              <a:rPr lang="en-US"/>
              <a:t>int num2 = 2;  </a:t>
            </a:r>
            <a:endParaRPr/>
          </a:p>
          <a:p>
            <a:pPr>
              <a:buSzPct val="129032"/>
            </a:pPr>
            <a:r>
              <a:rPr lang="en-US"/>
              <a:t>int num3 = mxf(num1,num2);    </a:t>
            </a:r>
            <a:endParaRPr/>
          </a:p>
          <a:p>
            <a:pPr>
              <a:buSzPct val="129032"/>
            </a:pPr>
            <a:r>
              <a:rPr lang="en-US"/>
              <a:t>System.out.println("The maximum of num1 and num2 is= ", num3);  </a:t>
            </a:r>
            <a:endParaRPr/>
          </a:p>
          <a:p>
            <a:pPr>
              <a:buSzPct val="129032"/>
            </a:pPr>
            <a:r>
              <a:rPr lang="en-US"/>
              <a:t>}  </a:t>
            </a:r>
            <a:endParaRPr/>
          </a:p>
          <a:p>
            <a:pPr>
              <a:buSzPct val="129032"/>
            </a:pPr>
            <a:r>
              <a:rPr lang="en-US"/>
              <a:t>public int mxf ()   </a:t>
            </a:r>
            <a:endParaRPr/>
          </a:p>
          <a:p>
            <a:pPr>
              <a:buSzPct val="129032"/>
            </a:pPr>
            <a:r>
              <a:rPr lang="en-US"/>
              <a:t>{  </a:t>
            </a:r>
            <a:endParaRPr/>
          </a:p>
          <a:p>
            <a:pPr>
              <a:buSzPct val="129032"/>
            </a:pPr>
            <a:r>
              <a:rPr lang="en-US"/>
              <a:t>int c; </a:t>
            </a:r>
            <a:endParaRPr/>
          </a:p>
          <a:p>
            <a:pPr>
              <a:buSzPct val="129032"/>
            </a:pPr>
            <a:r>
              <a:rPr lang="en-US"/>
              <a:t>if(num1 &gt; num2){</a:t>
            </a:r>
            <a:endParaRPr/>
          </a:p>
          <a:p>
            <a:pPr>
              <a:buSzPct val="129032"/>
            </a:pPr>
            <a:r>
              <a:rPr lang="en-US"/>
              <a:t>System.out.println("num1 is greater");</a:t>
            </a:r>
            <a:endParaRPr/>
          </a:p>
          <a:p>
            <a:pPr>
              <a:buSzPct val="129032"/>
            </a:pPr>
            <a:r>
              <a:rPr lang="en-US"/>
              <a:t>c=num1;</a:t>
            </a:r>
            <a:endParaRPr/>
          </a:p>
          <a:p>
            <a:pPr>
              <a:buSzPct val="129032"/>
            </a:pPr>
            <a:r>
              <a:rPr lang="en-US"/>
              <a:t>}</a:t>
            </a:r>
            <a:endParaRPr/>
          </a:p>
          <a:p>
            <a:pPr>
              <a:buSzPct val="129032"/>
            </a:pPr>
            <a:r>
              <a:rPr lang="en-US"/>
              <a:t>else{</a:t>
            </a:r>
            <a:endParaRPr/>
          </a:p>
          <a:p>
            <a:pPr>
              <a:buSzPct val="129032"/>
            </a:pPr>
            <a:r>
              <a:rPr lang="en-US"/>
              <a:t>System.out.println("num2 is greater");</a:t>
            </a:r>
            <a:endParaRPr/>
          </a:p>
          <a:p>
            <a:pPr>
              <a:buSzPct val="129032"/>
            </a:pPr>
            <a:r>
              <a:rPr lang="en-US"/>
              <a:t>c=num2;</a:t>
            </a:r>
            <a:endParaRPr/>
          </a:p>
          <a:p>
            <a:pPr>
              <a:buSzPct val="129032"/>
            </a:pPr>
            <a:r>
              <a:rPr lang="en-US"/>
              <a:t>}</a:t>
            </a:r>
            <a:endParaRPr/>
          </a:p>
          <a:p>
            <a:pPr>
              <a:buSzPct val="129032"/>
            </a:pPr>
            <a:r>
              <a:rPr lang="en-US"/>
              <a:t>return c;  </a:t>
            </a:r>
            <a:endParaRPr/>
          </a:p>
          <a:p>
            <a:pPr>
              <a:buSzPct val="129032"/>
            </a:pPr>
            <a:r>
              <a:rPr lang="en-US"/>
              <a:t>}  </a:t>
            </a:r>
            <a:endParaRPr/>
          </a:p>
          <a:p>
            <a:pPr>
              <a:buSzPct val="129032"/>
            </a:pPr>
            <a:r>
              <a:rPr lang="en-US"/>
              <a:t>}</a:t>
            </a:r>
            <a:endParaRPr/>
          </a:p>
          <a:p>
            <a:pPr indent="-304792"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Correct Code:</a:t>
            </a:r>
            <a:br>
              <a:rPr lang="en-US"/>
            </a:br>
            <a:endParaRPr/>
          </a:p>
        </p:txBody>
      </p:sp>
      <p:sp>
        <p:nvSpPr>
          <p:cNvPr id="1111" name="Google Shape;1111;p12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buSzPct val="117647"/>
              <a:buNone/>
            </a:pPr>
            <a:r>
              <a:rPr lang="en-US"/>
              <a:t>public class Mxfn   </a:t>
            </a:r>
            <a:endParaRPr/>
          </a:p>
          <a:p>
            <a:pPr>
              <a:buSzPct val="117647"/>
            </a:pPr>
            <a:r>
              <a:rPr lang="en-US"/>
              <a:t>{  </a:t>
            </a:r>
            <a:endParaRPr/>
          </a:p>
          <a:p>
            <a:pPr>
              <a:buSzPct val="117647"/>
            </a:pPr>
            <a:r>
              <a:rPr lang="en-US"/>
              <a:t>public static void main(String[] args)   </a:t>
            </a:r>
            <a:endParaRPr/>
          </a:p>
          <a:p>
            <a:pPr>
              <a:buSzPct val="117647"/>
            </a:pPr>
            <a:r>
              <a:rPr lang="en-US"/>
              <a:t>{  </a:t>
            </a:r>
            <a:endParaRPr/>
          </a:p>
          <a:p>
            <a:pPr>
              <a:buSzPct val="117647"/>
            </a:pPr>
            <a:r>
              <a:rPr lang="en-US"/>
              <a:t>int num1 = 20;  </a:t>
            </a:r>
            <a:endParaRPr/>
          </a:p>
          <a:p>
            <a:pPr>
              <a:buSzPct val="117647"/>
            </a:pPr>
            <a:r>
              <a:rPr lang="en-US"/>
              <a:t>int num2 = 2; </a:t>
            </a:r>
            <a:endParaRPr/>
          </a:p>
          <a:p>
            <a:pPr>
              <a:buSzPct val="117647"/>
            </a:pPr>
            <a:r>
              <a:rPr lang="en-US"/>
              <a:t>Mxfn m = new Mxfn();</a:t>
            </a:r>
            <a:endParaRPr/>
          </a:p>
          <a:p>
            <a:pPr>
              <a:buSzPct val="117647"/>
            </a:pPr>
            <a:r>
              <a:rPr lang="en-US"/>
              <a:t>int num3 = m.mxf(num1,num2);    </a:t>
            </a:r>
            <a:endParaRPr/>
          </a:p>
          <a:p>
            <a:pPr>
              <a:buSzPct val="117647"/>
            </a:pPr>
            <a:r>
              <a:rPr lang="en-US"/>
              <a:t>System.</a:t>
            </a:r>
            <a:r>
              <a:rPr lang="en-US" i="1"/>
              <a:t>out</a:t>
            </a:r>
            <a:r>
              <a:rPr lang="en-US"/>
              <a:t>.println("maximum of two numbers is:"+num3);  </a:t>
            </a:r>
            <a:endParaRPr/>
          </a:p>
          <a:p>
            <a:pPr>
              <a:buSzPct val="117647"/>
            </a:pPr>
            <a:r>
              <a:rPr lang="en-US"/>
              <a:t>}  </a:t>
            </a:r>
            <a:endParaRPr/>
          </a:p>
          <a:p>
            <a:pPr>
              <a:buSzPct val="117647"/>
            </a:pPr>
            <a:r>
              <a:rPr lang="en-US"/>
              <a:t>public int mxf(int a,int b)   </a:t>
            </a:r>
            <a:endParaRPr/>
          </a:p>
          <a:p>
            <a:pPr>
              <a:buSzPct val="117647"/>
            </a:pPr>
            <a:r>
              <a:rPr lang="en-US"/>
              <a:t>{  </a:t>
            </a:r>
            <a:endParaRPr/>
          </a:p>
          <a:p>
            <a:pPr>
              <a:buSzPct val="117647"/>
            </a:pPr>
            <a:r>
              <a:rPr lang="en-US"/>
              <a:t>int c; </a:t>
            </a:r>
            <a:endParaRPr/>
          </a:p>
          <a:p>
            <a:pPr>
              <a:buSzPct val="117647"/>
            </a:pPr>
            <a:r>
              <a:rPr lang="en-US"/>
              <a:t>if(a &gt; b){</a:t>
            </a:r>
            <a:endParaRPr/>
          </a:p>
          <a:p>
            <a:pPr>
              <a:buSzPct val="117647"/>
            </a:pPr>
            <a:r>
              <a:rPr lang="en-US"/>
              <a:t>c=a;</a:t>
            </a:r>
            <a:endParaRPr/>
          </a:p>
          <a:p>
            <a:pPr>
              <a:buSzPct val="117647"/>
            </a:pPr>
            <a:r>
              <a:rPr lang="en-US"/>
              <a:t>}</a:t>
            </a:r>
            <a:endParaRPr/>
          </a:p>
          <a:p>
            <a:pPr>
              <a:buSzPct val="117647"/>
            </a:pPr>
            <a:r>
              <a:rPr lang="en-US"/>
              <a:t>else{</a:t>
            </a:r>
            <a:endParaRPr/>
          </a:p>
          <a:p>
            <a:pPr>
              <a:buSzPct val="117647"/>
            </a:pPr>
            <a:r>
              <a:rPr lang="en-US"/>
              <a:t>c=b;</a:t>
            </a:r>
            <a:endParaRPr/>
          </a:p>
          <a:p>
            <a:pPr>
              <a:buSzPct val="117647"/>
            </a:pPr>
            <a:r>
              <a:rPr lang="en-US"/>
              <a:t>}</a:t>
            </a:r>
            <a:endParaRPr/>
          </a:p>
          <a:p>
            <a:pPr>
              <a:buSzPct val="117647"/>
            </a:pPr>
            <a:r>
              <a:rPr lang="en-US"/>
              <a:t>return c;  </a:t>
            </a:r>
            <a:endParaRPr/>
          </a:p>
          <a:p>
            <a:pPr>
              <a:buSzPct val="117647"/>
            </a:pPr>
            <a:r>
              <a:rPr lang="en-US"/>
              <a:t>}  </a:t>
            </a:r>
            <a:endParaRPr/>
          </a:p>
          <a:p>
            <a:pPr>
              <a:buSzPct val="117647"/>
            </a:pPr>
            <a:r>
              <a:rPr lang="en-US"/>
              <a:t>}</a:t>
            </a:r>
            <a:endParaRPr/>
          </a:p>
          <a:p>
            <a:pPr indent="-304792"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Widescreen</PresentationFormat>
  <Paragraphs>238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DM Sans</vt:lpstr>
      <vt:lpstr>Fira Sans Extra Condensed Medium</vt:lpstr>
      <vt:lpstr>Itim</vt:lpstr>
      <vt:lpstr>Montserrat</vt:lpstr>
      <vt:lpstr>Noto Sans</vt:lpstr>
      <vt:lpstr>Noto Sans Symbols</vt:lpstr>
      <vt:lpstr>Roboto Condensed Light</vt:lpstr>
      <vt:lpstr>Source Sans Pro</vt:lpstr>
      <vt:lpstr>Times New Roman</vt:lpstr>
      <vt:lpstr>Electronic Circuit Style CV by Slidesgo</vt:lpstr>
      <vt:lpstr>1_Electronic Circuit Style CV by Slidesgo</vt:lpstr>
      <vt:lpstr>JAVA METHODS</vt:lpstr>
      <vt:lpstr>Methods In Java</vt:lpstr>
      <vt:lpstr>Example  Program  in  Eclipse: </vt:lpstr>
      <vt:lpstr>SOLUTION</vt:lpstr>
      <vt:lpstr>User-defined method: </vt:lpstr>
      <vt:lpstr>Example  Program  in  Eclipse:</vt:lpstr>
      <vt:lpstr>Output: </vt:lpstr>
      <vt:lpstr>Exercise: </vt:lpstr>
      <vt:lpstr>Correct Code: </vt:lpstr>
      <vt:lpstr>Constructors </vt:lpstr>
      <vt:lpstr>Example  Program  in  Eclipse: </vt:lpstr>
      <vt:lpstr>Output: </vt:lpstr>
      <vt:lpstr>Exercise: </vt:lpstr>
      <vt:lpstr>Instance Variables:</vt:lpstr>
      <vt:lpstr>Example  Program  in  Eclipse:</vt:lpstr>
      <vt:lpstr>Output: </vt:lpstr>
      <vt:lpstr> INHERITANCE:</vt:lpstr>
      <vt:lpstr> INHERITANCE:</vt:lpstr>
      <vt:lpstr>Example</vt:lpstr>
      <vt:lpstr>OUTPUT</vt:lpstr>
      <vt:lpstr>MULTI-LEVEL INHERITANCE</vt:lpstr>
      <vt:lpstr>Hierarchical Inheritance:</vt:lpstr>
      <vt:lpstr>Output: </vt:lpstr>
      <vt:lpstr>What is Internship????</vt:lpstr>
      <vt:lpstr>Pantech will make you to create 6 Projects in Java in 30 Days</vt:lpstr>
      <vt:lpstr>1 Month Internship in Java Full Stack</vt:lpstr>
      <vt:lpstr>What You Will Get???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</dc:title>
  <dc:creator>Kumarasamy R</dc:creator>
  <cp:lastModifiedBy>Kumarasamy R</cp:lastModifiedBy>
  <cp:revision>1</cp:revision>
  <dcterms:created xsi:type="dcterms:W3CDTF">2022-12-14T07:33:15Z</dcterms:created>
  <dcterms:modified xsi:type="dcterms:W3CDTF">2022-12-14T07:34:12Z</dcterms:modified>
</cp:coreProperties>
</file>