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5" r:id="rId19"/>
    <p:sldId id="274" r:id="rId20"/>
    <p:sldId id="271" r:id="rId21"/>
    <p:sldId id="276" r:id="rId22"/>
    <p:sldId id="277" r:id="rId23"/>
    <p:sldId id="278" r:id="rId24"/>
    <p:sldId id="279" r:id="rId25"/>
    <p:sldId id="293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2" r:id="rId34"/>
    <p:sldId id="287" r:id="rId35"/>
    <p:sldId id="288" r:id="rId36"/>
    <p:sldId id="289" r:id="rId37"/>
    <p:sldId id="290" r:id="rId38"/>
    <p:sldId id="29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9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7C02-5109-4832-B7DD-3CA42CC39C82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F20B-4985-4033-8803-0803A0D69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7C02-5109-4832-B7DD-3CA42CC39C82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F20B-4985-4033-8803-0803A0D69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7C02-5109-4832-B7DD-3CA42CC39C82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F20B-4985-4033-8803-0803A0D69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7C02-5109-4832-B7DD-3CA42CC39C82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F20B-4985-4033-8803-0803A0D69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7C02-5109-4832-B7DD-3CA42CC39C82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F20B-4985-4033-8803-0803A0D69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7C02-5109-4832-B7DD-3CA42CC39C82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F20B-4985-4033-8803-0803A0D69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7C02-5109-4832-B7DD-3CA42CC39C82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F20B-4985-4033-8803-0803A0D69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7C02-5109-4832-B7DD-3CA42CC39C82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F20B-4985-4033-8803-0803A0D69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7C02-5109-4832-B7DD-3CA42CC39C82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F20B-4985-4033-8803-0803A0D69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7C02-5109-4832-B7DD-3CA42CC39C82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F20B-4985-4033-8803-0803A0D69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7C02-5109-4832-B7DD-3CA42CC39C82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F20B-4985-4033-8803-0803A0D69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17C02-5109-4832-B7DD-3CA42CC39C82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CF20B-4985-4033-8803-0803A0D69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Constant</a:t>
            </a:r>
            <a:r>
              <a:rPr lang="en-US" dirty="0" smtClean="0"/>
              <a:t> is a any value that cannot be  changed during program execution.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895600"/>
            <a:ext cx="6553200" cy="2743200"/>
          </a:xfrm>
          <a:prstGeom prst="rect">
            <a:avLst/>
          </a:prstGeom>
          <a:noFill/>
          <a:ln w="9525" cap="rnd" cmpd="thickThin">
            <a:solidFill>
              <a:schemeClr val="tx1"/>
            </a:solidFill>
            <a:round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8229600" cy="5257800"/>
          </a:xfrm>
        </p:spPr>
        <p:txBody>
          <a:bodyPr/>
          <a:lstStyle/>
          <a:p>
            <a:r>
              <a:rPr lang="en-US" b="1" u="sng" dirty="0" smtClean="0"/>
              <a:t>Integer constant</a:t>
            </a:r>
            <a:r>
              <a:rPr lang="en-US" dirty="0" smtClean="0"/>
              <a:t>: an integer constant formed with the sequence of digits. There are three types of integers.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decimal integer .(0 to 9)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Octal integer.(0 to 7)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Hexadecimal (0 to 9,a to f  )</a:t>
            </a:r>
          </a:p>
          <a:p>
            <a:r>
              <a:rPr lang="en-US" b="1" u="sng" dirty="0" smtClean="0"/>
              <a:t>Real constant: (float constant)</a:t>
            </a:r>
          </a:p>
          <a:p>
            <a:pPr>
              <a:buNone/>
            </a:pPr>
            <a:r>
              <a:rPr lang="en-US" dirty="0" smtClean="0"/>
              <a:t>It is a number with decimal point.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Single character constant : a character  constant contains a single character enclosed within a pair of </a:t>
            </a:r>
            <a:r>
              <a:rPr lang="en-US" u="sng" dirty="0" smtClean="0"/>
              <a:t>single quote </a:t>
            </a:r>
            <a:r>
              <a:rPr lang="en-US" dirty="0" smtClean="0"/>
              <a:t>marks. </a:t>
            </a:r>
          </a:p>
          <a:p>
            <a:r>
              <a:rPr lang="en-US" dirty="0"/>
              <a:t> </a:t>
            </a:r>
            <a:r>
              <a:rPr lang="en-US" dirty="0" smtClean="0"/>
              <a:t>ex: ‘</a:t>
            </a:r>
            <a:r>
              <a:rPr lang="en-US" dirty="0" err="1" smtClean="0"/>
              <a:t>s’,’x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String constant : a string constant is a sequence enclosed in double quotes. The characters may be letters </a:t>
            </a:r>
          </a:p>
          <a:p>
            <a:r>
              <a:rPr lang="en-US" dirty="0" smtClean="0"/>
              <a:t>Ex:”hello”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variable is a data name that may be used to store data value.</a:t>
            </a:r>
          </a:p>
          <a:p>
            <a:r>
              <a:rPr lang="en-US" dirty="0" smtClean="0"/>
              <a:t>Variable names may consist of letters ,digits and underscore.</a:t>
            </a:r>
          </a:p>
          <a:p>
            <a:r>
              <a:rPr lang="en-US" dirty="0" smtClean="0"/>
              <a:t>Rules to follow for the variable names are:</a:t>
            </a:r>
          </a:p>
          <a:p>
            <a:r>
              <a:rPr lang="en-US" dirty="0" smtClean="0"/>
              <a:t>They must begin with a letter.</a:t>
            </a:r>
          </a:p>
          <a:p>
            <a:r>
              <a:rPr lang="en-US" dirty="0" smtClean="0"/>
              <a:t>It should not be keyword.</a:t>
            </a:r>
          </a:p>
          <a:p>
            <a:r>
              <a:rPr lang="en-US" dirty="0" smtClean="0"/>
              <a:t>Examples of variable names 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123      -&gt; not valid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first_tag</a:t>
            </a:r>
            <a:r>
              <a:rPr lang="en-US" dirty="0" smtClean="0"/>
              <a:t> -&gt; </a:t>
            </a:r>
            <a:r>
              <a:rPr lang="en-US" dirty="0" err="1" smtClean="0"/>
              <a:t>vaild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0" y="1676400"/>
            <a:ext cx="4040188" cy="3951288"/>
          </a:xfrm>
        </p:spPr>
        <p:txBody>
          <a:bodyPr/>
          <a:lstStyle/>
          <a:p>
            <a:r>
              <a:rPr lang="en-US" dirty="0" smtClean="0"/>
              <a:t>data type is used to indicate the type of data value stored in a variable.</a:t>
            </a:r>
          </a:p>
          <a:p>
            <a:r>
              <a:rPr lang="en-US" dirty="0" smtClean="0"/>
              <a:t>C supports three classes of data types</a:t>
            </a:r>
          </a:p>
          <a:p>
            <a:pPr>
              <a:buNone/>
            </a:pPr>
            <a:r>
              <a:rPr lang="en-US" dirty="0" smtClean="0"/>
              <a:t>     1)primary data types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2)derived data types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3) user defined data type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267200" y="1524000"/>
            <a:ext cx="4346575" cy="4419600"/>
          </a:xfrm>
          <a:prstGeom prst="rect">
            <a:avLst/>
          </a:prstGeom>
          <a:ln cap="rnd" cmpd="dbl"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</a:t>
            </a:r>
          </a:p>
          <a:p>
            <a:r>
              <a:rPr lang="en-US" dirty="0" smtClean="0"/>
              <a:t>Floating point</a:t>
            </a:r>
          </a:p>
          <a:p>
            <a:r>
              <a:rPr lang="en-US" dirty="0" smtClean="0"/>
              <a:t>Character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signed and unsigned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signed data type</a:t>
            </a:r>
            <a:r>
              <a:rPr lang="en-US" dirty="0"/>
              <a:t> can store both negative and positive </a:t>
            </a:r>
            <a:r>
              <a:rPr lang="en-US" dirty="0" smtClean="0"/>
              <a:t>values.</a:t>
            </a:r>
          </a:p>
          <a:p>
            <a:r>
              <a:rPr lang="en-US" b="1" dirty="0"/>
              <a:t>unsigned data type</a:t>
            </a:r>
            <a:r>
              <a:rPr lang="en-US" dirty="0"/>
              <a:t> can store only positive values including zero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data type: integers are  used to store whole numbers with a range of values.</a:t>
            </a:r>
          </a:p>
          <a:p>
            <a:r>
              <a:rPr lang="en-US" dirty="0" smtClean="0"/>
              <a:t>Integers are usually stored in 2 bytes</a:t>
            </a:r>
          </a:p>
          <a:p>
            <a:r>
              <a:rPr lang="en-US" dirty="0" smtClean="0"/>
              <a:t>C has three class of integer storage namely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short </a:t>
            </a:r>
            <a:r>
              <a:rPr lang="en-US" dirty="0" err="1" smtClean="0"/>
              <a:t>int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Long </a:t>
            </a:r>
            <a:r>
              <a:rPr lang="en-US" dirty="0" err="1" smtClean="0"/>
              <a:t>int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Int</a:t>
            </a:r>
            <a:r>
              <a:rPr lang="en-US" dirty="0" smtClean="0"/>
              <a:t>         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Character type: </a:t>
            </a:r>
            <a:r>
              <a:rPr lang="en-US" dirty="0" smtClean="0"/>
              <a:t>A single character can be defined as a character type data.</a:t>
            </a:r>
          </a:p>
          <a:p>
            <a:r>
              <a:rPr lang="en-US" dirty="0" smtClean="0"/>
              <a:t>Characters are usually stored in 8 bits (one byte).</a:t>
            </a:r>
          </a:p>
          <a:p>
            <a:r>
              <a:rPr lang="en-US" b="1" u="sng" dirty="0" smtClean="0"/>
              <a:t>Floating point </a:t>
            </a:r>
            <a:r>
              <a:rPr lang="en-US" dirty="0" smtClean="0"/>
              <a:t>numbers are stored in 32 bits (4 bytes).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1" y="1371600"/>
            <a:ext cx="6751108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 language is important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learn</a:t>
            </a:r>
          </a:p>
          <a:p>
            <a:r>
              <a:rPr lang="en-US" dirty="0"/>
              <a:t>Structured language</a:t>
            </a:r>
          </a:p>
          <a:p>
            <a:r>
              <a:rPr lang="en-US" dirty="0" smtClean="0"/>
              <a:t>Case sensitive</a:t>
            </a:r>
          </a:p>
          <a:p>
            <a:r>
              <a:rPr lang="en-US" dirty="0" smtClean="0"/>
              <a:t>Middle level language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6828" y="2044040"/>
            <a:ext cx="6130344" cy="363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Declaration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Declaration does two things</a:t>
            </a:r>
            <a:r>
              <a:rPr lang="en-US" dirty="0"/>
              <a:t>:</a:t>
            </a:r>
          </a:p>
          <a:p>
            <a:pPr lvl="0"/>
            <a:r>
              <a:rPr lang="en-US" dirty="0"/>
              <a:t>It tells the compiler what the variable name is.</a:t>
            </a:r>
          </a:p>
          <a:p>
            <a:pPr lvl="0"/>
            <a:r>
              <a:rPr lang="en-US" dirty="0"/>
              <a:t>It specifies what type of data the variable will hold.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Primary type declaration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can be used to store a value of any data </a:t>
            </a:r>
            <a:r>
              <a:rPr lang="en-US" dirty="0" smtClean="0"/>
              <a:t>type.</a:t>
            </a:r>
          </a:p>
          <a:p>
            <a:r>
              <a:rPr lang="en-US" dirty="0"/>
              <a:t>A declaration statement begins with the type, followed by the name of one or more variables. The general form is:</a:t>
            </a:r>
          </a:p>
          <a:p>
            <a:r>
              <a:rPr lang="en-US" b="1" dirty="0"/>
              <a:t>data-type v</a:t>
            </a:r>
            <a:r>
              <a:rPr lang="en-US" b="1" baseline="-25000" dirty="0"/>
              <a:t>1</a:t>
            </a:r>
            <a:r>
              <a:rPr lang="en-US" b="1" dirty="0"/>
              <a:t>,v</a:t>
            </a:r>
            <a:r>
              <a:rPr lang="en-US" b="1" baseline="-25000" dirty="0"/>
              <a:t>2</a:t>
            </a:r>
            <a:r>
              <a:rPr lang="en-US" b="1" dirty="0"/>
              <a:t>,………,</a:t>
            </a:r>
            <a:r>
              <a:rPr lang="en-US" b="1" dirty="0" err="1"/>
              <a:t>v</a:t>
            </a:r>
            <a:r>
              <a:rPr lang="en-US" b="1" baseline="-25000" dirty="0" err="1"/>
              <a:t>n</a:t>
            </a:r>
            <a:r>
              <a:rPr lang="en-US" b="1" baseline="-25000" dirty="0"/>
              <a:t>;</a:t>
            </a:r>
            <a:endParaRPr lang="en-US" dirty="0"/>
          </a:p>
          <a:p>
            <a:r>
              <a:rPr lang="en-US" b="1" dirty="0" err="1"/>
              <a:t>int</a:t>
            </a:r>
            <a:r>
              <a:rPr lang="en-US" dirty="0"/>
              <a:t> count;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 smtClean="0"/>
              <a:t>number,total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Assigning values to Variables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Values can be assigned to variables </a:t>
            </a:r>
            <a:r>
              <a:rPr lang="en-US" b="1" u="sng" dirty="0"/>
              <a:t>by using the assignment operator ‘=’. </a:t>
            </a:r>
            <a:r>
              <a:rPr lang="en-US" dirty="0"/>
              <a:t>The general form is: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 err="1"/>
              <a:t>variable_name</a:t>
            </a:r>
            <a:r>
              <a:rPr lang="en-US" b="1" dirty="0"/>
              <a:t> = constant;</a:t>
            </a:r>
            <a:endParaRPr lang="en-US" dirty="0"/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Here a constant is the value of the variable. For example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 err="1"/>
              <a:t>i</a:t>
            </a:r>
            <a:r>
              <a:rPr lang="en-US" b="1" dirty="0"/>
              <a:t> =0;</a:t>
            </a:r>
            <a:endParaRPr lang="en-US" dirty="0"/>
          </a:p>
          <a:p>
            <a:pPr>
              <a:buNone/>
            </a:pPr>
            <a:r>
              <a:rPr lang="en-US" b="1" dirty="0"/>
              <a:t>		balance=0;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/>
              <a:t>It is also possible to assign a value to a variable at the time of variable is declared. The general form is:</a:t>
            </a:r>
          </a:p>
          <a:p>
            <a:r>
              <a:rPr lang="en-US" dirty="0"/>
              <a:t>	</a:t>
            </a:r>
            <a:r>
              <a:rPr lang="en-US" b="1" dirty="0"/>
              <a:t>data-</a:t>
            </a:r>
            <a:r>
              <a:rPr lang="en-US" b="1" dirty="0" err="1"/>
              <a:t>typevariable_name</a:t>
            </a:r>
            <a:r>
              <a:rPr lang="en-US" b="1" dirty="0"/>
              <a:t>=constant;</a:t>
            </a:r>
            <a:endParaRPr lang="en-US" dirty="0"/>
          </a:p>
          <a:p>
            <a:pPr>
              <a:buNone/>
            </a:pPr>
            <a:r>
              <a:rPr lang="en-US" dirty="0" smtClean="0"/>
              <a:t>     For </a:t>
            </a:r>
            <a:r>
              <a:rPr lang="en-US" dirty="0"/>
              <a:t>example</a:t>
            </a:r>
          </a:p>
          <a:p>
            <a:r>
              <a:rPr lang="en-US" b="1" dirty="0" err="1"/>
              <a:t>int</a:t>
            </a:r>
            <a:r>
              <a:rPr lang="en-US" b="1" dirty="0"/>
              <a:t> count=0,sum=0;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u="sng" dirty="0" smtClean="0"/>
              <a:t>INPUT</a:t>
            </a:r>
            <a:r>
              <a:rPr lang="en-US" sz="2400" b="1" dirty="0" smtClean="0"/>
              <a:t>: </a:t>
            </a:r>
            <a:r>
              <a:rPr lang="en-US" dirty="0" smtClean="0"/>
              <a:t>The </a:t>
            </a:r>
            <a:r>
              <a:rPr lang="en-US" dirty="0"/>
              <a:t>formatted input refers to input data that has been arranged in a particular format</a:t>
            </a:r>
            <a:r>
              <a:rPr lang="en-US" dirty="0" smtClean="0"/>
              <a:t>. Input </a:t>
            </a:r>
            <a:r>
              <a:rPr lang="en-US" dirty="0"/>
              <a:t>values are generally taken by using the </a:t>
            </a:r>
            <a:r>
              <a:rPr lang="en-US" dirty="0" err="1"/>
              <a:t>scanf</a:t>
            </a:r>
            <a:r>
              <a:rPr lang="en-US" dirty="0"/>
              <a:t> function. The </a:t>
            </a:r>
            <a:r>
              <a:rPr lang="en-US" dirty="0" err="1"/>
              <a:t>scanf</a:t>
            </a:r>
            <a:r>
              <a:rPr lang="en-US" dirty="0"/>
              <a:t> function has </a:t>
            </a:r>
            <a:r>
              <a:rPr lang="en-US" dirty="0" smtClean="0"/>
              <a:t>the general </a:t>
            </a:r>
            <a:r>
              <a:rPr lang="en-US" dirty="0"/>
              <a:t>form.</a:t>
            </a:r>
          </a:p>
          <a:p>
            <a:r>
              <a:rPr lang="en-US" b="1" dirty="0" err="1"/>
              <a:t>scanf</a:t>
            </a:r>
            <a:r>
              <a:rPr lang="en-US" b="1" dirty="0"/>
              <a:t> (“control string”, arg1, arg2, </a:t>
            </a:r>
            <a:r>
              <a:rPr lang="en-US" b="1" dirty="0" smtClean="0"/>
              <a:t>…..</a:t>
            </a:r>
            <a:r>
              <a:rPr lang="en-US" b="1" dirty="0" err="1" smtClean="0"/>
              <a:t>arg</a:t>
            </a:r>
            <a:r>
              <a:rPr lang="en-US" b="1" dirty="0" smtClean="0"/>
              <a:t> n</a:t>
            </a:r>
            <a:r>
              <a:rPr lang="en-US" b="1" dirty="0"/>
              <a:t>);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b="1" dirty="0" err="1"/>
              <a:t>scanf</a:t>
            </a:r>
            <a:r>
              <a:rPr lang="en-US" sz="2400" b="1" dirty="0"/>
              <a:t> </a:t>
            </a:r>
            <a:r>
              <a:rPr lang="en-US" sz="2400" b="1" dirty="0" smtClean="0"/>
              <a:t>(“%d %d</a:t>
            </a:r>
            <a:r>
              <a:rPr lang="en-US" sz="2400" b="1" dirty="0"/>
              <a:t>”, &amp;sum1, &amp;sum2</a:t>
            </a:r>
            <a:r>
              <a:rPr lang="en-US" sz="2400" b="1" dirty="0" smtClean="0"/>
              <a:t>);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b="1" dirty="0" smtClean="0"/>
              <a:t>Output :</a:t>
            </a:r>
            <a:r>
              <a:rPr lang="en-US" sz="2400" dirty="0"/>
              <a:t>.Output is mostly displayed on </a:t>
            </a:r>
            <a:r>
              <a:rPr lang="en-US" sz="2400" dirty="0" err="1"/>
              <a:t>monitors.Output</a:t>
            </a:r>
            <a:r>
              <a:rPr lang="en-US" sz="2400" dirty="0"/>
              <a:t> functions are: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  </a:t>
            </a:r>
            <a:r>
              <a:rPr lang="en-US" sz="2400" dirty="0" err="1" smtClean="0"/>
              <a:t>printf</a:t>
            </a:r>
            <a:r>
              <a:rPr lang="en-US" sz="2400" dirty="0"/>
              <a:t>()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        #include&lt;</a:t>
            </a:r>
            <a:r>
              <a:rPr lang="en-US" dirty="0" err="1" smtClean="0"/>
              <a:t>stdio.h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 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       </a:t>
            </a:r>
            <a:r>
              <a:rPr lang="en-US" smtClean="0"/>
              <a:t> void main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         {</a:t>
            </a:r>
          </a:p>
          <a:p>
            <a:r>
              <a:rPr lang="en-US" dirty="0" smtClean="0"/>
              <a:t>        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a,b,c</a:t>
            </a:r>
            <a:r>
              <a:rPr lang="en-US" dirty="0" smtClean="0"/>
              <a:t>;                                        </a:t>
            </a:r>
            <a:r>
              <a:rPr lang="en-US" dirty="0" smtClean="0">
                <a:solidFill>
                  <a:srgbClr val="FF3300"/>
                </a:solidFill>
              </a:rPr>
              <a:t>//declaring variables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 </a:t>
            </a:r>
            <a:r>
              <a:rPr lang="en-US" dirty="0" err="1" smtClean="0"/>
              <a:t>clrscr</a:t>
            </a:r>
            <a:r>
              <a:rPr lang="en-US" dirty="0" smtClean="0"/>
              <a:t>();                                 </a:t>
            </a:r>
            <a:r>
              <a:rPr lang="en-US" dirty="0" smtClean="0">
                <a:solidFill>
                  <a:srgbClr val="FF0000"/>
                </a:solidFill>
              </a:rPr>
              <a:t>//clearing the output screen</a:t>
            </a:r>
          </a:p>
          <a:p>
            <a:r>
              <a:rPr lang="en-US" dirty="0" smtClean="0"/>
              <a:t>         </a:t>
            </a:r>
            <a:r>
              <a:rPr lang="en-US" dirty="0" err="1" smtClean="0"/>
              <a:t>printf</a:t>
            </a:r>
            <a:r>
              <a:rPr lang="en-US" dirty="0" smtClean="0"/>
              <a:t>("enter the value of a and b"); 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                          //formatted output statement</a:t>
            </a:r>
          </a:p>
          <a:p>
            <a:r>
              <a:rPr lang="en-US" dirty="0" smtClean="0"/>
              <a:t>         </a:t>
            </a: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d%d",&amp;a,&amp;b</a:t>
            </a:r>
            <a:r>
              <a:rPr lang="en-US" dirty="0" smtClean="0"/>
              <a:t>);            </a:t>
            </a:r>
          </a:p>
          <a:p>
            <a:r>
              <a:rPr lang="en-US" dirty="0" smtClean="0"/>
              <a:t>                                                  </a:t>
            </a:r>
            <a:r>
              <a:rPr lang="en-US" dirty="0" smtClean="0">
                <a:solidFill>
                  <a:srgbClr val="FF0000"/>
                </a:solidFill>
              </a:rPr>
              <a:t> //formatted input statement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 c=</a:t>
            </a:r>
            <a:r>
              <a:rPr lang="en-US" dirty="0" err="1" smtClean="0"/>
              <a:t>a+b</a:t>
            </a:r>
            <a:r>
              <a:rPr lang="en-US" dirty="0" smtClean="0"/>
              <a:t>;                                          </a:t>
            </a:r>
          </a:p>
          <a:p>
            <a:r>
              <a:rPr lang="en-US" dirty="0" smtClean="0"/>
              <a:t>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//a and b are added and stored in c</a:t>
            </a:r>
          </a:p>
          <a:p>
            <a:r>
              <a:rPr lang="en-US" dirty="0" smtClean="0"/>
              <a:t>         </a:t>
            </a:r>
            <a:r>
              <a:rPr lang="en-US" dirty="0" err="1" smtClean="0"/>
              <a:t>printf</a:t>
            </a:r>
            <a:r>
              <a:rPr lang="en-US" dirty="0" smtClean="0"/>
              <a:t>("%</a:t>
            </a:r>
            <a:r>
              <a:rPr lang="en-US" dirty="0" err="1" smtClean="0"/>
              <a:t>d",c</a:t>
            </a:r>
            <a:r>
              <a:rPr lang="en-US" dirty="0" smtClean="0"/>
              <a:t>);                                </a:t>
            </a:r>
            <a:r>
              <a:rPr lang="en-US" dirty="0" smtClean="0">
                <a:solidFill>
                  <a:srgbClr val="FF0000"/>
                </a:solidFill>
              </a:rPr>
              <a:t>//variable c is printed</a:t>
            </a:r>
          </a:p>
          <a:p>
            <a:r>
              <a:rPr lang="en-US" dirty="0" smtClean="0"/>
              <a:t>         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       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Operator:</a:t>
            </a:r>
            <a:r>
              <a:rPr lang="en-US" dirty="0"/>
              <a:t> An operator is a symbol that tells the computer to perform certain mathematical or logical manipulations.</a:t>
            </a:r>
          </a:p>
          <a:p>
            <a:r>
              <a:rPr lang="en-US" b="1" dirty="0"/>
              <a:t>Expression:</a:t>
            </a:r>
            <a:r>
              <a:rPr lang="en-US" dirty="0"/>
              <a:t> An expression is a sequence of operands and operators that reduces to a single value. For example,</a:t>
            </a:r>
          </a:p>
          <a:p>
            <a:r>
              <a:rPr lang="en-US" b="1" dirty="0"/>
              <a:t>    10 + 5</a:t>
            </a:r>
            <a:endParaRPr lang="en-US" dirty="0"/>
          </a:p>
          <a:p>
            <a:r>
              <a:rPr lang="en-US" dirty="0"/>
              <a:t>is an expression whose value is 15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229600" cy="3888143"/>
          </a:xfrm>
          <a:prstGeom prst="rect">
            <a:avLst/>
          </a:prstGeom>
          <a:noFill/>
          <a:ln w="12700" cap="rnd" cmpd="dbl">
            <a:solidFill>
              <a:schemeClr val="tx1"/>
            </a:solidFill>
            <a:round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Classifications of Operators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040188" cy="639762"/>
          </a:xfrm>
        </p:spPr>
        <p:txBody>
          <a:bodyPr/>
          <a:lstStyle/>
          <a:p>
            <a:r>
              <a:rPr lang="en-US" dirty="0"/>
              <a:t>Arithmetic Operators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3" name="Content Placeholder 12" descr="Arithmetic-operators-in-C.pn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295400" y="2286000"/>
            <a:ext cx="5562600" cy="31242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Integer Arithmetic : </a:t>
            </a:r>
            <a:r>
              <a:rPr lang="en-US" dirty="0" smtClean="0"/>
              <a:t>When </a:t>
            </a:r>
            <a:r>
              <a:rPr lang="en-US" dirty="0"/>
              <a:t>an arithmetic operation is performed on two whole numbers or integers </a:t>
            </a:r>
            <a:r>
              <a:rPr lang="en-US" dirty="0" smtClean="0"/>
              <a:t>than such </a:t>
            </a:r>
            <a:r>
              <a:rPr lang="en-US" dirty="0"/>
              <a:t>an operation is called as </a:t>
            </a:r>
            <a:r>
              <a:rPr lang="en-US" b="1" u="sng" dirty="0"/>
              <a:t>integer </a:t>
            </a:r>
            <a:r>
              <a:rPr lang="en-US" b="1" u="sng" dirty="0" smtClean="0"/>
              <a:t>arithmetic.</a:t>
            </a:r>
          </a:p>
          <a:p>
            <a:pPr algn="just"/>
            <a:r>
              <a:rPr lang="en-US" b="1" dirty="0"/>
              <a:t>Floating point </a:t>
            </a:r>
            <a:r>
              <a:rPr lang="en-US" b="1" dirty="0" smtClean="0"/>
              <a:t>arithmetic :</a:t>
            </a:r>
            <a:r>
              <a:rPr lang="en-US" dirty="0"/>
              <a:t>When an arithmetic operation is preformed on two real numbers or fraction numbers such an operation is called </a:t>
            </a:r>
            <a:r>
              <a:rPr lang="en-US" b="1" u="sng" dirty="0"/>
              <a:t>floating point arithmetic.</a:t>
            </a:r>
          </a:p>
          <a:p>
            <a:endParaRPr lang="en-US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c program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35528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Mixed mode arithmetic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one of the operand is real and other is an integer and if the arithmetic operation is carried out on these 2 operands then it is called as mixed mode arithmetic. If anyone operand is of real type then the result will always be real thus</a:t>
            </a:r>
          </a:p>
          <a:p>
            <a:r>
              <a:rPr lang="en-US" b="1" dirty="0"/>
              <a:t>15/10.0 = 1.5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Write a C-Program to perform the simple arithmetic operations.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Algorithm</a:t>
            </a:r>
            <a:r>
              <a:rPr lang="en-US" b="1" u="sng" dirty="0"/>
              <a:t>:</a:t>
            </a:r>
            <a:endParaRPr lang="en-US" dirty="0"/>
          </a:p>
          <a:p>
            <a:r>
              <a:rPr lang="en-US" dirty="0"/>
              <a:t>                     Step 1: Start</a:t>
            </a:r>
          </a:p>
          <a:p>
            <a:r>
              <a:rPr lang="en-US" dirty="0"/>
              <a:t>                     Step 2: Read the values of </a:t>
            </a:r>
            <a:r>
              <a:rPr lang="en-US" dirty="0" err="1"/>
              <a:t>a,b</a:t>
            </a:r>
            <a:endParaRPr lang="en-US" dirty="0"/>
          </a:p>
          <a:p>
            <a:r>
              <a:rPr lang="en-US" dirty="0"/>
              <a:t>                     Step 3: Perform the addition c=</a:t>
            </a:r>
            <a:r>
              <a:rPr lang="en-US" dirty="0" err="1"/>
              <a:t>a+b</a:t>
            </a:r>
            <a:r>
              <a:rPr lang="en-US" dirty="0"/>
              <a:t>,</a:t>
            </a:r>
          </a:p>
          <a:p>
            <a:r>
              <a:rPr lang="en-US" dirty="0"/>
              <a:t>                                                     Subtraction d=a-b,</a:t>
            </a:r>
          </a:p>
          <a:p>
            <a:r>
              <a:rPr lang="en-US" dirty="0"/>
              <a:t>                                                 </a:t>
            </a:r>
            <a:r>
              <a:rPr lang="en-US" dirty="0" smtClean="0"/>
              <a:t>  </a:t>
            </a:r>
            <a:r>
              <a:rPr lang="en-US" dirty="0"/>
              <a:t>Multiplication e=a*b,</a:t>
            </a:r>
          </a:p>
          <a:p>
            <a:r>
              <a:rPr lang="en-US" dirty="0"/>
              <a:t>                                                     Division f=a/b</a:t>
            </a:r>
          </a:p>
          <a:p>
            <a:r>
              <a:rPr lang="en-US" dirty="0"/>
              <a:t>                     Step 4:print the values of </a:t>
            </a:r>
            <a:r>
              <a:rPr lang="en-US" dirty="0" err="1"/>
              <a:t>c,d,e,f</a:t>
            </a:r>
            <a:r>
              <a:rPr lang="en-US" dirty="0"/>
              <a:t>	</a:t>
            </a:r>
          </a:p>
          <a:p>
            <a:r>
              <a:rPr lang="en-US" dirty="0"/>
              <a:t>                     Step 5: Stop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b="1" dirty="0"/>
              <a:t> </a:t>
            </a:r>
            <a:r>
              <a:rPr lang="en-US" sz="1800" dirty="0" smtClean="0"/>
              <a:t>#</a:t>
            </a:r>
            <a:r>
              <a:rPr lang="en-US" sz="1800" dirty="0"/>
              <a:t>include&lt;</a:t>
            </a:r>
            <a:r>
              <a:rPr lang="en-US" sz="1800" dirty="0" err="1"/>
              <a:t>stdio.h</a:t>
            </a:r>
            <a:r>
              <a:rPr lang="en-US" sz="1800" dirty="0"/>
              <a:t>&gt;                                                             </a:t>
            </a:r>
          </a:p>
          <a:p>
            <a:r>
              <a:rPr lang="en-US" sz="1800" dirty="0" smtClean="0"/>
              <a:t>#include&lt;</a:t>
            </a:r>
            <a:r>
              <a:rPr lang="en-US" sz="1800" dirty="0" err="1" smtClean="0"/>
              <a:t>conio.h</a:t>
            </a:r>
            <a:r>
              <a:rPr lang="en-US" sz="1800" dirty="0" smtClean="0"/>
              <a:t>&gt;                                                             </a:t>
            </a:r>
          </a:p>
          <a:p>
            <a:r>
              <a:rPr lang="en-US" sz="1800" dirty="0" smtClean="0"/>
              <a:t>void </a:t>
            </a:r>
            <a:r>
              <a:rPr lang="en-US" sz="1800" dirty="0"/>
              <a:t>main()  </a:t>
            </a:r>
          </a:p>
          <a:p>
            <a:r>
              <a:rPr lang="en-US" sz="1800" dirty="0"/>
              <a:t>{                                                                             </a:t>
            </a:r>
          </a:p>
          <a:p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a,b,c,d,e</a:t>
            </a:r>
            <a:r>
              <a:rPr lang="en-US" sz="1800" dirty="0" smtClean="0"/>
              <a:t>;                                                               </a:t>
            </a:r>
          </a:p>
          <a:p>
            <a:r>
              <a:rPr lang="en-US" sz="1800" dirty="0" smtClean="0"/>
              <a:t>float </a:t>
            </a:r>
            <a:r>
              <a:rPr lang="en-US" sz="1800" dirty="0"/>
              <a:t>f;                                                                      </a:t>
            </a:r>
          </a:p>
          <a:p>
            <a:r>
              <a:rPr lang="en-US" sz="1800" dirty="0" err="1"/>
              <a:t>clrscr</a:t>
            </a:r>
            <a:r>
              <a:rPr lang="en-US" sz="1800" dirty="0"/>
              <a:t>();                                                                     </a:t>
            </a:r>
          </a:p>
          <a:p>
            <a:r>
              <a:rPr lang="en-US" sz="1800" dirty="0" err="1"/>
              <a:t>printf</a:t>
            </a:r>
            <a:r>
              <a:rPr lang="en-US" sz="1800" dirty="0"/>
              <a:t>("Enter the values of </a:t>
            </a:r>
            <a:r>
              <a:rPr lang="en-US" sz="1800" dirty="0" err="1"/>
              <a:t>a,b</a:t>
            </a:r>
            <a:r>
              <a:rPr lang="en-US" sz="1800" dirty="0"/>
              <a:t>:");                                           </a:t>
            </a:r>
          </a:p>
          <a:p>
            <a:r>
              <a:rPr lang="en-US" sz="1800" dirty="0" err="1"/>
              <a:t>scanf</a:t>
            </a:r>
            <a:r>
              <a:rPr lang="en-US" sz="1800" dirty="0"/>
              <a:t>("%</a:t>
            </a:r>
            <a:r>
              <a:rPr lang="en-US" sz="1800" dirty="0" err="1"/>
              <a:t>d%d",&amp;a,&amp;b</a:t>
            </a:r>
            <a:r>
              <a:rPr lang="en-US" sz="1800" dirty="0"/>
              <a:t>);                                                          </a:t>
            </a:r>
          </a:p>
          <a:p>
            <a:r>
              <a:rPr lang="en-US" sz="1800" dirty="0"/>
              <a:t>c=</a:t>
            </a:r>
            <a:r>
              <a:rPr lang="en-US" sz="1800" dirty="0" err="1"/>
              <a:t>a+b</a:t>
            </a:r>
            <a:r>
              <a:rPr lang="en-US" sz="1800" dirty="0"/>
              <a:t>;                                                                       </a:t>
            </a:r>
          </a:p>
          <a:p>
            <a:r>
              <a:rPr lang="en-US" sz="1800" dirty="0"/>
              <a:t>d=a-b;                                                                        </a:t>
            </a:r>
          </a:p>
          <a:p>
            <a:r>
              <a:rPr lang="en-US" sz="1800" dirty="0"/>
              <a:t>e=a*b;                                                                       </a:t>
            </a:r>
          </a:p>
          <a:p>
            <a:r>
              <a:rPr lang="en-US" sz="1800" dirty="0" smtClean="0"/>
              <a:t>f=(float)(a/b);                                                                 </a:t>
            </a:r>
            <a:endParaRPr lang="en-US" sz="1800" dirty="0"/>
          </a:p>
          <a:p>
            <a:r>
              <a:rPr lang="en-US" sz="1800" dirty="0" err="1"/>
              <a:t>printf</a:t>
            </a:r>
            <a:r>
              <a:rPr lang="en-US" sz="1800" dirty="0"/>
              <a:t>("\</a:t>
            </a:r>
            <a:r>
              <a:rPr lang="en-US" sz="1800" dirty="0" err="1"/>
              <a:t>naddition</a:t>
            </a:r>
            <a:r>
              <a:rPr lang="en-US" sz="1800" dirty="0"/>
              <a:t> of two numbers is:%</a:t>
            </a:r>
            <a:r>
              <a:rPr lang="en-US" sz="1800" dirty="0" err="1"/>
              <a:t>d",c</a:t>
            </a:r>
            <a:r>
              <a:rPr lang="en-US" sz="1800" dirty="0"/>
              <a:t>);                                  </a:t>
            </a:r>
          </a:p>
          <a:p>
            <a:r>
              <a:rPr lang="en-US" sz="1800" dirty="0" err="1"/>
              <a:t>printf</a:t>
            </a:r>
            <a:r>
              <a:rPr lang="en-US" sz="1800" dirty="0"/>
              <a:t>("\</a:t>
            </a:r>
            <a:r>
              <a:rPr lang="en-US" sz="1800" dirty="0" err="1"/>
              <a:t>nsubtraction</a:t>
            </a:r>
            <a:r>
              <a:rPr lang="en-US" sz="1800" dirty="0"/>
              <a:t> of two numbers is:%</a:t>
            </a:r>
            <a:r>
              <a:rPr lang="en-US" sz="1800" dirty="0" err="1"/>
              <a:t>d",d</a:t>
            </a:r>
            <a:r>
              <a:rPr lang="en-US" sz="1800" dirty="0"/>
              <a:t>);                               </a:t>
            </a:r>
          </a:p>
          <a:p>
            <a:r>
              <a:rPr lang="en-US" sz="1800" dirty="0" err="1"/>
              <a:t>printf</a:t>
            </a:r>
            <a:r>
              <a:rPr lang="en-US" sz="1800" dirty="0"/>
              <a:t>("\</a:t>
            </a:r>
            <a:r>
              <a:rPr lang="en-US" sz="1800" dirty="0" err="1"/>
              <a:t>nmultiplication</a:t>
            </a:r>
            <a:r>
              <a:rPr lang="en-US" sz="1800" dirty="0"/>
              <a:t> of two numbers is:%</a:t>
            </a:r>
            <a:r>
              <a:rPr lang="en-US" sz="1800" dirty="0" err="1"/>
              <a:t>d",e</a:t>
            </a:r>
            <a:r>
              <a:rPr lang="en-US" sz="1800" dirty="0"/>
              <a:t>);                           </a:t>
            </a:r>
          </a:p>
          <a:p>
            <a:r>
              <a:rPr lang="en-US" sz="1800" dirty="0" err="1"/>
              <a:t>printf</a:t>
            </a:r>
            <a:r>
              <a:rPr lang="en-US" sz="1800" dirty="0"/>
              <a:t>("\</a:t>
            </a:r>
            <a:r>
              <a:rPr lang="en-US" sz="1800" dirty="0" err="1"/>
              <a:t>ndivision</a:t>
            </a:r>
            <a:r>
              <a:rPr lang="en-US" sz="1800" dirty="0"/>
              <a:t> of two numbers is:%</a:t>
            </a:r>
            <a:r>
              <a:rPr lang="en-US" sz="1800" dirty="0" err="1"/>
              <a:t>f",f</a:t>
            </a:r>
            <a:r>
              <a:rPr lang="en-US" sz="1800" dirty="0"/>
              <a:t>);                                </a:t>
            </a:r>
          </a:p>
          <a:p>
            <a:r>
              <a:rPr lang="en-US" sz="1800" dirty="0"/>
              <a:t> </a:t>
            </a:r>
            <a:r>
              <a:rPr lang="en-US" sz="1800" dirty="0" err="1"/>
              <a:t>getch</a:t>
            </a:r>
            <a:r>
              <a:rPr lang="en-US" sz="1800" dirty="0"/>
              <a:t>();                                                                     </a:t>
            </a:r>
          </a:p>
          <a:p>
            <a:r>
              <a:rPr lang="en-US" sz="1800" dirty="0"/>
              <a:t>}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/*Calculating of simple interest*/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p,n</a:t>
            </a:r>
            <a:r>
              <a:rPr lang="en-US" dirty="0" smtClean="0"/>
              <a:t>;</a:t>
            </a:r>
          </a:p>
          <a:p>
            <a:r>
              <a:rPr lang="en-US" dirty="0" smtClean="0"/>
              <a:t>float </a:t>
            </a:r>
            <a:r>
              <a:rPr lang="en-US" dirty="0" err="1" smtClean="0"/>
              <a:t>r,si</a:t>
            </a:r>
            <a:r>
              <a:rPr lang="en-US" dirty="0" smtClean="0"/>
              <a:t>;</a:t>
            </a:r>
          </a:p>
          <a:p>
            <a:r>
              <a:rPr lang="en-US" dirty="0" smtClean="0"/>
              <a:t>p=1000;</a:t>
            </a:r>
          </a:p>
          <a:p>
            <a:r>
              <a:rPr lang="en-US" dirty="0" smtClean="0"/>
              <a:t>n=3;</a:t>
            </a:r>
          </a:p>
          <a:p>
            <a:r>
              <a:rPr lang="en-US" dirty="0" smtClean="0"/>
              <a:t>r=8.5;</a:t>
            </a:r>
          </a:p>
          <a:p>
            <a:r>
              <a:rPr lang="en-US" dirty="0" smtClean="0"/>
              <a:t>/*formula for simple interest*/</a:t>
            </a:r>
          </a:p>
          <a:p>
            <a:r>
              <a:rPr lang="en-US" dirty="0" err="1" smtClean="0"/>
              <a:t>si</a:t>
            </a:r>
            <a:r>
              <a:rPr lang="en-US" dirty="0" smtClean="0"/>
              <a:t>=p*n*r/100;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("%f\</a:t>
            </a:r>
            <a:r>
              <a:rPr lang="en-US" dirty="0" err="1" smtClean="0"/>
              <a:t>n",si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 smtClean="0"/>
              <a:t>}  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operator are used to compare two OR more operands.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600200" y="2743200"/>
          <a:ext cx="6135688" cy="2278063"/>
        </p:xfrm>
        <a:graphic>
          <a:graphicData uri="http://schemas.openxmlformats.org/presentationml/2006/ole">
            <p:oleObj spid="_x0000_s6146" name="Document" r:id="rId3" imgW="6135158" imgH="2277741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operators are used to combine the results of two or more conditions 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14400" y="2590800"/>
          <a:ext cx="7050088" cy="2068513"/>
        </p:xfrm>
        <a:graphic>
          <a:graphicData uri="http://schemas.openxmlformats.org/presentationml/2006/ole">
            <p:oleObj spid="_x0000_s7170" name="Document" r:id="rId3" imgW="6135158" imgH="1459369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Increment and decrement Operators (Unary Operators)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operators are used to either increase or decrease the value of the variable by 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are</a:t>
            </a:r>
          </a:p>
          <a:p>
            <a:r>
              <a:rPr lang="en-US" dirty="0"/>
              <a:t> </a:t>
            </a:r>
            <a:r>
              <a:rPr lang="en-US" dirty="0" smtClean="0"/>
              <a:t> prefix increment(++a)</a:t>
            </a:r>
          </a:p>
          <a:p>
            <a:r>
              <a:rPr lang="en-US" dirty="0" smtClean="0"/>
              <a:t>  Prefix decrement(--a)</a:t>
            </a:r>
          </a:p>
          <a:p>
            <a:r>
              <a:rPr lang="en-US" dirty="0" smtClean="0"/>
              <a:t> postfix increment(a++)</a:t>
            </a:r>
          </a:p>
          <a:p>
            <a:r>
              <a:rPr lang="en-US" dirty="0" smtClean="0"/>
              <a:t>Postfix decrement(--a)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Suppose, a = 5 then, </a:t>
            </a:r>
          </a:p>
          <a:p>
            <a:r>
              <a:rPr lang="en-US" dirty="0" smtClean="0"/>
              <a:t>++a; //a becomes 6 </a:t>
            </a:r>
          </a:p>
          <a:p>
            <a:r>
              <a:rPr lang="en-US" dirty="0" smtClean="0"/>
              <a:t>a++; //a becomes 7 </a:t>
            </a:r>
          </a:p>
          <a:p>
            <a:r>
              <a:rPr lang="en-US" dirty="0" smtClean="0"/>
              <a:t>--a; //a becomes 6 </a:t>
            </a:r>
          </a:p>
          <a:p>
            <a:r>
              <a:rPr lang="en-US" dirty="0" smtClean="0"/>
              <a:t>a--; //a becomes 5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operator </a:t>
            </a:r>
            <a:br>
              <a:rPr lang="en-US" dirty="0" smtClean="0"/>
            </a:br>
            <a:r>
              <a:rPr lang="en-US" dirty="0" smtClean="0"/>
              <a:t>(ternary operator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conditional operator consists of 2 symbols the question mark (?) and the colon</a:t>
            </a:r>
            <a:r>
              <a:rPr lang="en-US" dirty="0" smtClean="0"/>
              <a:t>(:)</a:t>
            </a:r>
          </a:p>
          <a:p>
            <a:r>
              <a:rPr lang="en-US" b="1" dirty="0" smtClean="0"/>
              <a:t>Syntax: exp1</a:t>
            </a:r>
            <a:r>
              <a:rPr lang="en-US" b="1" dirty="0"/>
              <a:t>? exp2: </a:t>
            </a:r>
            <a:r>
              <a:rPr lang="en-US" b="1" dirty="0" smtClean="0"/>
              <a:t>exp3</a:t>
            </a:r>
          </a:p>
          <a:p>
            <a:pPr>
              <a:buNone/>
            </a:pPr>
            <a:r>
              <a:rPr lang="en-US" b="1" dirty="0"/>
              <a:t>For example:</a:t>
            </a:r>
            <a:endParaRPr lang="en-US" dirty="0"/>
          </a:p>
          <a:p>
            <a:r>
              <a:rPr lang="en-US" b="1" dirty="0"/>
              <a:t>a = 10;</a:t>
            </a:r>
            <a:endParaRPr lang="en-US" dirty="0"/>
          </a:p>
          <a:p>
            <a:r>
              <a:rPr lang="en-US" b="1" dirty="0"/>
              <a:t>b = 15;</a:t>
            </a:r>
            <a:endParaRPr lang="en-US" dirty="0"/>
          </a:p>
          <a:p>
            <a:r>
              <a:rPr lang="en-US" b="1" dirty="0"/>
              <a:t>x = (a &gt; b)? a: 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u="sng" dirty="0" smtClean="0"/>
              <a:t>Documentation section </a:t>
            </a:r>
            <a:r>
              <a:rPr lang="en-US" dirty="0" smtClean="0"/>
              <a:t>:-it consists of a set of comment lines giving the name of the program.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Line </a:t>
            </a:r>
            <a:r>
              <a:rPr lang="en-US" b="1" dirty="0"/>
              <a:t>commenting: </a:t>
            </a:r>
            <a:r>
              <a:rPr lang="en-US" dirty="0"/>
              <a:t>it uses two slashes (//) to identify the comment and it is </a:t>
            </a:r>
            <a:r>
              <a:rPr lang="en-US" dirty="0" smtClean="0"/>
              <a:t>used to </a:t>
            </a:r>
            <a:r>
              <a:rPr lang="en-US" dirty="0"/>
              <a:t>comment entire line.</a:t>
            </a:r>
          </a:p>
          <a:p>
            <a:r>
              <a:rPr lang="en-US" b="1" dirty="0" smtClean="0"/>
              <a:t>Block </a:t>
            </a:r>
            <a:r>
              <a:rPr lang="en-US" b="1" dirty="0"/>
              <a:t>Commenting:</a:t>
            </a:r>
            <a:r>
              <a:rPr lang="en-US" dirty="0"/>
              <a:t> it uses two pair of tokens /* and */ to comment entire </a:t>
            </a:r>
            <a:r>
              <a:rPr lang="en-US" dirty="0" smtClean="0"/>
              <a:t>block of </a:t>
            </a:r>
            <a:r>
              <a:rPr lang="en-US" dirty="0"/>
              <a:t>code.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229600" cy="6477000"/>
          </a:xfrm>
        </p:spPr>
        <p:txBody>
          <a:bodyPr/>
          <a:lstStyle/>
          <a:p>
            <a:r>
              <a:rPr lang="en-US" u="sng" dirty="0" smtClean="0"/>
              <a:t>Link section </a:t>
            </a:r>
            <a:r>
              <a:rPr lang="en-US" dirty="0" smtClean="0"/>
              <a:t>:-It provides instructions to the compiler to link functions from the system library </a:t>
            </a:r>
          </a:p>
          <a:p>
            <a:r>
              <a:rPr lang="en-US" dirty="0" smtClean="0"/>
              <a:t>Ex: 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#include&lt;</a:t>
            </a:r>
            <a:r>
              <a:rPr lang="en-US" dirty="0" err="1" smtClean="0"/>
              <a:t>math.h</a:t>
            </a:r>
            <a:r>
              <a:rPr lang="en-US" dirty="0" smtClean="0"/>
              <a:t>&gt;</a:t>
            </a:r>
          </a:p>
          <a:p>
            <a:r>
              <a:rPr lang="en-US" u="sng" dirty="0" smtClean="0"/>
              <a:t>Definition section </a:t>
            </a:r>
            <a:r>
              <a:rPr lang="en-US" dirty="0" smtClean="0"/>
              <a:t>defines all the symbolic constants .</a:t>
            </a:r>
          </a:p>
          <a:p>
            <a:r>
              <a:rPr lang="en-US" dirty="0"/>
              <a:t> </a:t>
            </a:r>
            <a:r>
              <a:rPr lang="en-US" dirty="0" smtClean="0"/>
              <a:t>ex:- #define PI 3.14</a:t>
            </a:r>
          </a:p>
          <a:p>
            <a:r>
              <a:rPr lang="en-US" dirty="0" smtClean="0"/>
              <a:t>There are some variables that are used in more than one function .such variables are called global </a:t>
            </a:r>
            <a:r>
              <a:rPr lang="en-US" dirty="0" err="1" smtClean="0"/>
              <a:t>varibles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 program must have one main () function section . These section contains two parts:</a:t>
            </a:r>
          </a:p>
          <a:p>
            <a:r>
              <a:rPr lang="en-US" dirty="0"/>
              <a:t> </a:t>
            </a:r>
            <a:r>
              <a:rPr lang="en-US" dirty="0" smtClean="0"/>
              <a:t>      1) declaration part</a:t>
            </a:r>
          </a:p>
          <a:p>
            <a:r>
              <a:rPr lang="en-US" dirty="0"/>
              <a:t> </a:t>
            </a:r>
            <a:r>
              <a:rPr lang="en-US" dirty="0" smtClean="0"/>
              <a:t>       2)executable part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–tokens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 language program can contain the individual units called the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     c- tokens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066800"/>
            <a:ext cx="3638550" cy="436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words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There are certain words reserved for doing specific task, these words are known as </a:t>
            </a:r>
            <a:r>
              <a:rPr lang="en-US" b="1" u="sng" dirty="0" smtClean="0"/>
              <a:t>reserved word or keywords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These words are predefined and always written in lower case or small letter. </a:t>
            </a:r>
          </a:p>
          <a:p>
            <a:pPr algn="just"/>
            <a:r>
              <a:rPr lang="en-US" dirty="0" smtClean="0"/>
              <a:t>These keywords </a:t>
            </a:r>
            <a:r>
              <a:rPr lang="en-US" dirty="0" err="1" smtClean="0"/>
              <a:t>cann’t</a:t>
            </a:r>
            <a:r>
              <a:rPr lang="en-US" dirty="0" smtClean="0"/>
              <a:t> be used as a variable name as it assigned with fixed meaning.</a:t>
            </a:r>
          </a:p>
          <a:p>
            <a:pPr algn="just"/>
            <a:r>
              <a:rPr lang="en-US" b="1" u="sng" dirty="0" smtClean="0"/>
              <a:t>There are 32 key words </a:t>
            </a:r>
            <a:r>
              <a:rPr lang="en-US" dirty="0" smtClean="0"/>
              <a:t>. Some examples are </a:t>
            </a:r>
            <a:r>
              <a:rPr lang="en-US" dirty="0" err="1" smtClean="0"/>
              <a:t>int</a:t>
            </a:r>
            <a:r>
              <a:rPr lang="en-US" dirty="0" smtClean="0"/>
              <a:t>, short, signed, unsigned, default, volatile, float, long, double, break, continue, </a:t>
            </a:r>
            <a:r>
              <a:rPr lang="en-US" dirty="0" err="1" smtClean="0"/>
              <a:t>typedef</a:t>
            </a:r>
            <a:r>
              <a:rPr lang="en-US" dirty="0" smtClean="0"/>
              <a:t>, static, do, for, union, return, while, do, extern, register, </a:t>
            </a:r>
            <a:r>
              <a:rPr lang="en-US" dirty="0" err="1" smtClean="0"/>
              <a:t>enum</a:t>
            </a:r>
            <a:r>
              <a:rPr lang="en-US" dirty="0" smtClean="0"/>
              <a:t>, case, </a:t>
            </a:r>
            <a:r>
              <a:rPr lang="en-US" dirty="0" err="1" smtClean="0"/>
              <a:t>goto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, char, auto, const etc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Identifiers are user defined </a:t>
            </a:r>
            <a:r>
              <a:rPr lang="en-US" dirty="0" smtClean="0"/>
              <a:t>word used to name of entities like variables, arrays, functions, structures etc.</a:t>
            </a:r>
          </a:p>
          <a:p>
            <a:pPr algn="just"/>
            <a:r>
              <a:rPr lang="en-US" dirty="0" smtClean="0"/>
              <a:t> </a:t>
            </a:r>
            <a:r>
              <a:rPr lang="en-US" b="1" u="sng" dirty="0" smtClean="0"/>
              <a:t>Rules for naming identifiers are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  name should only consists of alphabets (both upper and lower case), digits and underscore (_) sign.</a:t>
            </a:r>
          </a:p>
          <a:p>
            <a:pPr algn="just"/>
            <a:r>
              <a:rPr lang="en-US" dirty="0" smtClean="0"/>
              <a:t>  first characters should be alphabet or underscore </a:t>
            </a:r>
          </a:p>
          <a:p>
            <a:pPr algn="just"/>
            <a:r>
              <a:rPr lang="en-US" dirty="0" smtClean="0"/>
              <a:t> name should not be a keyword </a:t>
            </a:r>
          </a:p>
          <a:p>
            <a:pPr algn="just"/>
            <a:r>
              <a:rPr lang="en-US" dirty="0" smtClean="0"/>
              <a:t> since C is a case sensitive, the upper case and lower case considered differently, for example code, Code, CODE etc. are different identifiers.</a:t>
            </a:r>
          </a:p>
          <a:p>
            <a:pPr algn="just"/>
            <a:r>
              <a:rPr lang="en-US" dirty="0" smtClean="0"/>
              <a:t> identifiers are generally given in some meaningful name such as value, </a:t>
            </a:r>
            <a:r>
              <a:rPr lang="en-US" dirty="0" err="1" smtClean="0"/>
              <a:t>net_salary</a:t>
            </a:r>
            <a:r>
              <a:rPr lang="en-US" dirty="0" smtClean="0"/>
              <a:t>, age, data etc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1296</Words>
  <Application>Microsoft Office PowerPoint</Application>
  <PresentationFormat>On-screen Show (4:3)</PresentationFormat>
  <Paragraphs>200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Document</vt:lpstr>
      <vt:lpstr>Slide 1</vt:lpstr>
      <vt:lpstr>Why c language is important </vt:lpstr>
      <vt:lpstr>Structure of c program </vt:lpstr>
      <vt:lpstr>Slide 4</vt:lpstr>
      <vt:lpstr>Slide 5</vt:lpstr>
      <vt:lpstr>Slide 6</vt:lpstr>
      <vt:lpstr>C –tokens </vt:lpstr>
      <vt:lpstr>Key words </vt:lpstr>
      <vt:lpstr>identifiers</vt:lpstr>
      <vt:lpstr>Constants </vt:lpstr>
      <vt:lpstr>Slide 11</vt:lpstr>
      <vt:lpstr>Character constant</vt:lpstr>
      <vt:lpstr>variables</vt:lpstr>
      <vt:lpstr>Data types</vt:lpstr>
      <vt:lpstr>Primary data types</vt:lpstr>
      <vt:lpstr>Difference between signed and unsigned data type</vt:lpstr>
      <vt:lpstr>Integer data type</vt:lpstr>
      <vt:lpstr>Slide 18</vt:lpstr>
      <vt:lpstr>Slide 19</vt:lpstr>
      <vt:lpstr>Slide 20</vt:lpstr>
      <vt:lpstr>Declaration of Variables</vt:lpstr>
      <vt:lpstr>Primary type declaration </vt:lpstr>
      <vt:lpstr>Assigning values to Variables </vt:lpstr>
      <vt:lpstr>Input /output</vt:lpstr>
      <vt:lpstr>Slide 25</vt:lpstr>
      <vt:lpstr>Operator:</vt:lpstr>
      <vt:lpstr>Slide 27</vt:lpstr>
      <vt:lpstr>Classifications of Operators </vt:lpstr>
      <vt:lpstr>Slide 29</vt:lpstr>
      <vt:lpstr>Mixed mode arithmetic </vt:lpstr>
      <vt:lpstr>Write a C-Program to perform the simple arithmetic operations. </vt:lpstr>
      <vt:lpstr>Slide 32</vt:lpstr>
      <vt:lpstr>Slide 33</vt:lpstr>
      <vt:lpstr>Relational operator </vt:lpstr>
      <vt:lpstr>Logical operator </vt:lpstr>
      <vt:lpstr>Increment and decrement Operators (Unary Operators)</vt:lpstr>
      <vt:lpstr>Slide 37</vt:lpstr>
      <vt:lpstr>Conditional operator  (ternary operator 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prave</dc:creator>
  <cp:lastModifiedBy>Srisailakiran</cp:lastModifiedBy>
  <cp:revision>51</cp:revision>
  <dcterms:created xsi:type="dcterms:W3CDTF">2019-01-08T08:02:53Z</dcterms:created>
  <dcterms:modified xsi:type="dcterms:W3CDTF">2019-01-30T18:11:22Z</dcterms:modified>
</cp:coreProperties>
</file>