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99.xml" ContentType="application/vnd.openxmlformats-officedocument.presentationml.slide+xml"/>
  <Override PartName="/ppt/diagrams/layout1.xml" ContentType="application/vnd.openxmlformats-officedocument.drawingml.diagram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97.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0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Override PartName="/ppt/slides/slide89.xml" ContentType="application/vnd.openxmlformats-officedocument.presentationml.slide+xml"/>
  <Override PartName="/ppt/slides/slide9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23" r:id="rId2"/>
    <p:sldId id="324" r:id="rId3"/>
    <p:sldId id="325" r:id="rId4"/>
    <p:sldId id="326" r:id="rId5"/>
    <p:sldId id="327" r:id="rId6"/>
    <p:sldId id="328" r:id="rId7"/>
    <p:sldId id="329" r:id="rId8"/>
    <p:sldId id="330" r:id="rId9"/>
    <p:sldId id="331" r:id="rId10"/>
    <p:sldId id="332" r:id="rId11"/>
    <p:sldId id="333" r:id="rId12"/>
    <p:sldId id="334" r:id="rId13"/>
    <p:sldId id="335" r:id="rId14"/>
    <p:sldId id="336" r:id="rId15"/>
    <p:sldId id="337" r:id="rId16"/>
    <p:sldId id="338" r:id="rId17"/>
    <p:sldId id="339" r:id="rId18"/>
    <p:sldId id="340" r:id="rId19"/>
    <p:sldId id="341" r:id="rId20"/>
    <p:sldId id="342" r:id="rId21"/>
    <p:sldId id="343" r:id="rId22"/>
    <p:sldId id="344" r:id="rId23"/>
    <p:sldId id="345" r:id="rId24"/>
    <p:sldId id="346" r:id="rId25"/>
    <p:sldId id="349" r:id="rId26"/>
    <p:sldId id="350" r:id="rId27"/>
    <p:sldId id="351" r:id="rId28"/>
    <p:sldId id="317" r:id="rId29"/>
    <p:sldId id="319" r:id="rId30"/>
    <p:sldId id="320" r:id="rId31"/>
    <p:sldId id="318" r:id="rId32"/>
    <p:sldId id="321" r:id="rId33"/>
    <p:sldId id="322" r:id="rId34"/>
    <p:sldId id="286" r:id="rId35"/>
    <p:sldId id="287" r:id="rId36"/>
    <p:sldId id="284" r:id="rId37"/>
    <p:sldId id="285" r:id="rId38"/>
    <p:sldId id="288" r:id="rId39"/>
    <p:sldId id="279" r:id="rId40"/>
    <p:sldId id="280" r:id="rId41"/>
    <p:sldId id="260" r:id="rId42"/>
    <p:sldId id="281" r:id="rId43"/>
    <p:sldId id="282" r:id="rId44"/>
    <p:sldId id="283" r:id="rId45"/>
    <p:sldId id="264" r:id="rId46"/>
    <p:sldId id="265" r:id="rId47"/>
    <p:sldId id="267" r:id="rId48"/>
    <p:sldId id="266" r:id="rId49"/>
    <p:sldId id="257" r:id="rId50"/>
    <p:sldId id="258" r:id="rId51"/>
    <p:sldId id="268" r:id="rId52"/>
    <p:sldId id="269" r:id="rId53"/>
    <p:sldId id="270" r:id="rId54"/>
    <p:sldId id="259" r:id="rId55"/>
    <p:sldId id="289" r:id="rId56"/>
    <p:sldId id="271" r:id="rId57"/>
    <p:sldId id="272" r:id="rId58"/>
    <p:sldId id="273" r:id="rId59"/>
    <p:sldId id="274" r:id="rId60"/>
    <p:sldId id="275" r:id="rId61"/>
    <p:sldId id="276" r:id="rId62"/>
    <p:sldId id="277" r:id="rId63"/>
    <p:sldId id="294" r:id="rId64"/>
    <p:sldId id="290" r:id="rId65"/>
    <p:sldId id="291" r:id="rId66"/>
    <p:sldId id="292" r:id="rId67"/>
    <p:sldId id="293" r:id="rId68"/>
    <p:sldId id="295" r:id="rId69"/>
    <p:sldId id="296" r:id="rId70"/>
    <p:sldId id="297" r:id="rId71"/>
    <p:sldId id="298" r:id="rId72"/>
    <p:sldId id="299" r:id="rId73"/>
    <p:sldId id="300" r:id="rId74"/>
    <p:sldId id="301" r:id="rId75"/>
    <p:sldId id="302" r:id="rId76"/>
    <p:sldId id="347" r:id="rId77"/>
    <p:sldId id="348" r:id="rId78"/>
    <p:sldId id="303" r:id="rId79"/>
    <p:sldId id="304" r:id="rId80"/>
    <p:sldId id="305" r:id="rId81"/>
    <p:sldId id="306" r:id="rId82"/>
    <p:sldId id="307" r:id="rId83"/>
    <p:sldId id="308" r:id="rId84"/>
    <p:sldId id="309" r:id="rId85"/>
    <p:sldId id="310" r:id="rId86"/>
    <p:sldId id="311" r:id="rId87"/>
    <p:sldId id="312" r:id="rId88"/>
    <p:sldId id="313" r:id="rId89"/>
    <p:sldId id="314" r:id="rId90"/>
    <p:sldId id="315" r:id="rId91"/>
    <p:sldId id="359" r:id="rId92"/>
    <p:sldId id="358" r:id="rId93"/>
    <p:sldId id="316" r:id="rId94"/>
    <p:sldId id="360" r:id="rId95"/>
    <p:sldId id="361" r:id="rId96"/>
    <p:sldId id="352" r:id="rId97"/>
    <p:sldId id="353" r:id="rId98"/>
    <p:sldId id="365" r:id="rId99"/>
    <p:sldId id="364" r:id="rId100"/>
    <p:sldId id="356" r:id="rId101"/>
    <p:sldId id="366" r:id="rId102"/>
    <p:sldId id="367" r:id="rId103"/>
    <p:sldId id="357" r:id="rId104"/>
    <p:sldId id="362" r:id="rId105"/>
    <p:sldId id="368" r:id="rId106"/>
    <p:sldId id="369" r:id="rId107"/>
    <p:sldId id="363" r:id="rId10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C5C5C5"/>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0D3E7F-87DC-45C0-AB1A-259E4D12F30B}" type="doc">
      <dgm:prSet loTypeId="urn:microsoft.com/office/officeart/2005/8/layout/hList9" loCatId="list" qsTypeId="urn:microsoft.com/office/officeart/2005/8/quickstyle/simple1" qsCatId="simple" csTypeId="urn:microsoft.com/office/officeart/2005/8/colors/accent1_2" csCatId="accent1" phldr="1"/>
      <dgm:spPr/>
      <dgm:t>
        <a:bodyPr/>
        <a:lstStyle/>
        <a:p>
          <a:endParaRPr lang="en-IN"/>
        </a:p>
      </dgm:t>
    </dgm:pt>
    <dgm:pt modelId="{D4B65F80-E498-4AF9-B043-6AC8214B539B}">
      <dgm:prSet phldrT="[Text]"/>
      <dgm:spPr/>
      <dgm:t>
        <a:bodyPr/>
        <a:lstStyle/>
        <a:p>
          <a:r>
            <a:rPr lang="en-IN" b="1" dirty="0" smtClean="0"/>
            <a:t>Program</a:t>
          </a:r>
          <a:endParaRPr lang="en-IN" b="1" dirty="0"/>
        </a:p>
      </dgm:t>
    </dgm:pt>
    <dgm:pt modelId="{06FA0BCF-0410-48D5-B494-9C57ADFCE5E4}" type="parTrans" cxnId="{F233C7D3-FEE1-4316-B760-A4B4D86DB913}">
      <dgm:prSet/>
      <dgm:spPr/>
      <dgm:t>
        <a:bodyPr/>
        <a:lstStyle/>
        <a:p>
          <a:endParaRPr lang="en-IN"/>
        </a:p>
      </dgm:t>
    </dgm:pt>
    <dgm:pt modelId="{CEB3C047-E0CB-4009-8C63-E025389B3D13}" type="sibTrans" cxnId="{F233C7D3-FEE1-4316-B760-A4B4D86DB913}">
      <dgm:prSet/>
      <dgm:spPr/>
      <dgm:t>
        <a:bodyPr/>
        <a:lstStyle/>
        <a:p>
          <a:endParaRPr lang="en-IN"/>
        </a:p>
      </dgm:t>
    </dgm:pt>
    <dgm:pt modelId="{840BE0F6-B346-43FF-940E-8A10CA2BE099}">
      <dgm:prSet phldrT="[Text]" custT="1"/>
      <dgm:spPr/>
      <dgm:t>
        <a:bodyPr/>
        <a:lstStyle/>
        <a:p>
          <a:pPr algn="just"/>
          <a:r>
            <a:rPr lang="en-IN" sz="2000" dirty="0" smtClean="0">
              <a:solidFill>
                <a:schemeClr val="tx1"/>
              </a:solidFill>
            </a:rPr>
            <a:t>A Program is an intermediate language which converts the programmers thoughts into machine understandable language</a:t>
          </a:r>
          <a:endParaRPr lang="en-IN" sz="2000" dirty="0">
            <a:solidFill>
              <a:schemeClr val="tx1"/>
            </a:solidFill>
          </a:endParaRPr>
        </a:p>
      </dgm:t>
    </dgm:pt>
    <dgm:pt modelId="{8AED65FE-49CF-47DA-BC9E-CE912CF440AB}" type="parTrans" cxnId="{F2B53B55-8B35-49AC-8D5C-2ABD2EE8E63E}">
      <dgm:prSet/>
      <dgm:spPr/>
      <dgm:t>
        <a:bodyPr/>
        <a:lstStyle/>
        <a:p>
          <a:endParaRPr lang="en-IN"/>
        </a:p>
      </dgm:t>
    </dgm:pt>
    <dgm:pt modelId="{C00A718F-AD97-4058-8C89-A256F3B82A1D}" type="sibTrans" cxnId="{F2B53B55-8B35-49AC-8D5C-2ABD2EE8E63E}">
      <dgm:prSet/>
      <dgm:spPr/>
      <dgm:t>
        <a:bodyPr/>
        <a:lstStyle/>
        <a:p>
          <a:endParaRPr lang="en-IN"/>
        </a:p>
      </dgm:t>
    </dgm:pt>
    <dgm:pt modelId="{FBDA4583-5063-4F01-A563-217C0A940086}">
      <dgm:prSet phldrT="[Text]" custT="1"/>
      <dgm:spPr/>
      <dgm:t>
        <a:bodyPr/>
        <a:lstStyle/>
        <a:p>
          <a:r>
            <a:rPr lang="en-IN" sz="2400" b="1" dirty="0" smtClean="0"/>
            <a:t>Algorithm</a:t>
          </a:r>
          <a:endParaRPr lang="en-IN" sz="2400" b="1" dirty="0"/>
        </a:p>
      </dgm:t>
    </dgm:pt>
    <dgm:pt modelId="{3BAFAC98-BACF-4C4C-A6D9-8432B1BF3CBE}" type="parTrans" cxnId="{A3DEBC34-BA10-4B63-916F-DF46C6B3FD91}">
      <dgm:prSet/>
      <dgm:spPr/>
      <dgm:t>
        <a:bodyPr/>
        <a:lstStyle/>
        <a:p>
          <a:endParaRPr lang="en-IN"/>
        </a:p>
      </dgm:t>
    </dgm:pt>
    <dgm:pt modelId="{943C9B88-E373-47C5-9224-7FA0EB1C1921}" type="sibTrans" cxnId="{A3DEBC34-BA10-4B63-916F-DF46C6B3FD91}">
      <dgm:prSet/>
      <dgm:spPr/>
      <dgm:t>
        <a:bodyPr/>
        <a:lstStyle/>
        <a:p>
          <a:endParaRPr lang="en-IN"/>
        </a:p>
      </dgm:t>
    </dgm:pt>
    <dgm:pt modelId="{58BA41EC-3FDD-4960-BB78-AC119685ECBD}">
      <dgm:prSet phldrT="[Text]" custT="1"/>
      <dgm:spPr/>
      <dgm:t>
        <a:bodyPr/>
        <a:lstStyle/>
        <a:p>
          <a:pPr algn="just"/>
          <a:r>
            <a:rPr lang="en-US" altLang="en-US" sz="1800" dirty="0" smtClean="0"/>
            <a:t>The algorithm is part of the blueprint or plan for the computer program, an algorithm is:</a:t>
          </a:r>
        </a:p>
        <a:p>
          <a:pPr algn="just"/>
          <a:r>
            <a:rPr lang="en-US" altLang="en-US" sz="1800" i="1" dirty="0" smtClean="0"/>
            <a:t>“An effective procedure for solving a class of problems in a finite number of steps.”</a:t>
          </a:r>
          <a:endParaRPr lang="en-IN" sz="1800" dirty="0"/>
        </a:p>
      </dgm:t>
    </dgm:pt>
    <dgm:pt modelId="{D4F37A6E-05CB-49B2-8F12-7C09F9EA9418}" type="parTrans" cxnId="{6420E9E6-16DB-4E6D-AB65-98DD55D26453}">
      <dgm:prSet/>
      <dgm:spPr/>
      <dgm:t>
        <a:bodyPr/>
        <a:lstStyle/>
        <a:p>
          <a:endParaRPr lang="en-IN"/>
        </a:p>
      </dgm:t>
    </dgm:pt>
    <dgm:pt modelId="{B0D3B048-7012-41F2-9163-81BC6A4BBDE2}" type="sibTrans" cxnId="{6420E9E6-16DB-4E6D-AB65-98DD55D26453}">
      <dgm:prSet/>
      <dgm:spPr/>
      <dgm:t>
        <a:bodyPr/>
        <a:lstStyle/>
        <a:p>
          <a:endParaRPr lang="en-IN"/>
        </a:p>
      </dgm:t>
    </dgm:pt>
    <dgm:pt modelId="{20627AF8-E523-4510-987A-EBAD7DFC9871}" type="pres">
      <dgm:prSet presAssocID="{680D3E7F-87DC-45C0-AB1A-259E4D12F30B}" presName="list" presStyleCnt="0">
        <dgm:presLayoutVars>
          <dgm:dir/>
          <dgm:animLvl val="lvl"/>
        </dgm:presLayoutVars>
      </dgm:prSet>
      <dgm:spPr/>
      <dgm:t>
        <a:bodyPr/>
        <a:lstStyle/>
        <a:p>
          <a:endParaRPr lang="en-IN"/>
        </a:p>
      </dgm:t>
    </dgm:pt>
    <dgm:pt modelId="{8B42159E-2C4C-47E2-9BFB-E31380716BE6}" type="pres">
      <dgm:prSet presAssocID="{D4B65F80-E498-4AF9-B043-6AC8214B539B}" presName="posSpace" presStyleCnt="0"/>
      <dgm:spPr/>
    </dgm:pt>
    <dgm:pt modelId="{B855DC2F-F490-44DE-BE3C-C50D910EC236}" type="pres">
      <dgm:prSet presAssocID="{D4B65F80-E498-4AF9-B043-6AC8214B539B}" presName="vertFlow" presStyleCnt="0"/>
      <dgm:spPr/>
    </dgm:pt>
    <dgm:pt modelId="{FFAB665A-76B0-4604-970A-B9AFFF9092F2}" type="pres">
      <dgm:prSet presAssocID="{D4B65F80-E498-4AF9-B043-6AC8214B539B}" presName="topSpace" presStyleCnt="0"/>
      <dgm:spPr/>
    </dgm:pt>
    <dgm:pt modelId="{5584680B-0825-40D6-8DA8-0BCE608B6819}" type="pres">
      <dgm:prSet presAssocID="{D4B65F80-E498-4AF9-B043-6AC8214B539B}" presName="firstComp" presStyleCnt="0"/>
      <dgm:spPr/>
    </dgm:pt>
    <dgm:pt modelId="{501A96BF-3A85-41BB-AC5D-44CD44AAC9C5}" type="pres">
      <dgm:prSet presAssocID="{D4B65F80-E498-4AF9-B043-6AC8214B539B}" presName="firstChild" presStyleLbl="bgAccFollowNode1" presStyleIdx="0" presStyleCnt="2" custScaleX="124720" custLinFactNeighborX="-303" custLinFactNeighborY="-1450"/>
      <dgm:spPr/>
      <dgm:t>
        <a:bodyPr/>
        <a:lstStyle/>
        <a:p>
          <a:endParaRPr lang="en-IN"/>
        </a:p>
      </dgm:t>
    </dgm:pt>
    <dgm:pt modelId="{6513FD66-D74E-46D1-9EBA-7B282760E856}" type="pres">
      <dgm:prSet presAssocID="{D4B65F80-E498-4AF9-B043-6AC8214B539B}" presName="firstChildTx" presStyleLbl="bgAccFollowNode1" presStyleIdx="0" presStyleCnt="2">
        <dgm:presLayoutVars>
          <dgm:bulletEnabled val="1"/>
        </dgm:presLayoutVars>
      </dgm:prSet>
      <dgm:spPr/>
      <dgm:t>
        <a:bodyPr/>
        <a:lstStyle/>
        <a:p>
          <a:endParaRPr lang="en-IN"/>
        </a:p>
      </dgm:t>
    </dgm:pt>
    <dgm:pt modelId="{B9FC2CEA-2B69-4A39-9D26-3091DBDBE36E}" type="pres">
      <dgm:prSet presAssocID="{D4B65F80-E498-4AF9-B043-6AC8214B539B}" presName="negSpace" presStyleCnt="0"/>
      <dgm:spPr/>
    </dgm:pt>
    <dgm:pt modelId="{32EEE38A-C722-4A08-A737-CB5C2B27E6BF}" type="pres">
      <dgm:prSet presAssocID="{D4B65F80-E498-4AF9-B043-6AC8214B539B}" presName="circle" presStyleLbl="node1" presStyleIdx="0" presStyleCnt="2" custScaleX="93516" custScaleY="63687" custLinFactNeighborX="-22995" custLinFactNeighborY="-18573"/>
      <dgm:spPr/>
      <dgm:t>
        <a:bodyPr/>
        <a:lstStyle/>
        <a:p>
          <a:endParaRPr lang="en-IN"/>
        </a:p>
      </dgm:t>
    </dgm:pt>
    <dgm:pt modelId="{B883ADCE-8181-4891-B6C9-2BA6DE6DF6E6}" type="pres">
      <dgm:prSet presAssocID="{CEB3C047-E0CB-4009-8C63-E025389B3D13}" presName="transSpace" presStyleCnt="0"/>
      <dgm:spPr/>
    </dgm:pt>
    <dgm:pt modelId="{5C91CD5E-EF53-4277-964E-1978C2FFD018}" type="pres">
      <dgm:prSet presAssocID="{FBDA4583-5063-4F01-A563-217C0A940086}" presName="posSpace" presStyleCnt="0"/>
      <dgm:spPr/>
    </dgm:pt>
    <dgm:pt modelId="{85791347-09F3-4E23-AA20-94E302ED39A2}" type="pres">
      <dgm:prSet presAssocID="{FBDA4583-5063-4F01-A563-217C0A940086}" presName="vertFlow" presStyleCnt="0"/>
      <dgm:spPr/>
    </dgm:pt>
    <dgm:pt modelId="{A11C9504-576E-472E-B838-34A5BBB7900B}" type="pres">
      <dgm:prSet presAssocID="{FBDA4583-5063-4F01-A563-217C0A940086}" presName="topSpace" presStyleCnt="0"/>
      <dgm:spPr/>
    </dgm:pt>
    <dgm:pt modelId="{875DD0F7-F826-4E8F-B45F-DA119358F632}" type="pres">
      <dgm:prSet presAssocID="{FBDA4583-5063-4F01-A563-217C0A940086}" presName="firstComp" presStyleCnt="0"/>
      <dgm:spPr/>
    </dgm:pt>
    <dgm:pt modelId="{45482893-4970-44CC-8D7F-EDA257076F8D}" type="pres">
      <dgm:prSet presAssocID="{FBDA4583-5063-4F01-A563-217C0A940086}" presName="firstChild" presStyleLbl="bgAccFollowNode1" presStyleIdx="1" presStyleCnt="2" custScaleX="115176" custLinFactNeighborX="-36959" custLinFactNeighborY="-3626"/>
      <dgm:spPr/>
      <dgm:t>
        <a:bodyPr/>
        <a:lstStyle/>
        <a:p>
          <a:endParaRPr lang="en-IN"/>
        </a:p>
      </dgm:t>
    </dgm:pt>
    <dgm:pt modelId="{5D850075-594E-4074-948D-C682602CE9CA}" type="pres">
      <dgm:prSet presAssocID="{FBDA4583-5063-4F01-A563-217C0A940086}" presName="firstChildTx" presStyleLbl="bgAccFollowNode1" presStyleIdx="1" presStyleCnt="2">
        <dgm:presLayoutVars>
          <dgm:bulletEnabled val="1"/>
        </dgm:presLayoutVars>
      </dgm:prSet>
      <dgm:spPr/>
      <dgm:t>
        <a:bodyPr/>
        <a:lstStyle/>
        <a:p>
          <a:endParaRPr lang="en-IN"/>
        </a:p>
      </dgm:t>
    </dgm:pt>
    <dgm:pt modelId="{22A21C3C-35EB-40D7-B4F8-C5E3C6B2D625}" type="pres">
      <dgm:prSet presAssocID="{FBDA4583-5063-4F01-A563-217C0A940086}" presName="negSpace" presStyleCnt="0"/>
      <dgm:spPr/>
    </dgm:pt>
    <dgm:pt modelId="{7DECF07F-BEE4-4A5A-9E6F-2782EB6C730C}" type="pres">
      <dgm:prSet presAssocID="{FBDA4583-5063-4F01-A563-217C0A940086}" presName="circle" presStyleLbl="node1" presStyleIdx="1" presStyleCnt="2" custScaleX="91571" custScaleY="68425" custLinFactNeighborX="-24873" custLinFactNeighborY="-26872"/>
      <dgm:spPr/>
      <dgm:t>
        <a:bodyPr/>
        <a:lstStyle/>
        <a:p>
          <a:endParaRPr lang="en-IN"/>
        </a:p>
      </dgm:t>
    </dgm:pt>
  </dgm:ptLst>
  <dgm:cxnLst>
    <dgm:cxn modelId="{159A7922-6340-4077-AB70-F2A917D74BC3}" type="presOf" srcId="{FBDA4583-5063-4F01-A563-217C0A940086}" destId="{7DECF07F-BEE4-4A5A-9E6F-2782EB6C730C}" srcOrd="0" destOrd="0" presId="urn:microsoft.com/office/officeart/2005/8/layout/hList9"/>
    <dgm:cxn modelId="{A3DEBC34-BA10-4B63-916F-DF46C6B3FD91}" srcId="{680D3E7F-87DC-45C0-AB1A-259E4D12F30B}" destId="{FBDA4583-5063-4F01-A563-217C0A940086}" srcOrd="1" destOrd="0" parTransId="{3BAFAC98-BACF-4C4C-A6D9-8432B1BF3CBE}" sibTransId="{943C9B88-E373-47C5-9224-7FA0EB1C1921}"/>
    <dgm:cxn modelId="{F2B53B55-8B35-49AC-8D5C-2ABD2EE8E63E}" srcId="{D4B65F80-E498-4AF9-B043-6AC8214B539B}" destId="{840BE0F6-B346-43FF-940E-8A10CA2BE099}" srcOrd="0" destOrd="0" parTransId="{8AED65FE-49CF-47DA-BC9E-CE912CF440AB}" sibTransId="{C00A718F-AD97-4058-8C89-A256F3B82A1D}"/>
    <dgm:cxn modelId="{08A14029-380E-4E60-850C-9DF9CC25CB6C}" type="presOf" srcId="{D4B65F80-E498-4AF9-B043-6AC8214B539B}" destId="{32EEE38A-C722-4A08-A737-CB5C2B27E6BF}" srcOrd="0" destOrd="0" presId="urn:microsoft.com/office/officeart/2005/8/layout/hList9"/>
    <dgm:cxn modelId="{388531D7-57FE-4715-877D-F2B214BEBFEE}" type="presOf" srcId="{680D3E7F-87DC-45C0-AB1A-259E4D12F30B}" destId="{20627AF8-E523-4510-987A-EBAD7DFC9871}" srcOrd="0" destOrd="0" presId="urn:microsoft.com/office/officeart/2005/8/layout/hList9"/>
    <dgm:cxn modelId="{B57B7FC6-FF0E-49B0-870E-49B033C09E8B}" type="presOf" srcId="{58BA41EC-3FDD-4960-BB78-AC119685ECBD}" destId="{5D850075-594E-4074-948D-C682602CE9CA}" srcOrd="1" destOrd="0" presId="urn:microsoft.com/office/officeart/2005/8/layout/hList9"/>
    <dgm:cxn modelId="{F233C7D3-FEE1-4316-B760-A4B4D86DB913}" srcId="{680D3E7F-87DC-45C0-AB1A-259E4D12F30B}" destId="{D4B65F80-E498-4AF9-B043-6AC8214B539B}" srcOrd="0" destOrd="0" parTransId="{06FA0BCF-0410-48D5-B494-9C57ADFCE5E4}" sibTransId="{CEB3C047-E0CB-4009-8C63-E025389B3D13}"/>
    <dgm:cxn modelId="{6420E9E6-16DB-4E6D-AB65-98DD55D26453}" srcId="{FBDA4583-5063-4F01-A563-217C0A940086}" destId="{58BA41EC-3FDD-4960-BB78-AC119685ECBD}" srcOrd="0" destOrd="0" parTransId="{D4F37A6E-05CB-49B2-8F12-7C09F9EA9418}" sibTransId="{B0D3B048-7012-41F2-9163-81BC6A4BBDE2}"/>
    <dgm:cxn modelId="{C79FD95D-880C-49F1-B0C3-78A8927C4C19}" type="presOf" srcId="{840BE0F6-B346-43FF-940E-8A10CA2BE099}" destId="{6513FD66-D74E-46D1-9EBA-7B282760E856}" srcOrd="1" destOrd="0" presId="urn:microsoft.com/office/officeart/2005/8/layout/hList9"/>
    <dgm:cxn modelId="{7957B460-939A-4690-B033-A185B674ABA1}" type="presOf" srcId="{840BE0F6-B346-43FF-940E-8A10CA2BE099}" destId="{501A96BF-3A85-41BB-AC5D-44CD44AAC9C5}" srcOrd="0" destOrd="0" presId="urn:microsoft.com/office/officeart/2005/8/layout/hList9"/>
    <dgm:cxn modelId="{8F155765-677A-487D-A7C1-CD75885E97E5}" type="presOf" srcId="{58BA41EC-3FDD-4960-BB78-AC119685ECBD}" destId="{45482893-4970-44CC-8D7F-EDA257076F8D}" srcOrd="0" destOrd="0" presId="urn:microsoft.com/office/officeart/2005/8/layout/hList9"/>
    <dgm:cxn modelId="{281E45FB-9FB4-4AAA-8F59-AEE88BAC02FF}" type="presParOf" srcId="{20627AF8-E523-4510-987A-EBAD7DFC9871}" destId="{8B42159E-2C4C-47E2-9BFB-E31380716BE6}" srcOrd="0" destOrd="0" presId="urn:microsoft.com/office/officeart/2005/8/layout/hList9"/>
    <dgm:cxn modelId="{CAF48970-0ABA-492D-8266-EE5A70B33F40}" type="presParOf" srcId="{20627AF8-E523-4510-987A-EBAD7DFC9871}" destId="{B855DC2F-F490-44DE-BE3C-C50D910EC236}" srcOrd="1" destOrd="0" presId="urn:microsoft.com/office/officeart/2005/8/layout/hList9"/>
    <dgm:cxn modelId="{F876D58D-1C76-4329-AD95-B4942F3952F0}" type="presParOf" srcId="{B855DC2F-F490-44DE-BE3C-C50D910EC236}" destId="{FFAB665A-76B0-4604-970A-B9AFFF9092F2}" srcOrd="0" destOrd="0" presId="urn:microsoft.com/office/officeart/2005/8/layout/hList9"/>
    <dgm:cxn modelId="{0871B4ED-E51A-4C77-B04A-9CBDEA8666EE}" type="presParOf" srcId="{B855DC2F-F490-44DE-BE3C-C50D910EC236}" destId="{5584680B-0825-40D6-8DA8-0BCE608B6819}" srcOrd="1" destOrd="0" presId="urn:microsoft.com/office/officeart/2005/8/layout/hList9"/>
    <dgm:cxn modelId="{15423888-9A16-451B-8A96-D739EEA1E61C}" type="presParOf" srcId="{5584680B-0825-40D6-8DA8-0BCE608B6819}" destId="{501A96BF-3A85-41BB-AC5D-44CD44AAC9C5}" srcOrd="0" destOrd="0" presId="urn:microsoft.com/office/officeart/2005/8/layout/hList9"/>
    <dgm:cxn modelId="{6218A730-7873-48E6-866B-647959BD7271}" type="presParOf" srcId="{5584680B-0825-40D6-8DA8-0BCE608B6819}" destId="{6513FD66-D74E-46D1-9EBA-7B282760E856}" srcOrd="1" destOrd="0" presId="urn:microsoft.com/office/officeart/2005/8/layout/hList9"/>
    <dgm:cxn modelId="{4F9150FB-0C57-49FB-9F3E-CBBE180D7060}" type="presParOf" srcId="{20627AF8-E523-4510-987A-EBAD7DFC9871}" destId="{B9FC2CEA-2B69-4A39-9D26-3091DBDBE36E}" srcOrd="2" destOrd="0" presId="urn:microsoft.com/office/officeart/2005/8/layout/hList9"/>
    <dgm:cxn modelId="{6B8BBA47-43E6-4D70-84CB-B9EA4C53D781}" type="presParOf" srcId="{20627AF8-E523-4510-987A-EBAD7DFC9871}" destId="{32EEE38A-C722-4A08-A737-CB5C2B27E6BF}" srcOrd="3" destOrd="0" presId="urn:microsoft.com/office/officeart/2005/8/layout/hList9"/>
    <dgm:cxn modelId="{4C2C0529-73E7-4825-AD19-C96BDF69B201}" type="presParOf" srcId="{20627AF8-E523-4510-987A-EBAD7DFC9871}" destId="{B883ADCE-8181-4891-B6C9-2BA6DE6DF6E6}" srcOrd="4" destOrd="0" presId="urn:microsoft.com/office/officeart/2005/8/layout/hList9"/>
    <dgm:cxn modelId="{0F6014CC-F70F-45BE-8ED0-FC1D324EC342}" type="presParOf" srcId="{20627AF8-E523-4510-987A-EBAD7DFC9871}" destId="{5C91CD5E-EF53-4277-964E-1978C2FFD018}" srcOrd="5" destOrd="0" presId="urn:microsoft.com/office/officeart/2005/8/layout/hList9"/>
    <dgm:cxn modelId="{916B43B1-F067-4F13-89EE-9D85DBE603A7}" type="presParOf" srcId="{20627AF8-E523-4510-987A-EBAD7DFC9871}" destId="{85791347-09F3-4E23-AA20-94E302ED39A2}" srcOrd="6" destOrd="0" presId="urn:microsoft.com/office/officeart/2005/8/layout/hList9"/>
    <dgm:cxn modelId="{C60AE998-378E-42F3-B245-AAE54DF6C8D2}" type="presParOf" srcId="{85791347-09F3-4E23-AA20-94E302ED39A2}" destId="{A11C9504-576E-472E-B838-34A5BBB7900B}" srcOrd="0" destOrd="0" presId="urn:microsoft.com/office/officeart/2005/8/layout/hList9"/>
    <dgm:cxn modelId="{C0735189-8E60-4AD2-822B-68BB8768C11B}" type="presParOf" srcId="{85791347-09F3-4E23-AA20-94E302ED39A2}" destId="{875DD0F7-F826-4E8F-B45F-DA119358F632}" srcOrd="1" destOrd="0" presId="urn:microsoft.com/office/officeart/2005/8/layout/hList9"/>
    <dgm:cxn modelId="{BAC56B25-A72B-420F-887D-A4E6B15581E9}" type="presParOf" srcId="{875DD0F7-F826-4E8F-B45F-DA119358F632}" destId="{45482893-4970-44CC-8D7F-EDA257076F8D}" srcOrd="0" destOrd="0" presId="urn:microsoft.com/office/officeart/2005/8/layout/hList9"/>
    <dgm:cxn modelId="{4E95BD71-3ADB-4DB8-A20E-9FDF37041B84}" type="presParOf" srcId="{875DD0F7-F826-4E8F-B45F-DA119358F632}" destId="{5D850075-594E-4074-948D-C682602CE9CA}" srcOrd="1" destOrd="0" presId="urn:microsoft.com/office/officeart/2005/8/layout/hList9"/>
    <dgm:cxn modelId="{D9525D5D-E728-41C1-B7C2-349E4EEEB5F6}" type="presParOf" srcId="{20627AF8-E523-4510-987A-EBAD7DFC9871}" destId="{22A21C3C-35EB-40D7-B4F8-C5E3C6B2D625}" srcOrd="7" destOrd="0" presId="urn:microsoft.com/office/officeart/2005/8/layout/hList9"/>
    <dgm:cxn modelId="{B4BD53CE-3BE4-4EA7-A0E9-70EA81C2A42A}" type="presParOf" srcId="{20627AF8-E523-4510-987A-EBAD7DFC9871}" destId="{7DECF07F-BEE4-4A5A-9E6F-2782EB6C730C}" srcOrd="8" destOrd="0" presId="urn:microsoft.com/office/officeart/2005/8/layout/hList9"/>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58F0CEF-B60D-4244-86D3-1AFB83E585F9}" type="datetimeFigureOut">
              <a:rPr lang="en-IN" smtClean="0"/>
              <a:pPr/>
              <a:t>04-03-2021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6667D5-11E3-4043-82DF-FFE926124F86}" type="slidenum">
              <a:rPr lang="en-IN" smtClean="0"/>
              <a:pPr/>
              <a:t>‹#›</a:t>
            </a:fld>
            <a:endParaRPr lang="en-IN"/>
          </a:p>
        </p:txBody>
      </p:sp>
    </p:spTree>
    <p:extLst>
      <p:ext uri="{BB962C8B-B14F-4D97-AF65-F5344CB8AC3E}">
        <p14:creationId xmlns:p14="http://schemas.microsoft.com/office/powerpoint/2010/main" xmlns="" val="991560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58F0CEF-B60D-4244-86D3-1AFB83E585F9}" type="datetimeFigureOut">
              <a:rPr lang="en-IN" smtClean="0"/>
              <a:pPr/>
              <a:t>04-03-2021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6667D5-11E3-4043-82DF-FFE926124F86}" type="slidenum">
              <a:rPr lang="en-IN" smtClean="0"/>
              <a:pPr/>
              <a:t>‹#›</a:t>
            </a:fld>
            <a:endParaRPr lang="en-IN"/>
          </a:p>
        </p:txBody>
      </p:sp>
    </p:spTree>
    <p:extLst>
      <p:ext uri="{BB962C8B-B14F-4D97-AF65-F5344CB8AC3E}">
        <p14:creationId xmlns:p14="http://schemas.microsoft.com/office/powerpoint/2010/main" xmlns="" val="1348202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58F0CEF-B60D-4244-86D3-1AFB83E585F9}" type="datetimeFigureOut">
              <a:rPr lang="en-IN" smtClean="0"/>
              <a:pPr/>
              <a:t>04-03-2021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6667D5-11E3-4043-82DF-FFE926124F86}" type="slidenum">
              <a:rPr lang="en-IN" smtClean="0"/>
              <a:pPr/>
              <a:t>‹#›</a:t>
            </a:fld>
            <a:endParaRPr lang="en-IN"/>
          </a:p>
        </p:txBody>
      </p:sp>
    </p:spTree>
    <p:extLst>
      <p:ext uri="{BB962C8B-B14F-4D97-AF65-F5344CB8AC3E}">
        <p14:creationId xmlns:p14="http://schemas.microsoft.com/office/powerpoint/2010/main" xmlns="" val="1612231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58F0CEF-B60D-4244-86D3-1AFB83E585F9}" type="datetimeFigureOut">
              <a:rPr lang="en-IN" smtClean="0"/>
              <a:pPr/>
              <a:t>04-03-2021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6667D5-11E3-4043-82DF-FFE926124F86}" type="slidenum">
              <a:rPr lang="en-IN" smtClean="0"/>
              <a:pPr/>
              <a:t>‹#›</a:t>
            </a:fld>
            <a:endParaRPr lang="en-IN"/>
          </a:p>
        </p:txBody>
      </p:sp>
    </p:spTree>
    <p:extLst>
      <p:ext uri="{BB962C8B-B14F-4D97-AF65-F5344CB8AC3E}">
        <p14:creationId xmlns:p14="http://schemas.microsoft.com/office/powerpoint/2010/main" xmlns="" val="2240949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8F0CEF-B60D-4244-86D3-1AFB83E585F9}" type="datetimeFigureOut">
              <a:rPr lang="en-IN" smtClean="0"/>
              <a:pPr/>
              <a:t>04-03-2021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6667D5-11E3-4043-82DF-FFE926124F86}" type="slidenum">
              <a:rPr lang="en-IN" smtClean="0"/>
              <a:pPr/>
              <a:t>‹#›</a:t>
            </a:fld>
            <a:endParaRPr lang="en-IN"/>
          </a:p>
        </p:txBody>
      </p:sp>
    </p:spTree>
    <p:extLst>
      <p:ext uri="{BB962C8B-B14F-4D97-AF65-F5344CB8AC3E}">
        <p14:creationId xmlns:p14="http://schemas.microsoft.com/office/powerpoint/2010/main" xmlns="" val="3979606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58F0CEF-B60D-4244-86D3-1AFB83E585F9}" type="datetimeFigureOut">
              <a:rPr lang="en-IN" smtClean="0"/>
              <a:pPr/>
              <a:t>04-03-2021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6667D5-11E3-4043-82DF-FFE926124F86}" type="slidenum">
              <a:rPr lang="en-IN" smtClean="0"/>
              <a:pPr/>
              <a:t>‹#›</a:t>
            </a:fld>
            <a:endParaRPr lang="en-IN"/>
          </a:p>
        </p:txBody>
      </p:sp>
    </p:spTree>
    <p:extLst>
      <p:ext uri="{BB962C8B-B14F-4D97-AF65-F5344CB8AC3E}">
        <p14:creationId xmlns:p14="http://schemas.microsoft.com/office/powerpoint/2010/main" xmlns="" val="157473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58F0CEF-B60D-4244-86D3-1AFB83E585F9}" type="datetimeFigureOut">
              <a:rPr lang="en-IN" smtClean="0"/>
              <a:pPr/>
              <a:t>04-03-2021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86667D5-11E3-4043-82DF-FFE926124F86}" type="slidenum">
              <a:rPr lang="en-IN" smtClean="0"/>
              <a:pPr/>
              <a:t>‹#›</a:t>
            </a:fld>
            <a:endParaRPr lang="en-IN"/>
          </a:p>
        </p:txBody>
      </p:sp>
    </p:spTree>
    <p:extLst>
      <p:ext uri="{BB962C8B-B14F-4D97-AF65-F5344CB8AC3E}">
        <p14:creationId xmlns:p14="http://schemas.microsoft.com/office/powerpoint/2010/main" xmlns="" val="3874754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58F0CEF-B60D-4244-86D3-1AFB83E585F9}" type="datetimeFigureOut">
              <a:rPr lang="en-IN" smtClean="0"/>
              <a:pPr/>
              <a:t>04-03-2021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86667D5-11E3-4043-82DF-FFE926124F86}" type="slidenum">
              <a:rPr lang="en-IN" smtClean="0"/>
              <a:pPr/>
              <a:t>‹#›</a:t>
            </a:fld>
            <a:endParaRPr lang="en-IN"/>
          </a:p>
        </p:txBody>
      </p:sp>
    </p:spTree>
    <p:extLst>
      <p:ext uri="{BB962C8B-B14F-4D97-AF65-F5344CB8AC3E}">
        <p14:creationId xmlns:p14="http://schemas.microsoft.com/office/powerpoint/2010/main" xmlns="" val="1809244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8F0CEF-B60D-4244-86D3-1AFB83E585F9}" type="datetimeFigureOut">
              <a:rPr lang="en-IN" smtClean="0"/>
              <a:pPr/>
              <a:t>04-03-2021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86667D5-11E3-4043-82DF-FFE926124F86}" type="slidenum">
              <a:rPr lang="en-IN" smtClean="0"/>
              <a:pPr/>
              <a:t>‹#›</a:t>
            </a:fld>
            <a:endParaRPr lang="en-IN"/>
          </a:p>
        </p:txBody>
      </p:sp>
    </p:spTree>
    <p:extLst>
      <p:ext uri="{BB962C8B-B14F-4D97-AF65-F5344CB8AC3E}">
        <p14:creationId xmlns:p14="http://schemas.microsoft.com/office/powerpoint/2010/main" xmlns="" val="335176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8F0CEF-B60D-4244-86D3-1AFB83E585F9}" type="datetimeFigureOut">
              <a:rPr lang="en-IN" smtClean="0"/>
              <a:pPr/>
              <a:t>04-03-2021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6667D5-11E3-4043-82DF-FFE926124F86}" type="slidenum">
              <a:rPr lang="en-IN" smtClean="0"/>
              <a:pPr/>
              <a:t>‹#›</a:t>
            </a:fld>
            <a:endParaRPr lang="en-IN"/>
          </a:p>
        </p:txBody>
      </p:sp>
    </p:spTree>
    <p:extLst>
      <p:ext uri="{BB962C8B-B14F-4D97-AF65-F5344CB8AC3E}">
        <p14:creationId xmlns:p14="http://schemas.microsoft.com/office/powerpoint/2010/main" xmlns="" val="1315283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8F0CEF-B60D-4244-86D3-1AFB83E585F9}" type="datetimeFigureOut">
              <a:rPr lang="en-IN" smtClean="0"/>
              <a:pPr/>
              <a:t>04-03-2021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6667D5-11E3-4043-82DF-FFE926124F86}" type="slidenum">
              <a:rPr lang="en-IN" smtClean="0"/>
              <a:pPr/>
              <a:t>‹#›</a:t>
            </a:fld>
            <a:endParaRPr lang="en-IN"/>
          </a:p>
        </p:txBody>
      </p:sp>
    </p:spTree>
    <p:extLst>
      <p:ext uri="{BB962C8B-B14F-4D97-AF65-F5344CB8AC3E}">
        <p14:creationId xmlns:p14="http://schemas.microsoft.com/office/powerpoint/2010/main" xmlns="" val="2154705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8F0CEF-B60D-4244-86D3-1AFB83E585F9}" type="datetimeFigureOut">
              <a:rPr lang="en-IN" smtClean="0"/>
              <a:pPr/>
              <a:t>04-03-2021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6667D5-11E3-4043-82DF-FFE926124F86}" type="slidenum">
              <a:rPr lang="en-IN" smtClean="0"/>
              <a:pPr/>
              <a:t>‹#›</a:t>
            </a:fld>
            <a:endParaRPr lang="en-IN"/>
          </a:p>
        </p:txBody>
      </p:sp>
    </p:spTree>
    <p:extLst>
      <p:ext uri="{BB962C8B-B14F-4D97-AF65-F5344CB8AC3E}">
        <p14:creationId xmlns:p14="http://schemas.microsoft.com/office/powerpoint/2010/main" xmlns="" val="12996350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jpeg"/><Relationship Id="rId5" Type="http://schemas.openxmlformats.org/officeDocument/2006/relationships/image" Target="../media/image16.png"/><Relationship Id="rId4" Type="http://schemas.openxmlformats.org/officeDocument/2006/relationships/image" Target="../media/image1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hyperlink" Target="https://www.geeksforgeeks.org/format-specifiers-in-c/"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hyperlink" Target="https://www.geeksforgeeks.org/format-specifiers-in-c/"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95425" y="1779588"/>
            <a:ext cx="9144000" cy="1306512"/>
          </a:xfrm>
        </p:spPr>
        <p:txBody>
          <a:bodyPr>
            <a:normAutofit/>
          </a:bodyPr>
          <a:lstStyle/>
          <a:p>
            <a:r>
              <a:rPr lang="en-IN" sz="7200" b="1" dirty="0" smtClean="0">
                <a:solidFill>
                  <a:srgbClr val="FF0000"/>
                </a:solidFill>
                <a:latin typeface="Adobe Garamond Pro Bold" panose="02020702060506020403" pitchFamily="18" charset="0"/>
              </a:rPr>
              <a:t>UNIT I  </a:t>
            </a:r>
            <a:endParaRPr lang="en-IN" sz="7200" b="1" dirty="0">
              <a:solidFill>
                <a:srgbClr val="FF0000"/>
              </a:solidFill>
              <a:latin typeface="Adobe Garamond Pro Bold" panose="02020702060506020403" pitchFamily="18" charset="0"/>
            </a:endParaRPr>
          </a:p>
        </p:txBody>
      </p:sp>
    </p:spTree>
    <p:extLst>
      <p:ext uri="{BB962C8B-B14F-4D97-AF65-F5344CB8AC3E}">
        <p14:creationId xmlns:p14="http://schemas.microsoft.com/office/powerpoint/2010/main" xmlns="" val="7384304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06450"/>
          </a:xfrm>
        </p:spPr>
        <p:txBody>
          <a:bodyPr>
            <a:normAutofit/>
          </a:bodyPr>
          <a:lstStyle/>
          <a:p>
            <a:r>
              <a:rPr lang="en-IN" sz="4000" b="1" dirty="0" smtClean="0">
                <a:solidFill>
                  <a:srgbClr val="FF0000"/>
                </a:solidFill>
                <a:latin typeface="Algerian" panose="04020705040A02060702" pitchFamily="82" charset="0"/>
              </a:rPr>
              <a:t>Problem Definition</a:t>
            </a:r>
            <a:endParaRPr lang="en-IN" sz="4000" b="1" dirty="0">
              <a:solidFill>
                <a:srgbClr val="FF0000"/>
              </a:solidFill>
              <a:latin typeface="Algerian" panose="04020705040A02060702" pitchFamily="82" charset="0"/>
            </a:endParaRPr>
          </a:p>
        </p:txBody>
      </p:sp>
      <p:sp>
        <p:nvSpPr>
          <p:cNvPr id="3" name="Content Placeholder 2"/>
          <p:cNvSpPr>
            <a:spLocks noGrp="1"/>
          </p:cNvSpPr>
          <p:nvPr>
            <p:ph idx="1"/>
          </p:nvPr>
        </p:nvSpPr>
        <p:spPr>
          <a:xfrm>
            <a:off x="838200" y="1314450"/>
            <a:ext cx="10515600" cy="4862513"/>
          </a:xfrm>
        </p:spPr>
        <p:txBody>
          <a:bodyPr/>
          <a:lstStyle/>
          <a:p>
            <a:pPr algn="just">
              <a:lnSpc>
                <a:spcPct val="150000"/>
              </a:lnSpc>
            </a:pPr>
            <a:r>
              <a:rPr lang="en-IN" dirty="0"/>
              <a:t>Problem definition is clear cut representation of what the user needs from a system and the task the programmer wants to accomplish through the system. Problem definition is not how to solve the problem but instead what the problem really is</a:t>
            </a:r>
            <a:r>
              <a:rPr lang="en-IN" dirty="0" smtClean="0"/>
              <a:t>.</a:t>
            </a:r>
          </a:p>
          <a:p>
            <a:pPr algn="just">
              <a:lnSpc>
                <a:spcPct val="150000"/>
              </a:lnSpc>
            </a:pPr>
            <a:r>
              <a:rPr lang="en-IN" dirty="0" smtClean="0">
                <a:solidFill>
                  <a:schemeClr val="accent2"/>
                </a:solidFill>
              </a:rPr>
              <a:t>Problem definition</a:t>
            </a:r>
            <a:r>
              <a:rPr lang="en-IN" dirty="0" smtClean="0"/>
              <a:t>:</a:t>
            </a:r>
          </a:p>
          <a:p>
            <a:pPr algn="just">
              <a:lnSpc>
                <a:spcPct val="150000"/>
              </a:lnSpc>
            </a:pPr>
            <a:r>
              <a:rPr lang="en-IN" dirty="0" smtClean="0"/>
              <a:t>Given a set of ‘n’ numbers, add the numbers and return the resultant sum. Assume n is greater than or equal to zero.</a:t>
            </a:r>
            <a:endParaRPr lang="en-IN" dirty="0"/>
          </a:p>
        </p:txBody>
      </p:sp>
    </p:spTree>
    <p:extLst>
      <p:ext uri="{BB962C8B-B14F-4D97-AF65-F5344CB8AC3E}">
        <p14:creationId xmlns:p14="http://schemas.microsoft.com/office/powerpoint/2010/main" xmlns="" val="94439535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29957"/>
          </a:xfrm>
        </p:spPr>
        <p:txBody>
          <a:bodyPr>
            <a:normAutofit/>
          </a:bodyPr>
          <a:lstStyle/>
          <a:p>
            <a:r>
              <a:rPr lang="en-IN" sz="3200" b="1" dirty="0" smtClean="0">
                <a:solidFill>
                  <a:srgbClr val="FF0000"/>
                </a:solidFill>
              </a:rPr>
              <a:t>Program in C: Decimal </a:t>
            </a:r>
            <a:r>
              <a:rPr lang="en-IN" sz="3200" b="1" dirty="0">
                <a:solidFill>
                  <a:srgbClr val="FF0000"/>
                </a:solidFill>
              </a:rPr>
              <a:t>to binary base </a:t>
            </a:r>
            <a:r>
              <a:rPr lang="en-IN" sz="3200" b="1" dirty="0" smtClean="0">
                <a:solidFill>
                  <a:srgbClr val="FF0000"/>
                </a:solidFill>
              </a:rPr>
              <a:t>conversion </a:t>
            </a:r>
            <a:endParaRPr lang="en-IN" sz="3200" b="1" dirty="0">
              <a:solidFill>
                <a:srgbClr val="FF0000"/>
              </a:solidFill>
            </a:endParaRPr>
          </a:p>
        </p:txBody>
      </p:sp>
      <p:sp>
        <p:nvSpPr>
          <p:cNvPr id="3" name="Content Placeholder 2"/>
          <p:cNvSpPr>
            <a:spLocks noGrp="1"/>
          </p:cNvSpPr>
          <p:nvPr>
            <p:ph idx="1"/>
          </p:nvPr>
        </p:nvSpPr>
        <p:spPr>
          <a:xfrm>
            <a:off x="838199" y="1250576"/>
            <a:ext cx="5683625" cy="4926387"/>
          </a:xfrm>
        </p:spPr>
        <p:txBody>
          <a:bodyPr>
            <a:normAutofit/>
          </a:bodyPr>
          <a:lstStyle/>
          <a:p>
            <a:pPr marL="0" indent="0">
              <a:buNone/>
            </a:pPr>
            <a:r>
              <a:rPr lang="en-IN" dirty="0"/>
              <a:t>#include &lt;stdio.h</a:t>
            </a:r>
            <a:r>
              <a:rPr lang="en-IN" dirty="0" smtClean="0"/>
              <a:t>&gt;</a:t>
            </a:r>
            <a:endParaRPr lang="en-IN" dirty="0"/>
          </a:p>
          <a:p>
            <a:pPr marL="0" indent="0">
              <a:buNone/>
            </a:pPr>
            <a:r>
              <a:rPr lang="en-IN" dirty="0"/>
              <a:t>void main()</a:t>
            </a:r>
          </a:p>
          <a:p>
            <a:pPr marL="0" indent="0">
              <a:buNone/>
            </a:pPr>
            <a:r>
              <a:rPr lang="en-IN" dirty="0"/>
              <a:t>{</a:t>
            </a:r>
          </a:p>
          <a:p>
            <a:pPr marL="0" indent="0">
              <a:buNone/>
            </a:pPr>
            <a:r>
              <a:rPr lang="en-IN" dirty="0"/>
              <a:t>    int </a:t>
            </a:r>
            <a:r>
              <a:rPr lang="en-IN" dirty="0" err="1" smtClean="0"/>
              <a:t>n,bin</a:t>
            </a:r>
            <a:r>
              <a:rPr lang="en-IN" dirty="0" smtClean="0"/>
              <a:t>=0,rem</a:t>
            </a:r>
            <a:r>
              <a:rPr lang="en-IN" dirty="0"/>
              <a:t>, place = 1;</a:t>
            </a:r>
          </a:p>
          <a:p>
            <a:pPr marL="0" indent="0">
              <a:buNone/>
            </a:pPr>
            <a:r>
              <a:rPr lang="en-IN" dirty="0" smtClean="0"/>
              <a:t>    </a:t>
            </a:r>
            <a:r>
              <a:rPr lang="en-IN" dirty="0" err="1"/>
              <a:t>clrscr</a:t>
            </a:r>
            <a:r>
              <a:rPr lang="en-IN" dirty="0"/>
              <a:t>();</a:t>
            </a:r>
          </a:p>
          <a:p>
            <a:pPr marL="0" indent="0">
              <a:buNone/>
            </a:pPr>
            <a:r>
              <a:rPr lang="en-IN" dirty="0" smtClean="0"/>
              <a:t>printf</a:t>
            </a:r>
            <a:r>
              <a:rPr lang="en-IN" dirty="0"/>
              <a:t>("Enter any decimal number: ");</a:t>
            </a:r>
          </a:p>
          <a:p>
            <a:pPr marL="0" indent="0">
              <a:buNone/>
            </a:pPr>
            <a:r>
              <a:rPr lang="en-IN" dirty="0"/>
              <a:t> </a:t>
            </a:r>
            <a:r>
              <a:rPr lang="en-IN" dirty="0" err="1" smtClean="0"/>
              <a:t>scanf</a:t>
            </a:r>
            <a:r>
              <a:rPr lang="en-IN" dirty="0"/>
              <a:t>("%d", &amp;n</a:t>
            </a:r>
            <a:r>
              <a:rPr lang="en-IN" dirty="0" smtClean="0"/>
              <a:t>);</a:t>
            </a:r>
            <a:endParaRPr lang="en-IN" dirty="0"/>
          </a:p>
        </p:txBody>
      </p:sp>
      <p:sp>
        <p:nvSpPr>
          <p:cNvPr id="4" name="Rectangle 3"/>
          <p:cNvSpPr/>
          <p:nvPr/>
        </p:nvSpPr>
        <p:spPr>
          <a:xfrm>
            <a:off x="6871445" y="1250576"/>
            <a:ext cx="4598895" cy="4401205"/>
          </a:xfrm>
          <a:prstGeom prst="rect">
            <a:avLst/>
          </a:prstGeom>
        </p:spPr>
        <p:txBody>
          <a:bodyPr wrap="square">
            <a:spAutoFit/>
          </a:bodyPr>
          <a:lstStyle/>
          <a:p>
            <a:r>
              <a:rPr lang="en-IN" sz="2000" dirty="0"/>
              <a:t> </a:t>
            </a:r>
            <a:r>
              <a:rPr lang="en-IN" sz="2000" dirty="0">
                <a:solidFill>
                  <a:srgbClr val="FF0000"/>
                </a:solidFill>
              </a:rPr>
              <a:t>/* Decimal to binary conversion */</a:t>
            </a:r>
          </a:p>
          <a:p>
            <a:r>
              <a:rPr lang="en-IN" sz="2000" dirty="0" smtClean="0"/>
              <a:t>while(n&gt;0</a:t>
            </a:r>
            <a:r>
              <a:rPr lang="en-IN" sz="2000" dirty="0"/>
              <a:t>)</a:t>
            </a:r>
          </a:p>
          <a:p>
            <a:r>
              <a:rPr lang="en-IN" sz="2000" dirty="0"/>
              <a:t>    {</a:t>
            </a:r>
          </a:p>
          <a:p>
            <a:r>
              <a:rPr lang="en-IN" sz="2000" dirty="0"/>
              <a:t>	</a:t>
            </a:r>
            <a:r>
              <a:rPr lang="en-IN" sz="2000" dirty="0">
                <a:solidFill>
                  <a:srgbClr val="FF0000"/>
                </a:solidFill>
              </a:rPr>
              <a:t>rem = n % 2;</a:t>
            </a:r>
          </a:p>
          <a:p>
            <a:r>
              <a:rPr lang="en-IN" sz="2000" dirty="0">
                <a:solidFill>
                  <a:srgbClr val="FF0000"/>
                </a:solidFill>
              </a:rPr>
              <a:t>	bin = (rem * place) + bin;</a:t>
            </a:r>
          </a:p>
          <a:p>
            <a:r>
              <a:rPr lang="en-IN" sz="2000" dirty="0">
                <a:solidFill>
                  <a:srgbClr val="FF0000"/>
                </a:solidFill>
              </a:rPr>
              <a:t>	n /= 2;</a:t>
            </a:r>
          </a:p>
          <a:p>
            <a:r>
              <a:rPr lang="en-IN" sz="2000" dirty="0">
                <a:solidFill>
                  <a:srgbClr val="FF0000"/>
                </a:solidFill>
              </a:rPr>
              <a:t>	place *= 10;</a:t>
            </a:r>
          </a:p>
          <a:p>
            <a:r>
              <a:rPr lang="en-IN" sz="2000" dirty="0"/>
              <a:t>    }</a:t>
            </a:r>
          </a:p>
          <a:p>
            <a:endParaRPr lang="en-IN" sz="2000" dirty="0"/>
          </a:p>
          <a:p>
            <a:r>
              <a:rPr lang="en-IN" sz="2000" dirty="0"/>
              <a:t>    printf("Decimal number = %d\n", n);</a:t>
            </a:r>
          </a:p>
          <a:p>
            <a:r>
              <a:rPr lang="en-IN" sz="2000" dirty="0"/>
              <a:t>    printf("Binary number = %d", bin);</a:t>
            </a:r>
          </a:p>
          <a:p>
            <a:endParaRPr lang="en-IN" sz="2000" dirty="0"/>
          </a:p>
          <a:p>
            <a:r>
              <a:rPr lang="en-IN" sz="2000" dirty="0"/>
              <a:t>    getch();</a:t>
            </a:r>
          </a:p>
          <a:p>
            <a:r>
              <a:rPr lang="en-IN" sz="2000" dirty="0"/>
              <a:t>}</a:t>
            </a:r>
          </a:p>
        </p:txBody>
      </p:sp>
    </p:spTree>
    <p:extLst>
      <p:ext uri="{BB962C8B-B14F-4D97-AF65-F5344CB8AC3E}">
        <p14:creationId xmlns:p14="http://schemas.microsoft.com/office/powerpoint/2010/main" xmlns="" val="69427217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56851"/>
          </a:xfrm>
        </p:spPr>
        <p:txBody>
          <a:bodyPr>
            <a:normAutofit/>
          </a:bodyPr>
          <a:lstStyle/>
          <a:p>
            <a:r>
              <a:rPr lang="en-IN" sz="2400" b="1" dirty="0" smtClean="0">
                <a:solidFill>
                  <a:srgbClr val="FF0000"/>
                </a:solidFill>
                <a:latin typeface="Times New Roman" panose="02020603050405020304" pitchFamily="18" charset="0"/>
                <a:cs typeface="Times New Roman" panose="02020603050405020304" pitchFamily="18" charset="0"/>
              </a:rPr>
              <a:t>Algorithm 4: Reversing the digit of an integer</a:t>
            </a:r>
            <a:endParaRPr lang="en-IN" sz="2400" b="1" dirty="0">
              <a:solidFill>
                <a:srgbClr val="FF000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072123" y="1335181"/>
            <a:ext cx="6887335" cy="3828490"/>
          </a:xfrm>
          <a:prstGeom prst="rect">
            <a:avLst/>
          </a:prstGeom>
        </p:spPr>
      </p:pic>
    </p:spTree>
    <p:extLst>
      <p:ext uri="{BB962C8B-B14F-4D97-AF65-F5344CB8AC3E}">
        <p14:creationId xmlns:p14="http://schemas.microsoft.com/office/powerpoint/2010/main" xmlns="" val="374155487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0640"/>
          </a:xfrm>
        </p:spPr>
        <p:txBody>
          <a:bodyPr>
            <a:normAutofit/>
          </a:bodyPr>
          <a:lstStyle/>
          <a:p>
            <a:r>
              <a:rPr lang="en-IN" sz="2400" b="1" dirty="0">
                <a:solidFill>
                  <a:srgbClr val="FF0000"/>
                </a:solidFill>
                <a:latin typeface="Times New Roman" panose="02020603050405020304" pitchFamily="18" charset="0"/>
                <a:cs typeface="Times New Roman" panose="02020603050405020304" pitchFamily="18" charset="0"/>
              </a:rPr>
              <a:t>Algorithm 5</a:t>
            </a:r>
            <a:r>
              <a:rPr lang="en-IN" sz="2400" b="1" dirty="0" smtClean="0">
                <a:solidFill>
                  <a:srgbClr val="FF0000"/>
                </a:solidFill>
                <a:latin typeface="Times New Roman" panose="02020603050405020304" pitchFamily="18" charset="0"/>
                <a:cs typeface="Times New Roman" panose="02020603050405020304" pitchFamily="18" charset="0"/>
              </a:rPr>
              <a:t>: to </a:t>
            </a:r>
            <a:r>
              <a:rPr lang="en-IN" sz="2400" b="1" dirty="0">
                <a:solidFill>
                  <a:srgbClr val="FF0000"/>
                </a:solidFill>
                <a:latin typeface="Times New Roman" panose="02020603050405020304" pitchFamily="18" charset="0"/>
                <a:cs typeface="Times New Roman" panose="02020603050405020304" pitchFamily="18" charset="0"/>
              </a:rPr>
              <a:t>find greatest common divisor (GCD) of two numbers</a:t>
            </a:r>
            <a:endParaRPr lang="en-IN" sz="2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025058" y="1075766"/>
            <a:ext cx="7421658" cy="2864222"/>
          </a:xfrm>
          <a:prstGeom prst="rect">
            <a:avLst/>
          </a:prstGeom>
        </p:spPr>
      </p:pic>
      <p:pic>
        <p:nvPicPr>
          <p:cNvPr id="5" name="Picture 4"/>
          <p:cNvPicPr>
            <a:picLocks noChangeAspect="1"/>
          </p:cNvPicPr>
          <p:nvPr/>
        </p:nvPicPr>
        <p:blipFill rotWithShape="1">
          <a:blip r:embed="rId3"/>
          <a:srcRect t="12646"/>
          <a:stretch/>
        </p:blipFill>
        <p:spPr>
          <a:xfrm>
            <a:off x="6998356" y="3428624"/>
            <a:ext cx="4781268" cy="3429376"/>
          </a:xfrm>
          <a:prstGeom prst="rect">
            <a:avLst/>
          </a:prstGeom>
        </p:spPr>
      </p:pic>
    </p:spTree>
    <p:extLst>
      <p:ext uri="{BB962C8B-B14F-4D97-AF65-F5344CB8AC3E}">
        <p14:creationId xmlns:p14="http://schemas.microsoft.com/office/powerpoint/2010/main" xmlns="" val="315832432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62722"/>
          </a:xfrm>
        </p:spPr>
        <p:txBody>
          <a:bodyPr>
            <a:normAutofit/>
          </a:bodyPr>
          <a:lstStyle/>
          <a:p>
            <a:r>
              <a:rPr lang="en-IN" sz="2400" b="1" dirty="0" smtClean="0">
                <a:solidFill>
                  <a:srgbClr val="FF0000"/>
                </a:solidFill>
                <a:latin typeface="Times New Roman" panose="02020603050405020304" pitchFamily="18" charset="0"/>
                <a:cs typeface="Times New Roman" panose="02020603050405020304" pitchFamily="18" charset="0"/>
              </a:rPr>
              <a:t>Algorithm 6: To </a:t>
            </a:r>
            <a:r>
              <a:rPr lang="en-IN" sz="2400" b="1" dirty="0">
                <a:solidFill>
                  <a:srgbClr val="FF0000"/>
                </a:solidFill>
                <a:latin typeface="Times New Roman" panose="02020603050405020304" pitchFamily="18" charset="0"/>
                <a:cs typeface="Times New Roman" panose="02020603050405020304" pitchFamily="18" charset="0"/>
              </a:rPr>
              <a:t>verify whether an integer is prime or not</a:t>
            </a:r>
          </a:p>
        </p:txBody>
      </p:sp>
      <p:sp>
        <p:nvSpPr>
          <p:cNvPr id="3" name="Content Placeholder 2"/>
          <p:cNvSpPr>
            <a:spLocks noGrp="1"/>
          </p:cNvSpPr>
          <p:nvPr>
            <p:ph idx="1"/>
          </p:nvPr>
        </p:nvSpPr>
        <p:spPr>
          <a:xfrm>
            <a:off x="838200" y="1129553"/>
            <a:ext cx="4567518" cy="5047410"/>
          </a:xfrm>
        </p:spPr>
        <p:txBody>
          <a:bodyPr>
            <a:normAutofit/>
          </a:bodyPr>
          <a:lstStyle/>
          <a:p>
            <a:r>
              <a:rPr lang="en-IN" sz="1800" dirty="0" smtClean="0">
                <a:latin typeface="Times New Roman" panose="02020603050405020304" pitchFamily="18" charset="0"/>
                <a:cs typeface="Times New Roman" panose="02020603050405020304" pitchFamily="18" charset="0"/>
              </a:rPr>
              <a:t>Step 1: Begin</a:t>
            </a:r>
          </a:p>
          <a:p>
            <a:r>
              <a:rPr lang="en-IN" sz="1800" dirty="0" smtClean="0">
                <a:latin typeface="Times New Roman" panose="02020603050405020304" pitchFamily="18" charset="0"/>
                <a:cs typeface="Times New Roman" panose="02020603050405020304" pitchFamily="18" charset="0"/>
              </a:rPr>
              <a:t>Step 2: Read a number ‘</a:t>
            </a:r>
            <a:r>
              <a:rPr lang="en-IN" sz="1800" dirty="0" smtClean="0">
                <a:solidFill>
                  <a:srgbClr val="FF0000"/>
                </a:solidFill>
                <a:latin typeface="Times New Roman" panose="02020603050405020304" pitchFamily="18" charset="0"/>
                <a:cs typeface="Times New Roman" panose="02020603050405020304" pitchFamily="18" charset="0"/>
              </a:rPr>
              <a:t>n</a:t>
            </a:r>
            <a:r>
              <a:rPr lang="en-IN" sz="1800" dirty="0" smtClean="0">
                <a:latin typeface="Times New Roman" panose="02020603050405020304" pitchFamily="18" charset="0"/>
                <a:cs typeface="Times New Roman" panose="02020603050405020304" pitchFamily="18" charset="0"/>
              </a:rPr>
              <a:t>’</a:t>
            </a:r>
          </a:p>
          <a:p>
            <a:r>
              <a:rPr lang="en-IN" sz="1800" dirty="0" smtClean="0">
                <a:latin typeface="Times New Roman" panose="02020603050405020304" pitchFamily="18" charset="0"/>
                <a:cs typeface="Times New Roman" panose="02020603050405020304" pitchFamily="18" charset="0"/>
              </a:rPr>
              <a:t>Step 3: Initialize the value of the divisor </a:t>
            </a:r>
            <a:r>
              <a:rPr lang="en-IN" sz="1800" dirty="0" err="1" smtClean="0">
                <a:solidFill>
                  <a:srgbClr val="FF0000"/>
                </a:solidFill>
                <a:latin typeface="Times New Roman" panose="02020603050405020304" pitchFamily="18" charset="0"/>
                <a:cs typeface="Times New Roman" panose="02020603050405020304" pitchFamily="18" charset="0"/>
              </a:rPr>
              <a:t>i</a:t>
            </a:r>
            <a:endParaRPr lang="en-IN" sz="1800" dirty="0" smtClean="0">
              <a:solidFill>
                <a:srgbClr val="FF0000"/>
              </a:solidFill>
              <a:latin typeface="Times New Roman" panose="02020603050405020304" pitchFamily="18" charset="0"/>
              <a:cs typeface="Times New Roman" panose="02020603050405020304" pitchFamily="18" charset="0"/>
            </a:endParaRPr>
          </a:p>
          <a:p>
            <a:r>
              <a:rPr lang="en-IN" sz="1800" dirty="0" smtClean="0">
                <a:latin typeface="Times New Roman" panose="02020603050405020304" pitchFamily="18" charset="0"/>
                <a:cs typeface="Times New Roman" panose="02020603050405020304" pitchFamily="18" charset="0"/>
              </a:rPr>
              <a:t>Step 4: Repeat the following until </a:t>
            </a:r>
            <a:r>
              <a:rPr lang="en-IN" sz="1800" dirty="0" err="1" smtClean="0">
                <a:solidFill>
                  <a:srgbClr val="FF0000"/>
                </a:solidFill>
                <a:latin typeface="Times New Roman" panose="02020603050405020304" pitchFamily="18" charset="0"/>
                <a:cs typeface="Times New Roman" panose="02020603050405020304" pitchFamily="18" charset="0"/>
              </a:rPr>
              <a:t>i</a:t>
            </a:r>
            <a:r>
              <a:rPr lang="en-IN" sz="1800" dirty="0" smtClean="0">
                <a:latin typeface="Times New Roman" panose="02020603050405020304" pitchFamily="18" charset="0"/>
                <a:cs typeface="Times New Roman" panose="02020603050405020304" pitchFamily="18" charset="0"/>
              </a:rPr>
              <a:t> is less than or equal to </a:t>
            </a:r>
            <a:r>
              <a:rPr lang="en-IN" sz="1800" dirty="0" smtClean="0">
                <a:solidFill>
                  <a:srgbClr val="FF0000"/>
                </a:solidFill>
                <a:latin typeface="Times New Roman" panose="02020603050405020304" pitchFamily="18" charset="0"/>
                <a:cs typeface="Times New Roman" panose="02020603050405020304" pitchFamily="18" charset="0"/>
              </a:rPr>
              <a:t>n</a:t>
            </a:r>
          </a:p>
          <a:p>
            <a:pPr lvl="1"/>
            <a:r>
              <a:rPr lang="en-IN" sz="1600" dirty="0" smtClean="0">
                <a:solidFill>
                  <a:srgbClr val="FF0000"/>
                </a:solidFill>
                <a:latin typeface="Times New Roman" panose="02020603050405020304" pitchFamily="18" charset="0"/>
                <a:cs typeface="Times New Roman" panose="02020603050405020304" pitchFamily="18" charset="0"/>
              </a:rPr>
              <a:t>Check n modulus </a:t>
            </a:r>
            <a:r>
              <a:rPr lang="en-IN" sz="1600" dirty="0" err="1" smtClean="0">
                <a:solidFill>
                  <a:srgbClr val="FF0000"/>
                </a:solidFill>
                <a:latin typeface="Times New Roman" panose="02020603050405020304" pitchFamily="18" charset="0"/>
                <a:cs typeface="Times New Roman" panose="02020603050405020304" pitchFamily="18" charset="0"/>
              </a:rPr>
              <a:t>i</a:t>
            </a:r>
            <a:r>
              <a:rPr lang="en-IN" sz="1600" dirty="0" smtClean="0">
                <a:solidFill>
                  <a:srgbClr val="FF0000"/>
                </a:solidFill>
                <a:latin typeface="Times New Roman" panose="02020603050405020304" pitchFamily="18" charset="0"/>
                <a:cs typeface="Times New Roman" panose="02020603050405020304" pitchFamily="18" charset="0"/>
              </a:rPr>
              <a:t> is zero</a:t>
            </a:r>
          </a:p>
          <a:p>
            <a:pPr lvl="1"/>
            <a:r>
              <a:rPr lang="en-IN" sz="1600" dirty="0" smtClean="0">
                <a:solidFill>
                  <a:srgbClr val="FF0000"/>
                </a:solidFill>
                <a:latin typeface="Times New Roman" panose="02020603050405020304" pitchFamily="18" charset="0"/>
                <a:cs typeface="Times New Roman" panose="02020603050405020304" pitchFamily="18" charset="0"/>
              </a:rPr>
              <a:t>Increment count</a:t>
            </a:r>
          </a:p>
          <a:p>
            <a:r>
              <a:rPr lang="en-IN" sz="1800" dirty="0" smtClean="0">
                <a:latin typeface="Times New Roman" panose="02020603050405020304" pitchFamily="18" charset="0"/>
                <a:cs typeface="Times New Roman" panose="02020603050405020304" pitchFamily="18" charset="0"/>
              </a:rPr>
              <a:t>Step 5: Check whether count is 2</a:t>
            </a:r>
          </a:p>
          <a:p>
            <a:r>
              <a:rPr lang="en-IN" sz="1800" dirty="0" smtClean="0">
                <a:latin typeface="Times New Roman" panose="02020603050405020304" pitchFamily="18" charset="0"/>
                <a:cs typeface="Times New Roman" panose="02020603050405020304" pitchFamily="18" charset="0"/>
              </a:rPr>
              <a:t>Step 6: Print n is prime</a:t>
            </a:r>
          </a:p>
          <a:p>
            <a:r>
              <a:rPr lang="en-IN" sz="1800" dirty="0" smtClean="0">
                <a:latin typeface="Times New Roman" panose="02020603050405020304" pitchFamily="18" charset="0"/>
                <a:cs typeface="Times New Roman" panose="02020603050405020304" pitchFamily="18" charset="0"/>
              </a:rPr>
              <a:t>Step 7: Otherwise print n is not prime</a:t>
            </a:r>
          </a:p>
          <a:p>
            <a:pPr lvl="1"/>
            <a:endParaRPr lang="en-IN" sz="1600" dirty="0" smtClean="0">
              <a:solidFill>
                <a:srgbClr val="FF0000"/>
              </a:solidFill>
              <a:latin typeface="Times New Roman" panose="02020603050405020304" pitchFamily="18" charset="0"/>
              <a:cs typeface="Times New Roman" panose="02020603050405020304" pitchFamily="18" charset="0"/>
            </a:endParaRPr>
          </a:p>
          <a:p>
            <a:endParaRPr lang="en-IN" sz="1800" dirty="0" smtClean="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5405718" y="1631296"/>
            <a:ext cx="6250173" cy="2389375"/>
          </a:xfrm>
          <a:prstGeom prst="rect">
            <a:avLst/>
          </a:prstGeom>
        </p:spPr>
      </p:pic>
    </p:spTree>
    <p:extLst>
      <p:ext uri="{BB962C8B-B14F-4D97-AF65-F5344CB8AC3E}">
        <p14:creationId xmlns:p14="http://schemas.microsoft.com/office/powerpoint/2010/main" xmlns="" val="201794842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4178"/>
            <a:ext cx="9748838" cy="463549"/>
          </a:xfrm>
        </p:spPr>
        <p:txBody>
          <a:bodyPr>
            <a:noAutofit/>
          </a:bodyPr>
          <a:lstStyle/>
          <a:p>
            <a:r>
              <a:rPr lang="en-IN" sz="3200" b="1" dirty="0" smtClean="0"/>
              <a:t>C Program to find a Prime Number</a:t>
            </a:r>
            <a:endParaRPr lang="en-IN" sz="3200" b="1" dirty="0"/>
          </a:p>
        </p:txBody>
      </p:sp>
      <p:sp>
        <p:nvSpPr>
          <p:cNvPr id="3" name="Content Placeholder 2"/>
          <p:cNvSpPr>
            <a:spLocks noGrp="1"/>
          </p:cNvSpPr>
          <p:nvPr>
            <p:ph idx="1"/>
          </p:nvPr>
        </p:nvSpPr>
        <p:spPr>
          <a:xfrm>
            <a:off x="838200" y="828675"/>
            <a:ext cx="5233988" cy="5119688"/>
          </a:xfrm>
        </p:spPr>
        <p:txBody>
          <a:bodyPr>
            <a:noAutofit/>
          </a:bodyPr>
          <a:lstStyle/>
          <a:p>
            <a:pPr marL="0" indent="0">
              <a:lnSpc>
                <a:spcPct val="120000"/>
              </a:lnSpc>
              <a:spcBef>
                <a:spcPts val="0"/>
              </a:spcBef>
              <a:buNone/>
            </a:pPr>
            <a:r>
              <a:rPr lang="en-IN" sz="2400" dirty="0">
                <a:latin typeface="Times New Roman" panose="02020603050405020304" pitchFamily="18" charset="0"/>
                <a:cs typeface="Times New Roman" panose="02020603050405020304" pitchFamily="18" charset="0"/>
              </a:rPr>
              <a:t>#include &lt;stdio.h&gt; </a:t>
            </a:r>
          </a:p>
          <a:p>
            <a:pPr marL="0" indent="0">
              <a:lnSpc>
                <a:spcPct val="120000"/>
              </a:lnSpc>
              <a:spcBef>
                <a:spcPts val="0"/>
              </a:spcBef>
              <a:buNone/>
            </a:pPr>
            <a:r>
              <a:rPr lang="en-IN" sz="2400" dirty="0">
                <a:latin typeface="Times New Roman" panose="02020603050405020304" pitchFamily="18" charset="0"/>
                <a:cs typeface="Times New Roman" panose="02020603050405020304" pitchFamily="18" charset="0"/>
              </a:rPr>
              <a:t>void main() </a:t>
            </a:r>
          </a:p>
          <a:p>
            <a:pPr marL="0" indent="0">
              <a:lnSpc>
                <a:spcPct val="120000"/>
              </a:lnSpc>
              <a:spcBef>
                <a:spcPts val="0"/>
              </a:spcBef>
              <a:buNone/>
            </a:pPr>
            <a:r>
              <a:rPr lang="en-IN" sz="2400" dirty="0">
                <a:latin typeface="Times New Roman" panose="02020603050405020304" pitchFamily="18" charset="0"/>
                <a:cs typeface="Times New Roman" panose="02020603050405020304" pitchFamily="18" charset="0"/>
              </a:rPr>
              <a:t>{</a:t>
            </a:r>
          </a:p>
          <a:p>
            <a:pPr marL="0" indent="0">
              <a:lnSpc>
                <a:spcPct val="120000"/>
              </a:lnSpc>
              <a:spcBef>
                <a:spcPts val="0"/>
              </a:spcBef>
              <a:buNone/>
            </a:pPr>
            <a:r>
              <a:rPr lang="en-IN" sz="2400" dirty="0">
                <a:latin typeface="Times New Roman" panose="02020603050405020304" pitchFamily="18" charset="0"/>
                <a:cs typeface="Times New Roman" panose="02020603050405020304" pitchFamily="18" charset="0"/>
              </a:rPr>
              <a:t>  int n, </a:t>
            </a:r>
            <a:r>
              <a:rPr lang="en-IN" sz="2400" dirty="0" err="1">
                <a:latin typeface="Times New Roman" panose="02020603050405020304" pitchFamily="18" charset="0"/>
                <a:cs typeface="Times New Roman" panose="02020603050405020304" pitchFamily="18" charset="0"/>
              </a:rPr>
              <a:t>i</a:t>
            </a:r>
            <a:r>
              <a:rPr lang="en-IN" sz="2400" dirty="0">
                <a:latin typeface="Times New Roman" panose="02020603050405020304" pitchFamily="18" charset="0"/>
                <a:cs typeface="Times New Roman" panose="02020603050405020304" pitchFamily="18" charset="0"/>
              </a:rPr>
              <a:t>, c = 0;</a:t>
            </a:r>
          </a:p>
          <a:p>
            <a:pPr marL="0" indent="0">
              <a:lnSpc>
                <a:spcPct val="120000"/>
              </a:lnSpc>
              <a:spcBef>
                <a:spcPts val="0"/>
              </a:spcBef>
              <a:buNone/>
            </a:pPr>
            <a:r>
              <a:rPr lang="en-IN" sz="2400" dirty="0">
                <a:latin typeface="Times New Roman" panose="02020603050405020304" pitchFamily="18" charset="0"/>
                <a:cs typeface="Times New Roman" panose="02020603050405020304" pitchFamily="18" charset="0"/>
              </a:rPr>
              <a:t>  printf("Enter any number n:");</a:t>
            </a:r>
          </a:p>
          <a:p>
            <a:pPr marL="0" indent="0">
              <a:lnSpc>
                <a:spcPct val="120000"/>
              </a:lnSpc>
              <a:spcBef>
                <a:spcPts val="0"/>
              </a:spcBef>
              <a:buNone/>
            </a:pP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scanf</a:t>
            </a:r>
            <a:r>
              <a:rPr lang="en-IN" sz="2400" dirty="0">
                <a:latin typeface="Times New Roman" panose="02020603050405020304" pitchFamily="18" charset="0"/>
                <a:cs typeface="Times New Roman" panose="02020603050405020304" pitchFamily="18" charset="0"/>
              </a:rPr>
              <a:t>("%d", &amp;n);</a:t>
            </a:r>
          </a:p>
          <a:p>
            <a:pPr marL="0" indent="0">
              <a:lnSpc>
                <a:spcPct val="120000"/>
              </a:lnSpc>
              <a:spcBef>
                <a:spcPts val="0"/>
              </a:spcBef>
              <a:buNone/>
            </a:pPr>
            <a:r>
              <a:rPr lang="en-IN" sz="2400" dirty="0" smtClean="0">
                <a:latin typeface="Times New Roman" panose="02020603050405020304" pitchFamily="18" charset="0"/>
                <a:cs typeface="Times New Roman" panose="02020603050405020304" pitchFamily="18" charset="0"/>
              </a:rPr>
              <a:t>  for </a:t>
            </a:r>
            <a:r>
              <a:rPr lang="en-IN" sz="2400" dirty="0">
                <a:latin typeface="Times New Roman" panose="02020603050405020304" pitchFamily="18" charset="0"/>
                <a:cs typeface="Times New Roman" panose="02020603050405020304" pitchFamily="18" charset="0"/>
              </a:rPr>
              <a:t>(</a:t>
            </a:r>
            <a:r>
              <a:rPr lang="en-IN" sz="2400" dirty="0" err="1">
                <a:latin typeface="Times New Roman" panose="02020603050405020304" pitchFamily="18" charset="0"/>
                <a:cs typeface="Times New Roman" panose="02020603050405020304" pitchFamily="18" charset="0"/>
              </a:rPr>
              <a:t>i</a:t>
            </a:r>
            <a:r>
              <a:rPr lang="en-IN" sz="2400" dirty="0">
                <a:latin typeface="Times New Roman" panose="02020603050405020304" pitchFamily="18" charset="0"/>
                <a:cs typeface="Times New Roman" panose="02020603050405020304" pitchFamily="18" charset="0"/>
              </a:rPr>
              <a:t> = 1; </a:t>
            </a:r>
            <a:r>
              <a:rPr lang="en-IN" sz="2400" dirty="0" err="1">
                <a:latin typeface="Times New Roman" panose="02020603050405020304" pitchFamily="18" charset="0"/>
                <a:cs typeface="Times New Roman" panose="02020603050405020304" pitchFamily="18" charset="0"/>
              </a:rPr>
              <a:t>i</a:t>
            </a:r>
            <a:r>
              <a:rPr lang="en-IN" sz="2400" dirty="0">
                <a:latin typeface="Times New Roman" panose="02020603050405020304" pitchFamily="18" charset="0"/>
                <a:cs typeface="Times New Roman" panose="02020603050405020304" pitchFamily="18" charset="0"/>
              </a:rPr>
              <a:t> &lt;= n; </a:t>
            </a:r>
            <a:r>
              <a:rPr lang="en-IN" sz="2400" dirty="0" err="1">
                <a:latin typeface="Times New Roman" panose="02020603050405020304" pitchFamily="18" charset="0"/>
                <a:cs typeface="Times New Roman" panose="02020603050405020304" pitchFamily="18" charset="0"/>
              </a:rPr>
              <a:t>i</a:t>
            </a:r>
            <a:r>
              <a:rPr lang="en-IN" sz="2400" dirty="0">
                <a:latin typeface="Times New Roman" panose="02020603050405020304" pitchFamily="18" charset="0"/>
                <a:cs typeface="Times New Roman" panose="02020603050405020304" pitchFamily="18" charset="0"/>
              </a:rPr>
              <a:t>++) </a:t>
            </a:r>
          </a:p>
          <a:p>
            <a:pPr marL="0" indent="0">
              <a:lnSpc>
                <a:spcPct val="120000"/>
              </a:lnSpc>
              <a:spcBef>
                <a:spcPts val="0"/>
              </a:spcBef>
              <a:buNone/>
            </a:pPr>
            <a:r>
              <a:rPr lang="en-IN" sz="2400" dirty="0">
                <a:latin typeface="Times New Roman" panose="02020603050405020304" pitchFamily="18" charset="0"/>
                <a:cs typeface="Times New Roman" panose="02020603050405020304" pitchFamily="18" charset="0"/>
              </a:rPr>
              <a:t>  {</a:t>
            </a:r>
          </a:p>
          <a:p>
            <a:pPr marL="0" indent="0">
              <a:lnSpc>
                <a:spcPct val="120000"/>
              </a:lnSpc>
              <a:spcBef>
                <a:spcPts val="0"/>
              </a:spcBef>
              <a:buNone/>
            </a:pPr>
            <a:r>
              <a:rPr lang="en-IN" sz="2400" dirty="0">
                <a:latin typeface="Times New Roman" panose="02020603050405020304" pitchFamily="18" charset="0"/>
                <a:cs typeface="Times New Roman" panose="02020603050405020304" pitchFamily="18" charset="0"/>
              </a:rPr>
              <a:t>      if (n % </a:t>
            </a:r>
            <a:r>
              <a:rPr lang="en-IN" sz="2400" dirty="0" err="1">
                <a:latin typeface="Times New Roman" panose="02020603050405020304" pitchFamily="18" charset="0"/>
                <a:cs typeface="Times New Roman" panose="02020603050405020304" pitchFamily="18" charset="0"/>
              </a:rPr>
              <a:t>i</a:t>
            </a:r>
            <a:r>
              <a:rPr lang="en-IN" sz="2400" dirty="0">
                <a:latin typeface="Times New Roman" panose="02020603050405020304" pitchFamily="18" charset="0"/>
                <a:cs typeface="Times New Roman" panose="02020603050405020304" pitchFamily="18" charset="0"/>
              </a:rPr>
              <a:t> == 0) </a:t>
            </a:r>
            <a:endParaRPr lang="en-IN" sz="2400" dirty="0" smtClean="0">
              <a:latin typeface="Times New Roman" panose="02020603050405020304" pitchFamily="18" charset="0"/>
              <a:cs typeface="Times New Roman" panose="02020603050405020304" pitchFamily="18" charset="0"/>
            </a:endParaRPr>
          </a:p>
          <a:p>
            <a:pPr marL="0" indent="0">
              <a:lnSpc>
                <a:spcPct val="120000"/>
              </a:lnSpc>
              <a:spcBef>
                <a:spcPts val="0"/>
              </a:spcBef>
              <a:buNone/>
            </a:pP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c++</a:t>
            </a:r>
            <a:r>
              <a:rPr lang="en-IN" sz="2400" dirty="0">
                <a:latin typeface="Times New Roman" panose="02020603050405020304" pitchFamily="18" charset="0"/>
                <a:cs typeface="Times New Roman" panose="02020603050405020304" pitchFamily="18" charset="0"/>
              </a:rPr>
              <a:t>;</a:t>
            </a:r>
          </a:p>
          <a:p>
            <a:pPr marL="0" indent="0">
              <a:lnSpc>
                <a:spcPct val="120000"/>
              </a:lnSpc>
              <a:spcBef>
                <a:spcPts val="0"/>
              </a:spcBef>
              <a:buNone/>
            </a:pPr>
            <a:r>
              <a:rPr lang="en-IN" sz="2400" dirty="0">
                <a:latin typeface="Times New Roman" panose="02020603050405020304" pitchFamily="18" charset="0"/>
                <a:cs typeface="Times New Roman" panose="02020603050405020304" pitchFamily="18" charset="0"/>
              </a:rPr>
              <a:t>      }</a:t>
            </a:r>
          </a:p>
          <a:p>
            <a:pPr marL="0" indent="0">
              <a:lnSpc>
                <a:spcPct val="120000"/>
              </a:lnSpc>
              <a:spcBef>
                <a:spcPts val="0"/>
              </a:spcBef>
              <a:buNone/>
            </a:pP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
        <p:nvSpPr>
          <p:cNvPr id="4" name="Rectangle 3"/>
          <p:cNvSpPr/>
          <p:nvPr/>
        </p:nvSpPr>
        <p:spPr>
          <a:xfrm>
            <a:off x="6072188" y="1230571"/>
            <a:ext cx="5700713" cy="4154984"/>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  if (c == 2)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  printf("n is a Prime number");</a:t>
            </a:r>
          </a:p>
          <a:p>
            <a:r>
              <a:rPr lang="en-IN" sz="2400" dirty="0">
                <a:latin typeface="Times New Roman" panose="02020603050405020304" pitchFamily="18" charset="0"/>
                <a:cs typeface="Times New Roman" panose="02020603050405020304" pitchFamily="18" charset="0"/>
              </a:rPr>
              <a:t>  }</a:t>
            </a:r>
          </a:p>
          <a:p>
            <a:r>
              <a:rPr lang="en-IN" sz="2400" dirty="0">
                <a:latin typeface="Times New Roman" panose="02020603050405020304" pitchFamily="18" charset="0"/>
                <a:cs typeface="Times New Roman" panose="02020603050405020304" pitchFamily="18" charset="0"/>
              </a:rPr>
              <a:t>  else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  printf("n is not a Prime number");</a:t>
            </a:r>
          </a:p>
          <a:p>
            <a:r>
              <a:rPr lang="en-IN" sz="2400" dirty="0">
                <a:latin typeface="Times New Roman" panose="02020603050405020304" pitchFamily="18" charset="0"/>
                <a:cs typeface="Times New Roman" panose="02020603050405020304" pitchFamily="18" charset="0"/>
              </a:rPr>
              <a:t>  }</a:t>
            </a:r>
          </a:p>
          <a:p>
            <a:r>
              <a:rPr lang="en-IN" sz="2400" dirty="0">
                <a:latin typeface="Times New Roman" panose="02020603050405020304" pitchFamily="18" charset="0"/>
                <a:cs typeface="Times New Roman" panose="02020603050405020304" pitchFamily="18" charset="0"/>
              </a:rPr>
              <a:t>  getch();    </a:t>
            </a:r>
          </a:p>
          <a:p>
            <a:r>
              <a:rPr lang="en-IN"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xmlns="" val="3719899014"/>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76169"/>
          </a:xfrm>
        </p:spPr>
        <p:txBody>
          <a:bodyPr>
            <a:normAutofit/>
          </a:bodyPr>
          <a:lstStyle/>
          <a:p>
            <a:r>
              <a:rPr lang="en-IN" sz="2000" b="1" dirty="0">
                <a:solidFill>
                  <a:srgbClr val="FF0000"/>
                </a:solidFill>
                <a:latin typeface="Times New Roman" panose="02020603050405020304" pitchFamily="18" charset="0"/>
                <a:cs typeface="Times New Roman" panose="02020603050405020304" pitchFamily="18" charset="0"/>
              </a:rPr>
              <a:t>Algorithm </a:t>
            </a:r>
            <a:r>
              <a:rPr lang="en-IN" sz="2000" b="1" dirty="0" smtClean="0">
                <a:solidFill>
                  <a:srgbClr val="FF0000"/>
                </a:solidFill>
                <a:latin typeface="Times New Roman" panose="02020603050405020304" pitchFamily="18" charset="0"/>
                <a:cs typeface="Times New Roman" panose="02020603050405020304" pitchFamily="18" charset="0"/>
              </a:rPr>
              <a:t>7: </a:t>
            </a:r>
            <a:r>
              <a:rPr lang="en-IN" sz="2000" b="1" dirty="0" smtClean="0">
                <a:latin typeface="Times New Roman" panose="02020603050405020304" pitchFamily="18" charset="0"/>
                <a:cs typeface="Times New Roman" panose="02020603050405020304" pitchFamily="18" charset="0"/>
              </a:rPr>
              <a:t>Organize </a:t>
            </a:r>
            <a:r>
              <a:rPr lang="en-IN" sz="2000" b="1" dirty="0">
                <a:latin typeface="Times New Roman" panose="02020603050405020304" pitchFamily="18" charset="0"/>
                <a:cs typeface="Times New Roman" panose="02020603050405020304" pitchFamily="18" charset="0"/>
              </a:rPr>
              <a:t>a given set of numbers in ascending order</a:t>
            </a:r>
          </a:p>
        </p:txBody>
      </p:sp>
      <p:pic>
        <p:nvPicPr>
          <p:cNvPr id="4" name="Picture 3"/>
          <p:cNvPicPr>
            <a:picLocks noChangeAspect="1"/>
          </p:cNvPicPr>
          <p:nvPr/>
        </p:nvPicPr>
        <p:blipFill>
          <a:blip r:embed="rId2"/>
          <a:stretch>
            <a:fillRect/>
          </a:stretch>
        </p:blipFill>
        <p:spPr>
          <a:xfrm>
            <a:off x="962586" y="1112183"/>
            <a:ext cx="5911054" cy="1187263"/>
          </a:xfrm>
          <a:prstGeom prst="rect">
            <a:avLst/>
          </a:prstGeom>
        </p:spPr>
      </p:pic>
      <p:pic>
        <p:nvPicPr>
          <p:cNvPr id="7" name="Picture 6"/>
          <p:cNvPicPr>
            <a:picLocks noChangeAspect="1"/>
          </p:cNvPicPr>
          <p:nvPr/>
        </p:nvPicPr>
        <p:blipFill>
          <a:blip r:embed="rId3"/>
          <a:stretch>
            <a:fillRect/>
          </a:stretch>
        </p:blipFill>
        <p:spPr>
          <a:xfrm>
            <a:off x="962586" y="2584076"/>
            <a:ext cx="5911054" cy="3106968"/>
          </a:xfrm>
          <a:prstGeom prst="rect">
            <a:avLst/>
          </a:prstGeom>
        </p:spPr>
      </p:pic>
    </p:spTree>
    <p:extLst>
      <p:ext uri="{BB962C8B-B14F-4D97-AF65-F5344CB8AC3E}">
        <p14:creationId xmlns:p14="http://schemas.microsoft.com/office/powerpoint/2010/main" xmlns="" val="859419394"/>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01588" y="491657"/>
            <a:ext cx="7563942" cy="3596249"/>
          </a:xfrm>
          <a:prstGeom prst="rect">
            <a:avLst/>
          </a:prstGeom>
        </p:spPr>
      </p:pic>
    </p:spTree>
    <p:extLst>
      <p:ext uri="{BB962C8B-B14F-4D97-AF65-F5344CB8AC3E}">
        <p14:creationId xmlns:p14="http://schemas.microsoft.com/office/powerpoint/2010/main" xmlns="" val="319820353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43403"/>
          </a:xfrm>
        </p:spPr>
        <p:txBody>
          <a:bodyPr>
            <a:noAutofit/>
          </a:bodyPr>
          <a:lstStyle/>
          <a:p>
            <a:r>
              <a:rPr lang="en-IN" sz="2400" b="1" dirty="0" smtClean="0">
                <a:solidFill>
                  <a:srgbClr val="FF0000"/>
                </a:solidFill>
                <a:latin typeface="Times New Roman" panose="02020603050405020304" pitchFamily="18" charset="0"/>
                <a:cs typeface="Times New Roman" panose="02020603050405020304" pitchFamily="18" charset="0"/>
              </a:rPr>
              <a:t>Algorithm 9: Factorial of a given number</a:t>
            </a:r>
            <a:endParaRPr lang="en-IN" sz="2400" b="1" dirty="0">
              <a:solidFill>
                <a:srgbClr val="FF0000"/>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1050552" y="1268786"/>
            <a:ext cx="5706798" cy="2254343"/>
          </a:xfrm>
          <a:prstGeom prst="rect">
            <a:avLst/>
          </a:prstGeom>
        </p:spPr>
      </p:pic>
      <p:pic>
        <p:nvPicPr>
          <p:cNvPr id="8" name="Picture 7"/>
          <p:cNvPicPr>
            <a:picLocks noChangeAspect="1"/>
          </p:cNvPicPr>
          <p:nvPr/>
        </p:nvPicPr>
        <p:blipFill>
          <a:blip r:embed="rId3"/>
          <a:stretch>
            <a:fillRect/>
          </a:stretch>
        </p:blipFill>
        <p:spPr>
          <a:xfrm>
            <a:off x="1050552" y="3294529"/>
            <a:ext cx="3575236" cy="753036"/>
          </a:xfrm>
          <a:prstGeom prst="rect">
            <a:avLst/>
          </a:prstGeom>
        </p:spPr>
      </p:pic>
    </p:spTree>
    <p:extLst>
      <p:ext uri="{BB962C8B-B14F-4D97-AF65-F5344CB8AC3E}">
        <p14:creationId xmlns:p14="http://schemas.microsoft.com/office/powerpoint/2010/main" xmlns="" val="11304609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14363"/>
            <a:ext cx="10515600" cy="5562600"/>
          </a:xfrm>
        </p:spPr>
        <p:txBody>
          <a:bodyPr/>
          <a:lstStyle/>
          <a:p>
            <a:pPr marL="0" indent="0">
              <a:lnSpc>
                <a:spcPct val="150000"/>
              </a:lnSpc>
              <a:buNone/>
            </a:pPr>
            <a:r>
              <a:rPr lang="en-IN" dirty="0" smtClean="0"/>
              <a:t>A problem definition should convey the following:</a:t>
            </a:r>
          </a:p>
          <a:p>
            <a:pPr>
              <a:lnSpc>
                <a:spcPct val="150000"/>
              </a:lnSpc>
            </a:pPr>
            <a:r>
              <a:rPr lang="en-IN" b="1" dirty="0" smtClean="0">
                <a:solidFill>
                  <a:schemeClr val="accent1">
                    <a:lumMod val="75000"/>
                  </a:schemeClr>
                </a:solidFill>
              </a:rPr>
              <a:t>Input: </a:t>
            </a:r>
            <a:r>
              <a:rPr lang="en-IN" dirty="0" smtClean="0"/>
              <a:t>What should be given as input to the system?</a:t>
            </a:r>
          </a:p>
          <a:p>
            <a:pPr>
              <a:lnSpc>
                <a:spcPct val="150000"/>
              </a:lnSpc>
            </a:pPr>
            <a:r>
              <a:rPr lang="en-IN" b="1" dirty="0" smtClean="0">
                <a:solidFill>
                  <a:schemeClr val="accent1">
                    <a:lumMod val="75000"/>
                  </a:schemeClr>
                </a:solidFill>
              </a:rPr>
              <a:t>Operation: </a:t>
            </a:r>
            <a:r>
              <a:rPr lang="en-IN" dirty="0" smtClean="0"/>
              <a:t>What needs to be done?</a:t>
            </a:r>
          </a:p>
          <a:p>
            <a:pPr>
              <a:lnSpc>
                <a:spcPct val="150000"/>
              </a:lnSpc>
            </a:pPr>
            <a:r>
              <a:rPr lang="en-IN" b="1" dirty="0" smtClean="0">
                <a:solidFill>
                  <a:schemeClr val="accent1">
                    <a:lumMod val="75000"/>
                  </a:schemeClr>
                </a:solidFill>
              </a:rPr>
              <a:t>Output: </a:t>
            </a:r>
            <a:r>
              <a:rPr lang="en-IN" dirty="0" smtClean="0"/>
              <a:t>What is expected output of the program?</a:t>
            </a:r>
          </a:p>
          <a:p>
            <a:pPr>
              <a:lnSpc>
                <a:spcPct val="150000"/>
              </a:lnSpc>
            </a:pPr>
            <a:endParaRPr lang="en-IN" dirty="0"/>
          </a:p>
          <a:p>
            <a:pPr>
              <a:lnSpc>
                <a:spcPct val="150000"/>
              </a:lnSpc>
            </a:pPr>
            <a:r>
              <a:rPr lang="en-IN" dirty="0" smtClean="0"/>
              <a:t>That is Attempting the problem before understanding it, leads to solving the wrong problem. </a:t>
            </a:r>
          </a:p>
          <a:p>
            <a:pPr>
              <a:lnSpc>
                <a:spcPct val="150000"/>
              </a:lnSpc>
            </a:pPr>
            <a:endParaRPr lang="en-IN" dirty="0"/>
          </a:p>
        </p:txBody>
      </p:sp>
    </p:spTree>
    <p:extLst>
      <p:ext uri="{BB962C8B-B14F-4D97-AF65-F5344CB8AC3E}">
        <p14:creationId xmlns:p14="http://schemas.microsoft.com/office/powerpoint/2010/main" xmlns="" val="3328675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35025"/>
          </a:xfrm>
        </p:spPr>
        <p:txBody>
          <a:bodyPr>
            <a:noAutofit/>
          </a:bodyPr>
          <a:lstStyle/>
          <a:p>
            <a:pPr>
              <a:lnSpc>
                <a:spcPct val="150000"/>
              </a:lnSpc>
            </a:pPr>
            <a:r>
              <a:rPr lang="en-IN" sz="3600" b="1" dirty="0" smtClean="0">
                <a:solidFill>
                  <a:srgbClr val="FF0000"/>
                </a:solidFill>
                <a:latin typeface="Algerian" panose="04020705040A02060702" pitchFamily="82" charset="0"/>
              </a:rPr>
              <a:t>Use of examples for problem solving</a:t>
            </a:r>
          </a:p>
        </p:txBody>
      </p:sp>
      <p:sp>
        <p:nvSpPr>
          <p:cNvPr id="3" name="Content Placeholder 2"/>
          <p:cNvSpPr>
            <a:spLocks noGrp="1"/>
          </p:cNvSpPr>
          <p:nvPr>
            <p:ph idx="1"/>
          </p:nvPr>
        </p:nvSpPr>
        <p:spPr>
          <a:xfrm>
            <a:off x="838200" y="1571625"/>
            <a:ext cx="10515600" cy="4605338"/>
          </a:xfrm>
        </p:spPr>
        <p:txBody>
          <a:bodyPr>
            <a:normAutofit fontScale="85000" lnSpcReduction="10000"/>
          </a:bodyPr>
          <a:lstStyle/>
          <a:p>
            <a:pPr algn="just">
              <a:lnSpc>
                <a:spcPct val="150000"/>
              </a:lnSpc>
            </a:pPr>
            <a:r>
              <a:rPr lang="en-IN" dirty="0" smtClean="0"/>
              <a:t>When we stuck with a solution for a problem, the best way to deal with is to identify an example of the general problem and try to solve that specific problem. </a:t>
            </a:r>
          </a:p>
          <a:p>
            <a:pPr algn="just">
              <a:lnSpc>
                <a:spcPct val="150000"/>
              </a:lnSpc>
            </a:pPr>
            <a:r>
              <a:rPr lang="en-IN" dirty="0" smtClean="0"/>
              <a:t>This gives an idea about how the problem needs to be approached. </a:t>
            </a:r>
          </a:p>
          <a:p>
            <a:pPr algn="just">
              <a:lnSpc>
                <a:spcPct val="150000"/>
              </a:lnSpc>
            </a:pPr>
            <a:r>
              <a:rPr lang="en-IN" dirty="0" smtClean="0"/>
              <a:t>For example finding a maximum in a given set of numbers is a very common procedure that is frequently encountered. </a:t>
            </a:r>
          </a:p>
          <a:p>
            <a:pPr algn="just">
              <a:lnSpc>
                <a:spcPct val="150000"/>
              </a:lnSpc>
            </a:pPr>
            <a:r>
              <a:rPr lang="en-IN" dirty="0" smtClean="0"/>
              <a:t>The process of finding a maximum among a given set of numbers can be easily identified by considering a set of n integers and finding the maximum limit in that set.</a:t>
            </a:r>
            <a:endParaRPr lang="en-IN" dirty="0"/>
          </a:p>
        </p:txBody>
      </p:sp>
    </p:spTree>
    <p:extLst>
      <p:ext uri="{BB962C8B-B14F-4D97-AF65-F5344CB8AC3E}">
        <p14:creationId xmlns:p14="http://schemas.microsoft.com/office/powerpoint/2010/main" xmlns="" val="16747364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2175"/>
          </a:xfrm>
        </p:spPr>
        <p:txBody>
          <a:bodyPr>
            <a:normAutofit/>
          </a:bodyPr>
          <a:lstStyle/>
          <a:p>
            <a:r>
              <a:rPr lang="en-IN" sz="4000" b="1" dirty="0" smtClean="0">
                <a:solidFill>
                  <a:srgbClr val="FF0000"/>
                </a:solidFill>
                <a:latin typeface="Algerian" panose="04020705040A02060702" pitchFamily="82" charset="0"/>
              </a:rPr>
              <a:t>Similarities between problems</a:t>
            </a:r>
            <a:endParaRPr lang="en-IN" sz="4000" b="1" dirty="0">
              <a:solidFill>
                <a:srgbClr val="FF0000"/>
              </a:solidFill>
              <a:latin typeface="Algerian" panose="04020705040A02060702" pitchFamily="82" charset="0"/>
            </a:endParaRPr>
          </a:p>
        </p:txBody>
      </p:sp>
      <p:sp>
        <p:nvSpPr>
          <p:cNvPr id="3" name="Content Placeholder 2"/>
          <p:cNvSpPr>
            <a:spLocks noGrp="1"/>
          </p:cNvSpPr>
          <p:nvPr>
            <p:ph idx="1"/>
          </p:nvPr>
        </p:nvSpPr>
        <p:spPr>
          <a:xfrm>
            <a:off x="838200" y="1457325"/>
            <a:ext cx="10515600" cy="4719638"/>
          </a:xfrm>
        </p:spPr>
        <p:txBody>
          <a:bodyPr>
            <a:normAutofit/>
          </a:bodyPr>
          <a:lstStyle/>
          <a:p>
            <a:pPr algn="just">
              <a:lnSpc>
                <a:spcPct val="150000"/>
              </a:lnSpc>
            </a:pPr>
            <a:r>
              <a:rPr lang="en-IN" sz="2400" dirty="0" smtClean="0"/>
              <a:t>The problems solved meets varied purposes.</a:t>
            </a:r>
          </a:p>
          <a:p>
            <a:pPr algn="just">
              <a:lnSpc>
                <a:spcPct val="150000"/>
              </a:lnSpc>
            </a:pPr>
            <a:r>
              <a:rPr lang="en-IN" sz="2400" dirty="0" smtClean="0"/>
              <a:t>But the underlying details of the problems are similar.</a:t>
            </a:r>
          </a:p>
          <a:p>
            <a:pPr algn="just">
              <a:lnSpc>
                <a:spcPct val="150000"/>
              </a:lnSpc>
            </a:pPr>
            <a:r>
              <a:rPr lang="en-IN" sz="2400" dirty="0" smtClean="0"/>
              <a:t>Consider 2 real world applications – a pay roll processing system and railway reservation system</a:t>
            </a:r>
          </a:p>
          <a:p>
            <a:pPr algn="just">
              <a:lnSpc>
                <a:spcPct val="150000"/>
              </a:lnSpc>
            </a:pPr>
            <a:r>
              <a:rPr lang="en-IN" sz="2400" dirty="0" smtClean="0"/>
              <a:t>These two systems are applicable to different unrelated domains but they have the following common processes.</a:t>
            </a:r>
            <a:endParaRPr lang="en-IN" sz="2400" dirty="0"/>
          </a:p>
        </p:txBody>
      </p:sp>
    </p:spTree>
    <p:extLst>
      <p:ext uri="{BB962C8B-B14F-4D97-AF65-F5344CB8AC3E}">
        <p14:creationId xmlns:p14="http://schemas.microsoft.com/office/powerpoint/2010/main" xmlns="" val="41719891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14325"/>
            <a:ext cx="10515600" cy="6129338"/>
          </a:xfrm>
        </p:spPr>
        <p:txBody>
          <a:bodyPr>
            <a:normAutofit fontScale="85000" lnSpcReduction="20000"/>
          </a:bodyPr>
          <a:lstStyle/>
          <a:p>
            <a:pPr algn="just">
              <a:lnSpc>
                <a:spcPct val="150000"/>
              </a:lnSpc>
            </a:pPr>
            <a:r>
              <a:rPr lang="en-IN" dirty="0" smtClean="0"/>
              <a:t>Searching the database for an entry</a:t>
            </a:r>
          </a:p>
          <a:p>
            <a:pPr algn="just">
              <a:lnSpc>
                <a:spcPct val="150000"/>
              </a:lnSpc>
            </a:pPr>
            <a:r>
              <a:rPr lang="en-IN" dirty="0" smtClean="0"/>
              <a:t>Calculation of Payroll/ticket </a:t>
            </a:r>
          </a:p>
          <a:p>
            <a:pPr marL="0" indent="0" algn="just">
              <a:lnSpc>
                <a:spcPct val="150000"/>
              </a:lnSpc>
              <a:buNone/>
            </a:pPr>
            <a:r>
              <a:rPr lang="en-IN" dirty="0" smtClean="0"/>
              <a:t>Likewise all applications perform certain common trivial functions. Examples are</a:t>
            </a:r>
          </a:p>
          <a:p>
            <a:pPr marL="514350" indent="-514350" algn="just">
              <a:lnSpc>
                <a:spcPct val="150000"/>
              </a:lnSpc>
              <a:buAutoNum type="arabicPeriod"/>
            </a:pPr>
            <a:r>
              <a:rPr lang="en-IN" dirty="0" smtClean="0"/>
              <a:t>Sorting records</a:t>
            </a:r>
          </a:p>
          <a:p>
            <a:pPr marL="514350" indent="-514350" algn="just">
              <a:lnSpc>
                <a:spcPct val="150000"/>
              </a:lnSpc>
              <a:buAutoNum type="arabicPeriod"/>
            </a:pPr>
            <a:r>
              <a:rPr lang="en-IN" dirty="0" smtClean="0"/>
              <a:t>Swapping</a:t>
            </a:r>
          </a:p>
          <a:p>
            <a:pPr marL="514350" indent="-514350" algn="just">
              <a:lnSpc>
                <a:spcPct val="150000"/>
              </a:lnSpc>
              <a:buAutoNum type="arabicPeriod"/>
            </a:pPr>
            <a:r>
              <a:rPr lang="en-IN" dirty="0" smtClean="0"/>
              <a:t>Finding the maximum or minimum</a:t>
            </a:r>
          </a:p>
          <a:p>
            <a:pPr marL="514350" indent="-514350" algn="just">
              <a:lnSpc>
                <a:spcPct val="150000"/>
              </a:lnSpc>
              <a:buAutoNum type="arabicPeriod"/>
            </a:pPr>
            <a:r>
              <a:rPr lang="en-IN" dirty="0" smtClean="0"/>
              <a:t>Searching Methods</a:t>
            </a:r>
          </a:p>
          <a:p>
            <a:pPr marL="514350" indent="-514350" algn="just">
              <a:lnSpc>
                <a:spcPct val="150000"/>
              </a:lnSpc>
              <a:buAutoNum type="arabicPeriod"/>
            </a:pPr>
            <a:r>
              <a:rPr lang="en-IN" dirty="0" smtClean="0"/>
              <a:t>String Manipulation functions</a:t>
            </a:r>
          </a:p>
          <a:p>
            <a:pPr marL="0" indent="0" algn="just">
              <a:lnSpc>
                <a:spcPct val="150000"/>
              </a:lnSpc>
              <a:buNone/>
            </a:pPr>
            <a:r>
              <a:rPr lang="en-IN" dirty="0" smtClean="0"/>
              <a:t>These similarities in programs give rise to reusability of code. Reusability of code is one of the strongest points of software engineering.</a:t>
            </a:r>
          </a:p>
        </p:txBody>
      </p:sp>
    </p:spTree>
    <p:extLst>
      <p:ext uri="{BB962C8B-B14F-4D97-AF65-F5344CB8AC3E}">
        <p14:creationId xmlns:p14="http://schemas.microsoft.com/office/powerpoint/2010/main" xmlns="" val="816479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20738"/>
          </a:xfrm>
        </p:spPr>
        <p:txBody>
          <a:bodyPr>
            <a:normAutofit/>
          </a:bodyPr>
          <a:lstStyle/>
          <a:p>
            <a:r>
              <a:rPr lang="en-IN" sz="4000" b="1" dirty="0" smtClean="0">
                <a:solidFill>
                  <a:srgbClr val="FF0000"/>
                </a:solidFill>
                <a:latin typeface="Algerian" panose="04020705040A02060702" pitchFamily="82" charset="0"/>
              </a:rPr>
              <a:t>Problem solving strategies </a:t>
            </a:r>
            <a:endParaRPr lang="en-IN" sz="4000" b="1" dirty="0">
              <a:solidFill>
                <a:srgbClr val="FF0000"/>
              </a:solidFill>
              <a:latin typeface="Algerian" panose="04020705040A02060702" pitchFamily="82" charset="0"/>
            </a:endParaRPr>
          </a:p>
        </p:txBody>
      </p:sp>
      <p:sp>
        <p:nvSpPr>
          <p:cNvPr id="3" name="Content Placeholder 2"/>
          <p:cNvSpPr>
            <a:spLocks noGrp="1"/>
          </p:cNvSpPr>
          <p:nvPr>
            <p:ph idx="1"/>
          </p:nvPr>
        </p:nvSpPr>
        <p:spPr>
          <a:xfrm>
            <a:off x="838200" y="1400175"/>
            <a:ext cx="10515600" cy="4776788"/>
          </a:xfrm>
        </p:spPr>
        <p:txBody>
          <a:bodyPr>
            <a:normAutofit fontScale="92500"/>
          </a:bodyPr>
          <a:lstStyle/>
          <a:p>
            <a:pPr marL="0" indent="0" algn="just">
              <a:lnSpc>
                <a:spcPct val="150000"/>
              </a:lnSpc>
              <a:buNone/>
            </a:pPr>
            <a:r>
              <a:rPr lang="en-IN" dirty="0" smtClean="0"/>
              <a:t>Before we get into strategies involved in problem solving, the following things should be kept in mind:</a:t>
            </a:r>
          </a:p>
          <a:p>
            <a:pPr algn="just">
              <a:lnSpc>
                <a:spcPct val="150000"/>
              </a:lnSpc>
            </a:pPr>
            <a:r>
              <a:rPr lang="en-IN" dirty="0" smtClean="0"/>
              <a:t>Writing code is to be clear that is what is to be build.</a:t>
            </a:r>
          </a:p>
          <a:p>
            <a:pPr algn="just">
              <a:lnSpc>
                <a:spcPct val="150000"/>
              </a:lnSpc>
            </a:pPr>
            <a:r>
              <a:rPr lang="en-IN" dirty="0" smtClean="0"/>
              <a:t>Successful programs take a long time to write.</a:t>
            </a:r>
          </a:p>
          <a:p>
            <a:pPr algn="just">
              <a:lnSpc>
                <a:spcPct val="150000"/>
              </a:lnSpc>
            </a:pPr>
            <a:r>
              <a:rPr lang="en-IN" dirty="0" smtClean="0"/>
              <a:t>There are no cookbook strategies to replace intelligence, experience and good taste in programming</a:t>
            </a:r>
          </a:p>
          <a:p>
            <a:pPr algn="just">
              <a:lnSpc>
                <a:spcPct val="150000"/>
              </a:lnSpc>
            </a:pPr>
            <a:r>
              <a:rPr lang="en-IN" dirty="0" smtClean="0"/>
              <a:t>Programming is an iterative activity.</a:t>
            </a:r>
          </a:p>
          <a:p>
            <a:pPr algn="just">
              <a:lnSpc>
                <a:spcPct val="150000"/>
              </a:lnSpc>
            </a:pPr>
            <a:endParaRPr lang="en-IN" dirty="0" smtClean="0"/>
          </a:p>
          <a:p>
            <a:pPr marL="0" indent="0" algn="just">
              <a:lnSpc>
                <a:spcPct val="150000"/>
              </a:lnSpc>
              <a:buNone/>
            </a:pPr>
            <a:endParaRPr lang="en-IN" dirty="0" smtClean="0"/>
          </a:p>
          <a:p>
            <a:pPr algn="just">
              <a:lnSpc>
                <a:spcPct val="150000"/>
              </a:lnSpc>
            </a:pPr>
            <a:endParaRPr lang="en-IN" dirty="0"/>
          </a:p>
        </p:txBody>
      </p:sp>
    </p:spTree>
    <p:extLst>
      <p:ext uri="{BB962C8B-B14F-4D97-AF65-F5344CB8AC3E}">
        <p14:creationId xmlns:p14="http://schemas.microsoft.com/office/powerpoint/2010/main" xmlns="" val="5073113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5101"/>
            <a:ext cx="10515600" cy="1149350"/>
          </a:xfrm>
        </p:spPr>
        <p:txBody>
          <a:bodyPr>
            <a:normAutofit/>
          </a:bodyPr>
          <a:lstStyle/>
          <a:p>
            <a:r>
              <a:rPr lang="en-IN" sz="3600" b="1" dirty="0" smtClean="0"/>
              <a:t>Different strategies to solve a computational problem</a:t>
            </a:r>
            <a:endParaRPr lang="en-IN" sz="3600" b="1" dirty="0"/>
          </a:p>
        </p:txBody>
      </p:sp>
      <p:sp>
        <p:nvSpPr>
          <p:cNvPr id="3" name="Content Placeholder 2"/>
          <p:cNvSpPr>
            <a:spLocks noGrp="1"/>
          </p:cNvSpPr>
          <p:nvPr>
            <p:ph idx="1"/>
          </p:nvPr>
        </p:nvSpPr>
        <p:spPr>
          <a:xfrm>
            <a:off x="838200" y="1485900"/>
            <a:ext cx="10515600" cy="4691063"/>
          </a:xfrm>
        </p:spPr>
        <p:txBody>
          <a:bodyPr/>
          <a:lstStyle/>
          <a:p>
            <a:pPr>
              <a:lnSpc>
                <a:spcPct val="150000"/>
              </a:lnSpc>
            </a:pPr>
            <a:r>
              <a:rPr lang="en-IN" dirty="0" smtClean="0"/>
              <a:t>Divide-and-Conquer strategy</a:t>
            </a:r>
          </a:p>
          <a:p>
            <a:pPr>
              <a:lnSpc>
                <a:spcPct val="150000"/>
              </a:lnSpc>
            </a:pPr>
            <a:r>
              <a:rPr lang="en-IN" dirty="0" smtClean="0"/>
              <a:t>Dynamic programming</a:t>
            </a:r>
          </a:p>
          <a:p>
            <a:pPr>
              <a:lnSpc>
                <a:spcPct val="150000"/>
              </a:lnSpc>
            </a:pPr>
            <a:r>
              <a:rPr lang="en-IN" dirty="0" smtClean="0"/>
              <a:t>Back Tracking</a:t>
            </a:r>
          </a:p>
          <a:p>
            <a:pPr>
              <a:lnSpc>
                <a:spcPct val="150000"/>
              </a:lnSpc>
            </a:pPr>
            <a:r>
              <a:rPr lang="en-IN" dirty="0" smtClean="0"/>
              <a:t>Greedy Method</a:t>
            </a:r>
            <a:endParaRPr lang="en-IN" dirty="0"/>
          </a:p>
        </p:txBody>
      </p:sp>
    </p:spTree>
    <p:extLst>
      <p:ext uri="{BB962C8B-B14F-4D97-AF65-F5344CB8AC3E}">
        <p14:creationId xmlns:p14="http://schemas.microsoft.com/office/powerpoint/2010/main" xmlns="" val="3763270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75"/>
          </a:xfrm>
        </p:spPr>
        <p:txBody>
          <a:bodyPr/>
          <a:lstStyle/>
          <a:p>
            <a:r>
              <a:rPr lang="en-IN" b="1" dirty="0" smtClean="0">
                <a:solidFill>
                  <a:srgbClr val="FF0000"/>
                </a:solidFill>
                <a:latin typeface="Algerian" panose="04020705040A02060702" pitchFamily="82" charset="0"/>
              </a:rPr>
              <a:t>Steps involved in problem solving</a:t>
            </a:r>
            <a:endParaRPr lang="en-IN" b="1" dirty="0">
              <a:solidFill>
                <a:srgbClr val="FF0000"/>
              </a:solidFill>
              <a:latin typeface="Algerian" panose="04020705040A02060702" pitchFamily="82" charset="0"/>
            </a:endParaRPr>
          </a:p>
        </p:txBody>
      </p:sp>
      <p:sp>
        <p:nvSpPr>
          <p:cNvPr id="3" name="Content Placeholder 2"/>
          <p:cNvSpPr>
            <a:spLocks noGrp="1"/>
          </p:cNvSpPr>
          <p:nvPr>
            <p:ph idx="1"/>
          </p:nvPr>
        </p:nvSpPr>
        <p:spPr>
          <a:xfrm>
            <a:off x="838200" y="1471613"/>
            <a:ext cx="10515600" cy="4705350"/>
          </a:xfrm>
        </p:spPr>
        <p:txBody>
          <a:bodyPr/>
          <a:lstStyle/>
          <a:p>
            <a:pPr marL="0" indent="0">
              <a:buNone/>
            </a:pPr>
            <a:r>
              <a:rPr lang="en-IN" dirty="0" smtClean="0"/>
              <a:t>Problem solving through computers involve the following steps</a:t>
            </a:r>
          </a:p>
          <a:p>
            <a:r>
              <a:rPr lang="en-IN" dirty="0" smtClean="0"/>
              <a:t>Understanding the problem</a:t>
            </a:r>
          </a:p>
          <a:p>
            <a:r>
              <a:rPr lang="en-IN" dirty="0" smtClean="0"/>
              <a:t>Devising a solution to the problem</a:t>
            </a:r>
          </a:p>
          <a:p>
            <a:r>
              <a:rPr lang="en-IN" dirty="0" smtClean="0"/>
              <a:t>Decide what is to be provided as input and the corresponding output</a:t>
            </a:r>
          </a:p>
          <a:p>
            <a:r>
              <a:rPr lang="en-IN" dirty="0" smtClean="0"/>
              <a:t>Design the solution</a:t>
            </a:r>
          </a:p>
          <a:p>
            <a:r>
              <a:rPr lang="en-IN" dirty="0" smtClean="0"/>
              <a:t>Implement the solution using an appropriate language</a:t>
            </a:r>
          </a:p>
          <a:p>
            <a:r>
              <a:rPr lang="en-IN" dirty="0" smtClean="0"/>
              <a:t>Test the program exhaustively</a:t>
            </a:r>
            <a:endParaRPr lang="en-IN" dirty="0"/>
          </a:p>
        </p:txBody>
      </p:sp>
    </p:spTree>
    <p:extLst>
      <p:ext uri="{BB962C8B-B14F-4D97-AF65-F5344CB8AC3E}">
        <p14:creationId xmlns:p14="http://schemas.microsoft.com/office/powerpoint/2010/main" xmlns="" val="34832104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4400" b="1" dirty="0">
                <a:solidFill>
                  <a:srgbClr val="FF0000"/>
                </a:solidFill>
                <a:latin typeface="Algerian" panose="04020705040A02060702" pitchFamily="82" charset="0"/>
                <a:ea typeface="Times New Roman" panose="02020603050405020304" pitchFamily="18" charset="0"/>
                <a:cs typeface="Times New Roman" panose="02020603050405020304" pitchFamily="18" charset="0"/>
              </a:rPr>
              <a:t>Program design and implementation issues</a:t>
            </a:r>
            <a:endParaRPr lang="en-IN" sz="4400" dirty="0">
              <a:solidFill>
                <a:srgbClr val="FF0000"/>
              </a:solidFill>
              <a:latin typeface="Algerian" panose="04020705040A02060702" pitchFamily="82" charset="0"/>
            </a:endParaRPr>
          </a:p>
        </p:txBody>
      </p:sp>
    </p:spTree>
    <p:extLst>
      <p:ext uri="{BB962C8B-B14F-4D97-AF65-F5344CB8AC3E}">
        <p14:creationId xmlns:p14="http://schemas.microsoft.com/office/powerpoint/2010/main" xmlns="" val="39673204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solidFill>
                  <a:srgbClr val="FF0000"/>
                </a:solidFill>
                <a:latin typeface="Algerian" panose="04020705040A02060702" pitchFamily="82" charset="0"/>
                <a:ea typeface="Times New Roman" panose="02020603050405020304" pitchFamily="18" charset="0"/>
                <a:cs typeface="Times New Roman" panose="02020603050405020304" pitchFamily="18" charset="0"/>
              </a:rPr>
              <a:t>programs and algorithms</a:t>
            </a:r>
            <a:endParaRPr lang="en-IN" sz="3200" dirty="0">
              <a:solidFill>
                <a:srgbClr val="FF0000"/>
              </a:solidFill>
              <a:latin typeface="Algerian" panose="04020705040A02060702" pitchFamily="82" charset="0"/>
            </a:endParaRPr>
          </a:p>
        </p:txBody>
      </p:sp>
      <p:graphicFrame>
        <p:nvGraphicFramePr>
          <p:cNvPr id="6" name="Content Placeholder 5"/>
          <p:cNvGraphicFramePr>
            <a:graphicFrameLocks noGrp="1"/>
          </p:cNvGraphicFramePr>
          <p:nvPr>
            <p:ph idx="1"/>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869774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a:spLocks noGrp="1"/>
          </p:cNvSpPr>
          <p:nvPr>
            <p:ph type="ctrTitle"/>
          </p:nvPr>
        </p:nvSpPr>
        <p:spPr/>
        <p:txBody>
          <a:bodyPr>
            <a:normAutofit/>
          </a:bodyPr>
          <a:lstStyle/>
          <a:p>
            <a:r>
              <a:rPr lang="en-IN" sz="2800" dirty="0" smtClean="0">
                <a:solidFill>
                  <a:srgbClr val="FF0000"/>
                </a:solidFill>
                <a:latin typeface="Algerian" panose="04020705040A02060702" pitchFamily="82" charset="0"/>
              </a:rPr>
              <a:t>Introduction to computer-based problem solving</a:t>
            </a:r>
            <a:endParaRPr lang="en-IN" sz="2800" dirty="0">
              <a:solidFill>
                <a:srgbClr val="FF0000"/>
              </a:solidFill>
              <a:latin typeface="Algerian" panose="04020705040A02060702" pitchFamily="82" charset="0"/>
            </a:endParaRPr>
          </a:p>
        </p:txBody>
      </p:sp>
    </p:spTree>
    <p:extLst>
      <p:ext uri="{BB962C8B-B14F-4D97-AF65-F5344CB8AC3E}">
        <p14:creationId xmlns:p14="http://schemas.microsoft.com/office/powerpoint/2010/main" xmlns="" val="35764312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characteristics of algorithm"/>
          <p:cNvPicPr>
            <a:picLocks noChangeAspect="1" noChangeArrowheads="1"/>
          </p:cNvPicPr>
          <p:nvPr/>
        </p:nvPicPr>
        <p:blipFill rotWithShape="1">
          <a:blip r:embed="rId2">
            <a:extLst>
              <a:ext uri="{28A0092B-C50C-407E-A947-70E740481C1C}">
                <a14:useLocalDpi xmlns:a14="http://schemas.microsoft.com/office/drawing/2010/main" xmlns="" val="0"/>
              </a:ext>
            </a:extLst>
          </a:blip>
          <a:srcRect t="15345" b="22025"/>
          <a:stretch/>
        </p:blipFill>
        <p:spPr bwMode="auto">
          <a:xfrm>
            <a:off x="969962" y="928687"/>
            <a:ext cx="9601580" cy="451485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0345637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9300"/>
          </a:xfrm>
        </p:spPr>
        <p:txBody>
          <a:bodyPr/>
          <a:lstStyle/>
          <a:p>
            <a:r>
              <a:rPr lang="en-IN" b="1" dirty="0" smtClean="0"/>
              <a:t>Writing Algorithms</a:t>
            </a:r>
            <a:endParaRPr lang="en-IN" b="1" dirty="0"/>
          </a:p>
        </p:txBody>
      </p:sp>
      <p:pic>
        <p:nvPicPr>
          <p:cNvPr id="2052" name="Picture 4" descr="Image result for algorithm for addition of two numbers"/>
          <p:cNvPicPr>
            <a:picLocks noChangeAspect="1" noChangeArrowheads="1"/>
          </p:cNvPicPr>
          <p:nvPr/>
        </p:nvPicPr>
        <p:blipFill rotWithShape="1">
          <a:blip r:embed="rId2">
            <a:extLst>
              <a:ext uri="{28A0092B-C50C-407E-A947-70E740481C1C}">
                <a14:useLocalDpi xmlns:a14="http://schemas.microsoft.com/office/drawing/2010/main" xmlns="" val="0"/>
              </a:ext>
            </a:extLst>
          </a:blip>
          <a:srcRect t="21920" b="9496"/>
          <a:stretch/>
        </p:blipFill>
        <p:spPr bwMode="auto">
          <a:xfrm>
            <a:off x="2541586" y="1485900"/>
            <a:ext cx="7214347" cy="37147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7015106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9300"/>
          </a:xfrm>
        </p:spPr>
        <p:txBody>
          <a:bodyPr/>
          <a:lstStyle/>
          <a:p>
            <a:r>
              <a:rPr lang="en-IN" b="1" dirty="0" smtClean="0"/>
              <a:t>Flowchart</a:t>
            </a:r>
            <a:endParaRPr lang="en-IN" b="1" dirty="0"/>
          </a:p>
        </p:txBody>
      </p:sp>
      <p:sp>
        <p:nvSpPr>
          <p:cNvPr id="3" name="Content Placeholder 2"/>
          <p:cNvSpPr>
            <a:spLocks noGrp="1"/>
          </p:cNvSpPr>
          <p:nvPr>
            <p:ph idx="1"/>
          </p:nvPr>
        </p:nvSpPr>
        <p:spPr>
          <a:xfrm>
            <a:off x="2164556" y="1271588"/>
            <a:ext cx="7862888" cy="4648200"/>
          </a:xfrm>
        </p:spPr>
        <p:txBody>
          <a:bodyPr/>
          <a:lstStyle/>
          <a:p>
            <a:pPr algn="just"/>
            <a:r>
              <a:rPr lang="en-IN" dirty="0"/>
              <a:t>A </a:t>
            </a:r>
            <a:r>
              <a:rPr lang="en-IN" b="1" dirty="0"/>
              <a:t>flowchart</a:t>
            </a:r>
            <a:r>
              <a:rPr lang="en-IN" dirty="0"/>
              <a:t> is simply a graphical representation of steps. It shows steps in sequential order and is widely used in presenting the flow of algorithms, workflow or processes. </a:t>
            </a:r>
          </a:p>
        </p:txBody>
      </p:sp>
    </p:spTree>
    <p:extLst>
      <p:ext uri="{BB962C8B-B14F-4D97-AF65-F5344CB8AC3E}">
        <p14:creationId xmlns:p14="http://schemas.microsoft.com/office/powerpoint/2010/main" xmlns="" val="14952840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528887" y="404813"/>
            <a:ext cx="8072318" cy="5753100"/>
          </a:xfrm>
          <a:prstGeom prst="rect">
            <a:avLst/>
          </a:prstGeom>
        </p:spPr>
      </p:pic>
    </p:spTree>
    <p:extLst>
      <p:ext uri="{BB962C8B-B14F-4D97-AF65-F5344CB8AC3E}">
        <p14:creationId xmlns:p14="http://schemas.microsoft.com/office/powerpoint/2010/main" xmlns="" val="10565846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t>Example: Addition of two numbers flowchart </a:t>
            </a:r>
            <a:endParaRPr lang="en-IN" sz="3200" b="1" dirty="0"/>
          </a:p>
        </p:txBody>
      </p:sp>
      <p:pic>
        <p:nvPicPr>
          <p:cNvPr id="3076" name="Picture 4" descr="Image result for algorithm for addition of two numbers in c"/>
          <p:cNvPicPr>
            <a:picLocks noChangeAspect="1" noChangeArrowheads="1"/>
          </p:cNvPicPr>
          <p:nvPr/>
        </p:nvPicPr>
        <p:blipFill rotWithShape="1">
          <a:blip r:embed="rId2">
            <a:extLst>
              <a:ext uri="{28A0092B-C50C-407E-A947-70E740481C1C}">
                <a14:useLocalDpi xmlns:a14="http://schemas.microsoft.com/office/drawing/2010/main" xmlns="" val="0"/>
              </a:ext>
            </a:extLst>
          </a:blip>
          <a:srcRect t="21001"/>
          <a:stretch/>
        </p:blipFill>
        <p:spPr bwMode="auto">
          <a:xfrm>
            <a:off x="2639218" y="1800225"/>
            <a:ext cx="6599237" cy="391001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4861892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86150"/>
            <a:ext cx="10515600" cy="643404"/>
          </a:xfrm>
        </p:spPr>
        <p:txBody>
          <a:bodyPr>
            <a:normAutofit/>
          </a:bodyPr>
          <a:lstStyle/>
          <a:p>
            <a:r>
              <a:rPr lang="en-IN" sz="3200" b="1" dirty="0" smtClean="0">
                <a:solidFill>
                  <a:srgbClr val="FF0000"/>
                </a:solidFill>
              </a:rPr>
              <a:t>Implementation</a:t>
            </a:r>
            <a:endParaRPr lang="en-IN" sz="3200" b="1" dirty="0">
              <a:solidFill>
                <a:srgbClr val="FF0000"/>
              </a:solidFill>
            </a:endParaRPr>
          </a:p>
        </p:txBody>
      </p:sp>
      <p:sp>
        <p:nvSpPr>
          <p:cNvPr id="3" name="Content Placeholder 2"/>
          <p:cNvSpPr>
            <a:spLocks noGrp="1"/>
          </p:cNvSpPr>
          <p:nvPr>
            <p:ph idx="1"/>
          </p:nvPr>
        </p:nvSpPr>
        <p:spPr>
          <a:xfrm>
            <a:off x="838200" y="1277471"/>
            <a:ext cx="10515600" cy="4899492"/>
          </a:xfrm>
        </p:spPr>
        <p:txBody>
          <a:bodyPr>
            <a:normAutofit/>
          </a:bodyPr>
          <a:lstStyle/>
          <a:p>
            <a:pPr>
              <a:lnSpc>
                <a:spcPct val="100000"/>
              </a:lnSpc>
            </a:pPr>
            <a:r>
              <a:rPr lang="en-IN" sz="2400" b="1" dirty="0" smtClean="0">
                <a:solidFill>
                  <a:srgbClr val="FF0000"/>
                </a:solidFill>
                <a:latin typeface="Times New Roman" panose="02020603050405020304" pitchFamily="18" charset="0"/>
                <a:cs typeface="Times New Roman" panose="02020603050405020304" pitchFamily="18" charset="0"/>
              </a:rPr>
              <a:t>Sequence: </a:t>
            </a:r>
          </a:p>
          <a:p>
            <a:pPr marL="0" indent="0" algn="just">
              <a:lnSpc>
                <a:spcPct val="100000"/>
              </a:lnSpc>
              <a:buNone/>
            </a:pPr>
            <a:r>
              <a:rPr lang="en-IN" sz="2400" dirty="0" smtClean="0">
                <a:latin typeface="Times New Roman" panose="02020603050405020304" pitchFamily="18" charset="0"/>
                <a:cs typeface="Times New Roman" panose="02020603050405020304" pitchFamily="18" charset="0"/>
              </a:rPr>
              <a:t>The </a:t>
            </a:r>
            <a:r>
              <a:rPr lang="en-IN" sz="2400" dirty="0">
                <a:latin typeface="Times New Roman" panose="02020603050405020304" pitchFamily="18" charset="0"/>
                <a:cs typeface="Times New Roman" panose="02020603050405020304" pitchFamily="18" charset="0"/>
              </a:rPr>
              <a:t>computer will run your code in order, one line at a time from the top to the bottom of your program. </a:t>
            </a:r>
            <a:r>
              <a:rPr lang="en-IN" sz="2400" dirty="0" smtClean="0">
                <a:latin typeface="Times New Roman" panose="02020603050405020304" pitchFamily="18" charset="0"/>
                <a:cs typeface="Times New Roman" panose="02020603050405020304" pitchFamily="18" charset="0"/>
              </a:rPr>
              <a:t> </a:t>
            </a:r>
          </a:p>
          <a:p>
            <a:pPr algn="just">
              <a:lnSpc>
                <a:spcPct val="100000"/>
              </a:lnSpc>
            </a:pPr>
            <a:r>
              <a:rPr lang="en-IN" sz="2400" b="1" dirty="0">
                <a:solidFill>
                  <a:srgbClr val="FF0000"/>
                </a:solidFill>
                <a:latin typeface="Times New Roman" panose="02020603050405020304" pitchFamily="18" charset="0"/>
                <a:cs typeface="Times New Roman" panose="02020603050405020304" pitchFamily="18" charset="0"/>
              </a:rPr>
              <a:t>Selection:</a:t>
            </a:r>
            <a:r>
              <a:rPr lang="en-IN" sz="2400" dirty="0">
                <a:solidFill>
                  <a:srgbClr val="FF0000"/>
                </a:solidFill>
                <a:latin typeface="Times New Roman" panose="02020603050405020304" pitchFamily="18" charset="0"/>
                <a:cs typeface="Times New Roman" panose="02020603050405020304" pitchFamily="18" charset="0"/>
              </a:rPr>
              <a:t> </a:t>
            </a:r>
            <a:endParaRPr lang="en-IN" sz="2400" dirty="0" smtClean="0">
              <a:solidFill>
                <a:srgbClr val="FF0000"/>
              </a:solidFill>
              <a:latin typeface="Times New Roman" panose="02020603050405020304" pitchFamily="18" charset="0"/>
              <a:cs typeface="Times New Roman" panose="02020603050405020304" pitchFamily="18" charset="0"/>
            </a:endParaRPr>
          </a:p>
          <a:p>
            <a:pPr marL="0" indent="0" algn="just">
              <a:lnSpc>
                <a:spcPct val="100000"/>
              </a:lnSpc>
              <a:buNone/>
            </a:pPr>
            <a:r>
              <a:rPr lang="en-IN" sz="2400" dirty="0" smtClean="0">
                <a:latin typeface="Times New Roman" panose="02020603050405020304" pitchFamily="18" charset="0"/>
                <a:cs typeface="Times New Roman" panose="02020603050405020304" pitchFamily="18" charset="0"/>
              </a:rPr>
              <a:t>Sometimes </a:t>
            </a:r>
            <a:r>
              <a:rPr lang="en-IN" sz="2400" dirty="0">
                <a:latin typeface="Times New Roman" panose="02020603050405020304" pitchFamily="18" charset="0"/>
                <a:cs typeface="Times New Roman" panose="02020603050405020304" pitchFamily="18" charset="0"/>
              </a:rPr>
              <a:t>you only want some lines of code to be run only if a condition is met, otherwise you want the computer to ignore these lines and jump over them</a:t>
            </a:r>
            <a:r>
              <a:rPr lang="en-IN" sz="2400" dirty="0" smtClean="0">
                <a:latin typeface="Times New Roman" panose="02020603050405020304" pitchFamily="18" charset="0"/>
                <a:cs typeface="Times New Roman" panose="02020603050405020304" pitchFamily="18" charset="0"/>
              </a:rPr>
              <a:t>.</a:t>
            </a:r>
          </a:p>
          <a:p>
            <a:pPr algn="just">
              <a:lnSpc>
                <a:spcPct val="100000"/>
              </a:lnSpc>
            </a:pPr>
            <a:r>
              <a:rPr lang="en-IN" sz="2400" b="1" dirty="0">
                <a:solidFill>
                  <a:srgbClr val="FF0000"/>
                </a:solidFill>
                <a:latin typeface="Times New Roman" panose="02020603050405020304" pitchFamily="18" charset="0"/>
                <a:cs typeface="Times New Roman" panose="02020603050405020304" pitchFamily="18" charset="0"/>
              </a:rPr>
              <a:t>Iteration: </a:t>
            </a:r>
            <a:endParaRPr lang="en-IN" sz="2400" b="1" dirty="0" smtClean="0">
              <a:solidFill>
                <a:srgbClr val="FF0000"/>
              </a:solidFill>
              <a:latin typeface="Times New Roman" panose="02020603050405020304" pitchFamily="18" charset="0"/>
              <a:cs typeface="Times New Roman" panose="02020603050405020304" pitchFamily="18" charset="0"/>
            </a:endParaRPr>
          </a:p>
          <a:p>
            <a:pPr marL="0" indent="0" algn="just">
              <a:lnSpc>
                <a:spcPct val="100000"/>
              </a:lnSpc>
              <a:buNone/>
            </a:pPr>
            <a:r>
              <a:rPr lang="en-IN" sz="2400" dirty="0" smtClean="0">
                <a:latin typeface="Times New Roman" panose="02020603050405020304" pitchFamily="18" charset="0"/>
                <a:cs typeface="Times New Roman" panose="02020603050405020304" pitchFamily="18" charset="0"/>
              </a:rPr>
              <a:t>Sometimes </a:t>
            </a:r>
            <a:r>
              <a:rPr lang="en-IN" sz="2400" dirty="0">
                <a:latin typeface="Times New Roman" panose="02020603050405020304" pitchFamily="18" charset="0"/>
                <a:cs typeface="Times New Roman" panose="02020603050405020304" pitchFamily="18" charset="0"/>
              </a:rPr>
              <a:t>you want the computer to execute the same lines of code several times. This is done using a loop. There are three types of loops: For loops, while loops and repeat until loops. </a:t>
            </a:r>
            <a:endParaRPr lang="en-IN" sz="2400" dirty="0" smtClean="0">
              <a:latin typeface="Times New Roman" panose="02020603050405020304" pitchFamily="18" charset="0"/>
              <a:cs typeface="Times New Roman" panose="02020603050405020304" pitchFamily="18" charset="0"/>
            </a:endParaRPr>
          </a:p>
          <a:p>
            <a:pPr marL="0" indent="0">
              <a:lnSpc>
                <a:spcPct val="100000"/>
              </a:lnSpc>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8762942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sequence, selection and iteration examples"/>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056528" y="1342651"/>
            <a:ext cx="10351075" cy="418409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714324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4103"/>
            <a:ext cx="10515600" cy="764428"/>
          </a:xfrm>
        </p:spPr>
        <p:txBody>
          <a:bodyPr>
            <a:normAutofit/>
          </a:bodyPr>
          <a:lstStyle/>
          <a:p>
            <a:r>
              <a:rPr lang="en-IN" sz="3600" b="1" dirty="0" smtClean="0">
                <a:solidFill>
                  <a:srgbClr val="FF0000"/>
                </a:solidFill>
              </a:rPr>
              <a:t>Testing</a:t>
            </a:r>
            <a:endParaRPr lang="en-IN" sz="3600" b="1" dirty="0">
              <a:solidFill>
                <a:srgbClr val="FF0000"/>
              </a:solidFill>
            </a:endParaRPr>
          </a:p>
        </p:txBody>
      </p:sp>
      <p:sp>
        <p:nvSpPr>
          <p:cNvPr id="3" name="Content Placeholder 2"/>
          <p:cNvSpPr>
            <a:spLocks noGrp="1"/>
          </p:cNvSpPr>
          <p:nvPr>
            <p:ph idx="1"/>
          </p:nvPr>
        </p:nvSpPr>
        <p:spPr>
          <a:xfrm>
            <a:off x="1470212" y="1143000"/>
            <a:ext cx="8050306" cy="4939834"/>
          </a:xfrm>
        </p:spPr>
        <p:txBody>
          <a:bodyPr>
            <a:normAutofit/>
          </a:bodyPr>
          <a:lstStyle/>
          <a:p>
            <a:pPr algn="just"/>
            <a:r>
              <a:rPr lang="en-IN" b="1" dirty="0">
                <a:latin typeface="Times New Roman" panose="02020603050405020304" pitchFamily="18" charset="0"/>
                <a:cs typeface="Times New Roman" panose="02020603050405020304" pitchFamily="18" charset="0"/>
              </a:rPr>
              <a:t>White Box Testing </a:t>
            </a:r>
            <a:r>
              <a:rPr lang="en-IN" dirty="0">
                <a:latin typeface="Times New Roman" panose="02020603050405020304" pitchFamily="18" charset="0"/>
                <a:cs typeface="Times New Roman" panose="02020603050405020304" pitchFamily="18" charset="0"/>
              </a:rPr>
              <a:t>is a software testing method in which the internal structure/ design/ implementation of the item being tested is known to the tester</a:t>
            </a:r>
            <a:r>
              <a:rPr lang="en-IN" dirty="0" smtClean="0">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a:p>
            <a:endParaRPr lang="en-IN" dirty="0" smtClean="0">
              <a:latin typeface="Times New Roman" panose="02020603050405020304" pitchFamily="18" charset="0"/>
              <a:cs typeface="Times New Roman" panose="02020603050405020304" pitchFamily="18" charset="0"/>
            </a:endParaRPr>
          </a:p>
          <a:p>
            <a:pPr algn="just"/>
            <a:r>
              <a:rPr lang="en-IN" b="1" dirty="0" smtClean="0">
                <a:latin typeface="Times New Roman" panose="02020603050405020304" pitchFamily="18" charset="0"/>
                <a:cs typeface="Times New Roman" panose="02020603050405020304" pitchFamily="18" charset="0"/>
              </a:rPr>
              <a:t>Black </a:t>
            </a:r>
            <a:r>
              <a:rPr lang="en-IN" b="1" dirty="0">
                <a:latin typeface="Times New Roman" panose="02020603050405020304" pitchFamily="18" charset="0"/>
                <a:cs typeface="Times New Roman" panose="02020603050405020304" pitchFamily="18" charset="0"/>
              </a:rPr>
              <a:t>Box Testing </a:t>
            </a:r>
            <a:r>
              <a:rPr lang="en-IN" dirty="0">
                <a:latin typeface="Times New Roman" panose="02020603050405020304" pitchFamily="18" charset="0"/>
                <a:cs typeface="Times New Roman" panose="02020603050405020304" pitchFamily="18" charset="0"/>
              </a:rPr>
              <a:t>is a software testing method in which the internal structure/ design/ implementation of the item being tested is not known to the tester. </a:t>
            </a:r>
          </a:p>
        </p:txBody>
      </p:sp>
    </p:spTree>
    <p:extLst>
      <p:ext uri="{BB962C8B-B14F-4D97-AF65-F5344CB8AC3E}">
        <p14:creationId xmlns:p14="http://schemas.microsoft.com/office/powerpoint/2010/main" xmlns="" val="247449580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37534"/>
          </a:xfrm>
        </p:spPr>
        <p:txBody>
          <a:bodyPr/>
          <a:lstStyle/>
          <a:p>
            <a:r>
              <a:rPr lang="en-IN" b="1" dirty="0" smtClean="0">
                <a:solidFill>
                  <a:srgbClr val="FF0000"/>
                </a:solidFill>
              </a:rPr>
              <a:t>Programming Environment</a:t>
            </a:r>
            <a:endParaRPr lang="en-IN" b="1" dirty="0">
              <a:solidFill>
                <a:srgbClr val="FF0000"/>
              </a:solidFill>
            </a:endParaRPr>
          </a:p>
        </p:txBody>
      </p:sp>
      <p:sp>
        <p:nvSpPr>
          <p:cNvPr id="3" name="Content Placeholder 2"/>
          <p:cNvSpPr>
            <a:spLocks noGrp="1"/>
          </p:cNvSpPr>
          <p:nvPr>
            <p:ph idx="1"/>
          </p:nvPr>
        </p:nvSpPr>
        <p:spPr>
          <a:xfrm>
            <a:off x="838200" y="1398494"/>
            <a:ext cx="10515600" cy="4778469"/>
          </a:xfrm>
        </p:spPr>
        <p:txBody>
          <a:bodyPr/>
          <a:lstStyle/>
          <a:p>
            <a:pPr marL="0" indent="0">
              <a:buNone/>
            </a:pPr>
            <a:r>
              <a:rPr lang="en-IN" dirty="0" smtClean="0">
                <a:latin typeface="Adobe Arabic" panose="02040503050201020203" pitchFamily="18" charset="-78"/>
                <a:cs typeface="Adobe Arabic" panose="02040503050201020203" pitchFamily="18" charset="-78"/>
              </a:rPr>
              <a:t>Primary Classification of Programming Languages:</a:t>
            </a:r>
          </a:p>
          <a:p>
            <a:r>
              <a:rPr lang="en-IN" b="1" dirty="0">
                <a:latin typeface="Adobe Arabic" panose="02040503050201020203" pitchFamily="18" charset="-78"/>
                <a:cs typeface="Adobe Arabic" panose="02040503050201020203" pitchFamily="18" charset="-78"/>
              </a:rPr>
              <a:t>Machine </a:t>
            </a:r>
            <a:r>
              <a:rPr lang="en-IN" b="1" dirty="0" smtClean="0">
                <a:latin typeface="Adobe Arabic" panose="02040503050201020203" pitchFamily="18" charset="-78"/>
                <a:cs typeface="Adobe Arabic" panose="02040503050201020203" pitchFamily="18" charset="-78"/>
              </a:rPr>
              <a:t>language</a:t>
            </a:r>
            <a:endParaRPr lang="en-IN" dirty="0">
              <a:latin typeface="Adobe Arabic" panose="02040503050201020203" pitchFamily="18" charset="-78"/>
              <a:cs typeface="Adobe Arabic" panose="02040503050201020203" pitchFamily="18" charset="-78"/>
            </a:endParaRPr>
          </a:p>
          <a:p>
            <a:r>
              <a:rPr lang="en-IN" b="1" dirty="0" smtClean="0">
                <a:latin typeface="Adobe Arabic" panose="02040503050201020203" pitchFamily="18" charset="-78"/>
                <a:cs typeface="Adobe Arabic" panose="02040503050201020203" pitchFamily="18" charset="-78"/>
              </a:rPr>
              <a:t>Assembly language</a:t>
            </a:r>
          </a:p>
          <a:p>
            <a:r>
              <a:rPr lang="en-IN" b="1" dirty="0" smtClean="0">
                <a:latin typeface="Adobe Arabic" panose="02040503050201020203" pitchFamily="18" charset="-78"/>
                <a:cs typeface="Adobe Arabic" panose="02040503050201020203" pitchFamily="18" charset="-78"/>
              </a:rPr>
              <a:t>High-level language</a:t>
            </a:r>
            <a:endParaRPr lang="en-IN" dirty="0">
              <a:latin typeface="Adobe Arabic" panose="02040503050201020203" pitchFamily="18" charset="-78"/>
              <a:cs typeface="Adobe Arabic" panose="02040503050201020203" pitchFamily="18" charset="-78"/>
            </a:endParaRPr>
          </a:p>
          <a:p>
            <a:endParaRPr lang="en-IN" dirty="0">
              <a:latin typeface="Adobe Arabic" panose="02040503050201020203" pitchFamily="18" charset="-78"/>
              <a:cs typeface="Adobe Arabic" panose="02040503050201020203" pitchFamily="18" charset="-78"/>
            </a:endParaRPr>
          </a:p>
        </p:txBody>
      </p:sp>
      <p:pic>
        <p:nvPicPr>
          <p:cNvPr id="1026" name="Picture 2" descr="Image result for machine language example"/>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506325" y="2359958"/>
            <a:ext cx="6847475" cy="3691217"/>
          </a:xfrm>
          <a:prstGeom prst="rect">
            <a:avLst/>
          </a:prstGeom>
          <a:noFill/>
          <a:extLst>
            <a:ext uri="{909E8E84-426E-40DD-AFC4-6F175D3DCCD1}">
              <a14:hiddenFill xmlns:a14="http://schemas.microsoft.com/office/drawing/2010/main" xmlns="">
                <a:solidFill>
                  <a:srgbClr val="FFFFFF"/>
                </a:solidFill>
              </a14:hiddenFill>
            </a:ext>
          </a:extLst>
        </p:spPr>
      </p:pic>
      <p:sp>
        <p:nvSpPr>
          <p:cNvPr id="4" name="Rectangle 3"/>
          <p:cNvSpPr/>
          <p:nvPr/>
        </p:nvSpPr>
        <p:spPr>
          <a:xfrm>
            <a:off x="7719972" y="6103465"/>
            <a:ext cx="1969514" cy="369332"/>
          </a:xfrm>
          <a:prstGeom prst="rect">
            <a:avLst/>
          </a:prstGeom>
        </p:spPr>
        <p:txBody>
          <a:bodyPr wrap="none">
            <a:spAutoFit/>
          </a:bodyPr>
          <a:lstStyle/>
          <a:p>
            <a:r>
              <a:rPr lang="en-IN" b="1" dirty="0">
                <a:solidFill>
                  <a:srgbClr val="000000"/>
                </a:solidFill>
                <a:latin typeface="Times New Roman" panose="02020603050405020304" pitchFamily="18" charset="0"/>
              </a:rPr>
              <a:t>Hierarchical View</a:t>
            </a:r>
            <a:endParaRPr lang="en-IN" b="1" i="0" dirty="0">
              <a:solidFill>
                <a:srgbClr val="000000"/>
              </a:solidFill>
              <a:effectLst/>
              <a:latin typeface="Times New Roman" panose="02020603050405020304" pitchFamily="18" charset="0"/>
            </a:endParaRPr>
          </a:p>
        </p:txBody>
      </p:sp>
      <p:sp>
        <p:nvSpPr>
          <p:cNvPr id="5" name="Rectangle 4"/>
          <p:cNvSpPr/>
          <p:nvPr/>
        </p:nvSpPr>
        <p:spPr>
          <a:xfrm>
            <a:off x="838200" y="4396753"/>
            <a:ext cx="3357282" cy="1477328"/>
          </a:xfrm>
          <a:prstGeom prst="rect">
            <a:avLst/>
          </a:prstGeom>
        </p:spPr>
        <p:txBody>
          <a:bodyPr wrap="square">
            <a:spAutoFit/>
          </a:bodyPr>
          <a:lstStyle/>
          <a:p>
            <a:r>
              <a:rPr lang="en-IN" dirty="0" smtClean="0">
                <a:solidFill>
                  <a:srgbClr val="000000"/>
                </a:solidFill>
                <a:latin typeface="Times New Roman" panose="02020603050405020304" pitchFamily="18" charset="0"/>
              </a:rPr>
              <a:t>Computing </a:t>
            </a:r>
            <a:r>
              <a:rPr lang="en-IN" dirty="0">
                <a:solidFill>
                  <a:srgbClr val="000000"/>
                </a:solidFill>
                <a:latin typeface="Times New Roman" panose="02020603050405020304" pitchFamily="18" charset="0"/>
              </a:rPr>
              <a:t>languages are translated from </a:t>
            </a:r>
            <a:r>
              <a:rPr lang="en-IN" i="1" dirty="0">
                <a:solidFill>
                  <a:srgbClr val="000000"/>
                </a:solidFill>
                <a:latin typeface="Times New Roman" panose="02020603050405020304" pitchFamily="18" charset="0"/>
              </a:rPr>
              <a:t>source code</a:t>
            </a:r>
            <a:r>
              <a:rPr lang="en-IN" dirty="0">
                <a:solidFill>
                  <a:srgbClr val="000000"/>
                </a:solidFill>
                <a:latin typeface="Times New Roman" panose="02020603050405020304" pitchFamily="18" charset="0"/>
              </a:rPr>
              <a:t> to </a:t>
            </a:r>
            <a:r>
              <a:rPr lang="en-IN" i="1" dirty="0">
                <a:solidFill>
                  <a:srgbClr val="000000"/>
                </a:solidFill>
                <a:latin typeface="Times New Roman" panose="02020603050405020304" pitchFamily="18" charset="0"/>
              </a:rPr>
              <a:t>assembly language</a:t>
            </a:r>
            <a:r>
              <a:rPr lang="en-IN" dirty="0">
                <a:solidFill>
                  <a:srgbClr val="000000"/>
                </a:solidFill>
                <a:latin typeface="Times New Roman" panose="02020603050405020304" pitchFamily="18" charset="0"/>
              </a:rPr>
              <a:t> to </a:t>
            </a:r>
            <a:r>
              <a:rPr lang="en-IN" i="1" dirty="0">
                <a:solidFill>
                  <a:srgbClr val="000000"/>
                </a:solidFill>
                <a:latin typeface="Times New Roman" panose="02020603050405020304" pitchFamily="18" charset="0"/>
              </a:rPr>
              <a:t>machine language</a:t>
            </a:r>
            <a:r>
              <a:rPr lang="en-IN" dirty="0" smtClean="0">
                <a:solidFill>
                  <a:srgbClr val="000000"/>
                </a:solidFill>
                <a:latin typeface="Times New Roman" panose="02020603050405020304" pitchFamily="18" charset="0"/>
              </a:rPr>
              <a:t>,</a:t>
            </a:r>
          </a:p>
          <a:p>
            <a:r>
              <a:rPr lang="en-IN" dirty="0" smtClean="0">
                <a:solidFill>
                  <a:srgbClr val="000000"/>
                </a:solidFill>
                <a:latin typeface="Times New Roman" panose="02020603050405020304" pitchFamily="18" charset="0"/>
              </a:rPr>
              <a:t> </a:t>
            </a:r>
            <a:r>
              <a:rPr lang="en-IN" dirty="0">
                <a:solidFill>
                  <a:srgbClr val="000000"/>
                </a:solidFill>
                <a:latin typeface="Times New Roman" panose="02020603050405020304" pitchFamily="18" charset="0"/>
              </a:rPr>
              <a:t>as </a:t>
            </a:r>
            <a:r>
              <a:rPr lang="en-IN" dirty="0" smtClean="0">
                <a:solidFill>
                  <a:srgbClr val="000000"/>
                </a:solidFill>
                <a:latin typeface="Times New Roman" panose="02020603050405020304" pitchFamily="18" charset="0"/>
              </a:rPr>
              <a:t>illustrated in the diagram</a:t>
            </a:r>
            <a:endParaRPr lang="en-IN" dirty="0"/>
          </a:p>
        </p:txBody>
      </p:sp>
    </p:spTree>
    <p:extLst>
      <p:ext uri="{BB962C8B-B14F-4D97-AF65-F5344CB8AC3E}">
        <p14:creationId xmlns:p14="http://schemas.microsoft.com/office/powerpoint/2010/main" xmlns="" val="370788539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75"/>
          </a:xfrm>
        </p:spPr>
        <p:txBody>
          <a:bodyPr/>
          <a:lstStyle/>
          <a:p>
            <a:r>
              <a:rPr lang="en-IN" b="1" dirty="0"/>
              <a:t>Machine </a:t>
            </a:r>
            <a:r>
              <a:rPr lang="en-IN" b="1" dirty="0" smtClean="0"/>
              <a:t>language</a:t>
            </a:r>
            <a:endParaRPr lang="en-IN" dirty="0"/>
          </a:p>
        </p:txBody>
      </p:sp>
      <p:sp>
        <p:nvSpPr>
          <p:cNvPr id="3" name="Content Placeholder 2"/>
          <p:cNvSpPr>
            <a:spLocks noGrp="1"/>
          </p:cNvSpPr>
          <p:nvPr>
            <p:ph idx="1"/>
          </p:nvPr>
        </p:nvSpPr>
        <p:spPr>
          <a:xfrm>
            <a:off x="838200" y="1358153"/>
            <a:ext cx="10515600" cy="4818810"/>
          </a:xfrm>
        </p:spPr>
        <p:txBody>
          <a:bodyPr/>
          <a:lstStyle/>
          <a:p>
            <a:pPr algn="just"/>
            <a:r>
              <a:rPr lang="en-IN" dirty="0"/>
              <a:t>Machine Language is the only language that is directly understood by the computer. </a:t>
            </a:r>
            <a:endParaRPr lang="en-IN" dirty="0" smtClean="0"/>
          </a:p>
          <a:p>
            <a:pPr algn="just"/>
            <a:r>
              <a:rPr lang="en-IN" dirty="0" smtClean="0"/>
              <a:t>It </a:t>
            </a:r>
            <a:r>
              <a:rPr lang="en-IN" dirty="0"/>
              <a:t>does not need any translator program. </a:t>
            </a:r>
            <a:endParaRPr lang="en-IN" dirty="0" smtClean="0"/>
          </a:p>
          <a:p>
            <a:pPr algn="just"/>
            <a:r>
              <a:rPr lang="en-IN" dirty="0" smtClean="0"/>
              <a:t>We </a:t>
            </a:r>
            <a:r>
              <a:rPr lang="en-IN" dirty="0"/>
              <a:t>also call it machine code and it is written as strings of 1’s (one) and 0’s (zero). </a:t>
            </a:r>
            <a:endParaRPr lang="en-IN" dirty="0" smtClean="0"/>
          </a:p>
          <a:p>
            <a:pPr algn="just"/>
            <a:r>
              <a:rPr lang="en-IN" dirty="0" smtClean="0"/>
              <a:t>When </a:t>
            </a:r>
            <a:r>
              <a:rPr lang="en-IN" dirty="0"/>
              <a:t>this sequence of codes is fed to the computer, it recognizes the codes and converts it into electrical signals needed to run it. </a:t>
            </a:r>
          </a:p>
        </p:txBody>
      </p:sp>
      <p:graphicFrame>
        <p:nvGraphicFramePr>
          <p:cNvPr id="4" name="Table 3"/>
          <p:cNvGraphicFramePr>
            <a:graphicFrameLocks noGrp="1"/>
          </p:cNvGraphicFramePr>
          <p:nvPr>
            <p:extLst>
              <p:ext uri="{D42A27DB-BD31-4B8C-83A1-F6EECF244321}">
                <p14:modId xmlns:p14="http://schemas.microsoft.com/office/powerpoint/2010/main" xmlns="" val="855259942"/>
              </p:ext>
            </p:extLst>
          </p:nvPr>
        </p:nvGraphicFramePr>
        <p:xfrm>
          <a:off x="2032000" y="5022724"/>
          <a:ext cx="8128000" cy="638487"/>
        </p:xfrm>
        <a:graphic>
          <a:graphicData uri="http://schemas.openxmlformats.org/drawingml/2006/table">
            <a:tbl>
              <a:tblPr firstRow="1" bandRow="1">
                <a:tableStyleId>{5C22544A-7EE6-4342-B048-85BDC9FD1C3A}</a:tableStyleId>
              </a:tblPr>
              <a:tblGrid>
                <a:gridCol w="4064000"/>
                <a:gridCol w="4064000"/>
              </a:tblGrid>
              <a:tr h="638487">
                <a:tc>
                  <a:txBody>
                    <a:bodyPr/>
                    <a:lstStyle/>
                    <a:p>
                      <a:pPr algn="ctr"/>
                      <a:r>
                        <a:rPr lang="en-IN" sz="2400" dirty="0" smtClean="0"/>
                        <a:t>OPCODE</a:t>
                      </a:r>
                      <a:endParaRPr lang="en-IN" sz="2400" dirty="0"/>
                    </a:p>
                  </a:txBody>
                  <a:tcPr/>
                </a:tc>
                <a:tc>
                  <a:txBody>
                    <a:bodyPr/>
                    <a:lstStyle/>
                    <a:p>
                      <a:pPr algn="ctr"/>
                      <a:r>
                        <a:rPr lang="en-IN" sz="2400" dirty="0" smtClean="0"/>
                        <a:t>OPERAND</a:t>
                      </a:r>
                      <a:endParaRPr lang="en-IN" sz="2400" dirty="0"/>
                    </a:p>
                  </a:txBody>
                  <a:tcPr/>
                </a:tc>
              </a:tr>
            </a:tbl>
          </a:graphicData>
        </a:graphic>
      </p:graphicFrame>
    </p:spTree>
    <p:extLst>
      <p:ext uri="{BB962C8B-B14F-4D97-AF65-F5344CB8AC3E}">
        <p14:creationId xmlns:p14="http://schemas.microsoft.com/office/powerpoint/2010/main" xmlns="" val="1001030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Algerian" panose="04020705040A02060702" pitchFamily="82" charset="0"/>
              </a:rPr>
              <a:t>Programming</a:t>
            </a:r>
            <a:endParaRPr lang="en-IN" b="1" dirty="0">
              <a:latin typeface="Algerian" panose="04020705040A02060702" pitchFamily="82" charset="0"/>
            </a:endParaRPr>
          </a:p>
        </p:txBody>
      </p:sp>
      <p:sp>
        <p:nvSpPr>
          <p:cNvPr id="3" name="Content Placeholder 2"/>
          <p:cNvSpPr>
            <a:spLocks noGrp="1"/>
          </p:cNvSpPr>
          <p:nvPr>
            <p:ph idx="1"/>
          </p:nvPr>
        </p:nvSpPr>
        <p:spPr/>
        <p:txBody>
          <a:bodyPr/>
          <a:lstStyle/>
          <a:p>
            <a:pPr algn="just">
              <a:lnSpc>
                <a:spcPct val="150000"/>
              </a:lnSpc>
            </a:pPr>
            <a:r>
              <a:rPr lang="en-IN" dirty="0" smtClean="0"/>
              <a:t>Programming is the process of creating a set of instructions that tell a computer how to perform a task. Programming can be done using a variety of computer programming languages, such as JavaScript, Python, and C++.</a:t>
            </a:r>
            <a:endParaRPr lang="en-IN" dirty="0"/>
          </a:p>
        </p:txBody>
      </p:sp>
    </p:spTree>
    <p:extLst>
      <p:ext uri="{BB962C8B-B14F-4D97-AF65-F5344CB8AC3E}">
        <p14:creationId xmlns:p14="http://schemas.microsoft.com/office/powerpoint/2010/main" xmlns="" val="26655207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0996"/>
            <a:ext cx="10515600" cy="724087"/>
          </a:xfrm>
        </p:spPr>
        <p:txBody>
          <a:bodyPr>
            <a:normAutofit/>
          </a:bodyPr>
          <a:lstStyle/>
          <a:p>
            <a:r>
              <a:rPr lang="en-IN" sz="4000" b="1" dirty="0" smtClean="0"/>
              <a:t>Assembly Language</a:t>
            </a:r>
            <a:endParaRPr lang="en-IN" sz="4000" b="1" dirty="0"/>
          </a:p>
        </p:txBody>
      </p:sp>
      <p:sp>
        <p:nvSpPr>
          <p:cNvPr id="3" name="Content Placeholder 2"/>
          <p:cNvSpPr>
            <a:spLocks noGrp="1"/>
          </p:cNvSpPr>
          <p:nvPr>
            <p:ph idx="1"/>
          </p:nvPr>
        </p:nvSpPr>
        <p:spPr>
          <a:xfrm>
            <a:off x="838200" y="995083"/>
            <a:ext cx="10515600" cy="4872597"/>
          </a:xfrm>
        </p:spPr>
        <p:txBody>
          <a:bodyPr>
            <a:noAutofit/>
          </a:bodyPr>
          <a:lstStyle/>
          <a:p>
            <a:pPr algn="just">
              <a:lnSpc>
                <a:spcPct val="150000"/>
              </a:lnSpc>
            </a:pPr>
            <a:r>
              <a:rPr lang="en-IN" sz="2400" dirty="0">
                <a:latin typeface="Times New Roman" panose="02020603050405020304" pitchFamily="18" charset="0"/>
                <a:cs typeface="Times New Roman" panose="02020603050405020304" pitchFamily="18" charset="0"/>
              </a:rPr>
              <a:t>Each personal computer has a microprocessor that manages the computer's arithmetical, logical, and control activities</a:t>
            </a:r>
            <a:r>
              <a:rPr lang="en-IN" sz="2400" dirty="0" smtClean="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p>
            <a:pPr algn="just">
              <a:lnSpc>
                <a:spcPct val="150000"/>
              </a:lnSpc>
            </a:pPr>
            <a:r>
              <a:rPr lang="en-IN" sz="2400" dirty="0">
                <a:latin typeface="Times New Roman" panose="02020603050405020304" pitchFamily="18" charset="0"/>
                <a:cs typeface="Times New Roman" panose="02020603050405020304" pitchFamily="18" charset="0"/>
              </a:rPr>
              <a:t>Each family of processors has its own set of instructions for handling various operations such as getting input from keyboard, displaying information on screen and performing various other jobs. These set of instructions are called 'machine language instructions</a:t>
            </a:r>
            <a:r>
              <a:rPr lang="en-IN" sz="2400" dirty="0" smtClean="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p>
            <a:pPr algn="just">
              <a:lnSpc>
                <a:spcPct val="150000"/>
              </a:lnSpc>
            </a:pPr>
            <a:r>
              <a:rPr lang="en-IN" sz="2400" dirty="0">
                <a:latin typeface="Times New Roman" panose="02020603050405020304" pitchFamily="18" charset="0"/>
                <a:cs typeface="Times New Roman" panose="02020603050405020304" pitchFamily="18" charset="0"/>
              </a:rPr>
              <a:t>A processor understands only machine language instructions, which are strings of 1's and </a:t>
            </a:r>
            <a:r>
              <a:rPr lang="en-IN" sz="2400" dirty="0" smtClean="0">
                <a:latin typeface="Times New Roman" panose="02020603050405020304" pitchFamily="18" charset="0"/>
                <a:cs typeface="Times New Roman" panose="02020603050405020304" pitchFamily="18" charset="0"/>
              </a:rPr>
              <a:t>0's. The </a:t>
            </a:r>
            <a:r>
              <a:rPr lang="en-IN" sz="2400" dirty="0">
                <a:latin typeface="Times New Roman" panose="02020603050405020304" pitchFamily="18" charset="0"/>
                <a:cs typeface="Times New Roman" panose="02020603050405020304" pitchFamily="18" charset="0"/>
              </a:rPr>
              <a:t>low-level assembly language is designed for a specific family of processors that represents various instructions in symbolic code and a more understandable form.</a:t>
            </a:r>
          </a:p>
        </p:txBody>
      </p:sp>
    </p:spTree>
    <p:extLst>
      <p:ext uri="{BB962C8B-B14F-4D97-AF65-F5344CB8AC3E}">
        <p14:creationId xmlns:p14="http://schemas.microsoft.com/office/powerpoint/2010/main" xmlns="" val="220836117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43404"/>
          </a:xfrm>
        </p:spPr>
        <p:txBody>
          <a:bodyPr>
            <a:normAutofit fontScale="90000"/>
          </a:bodyPr>
          <a:lstStyle/>
          <a:p>
            <a:r>
              <a:rPr lang="en-IN" b="1" dirty="0" smtClean="0"/>
              <a:t>High Level Language</a:t>
            </a:r>
            <a:endParaRPr lang="en-IN" b="1" dirty="0"/>
          </a:p>
        </p:txBody>
      </p:sp>
      <p:sp>
        <p:nvSpPr>
          <p:cNvPr id="3" name="Content Placeholder 2"/>
          <p:cNvSpPr>
            <a:spLocks noGrp="1"/>
          </p:cNvSpPr>
          <p:nvPr>
            <p:ph idx="1"/>
          </p:nvPr>
        </p:nvSpPr>
        <p:spPr>
          <a:xfrm>
            <a:off x="838200" y="1411941"/>
            <a:ext cx="10847294" cy="4765022"/>
          </a:xfrm>
        </p:spPr>
        <p:txBody>
          <a:bodyPr/>
          <a:lstStyle/>
          <a:p>
            <a:r>
              <a:rPr lang="en-IN" dirty="0"/>
              <a:t>High-level languages are like English-like language, with less words also known as keywords and fewer ambiguities. Each high level language will have its own syntax and keywords. The meaning of the word syntax is grammar</a:t>
            </a:r>
            <a:r>
              <a:rPr lang="en-IN" dirty="0" smtClean="0"/>
              <a:t>.</a:t>
            </a:r>
          </a:p>
          <a:p>
            <a:pPr marL="0" indent="0">
              <a:buNone/>
            </a:pPr>
            <a:r>
              <a:rPr lang="en-IN" dirty="0" smtClean="0"/>
              <a:t>It offers:</a:t>
            </a:r>
          </a:p>
          <a:p>
            <a:r>
              <a:rPr lang="en-IN" dirty="0" smtClean="0"/>
              <a:t>Readability </a:t>
            </a:r>
          </a:p>
          <a:p>
            <a:r>
              <a:rPr lang="en-IN" dirty="0" smtClean="0"/>
              <a:t>Easy Debugging</a:t>
            </a:r>
          </a:p>
          <a:p>
            <a:r>
              <a:rPr lang="en-IN" dirty="0" smtClean="0"/>
              <a:t>Portability </a:t>
            </a:r>
          </a:p>
          <a:p>
            <a:r>
              <a:rPr lang="en-IN" dirty="0" smtClean="0"/>
              <a:t>Easy </a:t>
            </a:r>
            <a:r>
              <a:rPr lang="en-IN" dirty="0"/>
              <a:t>software Development</a:t>
            </a:r>
            <a:br>
              <a:rPr lang="en-IN" dirty="0"/>
            </a:br>
            <a:r>
              <a:rPr lang="en-IN" dirty="0"/>
              <a:t>Example: – BASIC, COBOL, FORTRAN, PASCAL, and C.</a:t>
            </a:r>
          </a:p>
        </p:txBody>
      </p:sp>
    </p:spTree>
    <p:extLst>
      <p:ext uri="{BB962C8B-B14F-4D97-AF65-F5344CB8AC3E}">
        <p14:creationId xmlns:p14="http://schemas.microsoft.com/office/powerpoint/2010/main" xmlns="" val="332113053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37882"/>
            <a:ext cx="10515600" cy="5639081"/>
          </a:xfrm>
        </p:spPr>
        <p:txBody>
          <a:bodyPr/>
          <a:lstStyle/>
          <a:p>
            <a:pPr>
              <a:lnSpc>
                <a:spcPct val="150000"/>
              </a:lnSpc>
            </a:pPr>
            <a:r>
              <a:rPr lang="en-IN" dirty="0"/>
              <a:t>A high level language program can’t get executed directly. It requires some </a:t>
            </a:r>
            <a:r>
              <a:rPr lang="en-IN" dirty="0" smtClean="0"/>
              <a:t>translator</a:t>
            </a:r>
          </a:p>
          <a:p>
            <a:pPr>
              <a:lnSpc>
                <a:spcPct val="150000"/>
              </a:lnSpc>
            </a:pPr>
            <a:r>
              <a:rPr lang="en-IN" dirty="0"/>
              <a:t>There are two types of translators for high level language </a:t>
            </a:r>
            <a:r>
              <a:rPr lang="en-IN" dirty="0" smtClean="0"/>
              <a:t>programs to </a:t>
            </a:r>
            <a:r>
              <a:rPr lang="en-IN" dirty="0"/>
              <a:t>get it translated to machine language</a:t>
            </a:r>
            <a:r>
              <a:rPr lang="en-IN" dirty="0" smtClean="0"/>
              <a:t>.</a:t>
            </a:r>
          </a:p>
          <a:p>
            <a:pPr lvl="1">
              <a:lnSpc>
                <a:spcPct val="150000"/>
              </a:lnSpc>
              <a:buFont typeface="Wingdings" panose="05000000000000000000" pitchFamily="2" charset="2"/>
              <a:buChar char="q"/>
            </a:pPr>
            <a:r>
              <a:rPr lang="en-IN" dirty="0" smtClean="0"/>
              <a:t>Interpreter</a:t>
            </a:r>
          </a:p>
          <a:p>
            <a:pPr lvl="1">
              <a:lnSpc>
                <a:spcPct val="150000"/>
              </a:lnSpc>
              <a:buFont typeface="Wingdings" panose="05000000000000000000" pitchFamily="2" charset="2"/>
              <a:buChar char="q"/>
            </a:pPr>
            <a:r>
              <a:rPr lang="en-IN" dirty="0" smtClean="0"/>
              <a:t>Compiler</a:t>
            </a:r>
          </a:p>
          <a:p>
            <a:pPr lvl="1"/>
            <a:endParaRPr lang="en-IN" dirty="0"/>
          </a:p>
        </p:txBody>
      </p:sp>
    </p:spTree>
    <p:extLst>
      <p:ext uri="{BB962C8B-B14F-4D97-AF65-F5344CB8AC3E}">
        <p14:creationId xmlns:p14="http://schemas.microsoft.com/office/powerpoint/2010/main" xmlns="" val="18056131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376292" y="0"/>
            <a:ext cx="5439415" cy="6858000"/>
          </a:xfrm>
          <a:prstGeom prst="rect">
            <a:avLst/>
          </a:prstGeom>
        </p:spPr>
      </p:pic>
    </p:spTree>
    <p:extLst>
      <p:ext uri="{BB962C8B-B14F-4D97-AF65-F5344CB8AC3E}">
        <p14:creationId xmlns:p14="http://schemas.microsoft.com/office/powerpoint/2010/main" xmlns="" val="3233154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7162"/>
            <a:ext cx="10991850" cy="6543675"/>
          </a:xfrm>
        </p:spPr>
        <p:txBody>
          <a:bodyPr>
            <a:normAutofit fontScale="85000" lnSpcReduction="20000"/>
          </a:bodyPr>
          <a:lstStyle/>
          <a:p>
            <a:pPr marL="0" indent="0" algn="just">
              <a:buNone/>
            </a:pPr>
            <a:r>
              <a:rPr lang="en-IN" dirty="0"/>
              <a:t>The following are the language before ‘c’ &amp; various versions of ‘c’.</a:t>
            </a:r>
          </a:p>
          <a:p>
            <a:pPr algn="just"/>
            <a:r>
              <a:rPr lang="en-IN" b="1" dirty="0"/>
              <a:t>1. CPL (Common Programming Language)</a:t>
            </a:r>
          </a:p>
          <a:p>
            <a:pPr marL="0" indent="0" algn="just">
              <a:buNone/>
            </a:pPr>
            <a:r>
              <a:rPr lang="en-IN" dirty="0"/>
              <a:t>The CPL was invented by </a:t>
            </a:r>
            <a:r>
              <a:rPr lang="en-IN" b="1" dirty="0"/>
              <a:t>Martin Richards</a:t>
            </a:r>
            <a:r>
              <a:rPr lang="en-IN" dirty="0"/>
              <a:t> at the University of Cambridge in the early of 1960s.</a:t>
            </a:r>
          </a:p>
          <a:p>
            <a:pPr algn="just"/>
            <a:r>
              <a:rPr lang="en-IN" b="1" dirty="0"/>
              <a:t>2. BCPL (Basic Combined Programming Language)</a:t>
            </a:r>
          </a:p>
          <a:p>
            <a:pPr marL="0" indent="0" algn="just">
              <a:buNone/>
            </a:pPr>
            <a:r>
              <a:rPr lang="en-IN" dirty="0"/>
              <a:t>The BCPL was invented by </a:t>
            </a:r>
            <a:r>
              <a:rPr lang="en-IN" b="1" dirty="0"/>
              <a:t>Martin Richards</a:t>
            </a:r>
            <a:r>
              <a:rPr lang="en-IN" dirty="0"/>
              <a:t> at the University of Cambridge in the year of 1966. It was a popular programming language at that time. BCPL allows the user, direct access to the computer memory. BCPL is the extension of CPL.</a:t>
            </a:r>
          </a:p>
          <a:p>
            <a:pPr algn="just"/>
            <a:r>
              <a:rPr lang="en-IN" b="1" dirty="0"/>
              <a:t>3. B Language</a:t>
            </a:r>
          </a:p>
          <a:p>
            <a:pPr marL="0" indent="0" algn="just">
              <a:buNone/>
            </a:pPr>
            <a:r>
              <a:rPr lang="en-IN" dirty="0"/>
              <a:t>B language is derived from BCPL. It was introduced in the year of 1969 by </a:t>
            </a:r>
            <a:r>
              <a:rPr lang="en-IN" b="1" dirty="0"/>
              <a:t>Ken Thompson</a:t>
            </a:r>
            <a:r>
              <a:rPr lang="en-IN" dirty="0"/>
              <a:t> and </a:t>
            </a:r>
            <a:r>
              <a:rPr lang="en-IN" b="1" dirty="0"/>
              <a:t>Dennis Ritchie</a:t>
            </a:r>
            <a:r>
              <a:rPr lang="en-IN" dirty="0"/>
              <a:t> at Bell Laboratory, USA. The B language is similar to BCPL.</a:t>
            </a:r>
          </a:p>
          <a:p>
            <a:pPr algn="just"/>
            <a:r>
              <a:rPr lang="en-IN" b="1" dirty="0"/>
              <a:t>4. C Language</a:t>
            </a:r>
          </a:p>
          <a:p>
            <a:pPr marL="0" indent="0" algn="just">
              <a:buNone/>
            </a:pPr>
            <a:r>
              <a:rPr lang="en-IN" dirty="0"/>
              <a:t>C language is derived from the B language. It was introduced in the year of 1972 by </a:t>
            </a:r>
            <a:r>
              <a:rPr lang="en-IN" b="1" dirty="0"/>
              <a:t>Dennis Ritchie</a:t>
            </a:r>
            <a:r>
              <a:rPr lang="en-IN" dirty="0"/>
              <a:t> at Bell Laboratory, USA. The C language was mainly developed to create an operating system called </a:t>
            </a:r>
            <a:r>
              <a:rPr lang="en-IN" b="1" dirty="0"/>
              <a:t>UNIX</a:t>
            </a:r>
            <a:r>
              <a:rPr lang="en-IN" dirty="0"/>
              <a:t>. The name C is given based on the previous language B and BCPL. Ninety percent of the UNIX operating system code is written in C language. During the 1970s, the C language became a very popular programming language. Many universities and organizations began creating their version of C language for their respective projects. So, C language has got many variants at that time. Later it was standardized</a:t>
            </a:r>
            <a:r>
              <a:rPr lang="en-IN" dirty="0" smtClean="0"/>
              <a:t>.</a:t>
            </a:r>
            <a:endParaRPr lang="en-IN" dirty="0"/>
          </a:p>
        </p:txBody>
      </p:sp>
    </p:spTree>
    <p:extLst>
      <p:ext uri="{BB962C8B-B14F-4D97-AF65-F5344CB8AC3E}">
        <p14:creationId xmlns:p14="http://schemas.microsoft.com/office/powerpoint/2010/main" xmlns="" val="407199572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57188"/>
            <a:ext cx="10515600" cy="5819775"/>
          </a:xfrm>
        </p:spPr>
        <p:txBody>
          <a:bodyPr>
            <a:normAutofit fontScale="92500" lnSpcReduction="20000"/>
          </a:bodyPr>
          <a:lstStyle/>
          <a:p>
            <a:pPr algn="just"/>
            <a:r>
              <a:rPr lang="en-IN" b="1" dirty="0"/>
              <a:t>5. ANSI C (C89)</a:t>
            </a:r>
          </a:p>
          <a:p>
            <a:pPr algn="just"/>
            <a:r>
              <a:rPr lang="en-IN" dirty="0"/>
              <a:t>In the year of 1983, the ANSI (American National Standards Institute) formed a committee to frame standard specifications for the C language. In the year of 1989, this committee introduced a standard version of C with the name "ANSI C" with standard library files. The ANSI C is also called as C89 in short form.</a:t>
            </a:r>
          </a:p>
          <a:p>
            <a:pPr algn="just"/>
            <a:r>
              <a:rPr lang="en-IN" b="1" dirty="0"/>
              <a:t>6. C90</a:t>
            </a:r>
          </a:p>
          <a:p>
            <a:pPr algn="just"/>
            <a:r>
              <a:rPr lang="en-IN" dirty="0"/>
              <a:t>In the year of 1990, the ANSI C was got ISO (International Organization for Standardization) standardization with the inclusion of a few new features like new library files, new processor commands. And it was also added with keywords </a:t>
            </a:r>
            <a:r>
              <a:rPr lang="en-IN" i="1" dirty="0" err="1"/>
              <a:t>const</a:t>
            </a:r>
            <a:r>
              <a:rPr lang="en-IN" i="1" dirty="0"/>
              <a:t>, volatile and signed</a:t>
            </a:r>
            <a:r>
              <a:rPr lang="en-IN" dirty="0"/>
              <a:t>, etc... ISO standardized ANSI C as ISO/IEC 9899:1990. This version is called as C90 in short form.</a:t>
            </a:r>
          </a:p>
          <a:p>
            <a:pPr algn="just"/>
            <a:r>
              <a:rPr lang="en-IN" b="1" dirty="0"/>
              <a:t>7. C99</a:t>
            </a:r>
          </a:p>
          <a:p>
            <a:pPr algn="just"/>
            <a:r>
              <a:rPr lang="en-IN" dirty="0"/>
              <a:t>In the year of 1995, many new features were added to the C90 to create a new version of it. This new version of C was got ISO standardization in the year of 1999 with the name ISO/IEC 9899:1999. In the short form, it is called as C99. Later C99 became the official standard version of C.</a:t>
            </a:r>
          </a:p>
          <a:p>
            <a:pPr algn="just"/>
            <a:endParaRPr lang="en-IN" dirty="0"/>
          </a:p>
          <a:p>
            <a:pPr algn="just"/>
            <a:endParaRPr lang="en-IN" dirty="0"/>
          </a:p>
        </p:txBody>
      </p:sp>
    </p:spTree>
    <p:extLst>
      <p:ext uri="{BB962C8B-B14F-4D97-AF65-F5344CB8AC3E}">
        <p14:creationId xmlns:p14="http://schemas.microsoft.com/office/powerpoint/2010/main" xmlns="" val="117501371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omputer languages, types of computer languages,low level language, middle level language, high level language"/>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12761" y="585788"/>
            <a:ext cx="11430000" cy="4286250"/>
          </a:xfrm>
          <a:prstGeom prst="rect">
            <a:avLst/>
          </a:prstGeom>
          <a:noFill/>
          <a:extLst>
            <a:ext uri="{909E8E84-426E-40DD-AFC4-6F175D3DCCD1}">
              <a14:hiddenFill xmlns:a14="http://schemas.microsoft.com/office/drawing/2010/main" xmlns="">
                <a:solidFill>
                  <a:srgbClr val="FFFFFF"/>
                </a:solidFill>
              </a14:hiddenFill>
            </a:ext>
          </a:extLst>
        </p:spPr>
      </p:pic>
      <p:sp>
        <p:nvSpPr>
          <p:cNvPr id="2" name="Rectangle 1"/>
          <p:cNvSpPr/>
          <p:nvPr/>
        </p:nvSpPr>
        <p:spPr>
          <a:xfrm>
            <a:off x="2505074" y="5124748"/>
            <a:ext cx="7953375" cy="646331"/>
          </a:xfrm>
          <a:prstGeom prst="rect">
            <a:avLst/>
          </a:prstGeom>
        </p:spPr>
        <p:txBody>
          <a:bodyPr wrap="square">
            <a:spAutoFit/>
          </a:bodyPr>
          <a:lstStyle/>
          <a:p>
            <a:r>
              <a:rPr lang="en-IN" b="1" dirty="0">
                <a:solidFill>
                  <a:srgbClr val="333333"/>
                </a:solidFill>
                <a:latin typeface="Open Sans"/>
              </a:rPr>
              <a:t>Computer languages are the languages through which the user can communicate with the computer by writing program instructions.</a:t>
            </a:r>
            <a:endParaRPr lang="en-IN" dirty="0"/>
          </a:p>
        </p:txBody>
      </p:sp>
    </p:spTree>
    <p:extLst>
      <p:ext uri="{BB962C8B-B14F-4D97-AF65-F5344CB8AC3E}">
        <p14:creationId xmlns:p14="http://schemas.microsoft.com/office/powerpoint/2010/main" xmlns="" val="371245053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personal computing environment,personal compters,computing environments "/>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55637" y="728663"/>
            <a:ext cx="10886359" cy="444341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82011272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0" y="76200"/>
            <a:ext cx="12192000" cy="6667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en-US" sz="3733" b="1">
                <a:solidFill>
                  <a:srgbClr val="FF0066"/>
                </a:solidFill>
                <a:latin typeface="Caviar Dreams" pitchFamily="34" charset="0"/>
              </a:rPr>
              <a:t>C Program Execution Process</a:t>
            </a:r>
          </a:p>
        </p:txBody>
      </p:sp>
      <p:sp>
        <p:nvSpPr>
          <p:cNvPr id="5" name="Rectangle 4"/>
          <p:cNvSpPr/>
          <p:nvPr/>
        </p:nvSpPr>
        <p:spPr>
          <a:xfrm>
            <a:off x="0" y="728134"/>
            <a:ext cx="12192000" cy="46567"/>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10" name="Oval 9"/>
          <p:cNvSpPr/>
          <p:nvPr/>
        </p:nvSpPr>
        <p:spPr>
          <a:xfrm>
            <a:off x="11662834" y="6400800"/>
            <a:ext cx="427567" cy="381000"/>
          </a:xfrm>
          <a:prstGeom prst="ellipse">
            <a:avLst/>
          </a:prstGeom>
          <a:solidFill>
            <a:srgbClr val="FF0066"/>
          </a:solidFill>
          <a:ln>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11" name="TextBox 10"/>
          <p:cNvSpPr txBox="1"/>
          <p:nvPr/>
        </p:nvSpPr>
        <p:spPr>
          <a:xfrm>
            <a:off x="11703051" y="6345768"/>
            <a:ext cx="347133" cy="461665"/>
          </a:xfrm>
          <a:prstGeom prst="rect">
            <a:avLst/>
          </a:prstGeom>
          <a:noFill/>
          <a:ln>
            <a:noFill/>
          </a:ln>
        </p:spPr>
        <p:style>
          <a:lnRef idx="3">
            <a:schemeClr val="lt1"/>
          </a:lnRef>
          <a:fillRef idx="1">
            <a:schemeClr val="accent1"/>
          </a:fillRef>
          <a:effectRef idx="1">
            <a:schemeClr val="accent1"/>
          </a:effectRef>
          <a:fontRef idx="minor">
            <a:schemeClr val="lt1"/>
          </a:fontRef>
        </p:style>
        <p:txBody>
          <a:bodyPr>
            <a:spAutoFit/>
          </a:bodyPr>
          <a:lstStyle/>
          <a:p>
            <a:pPr algn="ctr">
              <a:defRPr/>
            </a:pPr>
            <a:r>
              <a:rPr lang="en-US" sz="2400" b="1" dirty="0">
                <a:latin typeface="Caviar Dreams" pitchFamily="34" charset="0"/>
              </a:rPr>
              <a:t>4</a:t>
            </a:r>
          </a:p>
        </p:txBody>
      </p:sp>
      <p:grpSp>
        <p:nvGrpSpPr>
          <p:cNvPr id="3" name="Group 2"/>
          <p:cNvGrpSpPr>
            <a:grpSpLocks/>
          </p:cNvGrpSpPr>
          <p:nvPr/>
        </p:nvGrpSpPr>
        <p:grpSpPr bwMode="auto">
          <a:xfrm>
            <a:off x="152400" y="2194984"/>
            <a:ext cx="1625600" cy="1625600"/>
            <a:chOff x="228600" y="1809750"/>
            <a:chExt cx="1441450" cy="1441450"/>
          </a:xfrm>
        </p:grpSpPr>
        <p:pic>
          <p:nvPicPr>
            <p:cNvPr id="9261" name="Picture 2" descr="C:\Users\Raja\Desktop\Docs-icon.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28600" y="1809750"/>
              <a:ext cx="1441450" cy="1441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262" name="TextBox 1"/>
            <p:cNvSpPr txBox="1">
              <a:spLocks noChangeArrowheads="1"/>
            </p:cNvSpPr>
            <p:nvPr/>
          </p:nvSpPr>
          <p:spPr bwMode="auto">
            <a:xfrm>
              <a:off x="552401" y="1989931"/>
              <a:ext cx="689669" cy="5185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sz="3200" b="1">
                  <a:solidFill>
                    <a:schemeClr val="bg1"/>
                  </a:solidFill>
                </a:rPr>
                <a:t>abc</a:t>
              </a:r>
            </a:p>
          </p:txBody>
        </p:sp>
      </p:grpSp>
      <p:sp>
        <p:nvSpPr>
          <p:cNvPr id="6" name="TextBox 5"/>
          <p:cNvSpPr txBox="1">
            <a:spLocks noChangeArrowheads="1"/>
          </p:cNvSpPr>
          <p:nvPr/>
        </p:nvSpPr>
        <p:spPr bwMode="auto">
          <a:xfrm>
            <a:off x="266700" y="3852334"/>
            <a:ext cx="1338828"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sz="2400" b="1">
                <a:solidFill>
                  <a:srgbClr val="003399"/>
                </a:solidFill>
              </a:rPr>
              <a:t>Sample.c</a:t>
            </a:r>
          </a:p>
        </p:txBody>
      </p:sp>
      <p:sp>
        <p:nvSpPr>
          <p:cNvPr id="13" name="TextBox 12"/>
          <p:cNvSpPr txBox="1">
            <a:spLocks noChangeArrowheads="1"/>
          </p:cNvSpPr>
          <p:nvPr/>
        </p:nvSpPr>
        <p:spPr bwMode="auto">
          <a:xfrm>
            <a:off x="52918" y="1701801"/>
            <a:ext cx="1767279"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sz="2400" b="1">
                <a:solidFill>
                  <a:srgbClr val="003399"/>
                </a:solidFill>
              </a:rPr>
              <a:t>Source Code</a:t>
            </a:r>
          </a:p>
        </p:txBody>
      </p:sp>
      <p:pic>
        <p:nvPicPr>
          <p:cNvPr id="25603" name="Picture 3" descr="C:\Users\Raja\Desktop\New folder\Runtimelibrary.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641600" y="2398184"/>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Arrow Connector 7"/>
          <p:cNvCxnSpPr/>
          <p:nvPr/>
        </p:nvCxnSpPr>
        <p:spPr>
          <a:xfrm>
            <a:off x="1676400" y="3007785"/>
            <a:ext cx="1066800" cy="4233"/>
          </a:xfrm>
          <a:prstGeom prst="straightConnector1">
            <a:avLst/>
          </a:prstGeom>
          <a:ln w="57150">
            <a:solidFill>
              <a:srgbClr val="003399"/>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a:spLocks noChangeArrowheads="1"/>
          </p:cNvSpPr>
          <p:nvPr/>
        </p:nvSpPr>
        <p:spPr bwMode="auto">
          <a:xfrm>
            <a:off x="2626784" y="1701801"/>
            <a:ext cx="1343638"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sz="2400" b="1">
                <a:solidFill>
                  <a:srgbClr val="003399"/>
                </a:solidFill>
              </a:rPr>
              <a:t>Compiler</a:t>
            </a:r>
          </a:p>
        </p:txBody>
      </p:sp>
      <p:sp>
        <p:nvSpPr>
          <p:cNvPr id="25610" name="Freeform 25609"/>
          <p:cNvSpPr/>
          <p:nvPr/>
        </p:nvSpPr>
        <p:spPr>
          <a:xfrm>
            <a:off x="1032934" y="3649134"/>
            <a:ext cx="2377017" cy="1540933"/>
          </a:xfrm>
          <a:custGeom>
            <a:avLst/>
            <a:gdLst>
              <a:gd name="connsiteX0" fmla="*/ 2292350 w 2298700"/>
              <a:gd name="connsiteY0" fmla="*/ 0 h 1155700"/>
              <a:gd name="connsiteX1" fmla="*/ 2298700 w 2298700"/>
              <a:gd name="connsiteY1" fmla="*/ 1155700 h 1155700"/>
              <a:gd name="connsiteX2" fmla="*/ 6350 w 2298700"/>
              <a:gd name="connsiteY2" fmla="*/ 1155700 h 1155700"/>
              <a:gd name="connsiteX3" fmla="*/ 0 w 2298700"/>
              <a:gd name="connsiteY3" fmla="*/ 520700 h 1155700"/>
            </a:gdLst>
            <a:ahLst/>
            <a:cxnLst>
              <a:cxn ang="0">
                <a:pos x="connsiteX0" y="connsiteY0"/>
              </a:cxn>
              <a:cxn ang="0">
                <a:pos x="connsiteX1" y="connsiteY1"/>
              </a:cxn>
              <a:cxn ang="0">
                <a:pos x="connsiteX2" y="connsiteY2"/>
              </a:cxn>
              <a:cxn ang="0">
                <a:pos x="connsiteX3" y="connsiteY3"/>
              </a:cxn>
            </a:cxnLst>
            <a:rect l="l" t="t" r="r" b="b"/>
            <a:pathLst>
              <a:path w="2298700" h="1155700">
                <a:moveTo>
                  <a:pt x="2292350" y="0"/>
                </a:moveTo>
                <a:cubicBezTo>
                  <a:pt x="2294467" y="385233"/>
                  <a:pt x="2296583" y="770467"/>
                  <a:pt x="2298700" y="1155700"/>
                </a:cubicBezTo>
                <a:lnTo>
                  <a:pt x="6350" y="1155700"/>
                </a:lnTo>
                <a:cubicBezTo>
                  <a:pt x="4233" y="944033"/>
                  <a:pt x="2117" y="732367"/>
                  <a:pt x="0" y="520700"/>
                </a:cubicBezTo>
              </a:path>
            </a:pathLst>
          </a:cu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2400"/>
          </a:p>
        </p:txBody>
      </p:sp>
      <p:sp>
        <p:nvSpPr>
          <p:cNvPr id="45" name="TextBox 44"/>
          <p:cNvSpPr txBox="1">
            <a:spLocks noChangeArrowheads="1"/>
          </p:cNvSpPr>
          <p:nvPr/>
        </p:nvSpPr>
        <p:spPr bwMode="auto">
          <a:xfrm>
            <a:off x="1172634" y="5249334"/>
            <a:ext cx="2036263"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sz="2400" b="1">
                <a:solidFill>
                  <a:srgbClr val="FF0000"/>
                </a:solidFill>
              </a:rPr>
              <a:t>List of ERRORS</a:t>
            </a:r>
          </a:p>
        </p:txBody>
      </p:sp>
      <p:grpSp>
        <p:nvGrpSpPr>
          <p:cNvPr id="46" name="Group 45"/>
          <p:cNvGrpSpPr>
            <a:grpSpLocks/>
          </p:cNvGrpSpPr>
          <p:nvPr/>
        </p:nvGrpSpPr>
        <p:grpSpPr bwMode="auto">
          <a:xfrm>
            <a:off x="4064000" y="2194984"/>
            <a:ext cx="1625600" cy="1625600"/>
            <a:chOff x="228600" y="1809750"/>
            <a:chExt cx="1441450" cy="1441450"/>
          </a:xfrm>
        </p:grpSpPr>
        <p:pic>
          <p:nvPicPr>
            <p:cNvPr id="9259" name="Picture 2" descr="C:\Users\Raja\Desktop\Docs-icon.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28600" y="1809750"/>
              <a:ext cx="1441450" cy="1441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260" name="TextBox 47"/>
            <p:cNvSpPr txBox="1">
              <a:spLocks noChangeArrowheads="1"/>
            </p:cNvSpPr>
            <p:nvPr/>
          </p:nvSpPr>
          <p:spPr bwMode="auto">
            <a:xfrm>
              <a:off x="552401" y="1989931"/>
              <a:ext cx="637077" cy="44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sz="2667" b="1">
                  <a:solidFill>
                    <a:schemeClr val="bg1"/>
                  </a:solidFill>
                </a:rPr>
                <a:t>add</a:t>
              </a:r>
            </a:p>
          </p:txBody>
        </p:sp>
      </p:grpSp>
      <p:pic>
        <p:nvPicPr>
          <p:cNvPr id="25616" name="Picture 6" descr="C:\Users\Raja\Desktop\links-icon-15.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096001" y="2595034"/>
            <a:ext cx="825500" cy="825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3" name="TextBox 52"/>
          <p:cNvSpPr txBox="1">
            <a:spLocks noChangeArrowheads="1"/>
          </p:cNvSpPr>
          <p:nvPr/>
        </p:nvSpPr>
        <p:spPr bwMode="auto">
          <a:xfrm>
            <a:off x="6000751" y="1737785"/>
            <a:ext cx="958532"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sz="2400" b="1">
                <a:solidFill>
                  <a:srgbClr val="003399"/>
                </a:solidFill>
              </a:rPr>
              <a:t>Linker</a:t>
            </a:r>
          </a:p>
        </p:txBody>
      </p:sp>
      <p:sp>
        <p:nvSpPr>
          <p:cNvPr id="54" name="TextBox 53"/>
          <p:cNvSpPr txBox="1">
            <a:spLocks noChangeArrowheads="1"/>
          </p:cNvSpPr>
          <p:nvPr/>
        </p:nvSpPr>
        <p:spPr bwMode="auto">
          <a:xfrm>
            <a:off x="4277785" y="1881718"/>
            <a:ext cx="1138453" cy="318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sz="1467" b="1">
                <a:solidFill>
                  <a:srgbClr val="003399"/>
                </a:solidFill>
              </a:rPr>
              <a:t>Object Code</a:t>
            </a:r>
          </a:p>
        </p:txBody>
      </p:sp>
      <p:sp>
        <p:nvSpPr>
          <p:cNvPr id="55" name="TextBox 54"/>
          <p:cNvSpPr txBox="1">
            <a:spLocks noChangeArrowheads="1"/>
          </p:cNvSpPr>
          <p:nvPr/>
        </p:nvSpPr>
        <p:spPr bwMode="auto">
          <a:xfrm>
            <a:off x="4315884" y="3754967"/>
            <a:ext cx="1059906" cy="318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sz="1467" b="1">
                <a:solidFill>
                  <a:srgbClr val="003399"/>
                </a:solidFill>
              </a:rPr>
              <a:t>Sample.obj</a:t>
            </a:r>
          </a:p>
        </p:txBody>
      </p:sp>
      <p:grpSp>
        <p:nvGrpSpPr>
          <p:cNvPr id="56" name="Group 55"/>
          <p:cNvGrpSpPr>
            <a:grpSpLocks/>
          </p:cNvGrpSpPr>
          <p:nvPr/>
        </p:nvGrpSpPr>
        <p:grpSpPr bwMode="auto">
          <a:xfrm>
            <a:off x="7213600" y="2129367"/>
            <a:ext cx="1625600" cy="1625600"/>
            <a:chOff x="228600" y="1809750"/>
            <a:chExt cx="1441450" cy="1441450"/>
          </a:xfrm>
        </p:grpSpPr>
        <p:pic>
          <p:nvPicPr>
            <p:cNvPr id="9257" name="Picture 2" descr="C:\Users\Raja\Desktop\Docs-icon.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28600" y="1809750"/>
              <a:ext cx="1441450" cy="1441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258" name="TextBox 57"/>
            <p:cNvSpPr txBox="1">
              <a:spLocks noChangeArrowheads="1"/>
            </p:cNvSpPr>
            <p:nvPr/>
          </p:nvSpPr>
          <p:spPr bwMode="auto">
            <a:xfrm>
              <a:off x="552401" y="1989931"/>
              <a:ext cx="624285" cy="44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sz="2667" b="1">
                  <a:solidFill>
                    <a:schemeClr val="bg1"/>
                  </a:solidFill>
                </a:rPr>
                <a:t>110</a:t>
              </a:r>
            </a:p>
          </p:txBody>
        </p:sp>
      </p:grpSp>
      <p:sp>
        <p:nvSpPr>
          <p:cNvPr id="59" name="TextBox 58"/>
          <p:cNvSpPr txBox="1">
            <a:spLocks noChangeArrowheads="1"/>
          </p:cNvSpPr>
          <p:nvPr/>
        </p:nvSpPr>
        <p:spPr bwMode="auto">
          <a:xfrm>
            <a:off x="7270751" y="1816100"/>
            <a:ext cx="1470339" cy="318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sz="1467" b="1">
                <a:solidFill>
                  <a:srgbClr val="003399"/>
                </a:solidFill>
              </a:rPr>
              <a:t>Executable Code</a:t>
            </a:r>
          </a:p>
        </p:txBody>
      </p:sp>
      <p:sp>
        <p:nvSpPr>
          <p:cNvPr id="60" name="TextBox 59"/>
          <p:cNvSpPr txBox="1">
            <a:spLocks noChangeArrowheads="1"/>
          </p:cNvSpPr>
          <p:nvPr/>
        </p:nvSpPr>
        <p:spPr bwMode="auto">
          <a:xfrm>
            <a:off x="7465484" y="3689351"/>
            <a:ext cx="1078116" cy="318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sz="1467" b="1">
                <a:solidFill>
                  <a:srgbClr val="003399"/>
                </a:solidFill>
              </a:rPr>
              <a:t>Sample.exe</a:t>
            </a:r>
          </a:p>
        </p:txBody>
      </p:sp>
      <p:grpSp>
        <p:nvGrpSpPr>
          <p:cNvPr id="40" name="Group 39"/>
          <p:cNvGrpSpPr>
            <a:grpSpLocks/>
          </p:cNvGrpSpPr>
          <p:nvPr/>
        </p:nvGrpSpPr>
        <p:grpSpPr bwMode="auto">
          <a:xfrm>
            <a:off x="9535584" y="2717801"/>
            <a:ext cx="651933" cy="586317"/>
            <a:chOff x="7150995" y="2038350"/>
            <a:chExt cx="489585" cy="439650"/>
          </a:xfrm>
        </p:grpSpPr>
        <p:pic>
          <p:nvPicPr>
            <p:cNvPr id="9255" name="Picture 7" descr="C:\Users\Raja\Desktop\New folder\processor-icon-60882.pn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7150995" y="2038350"/>
              <a:ext cx="439650" cy="439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5618" name="TextBox 25617"/>
            <p:cNvSpPr txBox="1"/>
            <p:nvPr/>
          </p:nvSpPr>
          <p:spPr>
            <a:xfrm>
              <a:off x="7162121" y="2130407"/>
              <a:ext cx="478459" cy="230787"/>
            </a:xfrm>
            <a:prstGeom prst="rect">
              <a:avLst/>
            </a:prstGeom>
            <a:noFill/>
          </p:spPr>
          <p:txBody>
            <a:bodyPr>
              <a:spAutoFit/>
            </a:bodyPr>
            <a:lstStyle/>
            <a:p>
              <a:pPr>
                <a:defRPr/>
              </a:pPr>
              <a:r>
                <a:rPr lang="en-US" sz="1400" b="1" dirty="0">
                  <a:solidFill>
                    <a:schemeClr val="bg1"/>
                  </a:solidFill>
                  <a:cs typeface="Arial" charset="0"/>
                </a:rPr>
                <a:t>CPU</a:t>
              </a:r>
            </a:p>
          </p:txBody>
        </p:sp>
      </p:grpSp>
      <p:pic>
        <p:nvPicPr>
          <p:cNvPr id="25619" name="Picture 8" descr="C:\Users\Raja\Desktop\New folder\C++ program to find largest number of a list of numbers entered through keyboard.JPG"/>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10731501" y="2669118"/>
            <a:ext cx="1358900" cy="6921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65" name="Straight Arrow Connector 64"/>
          <p:cNvCxnSpPr>
            <a:endCxn id="25616" idx="1"/>
          </p:cNvCxnSpPr>
          <p:nvPr/>
        </p:nvCxnSpPr>
        <p:spPr>
          <a:xfrm flipV="1">
            <a:off x="5437717" y="3007784"/>
            <a:ext cx="658283" cy="14816"/>
          </a:xfrm>
          <a:prstGeom prst="straightConnector1">
            <a:avLst/>
          </a:prstGeom>
          <a:ln w="57150">
            <a:solidFill>
              <a:srgbClr val="003399"/>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flipV="1">
            <a:off x="6921500" y="3028951"/>
            <a:ext cx="543984" cy="0"/>
          </a:xfrm>
          <a:prstGeom prst="straightConnector1">
            <a:avLst/>
          </a:prstGeom>
          <a:ln w="57150">
            <a:solidFill>
              <a:srgbClr val="003399"/>
            </a:solidFill>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endCxn id="9255" idx="1"/>
          </p:cNvCxnSpPr>
          <p:nvPr/>
        </p:nvCxnSpPr>
        <p:spPr>
          <a:xfrm flipV="1">
            <a:off x="8591552" y="3009900"/>
            <a:ext cx="944033" cy="0"/>
          </a:xfrm>
          <a:prstGeom prst="straightConnector1">
            <a:avLst/>
          </a:prstGeom>
          <a:ln w="57150">
            <a:solidFill>
              <a:srgbClr val="003399"/>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25618" idx="3"/>
            <a:endCxn id="25619" idx="1"/>
          </p:cNvCxnSpPr>
          <p:nvPr/>
        </p:nvCxnSpPr>
        <p:spPr>
          <a:xfrm>
            <a:off x="10187517" y="2994457"/>
            <a:ext cx="543984" cy="20736"/>
          </a:xfrm>
          <a:prstGeom prst="straightConnector1">
            <a:avLst/>
          </a:prstGeom>
          <a:ln w="57150">
            <a:solidFill>
              <a:srgbClr val="003399"/>
            </a:solidFill>
            <a:tailEnd type="arrow"/>
          </a:ln>
        </p:spPr>
        <p:style>
          <a:lnRef idx="1">
            <a:schemeClr val="accent1"/>
          </a:lnRef>
          <a:fillRef idx="0">
            <a:schemeClr val="accent1"/>
          </a:fillRef>
          <a:effectRef idx="0">
            <a:schemeClr val="accent1"/>
          </a:effectRef>
          <a:fontRef idx="minor">
            <a:schemeClr val="tx1"/>
          </a:fontRef>
        </p:style>
      </p:cxnSp>
      <p:sp>
        <p:nvSpPr>
          <p:cNvPr id="81" name="TextBox 80"/>
          <p:cNvSpPr txBox="1">
            <a:spLocks noChangeArrowheads="1"/>
          </p:cNvSpPr>
          <p:nvPr/>
        </p:nvSpPr>
        <p:spPr bwMode="auto">
          <a:xfrm>
            <a:off x="10615085" y="1756833"/>
            <a:ext cx="1531317" cy="4205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sz="2133" b="1">
                <a:solidFill>
                  <a:srgbClr val="003399"/>
                </a:solidFill>
              </a:rPr>
              <a:t>User Screen</a:t>
            </a:r>
          </a:p>
        </p:txBody>
      </p:sp>
      <p:cxnSp>
        <p:nvCxnSpPr>
          <p:cNvPr id="33" name="Straight Arrow Connector 32"/>
          <p:cNvCxnSpPr>
            <a:stCxn id="9253" idx="0"/>
          </p:cNvCxnSpPr>
          <p:nvPr/>
        </p:nvCxnSpPr>
        <p:spPr>
          <a:xfrm flipV="1">
            <a:off x="6661151" y="3420533"/>
            <a:ext cx="0" cy="1168400"/>
          </a:xfrm>
          <a:prstGeom prst="straightConnector1">
            <a:avLst/>
          </a:prstGeom>
          <a:ln w="57150">
            <a:solidFill>
              <a:srgbClr val="003399"/>
            </a:solidFill>
            <a:tailEnd type="arrow"/>
          </a:ln>
        </p:spPr>
        <p:style>
          <a:lnRef idx="1">
            <a:schemeClr val="accent1"/>
          </a:lnRef>
          <a:fillRef idx="0">
            <a:schemeClr val="accent1"/>
          </a:fillRef>
          <a:effectRef idx="0">
            <a:schemeClr val="accent1"/>
          </a:effectRef>
          <a:fontRef idx="minor">
            <a:schemeClr val="tx1"/>
          </a:fontRef>
        </p:style>
      </p:cxnSp>
      <p:sp>
        <p:nvSpPr>
          <p:cNvPr id="85" name="TextBox 84"/>
          <p:cNvSpPr txBox="1">
            <a:spLocks noChangeArrowheads="1"/>
          </p:cNvSpPr>
          <p:nvPr/>
        </p:nvSpPr>
        <p:spPr bwMode="auto">
          <a:xfrm>
            <a:off x="5602818" y="5935134"/>
            <a:ext cx="1755609"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sz="2400" b="1">
                <a:solidFill>
                  <a:srgbClr val="003399"/>
                </a:solidFill>
              </a:rPr>
              <a:t>Header Files</a:t>
            </a:r>
          </a:p>
        </p:txBody>
      </p:sp>
      <p:grpSp>
        <p:nvGrpSpPr>
          <p:cNvPr id="39" name="Group 38"/>
          <p:cNvGrpSpPr>
            <a:grpSpLocks/>
          </p:cNvGrpSpPr>
          <p:nvPr/>
        </p:nvGrpSpPr>
        <p:grpSpPr bwMode="auto">
          <a:xfrm>
            <a:off x="6000751" y="4588933"/>
            <a:ext cx="1320800" cy="1320800"/>
            <a:chOff x="4499822" y="3441184"/>
            <a:chExt cx="990600" cy="990600"/>
          </a:xfrm>
        </p:grpSpPr>
        <p:pic>
          <p:nvPicPr>
            <p:cNvPr id="9253" name="Picture 4" descr="C:\Users\Raja\Desktop\New folder\docs-icon.png"/>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4499822" y="3441184"/>
              <a:ext cx="990600" cy="990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254" name="TextBox 34"/>
            <p:cNvSpPr txBox="1">
              <a:spLocks noChangeArrowheads="1"/>
            </p:cNvSpPr>
            <p:nvPr/>
          </p:nvSpPr>
          <p:spPr bwMode="auto">
            <a:xfrm>
              <a:off x="4624119" y="3714750"/>
              <a:ext cx="456905" cy="2077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sz="1200"/>
                <a:t>stdio.h</a:t>
              </a:r>
            </a:p>
          </p:txBody>
        </p:sp>
      </p:grpSp>
      <p:cxnSp>
        <p:nvCxnSpPr>
          <p:cNvPr id="89" name="Straight Arrow Connector 88"/>
          <p:cNvCxnSpPr>
            <a:stCxn id="25603" idx="3"/>
          </p:cNvCxnSpPr>
          <p:nvPr/>
        </p:nvCxnSpPr>
        <p:spPr>
          <a:xfrm>
            <a:off x="3860800" y="3007785"/>
            <a:ext cx="457200" cy="4233"/>
          </a:xfrm>
          <a:prstGeom prst="straightConnector1">
            <a:avLst/>
          </a:prstGeom>
          <a:ln w="57150">
            <a:solidFill>
              <a:srgbClr val="003399"/>
            </a:solidFill>
            <a:tailEnd type="arrow"/>
          </a:ln>
        </p:spPr>
        <p:style>
          <a:lnRef idx="1">
            <a:schemeClr val="accent1"/>
          </a:lnRef>
          <a:fillRef idx="0">
            <a:schemeClr val="accent1"/>
          </a:fillRef>
          <a:effectRef idx="0">
            <a:schemeClr val="accent1"/>
          </a:effectRef>
          <a:fontRef idx="minor">
            <a:schemeClr val="tx1"/>
          </a:fontRef>
        </p:style>
      </p:cxnSp>
      <p:sp>
        <p:nvSpPr>
          <p:cNvPr id="38" name="Curved Right Arrow 37"/>
          <p:cNvSpPr/>
          <p:nvPr/>
        </p:nvSpPr>
        <p:spPr>
          <a:xfrm>
            <a:off x="1877485" y="4345517"/>
            <a:ext cx="332316" cy="505883"/>
          </a:xfrm>
          <a:prstGeom prst="curved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solidFill>
                <a:schemeClr val="tx1"/>
              </a:solidFill>
            </a:endParaRPr>
          </a:p>
        </p:txBody>
      </p:sp>
      <p:sp>
        <p:nvSpPr>
          <p:cNvPr id="41" name="TextBox 40"/>
          <p:cNvSpPr txBox="1">
            <a:spLocks noChangeArrowheads="1"/>
          </p:cNvSpPr>
          <p:nvPr/>
        </p:nvSpPr>
        <p:spPr bwMode="auto">
          <a:xfrm>
            <a:off x="1693334" y="2544234"/>
            <a:ext cx="731932" cy="318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sz="1467" b="1">
                <a:solidFill>
                  <a:srgbClr val="FF0066"/>
                </a:solidFill>
              </a:rPr>
              <a:t>ALT+F9</a:t>
            </a:r>
          </a:p>
        </p:txBody>
      </p:sp>
      <p:sp>
        <p:nvSpPr>
          <p:cNvPr id="95" name="TextBox 94"/>
          <p:cNvSpPr txBox="1">
            <a:spLocks noChangeArrowheads="1"/>
          </p:cNvSpPr>
          <p:nvPr/>
        </p:nvSpPr>
        <p:spPr bwMode="auto">
          <a:xfrm>
            <a:off x="8591551" y="2438400"/>
            <a:ext cx="835229" cy="318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sz="1467" b="1">
                <a:solidFill>
                  <a:srgbClr val="FF0066"/>
                </a:solidFill>
              </a:rPr>
              <a:t>CRTL+F9</a:t>
            </a:r>
          </a:p>
        </p:txBody>
      </p:sp>
      <p:sp>
        <p:nvSpPr>
          <p:cNvPr id="96" name="TextBox 95"/>
          <p:cNvSpPr txBox="1">
            <a:spLocks noChangeArrowheads="1"/>
          </p:cNvSpPr>
          <p:nvPr/>
        </p:nvSpPr>
        <p:spPr bwMode="auto">
          <a:xfrm>
            <a:off x="10056284" y="2398184"/>
            <a:ext cx="731932" cy="318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sz="1467" b="1">
                <a:solidFill>
                  <a:srgbClr val="FF0066"/>
                </a:solidFill>
              </a:rPr>
              <a:t>ALT+F5</a:t>
            </a:r>
          </a:p>
        </p:txBody>
      </p:sp>
    </p:spTree>
    <p:extLst>
      <p:ext uri="{BB962C8B-B14F-4D97-AF65-F5344CB8AC3E}">
        <p14:creationId xmlns:p14="http://schemas.microsoft.com/office/powerpoint/2010/main" xmlns="" val="25225195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0" presetClass="entr" presetSubtype="0" fill="hold" nodeType="clickEffect">
                                  <p:stCondLst>
                                    <p:cond delay="0"/>
                                  </p:stCondLst>
                                  <p:childTnLst>
                                    <p:set>
                                      <p:cBhvr>
                                        <p:cTn id="29" dur="1" fill="hold">
                                          <p:stCondLst>
                                            <p:cond delay="0"/>
                                          </p:stCondLst>
                                        </p:cTn>
                                        <p:tgtEl>
                                          <p:spTgt spid="25603"/>
                                        </p:tgtEl>
                                        <p:attrNameLst>
                                          <p:attrName>style.visibility</p:attrName>
                                        </p:attrNameLst>
                                      </p:cBhvr>
                                      <p:to>
                                        <p:strVal val="visible"/>
                                      </p:to>
                                    </p:set>
                                    <p:animEffect transition="in" filter="fade">
                                      <p:cBhvr>
                                        <p:cTn id="30" dur="500"/>
                                        <p:tgtEl>
                                          <p:spTgt spid="25603"/>
                                        </p:tgtEl>
                                      </p:cBhvr>
                                    </p:animEffect>
                                  </p:childTnLst>
                                </p:cTn>
                              </p:par>
                              <p:par>
                                <p:cTn id="31" presetID="10" presetClass="entr" presetSubtype="0" fill="hold"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0" presetClass="entr" presetSubtype="0" fill="hold" nodeType="clickEffect">
                                  <p:stCondLst>
                                    <p:cond delay="0"/>
                                  </p:stCondLst>
                                  <p:childTnLst>
                                    <p:set>
                                      <p:cBhvr>
                                        <p:cTn id="40" dur="1" fill="hold">
                                          <p:stCondLst>
                                            <p:cond delay="0"/>
                                          </p:stCondLst>
                                        </p:cTn>
                                        <p:tgtEl>
                                          <p:spTgt spid="25610"/>
                                        </p:tgtEl>
                                        <p:attrNameLst>
                                          <p:attrName>style.visibility</p:attrName>
                                        </p:attrNameLst>
                                      </p:cBhvr>
                                      <p:to>
                                        <p:strVal val="visible"/>
                                      </p:to>
                                    </p:set>
                                    <p:animEffect transition="in" filter="fade">
                                      <p:cBhvr>
                                        <p:cTn id="41" dur="500"/>
                                        <p:tgtEl>
                                          <p:spTgt spid="25610"/>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45"/>
                                        </p:tgtEl>
                                        <p:attrNameLst>
                                          <p:attrName>style.visibility</p:attrName>
                                        </p:attrNameLst>
                                      </p:cBhvr>
                                      <p:to>
                                        <p:strVal val="visible"/>
                                      </p:to>
                                    </p:set>
                                    <p:animEffect transition="in" filter="fade">
                                      <p:cBhvr>
                                        <p:cTn id="46" dur="500"/>
                                        <p:tgtEl>
                                          <p:spTgt spid="45"/>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49" presetClass="entr" presetSubtype="0" repeatCount="indefinite" decel="100000" fill="hold" grpId="0" nodeType="clickEffect">
                                  <p:stCondLst>
                                    <p:cond delay="0"/>
                                  </p:stCondLst>
                                  <p:endCondLst>
                                    <p:cond evt="onNext" delay="0">
                                      <p:tgtEl>
                                        <p:sldTgt/>
                                      </p:tgtEl>
                                    </p:cond>
                                  </p:endCondLst>
                                  <p:childTnLst>
                                    <p:set>
                                      <p:cBhvr>
                                        <p:cTn id="50" dur="1" fill="hold">
                                          <p:stCondLst>
                                            <p:cond delay="0"/>
                                          </p:stCondLst>
                                        </p:cTn>
                                        <p:tgtEl>
                                          <p:spTgt spid="38"/>
                                        </p:tgtEl>
                                        <p:attrNameLst>
                                          <p:attrName>style.visibility</p:attrName>
                                        </p:attrNameLst>
                                      </p:cBhvr>
                                      <p:to>
                                        <p:strVal val="visible"/>
                                      </p:to>
                                    </p:set>
                                    <p:anim calcmode="lin" valueType="num">
                                      <p:cBhvr>
                                        <p:cTn id="51" dur="1000" fill="hold"/>
                                        <p:tgtEl>
                                          <p:spTgt spid="38"/>
                                        </p:tgtEl>
                                        <p:attrNameLst>
                                          <p:attrName>ppt_w</p:attrName>
                                        </p:attrNameLst>
                                      </p:cBhvr>
                                      <p:tavLst>
                                        <p:tav tm="0">
                                          <p:val>
                                            <p:fltVal val="0"/>
                                          </p:val>
                                        </p:tav>
                                        <p:tav tm="100000">
                                          <p:val>
                                            <p:strVal val="#ppt_w"/>
                                          </p:val>
                                        </p:tav>
                                      </p:tavLst>
                                    </p:anim>
                                    <p:anim calcmode="lin" valueType="num">
                                      <p:cBhvr>
                                        <p:cTn id="52" dur="1000" fill="hold"/>
                                        <p:tgtEl>
                                          <p:spTgt spid="38"/>
                                        </p:tgtEl>
                                        <p:attrNameLst>
                                          <p:attrName>ppt_h</p:attrName>
                                        </p:attrNameLst>
                                      </p:cBhvr>
                                      <p:tavLst>
                                        <p:tav tm="0">
                                          <p:val>
                                            <p:fltVal val="0"/>
                                          </p:val>
                                        </p:tav>
                                        <p:tav tm="100000">
                                          <p:val>
                                            <p:strVal val="#ppt_h"/>
                                          </p:val>
                                        </p:tav>
                                      </p:tavLst>
                                    </p:anim>
                                    <p:anim calcmode="lin" valueType="num">
                                      <p:cBhvr>
                                        <p:cTn id="53" dur="1000" fill="hold"/>
                                        <p:tgtEl>
                                          <p:spTgt spid="38"/>
                                        </p:tgtEl>
                                        <p:attrNameLst>
                                          <p:attrName>style.rotation</p:attrName>
                                        </p:attrNameLst>
                                      </p:cBhvr>
                                      <p:tavLst>
                                        <p:tav tm="0">
                                          <p:val>
                                            <p:fltVal val="360"/>
                                          </p:val>
                                        </p:tav>
                                        <p:tav tm="100000">
                                          <p:val>
                                            <p:fltVal val="0"/>
                                          </p:val>
                                        </p:tav>
                                      </p:tavLst>
                                    </p:anim>
                                    <p:animEffect transition="in" filter="fade">
                                      <p:cBhvr>
                                        <p:cTn id="54" dur="1000"/>
                                        <p:tgtEl>
                                          <p:spTgt spid="38"/>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nodeType="clickEffect">
                                  <p:stCondLst>
                                    <p:cond delay="0"/>
                                  </p:stCondLst>
                                  <p:childTnLst>
                                    <p:set>
                                      <p:cBhvr>
                                        <p:cTn id="58" dur="1" fill="hold">
                                          <p:stCondLst>
                                            <p:cond delay="0"/>
                                          </p:stCondLst>
                                        </p:cTn>
                                        <p:tgtEl>
                                          <p:spTgt spid="89"/>
                                        </p:tgtEl>
                                        <p:attrNameLst>
                                          <p:attrName>style.visibility</p:attrName>
                                        </p:attrNameLst>
                                      </p:cBhvr>
                                      <p:to>
                                        <p:strVal val="visible"/>
                                      </p:to>
                                    </p:set>
                                    <p:animEffect transition="in" filter="wipe(left)">
                                      <p:cBhvr>
                                        <p:cTn id="59" dur="500"/>
                                        <p:tgtEl>
                                          <p:spTgt spid="89"/>
                                        </p:tgtEl>
                                      </p:cBhvr>
                                    </p:animEffect>
                                  </p:childTnLst>
                                </p:cTn>
                              </p:par>
                              <p:par>
                                <p:cTn id="60" presetID="22" presetClass="entr" presetSubtype="8" fill="hold" nodeType="withEffect">
                                  <p:stCondLst>
                                    <p:cond delay="0"/>
                                  </p:stCondLst>
                                  <p:childTnLst>
                                    <p:set>
                                      <p:cBhvr>
                                        <p:cTn id="61" dur="1" fill="hold">
                                          <p:stCondLst>
                                            <p:cond delay="0"/>
                                          </p:stCondLst>
                                        </p:cTn>
                                        <p:tgtEl>
                                          <p:spTgt spid="46"/>
                                        </p:tgtEl>
                                        <p:attrNameLst>
                                          <p:attrName>style.visibility</p:attrName>
                                        </p:attrNameLst>
                                      </p:cBhvr>
                                      <p:to>
                                        <p:strVal val="visible"/>
                                      </p:to>
                                    </p:set>
                                    <p:animEffect transition="in" filter="wipe(left)">
                                      <p:cBhvr>
                                        <p:cTn id="62" dur="500"/>
                                        <p:tgtEl>
                                          <p:spTgt spid="46"/>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54"/>
                                        </p:tgtEl>
                                        <p:attrNameLst>
                                          <p:attrName>style.visibility</p:attrName>
                                        </p:attrNameLst>
                                      </p:cBhvr>
                                      <p:to>
                                        <p:strVal val="visible"/>
                                      </p:to>
                                    </p:set>
                                    <p:animEffect transition="in" filter="fade">
                                      <p:cBhvr>
                                        <p:cTn id="67" dur="500"/>
                                        <p:tgtEl>
                                          <p:spTgt spid="54"/>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55"/>
                                        </p:tgtEl>
                                        <p:attrNameLst>
                                          <p:attrName>style.visibility</p:attrName>
                                        </p:attrNameLst>
                                      </p:cBhvr>
                                      <p:to>
                                        <p:strVal val="visible"/>
                                      </p:to>
                                    </p:set>
                                    <p:animEffect transition="in" filter="fade">
                                      <p:cBhvr>
                                        <p:cTn id="72" dur="500"/>
                                        <p:tgtEl>
                                          <p:spTgt spid="55"/>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nodeType="clickEffect">
                                  <p:stCondLst>
                                    <p:cond delay="0"/>
                                  </p:stCondLst>
                                  <p:childTnLst>
                                    <p:set>
                                      <p:cBhvr>
                                        <p:cTn id="76" dur="1" fill="hold">
                                          <p:stCondLst>
                                            <p:cond delay="0"/>
                                          </p:stCondLst>
                                        </p:cTn>
                                        <p:tgtEl>
                                          <p:spTgt spid="65"/>
                                        </p:tgtEl>
                                        <p:attrNameLst>
                                          <p:attrName>style.visibility</p:attrName>
                                        </p:attrNameLst>
                                      </p:cBhvr>
                                      <p:to>
                                        <p:strVal val="visible"/>
                                      </p:to>
                                    </p:set>
                                    <p:animEffect transition="in" filter="wipe(left)">
                                      <p:cBhvr>
                                        <p:cTn id="77" dur="500"/>
                                        <p:tgtEl>
                                          <p:spTgt spid="65"/>
                                        </p:tgtEl>
                                      </p:cBhvr>
                                    </p:animEffect>
                                  </p:childTnLst>
                                </p:cTn>
                              </p:par>
                              <p:par>
                                <p:cTn id="78" presetID="10" presetClass="entr" presetSubtype="0" fill="hold" nodeType="withEffect">
                                  <p:stCondLst>
                                    <p:cond delay="0"/>
                                  </p:stCondLst>
                                  <p:childTnLst>
                                    <p:set>
                                      <p:cBhvr>
                                        <p:cTn id="79" dur="1" fill="hold">
                                          <p:stCondLst>
                                            <p:cond delay="0"/>
                                          </p:stCondLst>
                                        </p:cTn>
                                        <p:tgtEl>
                                          <p:spTgt spid="25616"/>
                                        </p:tgtEl>
                                        <p:attrNameLst>
                                          <p:attrName>style.visibility</p:attrName>
                                        </p:attrNameLst>
                                      </p:cBhvr>
                                      <p:to>
                                        <p:strVal val="visible"/>
                                      </p:to>
                                    </p:set>
                                    <p:animEffect transition="in" filter="fade">
                                      <p:cBhvr>
                                        <p:cTn id="80" dur="500"/>
                                        <p:tgtEl>
                                          <p:spTgt spid="25616"/>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53"/>
                                        </p:tgtEl>
                                        <p:attrNameLst>
                                          <p:attrName>style.visibility</p:attrName>
                                        </p:attrNameLst>
                                      </p:cBhvr>
                                      <p:to>
                                        <p:strVal val="visible"/>
                                      </p:to>
                                    </p:set>
                                    <p:animEffect transition="in" filter="fade">
                                      <p:cBhvr>
                                        <p:cTn id="83" dur="500"/>
                                        <p:tgtEl>
                                          <p:spTgt spid="53"/>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10" presetClass="entr" presetSubtype="0" fill="hold" nodeType="clickEffect">
                                  <p:stCondLst>
                                    <p:cond delay="0"/>
                                  </p:stCondLst>
                                  <p:childTnLst>
                                    <p:set>
                                      <p:cBhvr>
                                        <p:cTn id="87" dur="1" fill="hold">
                                          <p:stCondLst>
                                            <p:cond delay="0"/>
                                          </p:stCondLst>
                                        </p:cTn>
                                        <p:tgtEl>
                                          <p:spTgt spid="39"/>
                                        </p:tgtEl>
                                        <p:attrNameLst>
                                          <p:attrName>style.visibility</p:attrName>
                                        </p:attrNameLst>
                                      </p:cBhvr>
                                      <p:to>
                                        <p:strVal val="visible"/>
                                      </p:to>
                                    </p:set>
                                    <p:animEffect transition="in" filter="fade">
                                      <p:cBhvr>
                                        <p:cTn id="88" dur="500"/>
                                        <p:tgtEl>
                                          <p:spTgt spid="39"/>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85"/>
                                        </p:tgtEl>
                                        <p:attrNameLst>
                                          <p:attrName>style.visibility</p:attrName>
                                        </p:attrNameLst>
                                      </p:cBhvr>
                                      <p:to>
                                        <p:strVal val="visible"/>
                                      </p:to>
                                    </p:set>
                                    <p:animEffect transition="in" filter="fade">
                                      <p:cBhvr>
                                        <p:cTn id="91" dur="500"/>
                                        <p:tgtEl>
                                          <p:spTgt spid="85"/>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22" presetClass="entr" presetSubtype="4" fill="hold" nodeType="clickEffect">
                                  <p:stCondLst>
                                    <p:cond delay="0"/>
                                  </p:stCondLst>
                                  <p:childTnLst>
                                    <p:set>
                                      <p:cBhvr>
                                        <p:cTn id="95" dur="1" fill="hold">
                                          <p:stCondLst>
                                            <p:cond delay="0"/>
                                          </p:stCondLst>
                                        </p:cTn>
                                        <p:tgtEl>
                                          <p:spTgt spid="33"/>
                                        </p:tgtEl>
                                        <p:attrNameLst>
                                          <p:attrName>style.visibility</p:attrName>
                                        </p:attrNameLst>
                                      </p:cBhvr>
                                      <p:to>
                                        <p:strVal val="visible"/>
                                      </p:to>
                                    </p:set>
                                    <p:animEffect transition="in" filter="wipe(down)">
                                      <p:cBhvr>
                                        <p:cTn id="96" dur="500"/>
                                        <p:tgtEl>
                                          <p:spTgt spid="33"/>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22" presetClass="entr" presetSubtype="8" fill="hold" nodeType="clickEffect">
                                  <p:stCondLst>
                                    <p:cond delay="0"/>
                                  </p:stCondLst>
                                  <p:childTnLst>
                                    <p:set>
                                      <p:cBhvr>
                                        <p:cTn id="100" dur="1" fill="hold">
                                          <p:stCondLst>
                                            <p:cond delay="0"/>
                                          </p:stCondLst>
                                        </p:cTn>
                                        <p:tgtEl>
                                          <p:spTgt spid="69"/>
                                        </p:tgtEl>
                                        <p:attrNameLst>
                                          <p:attrName>style.visibility</p:attrName>
                                        </p:attrNameLst>
                                      </p:cBhvr>
                                      <p:to>
                                        <p:strVal val="visible"/>
                                      </p:to>
                                    </p:set>
                                    <p:animEffect transition="in" filter="wipe(left)">
                                      <p:cBhvr>
                                        <p:cTn id="101" dur="500"/>
                                        <p:tgtEl>
                                          <p:spTgt spid="69"/>
                                        </p:tgtEl>
                                      </p:cBhvr>
                                    </p:animEffect>
                                  </p:childTnLst>
                                </p:cTn>
                              </p:par>
                              <p:par>
                                <p:cTn id="102" presetID="22" presetClass="entr" presetSubtype="8" fill="hold" nodeType="withEffect">
                                  <p:stCondLst>
                                    <p:cond delay="0"/>
                                  </p:stCondLst>
                                  <p:childTnLst>
                                    <p:set>
                                      <p:cBhvr>
                                        <p:cTn id="103" dur="1" fill="hold">
                                          <p:stCondLst>
                                            <p:cond delay="0"/>
                                          </p:stCondLst>
                                        </p:cTn>
                                        <p:tgtEl>
                                          <p:spTgt spid="56"/>
                                        </p:tgtEl>
                                        <p:attrNameLst>
                                          <p:attrName>style.visibility</p:attrName>
                                        </p:attrNameLst>
                                      </p:cBhvr>
                                      <p:to>
                                        <p:strVal val="visible"/>
                                      </p:to>
                                    </p:set>
                                    <p:animEffect transition="in" filter="wipe(left)">
                                      <p:cBhvr>
                                        <p:cTn id="104" dur="500"/>
                                        <p:tgtEl>
                                          <p:spTgt spid="56"/>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0" presetClass="entr" presetSubtype="0" fill="hold" grpId="0" nodeType="clickEffect">
                                  <p:stCondLst>
                                    <p:cond delay="0"/>
                                  </p:stCondLst>
                                  <p:childTnLst>
                                    <p:set>
                                      <p:cBhvr>
                                        <p:cTn id="108" dur="1" fill="hold">
                                          <p:stCondLst>
                                            <p:cond delay="0"/>
                                          </p:stCondLst>
                                        </p:cTn>
                                        <p:tgtEl>
                                          <p:spTgt spid="59"/>
                                        </p:tgtEl>
                                        <p:attrNameLst>
                                          <p:attrName>style.visibility</p:attrName>
                                        </p:attrNameLst>
                                      </p:cBhvr>
                                      <p:to>
                                        <p:strVal val="visible"/>
                                      </p:to>
                                    </p:set>
                                    <p:animEffect transition="in" filter="fade">
                                      <p:cBhvr>
                                        <p:cTn id="109" dur="500"/>
                                        <p:tgtEl>
                                          <p:spTgt spid="59"/>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10" presetClass="entr" presetSubtype="0" fill="hold" grpId="0" nodeType="clickEffect">
                                  <p:stCondLst>
                                    <p:cond delay="0"/>
                                  </p:stCondLst>
                                  <p:childTnLst>
                                    <p:set>
                                      <p:cBhvr>
                                        <p:cTn id="113" dur="1" fill="hold">
                                          <p:stCondLst>
                                            <p:cond delay="0"/>
                                          </p:stCondLst>
                                        </p:cTn>
                                        <p:tgtEl>
                                          <p:spTgt spid="60"/>
                                        </p:tgtEl>
                                        <p:attrNameLst>
                                          <p:attrName>style.visibility</p:attrName>
                                        </p:attrNameLst>
                                      </p:cBhvr>
                                      <p:to>
                                        <p:strVal val="visible"/>
                                      </p:to>
                                    </p:set>
                                    <p:animEffect transition="in" filter="fade">
                                      <p:cBhvr>
                                        <p:cTn id="114" dur="500"/>
                                        <p:tgtEl>
                                          <p:spTgt spid="60"/>
                                        </p:tgtEl>
                                      </p:cBhvr>
                                    </p:animEffec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22" presetClass="entr" presetSubtype="8" fill="hold" nodeType="clickEffect">
                                  <p:stCondLst>
                                    <p:cond delay="0"/>
                                  </p:stCondLst>
                                  <p:childTnLst>
                                    <p:set>
                                      <p:cBhvr>
                                        <p:cTn id="118" dur="1" fill="hold">
                                          <p:stCondLst>
                                            <p:cond delay="0"/>
                                          </p:stCondLst>
                                        </p:cTn>
                                        <p:tgtEl>
                                          <p:spTgt spid="72"/>
                                        </p:tgtEl>
                                        <p:attrNameLst>
                                          <p:attrName>style.visibility</p:attrName>
                                        </p:attrNameLst>
                                      </p:cBhvr>
                                      <p:to>
                                        <p:strVal val="visible"/>
                                      </p:to>
                                    </p:set>
                                    <p:animEffect transition="in" filter="wipe(left)">
                                      <p:cBhvr>
                                        <p:cTn id="119" dur="500"/>
                                        <p:tgtEl>
                                          <p:spTgt spid="72"/>
                                        </p:tgtEl>
                                      </p:cBhvr>
                                    </p:animEffect>
                                  </p:childTnLst>
                                </p:cTn>
                              </p:par>
                            </p:childTnLst>
                          </p:cTn>
                        </p:par>
                      </p:childTnLst>
                    </p:cTn>
                  </p:par>
                  <p:par>
                    <p:cTn id="120" fill="hold" nodeType="clickPar">
                      <p:stCondLst>
                        <p:cond delay="indefinite"/>
                      </p:stCondLst>
                      <p:childTnLst>
                        <p:par>
                          <p:cTn id="121" fill="hold" nodeType="withGroup">
                            <p:stCondLst>
                              <p:cond delay="0"/>
                            </p:stCondLst>
                            <p:childTnLst>
                              <p:par>
                                <p:cTn id="122" presetID="10" presetClass="entr" presetSubtype="0" fill="hold" nodeType="clickEffect">
                                  <p:stCondLst>
                                    <p:cond delay="0"/>
                                  </p:stCondLst>
                                  <p:childTnLst>
                                    <p:set>
                                      <p:cBhvr>
                                        <p:cTn id="123" dur="1" fill="hold">
                                          <p:stCondLst>
                                            <p:cond delay="0"/>
                                          </p:stCondLst>
                                        </p:cTn>
                                        <p:tgtEl>
                                          <p:spTgt spid="40"/>
                                        </p:tgtEl>
                                        <p:attrNameLst>
                                          <p:attrName>style.visibility</p:attrName>
                                        </p:attrNameLst>
                                      </p:cBhvr>
                                      <p:to>
                                        <p:strVal val="visible"/>
                                      </p:to>
                                    </p:set>
                                    <p:animEffect transition="in" filter="fade">
                                      <p:cBhvr>
                                        <p:cTn id="124" dur="500"/>
                                        <p:tgtEl>
                                          <p:spTgt spid="40"/>
                                        </p:tgtEl>
                                      </p:cBhvr>
                                    </p:animEffec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22" presetClass="entr" presetSubtype="8" fill="hold" nodeType="clickEffect">
                                  <p:stCondLst>
                                    <p:cond delay="0"/>
                                  </p:stCondLst>
                                  <p:childTnLst>
                                    <p:set>
                                      <p:cBhvr>
                                        <p:cTn id="128" dur="1" fill="hold">
                                          <p:stCondLst>
                                            <p:cond delay="0"/>
                                          </p:stCondLst>
                                        </p:cTn>
                                        <p:tgtEl>
                                          <p:spTgt spid="74"/>
                                        </p:tgtEl>
                                        <p:attrNameLst>
                                          <p:attrName>style.visibility</p:attrName>
                                        </p:attrNameLst>
                                      </p:cBhvr>
                                      <p:to>
                                        <p:strVal val="visible"/>
                                      </p:to>
                                    </p:set>
                                    <p:animEffect transition="in" filter="wipe(left)">
                                      <p:cBhvr>
                                        <p:cTn id="129" dur="500"/>
                                        <p:tgtEl>
                                          <p:spTgt spid="74"/>
                                        </p:tgtEl>
                                      </p:cBhvr>
                                    </p:animEffect>
                                  </p:childTnLst>
                                </p:cTn>
                              </p:par>
                              <p:par>
                                <p:cTn id="130" presetID="22" presetClass="entr" presetSubtype="8" fill="hold" nodeType="withEffect">
                                  <p:stCondLst>
                                    <p:cond delay="0"/>
                                  </p:stCondLst>
                                  <p:childTnLst>
                                    <p:set>
                                      <p:cBhvr>
                                        <p:cTn id="131" dur="1" fill="hold">
                                          <p:stCondLst>
                                            <p:cond delay="0"/>
                                          </p:stCondLst>
                                        </p:cTn>
                                        <p:tgtEl>
                                          <p:spTgt spid="25619"/>
                                        </p:tgtEl>
                                        <p:attrNameLst>
                                          <p:attrName>style.visibility</p:attrName>
                                        </p:attrNameLst>
                                      </p:cBhvr>
                                      <p:to>
                                        <p:strVal val="visible"/>
                                      </p:to>
                                    </p:set>
                                    <p:animEffect transition="in" filter="wipe(left)">
                                      <p:cBhvr>
                                        <p:cTn id="132" dur="500"/>
                                        <p:tgtEl>
                                          <p:spTgt spid="25619"/>
                                        </p:tgtEl>
                                      </p:cBhvr>
                                    </p:animEffec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10" presetClass="entr" presetSubtype="0" fill="hold" grpId="0" nodeType="clickEffect">
                                  <p:stCondLst>
                                    <p:cond delay="0"/>
                                  </p:stCondLst>
                                  <p:childTnLst>
                                    <p:set>
                                      <p:cBhvr>
                                        <p:cTn id="136" dur="1" fill="hold">
                                          <p:stCondLst>
                                            <p:cond delay="0"/>
                                          </p:stCondLst>
                                        </p:cTn>
                                        <p:tgtEl>
                                          <p:spTgt spid="81"/>
                                        </p:tgtEl>
                                        <p:attrNameLst>
                                          <p:attrName>style.visibility</p:attrName>
                                        </p:attrNameLst>
                                      </p:cBhvr>
                                      <p:to>
                                        <p:strVal val="visible"/>
                                      </p:to>
                                    </p:set>
                                    <p:animEffect transition="in" filter="fade">
                                      <p:cBhvr>
                                        <p:cTn id="137" dur="500"/>
                                        <p:tgtEl>
                                          <p:spTgt spid="81"/>
                                        </p:tgtEl>
                                      </p:cBhvr>
                                    </p:animEffect>
                                  </p:childTnLst>
                                </p:cTn>
                              </p:par>
                            </p:childTnLst>
                          </p:cTn>
                        </p:par>
                      </p:childTnLst>
                    </p:cTn>
                  </p:par>
                  <p:par>
                    <p:cTn id="138" fill="hold" nodeType="clickPar">
                      <p:stCondLst>
                        <p:cond delay="indefinite"/>
                      </p:stCondLst>
                      <p:childTnLst>
                        <p:par>
                          <p:cTn id="139" fill="hold" nodeType="withGroup">
                            <p:stCondLst>
                              <p:cond delay="0"/>
                            </p:stCondLst>
                            <p:childTnLst>
                              <p:par>
                                <p:cTn id="140" presetID="10" presetClass="entr" presetSubtype="0" fill="hold" grpId="0" nodeType="clickEffect">
                                  <p:stCondLst>
                                    <p:cond delay="0"/>
                                  </p:stCondLst>
                                  <p:childTnLst>
                                    <p:set>
                                      <p:cBhvr>
                                        <p:cTn id="141" dur="1" fill="hold">
                                          <p:stCondLst>
                                            <p:cond delay="0"/>
                                          </p:stCondLst>
                                        </p:cTn>
                                        <p:tgtEl>
                                          <p:spTgt spid="41"/>
                                        </p:tgtEl>
                                        <p:attrNameLst>
                                          <p:attrName>style.visibility</p:attrName>
                                        </p:attrNameLst>
                                      </p:cBhvr>
                                      <p:to>
                                        <p:strVal val="visible"/>
                                      </p:to>
                                    </p:set>
                                    <p:animEffect transition="in" filter="fade">
                                      <p:cBhvr>
                                        <p:cTn id="142" dur="500"/>
                                        <p:tgtEl>
                                          <p:spTgt spid="41"/>
                                        </p:tgtEl>
                                      </p:cBhvr>
                                    </p:animEffec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10" presetClass="entr" presetSubtype="0" fill="hold" grpId="0" nodeType="clickEffect">
                                  <p:stCondLst>
                                    <p:cond delay="0"/>
                                  </p:stCondLst>
                                  <p:childTnLst>
                                    <p:set>
                                      <p:cBhvr>
                                        <p:cTn id="146" dur="1" fill="hold">
                                          <p:stCondLst>
                                            <p:cond delay="0"/>
                                          </p:stCondLst>
                                        </p:cTn>
                                        <p:tgtEl>
                                          <p:spTgt spid="95"/>
                                        </p:tgtEl>
                                        <p:attrNameLst>
                                          <p:attrName>style.visibility</p:attrName>
                                        </p:attrNameLst>
                                      </p:cBhvr>
                                      <p:to>
                                        <p:strVal val="visible"/>
                                      </p:to>
                                    </p:set>
                                    <p:animEffect transition="in" filter="fade">
                                      <p:cBhvr>
                                        <p:cTn id="147" dur="500"/>
                                        <p:tgtEl>
                                          <p:spTgt spid="95"/>
                                        </p:tgtEl>
                                      </p:cBhvr>
                                    </p:animEffect>
                                  </p:childTnLst>
                                </p:cTn>
                              </p:par>
                            </p:childTnLst>
                          </p:cTn>
                        </p:par>
                      </p:childTnLst>
                    </p:cTn>
                  </p:par>
                  <p:par>
                    <p:cTn id="148" fill="hold" nodeType="clickPar">
                      <p:stCondLst>
                        <p:cond delay="indefinite"/>
                      </p:stCondLst>
                      <p:childTnLst>
                        <p:par>
                          <p:cTn id="149" fill="hold" nodeType="withGroup">
                            <p:stCondLst>
                              <p:cond delay="0"/>
                            </p:stCondLst>
                            <p:childTnLst>
                              <p:par>
                                <p:cTn id="150" presetID="10" presetClass="entr" presetSubtype="0" fill="hold" grpId="0" nodeType="clickEffect">
                                  <p:stCondLst>
                                    <p:cond delay="0"/>
                                  </p:stCondLst>
                                  <p:childTnLst>
                                    <p:set>
                                      <p:cBhvr>
                                        <p:cTn id="151" dur="1" fill="hold">
                                          <p:stCondLst>
                                            <p:cond delay="0"/>
                                          </p:stCondLst>
                                        </p:cTn>
                                        <p:tgtEl>
                                          <p:spTgt spid="96"/>
                                        </p:tgtEl>
                                        <p:attrNameLst>
                                          <p:attrName>style.visibility</p:attrName>
                                        </p:attrNameLst>
                                      </p:cBhvr>
                                      <p:to>
                                        <p:strVal val="visible"/>
                                      </p:to>
                                    </p:set>
                                    <p:animEffect transition="in" filter="fade">
                                      <p:cBhvr>
                                        <p:cTn id="152"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p:bldP spid="13" grpId="0"/>
      <p:bldP spid="16" grpId="0"/>
      <p:bldP spid="45" grpId="0"/>
      <p:bldP spid="53" grpId="0"/>
      <p:bldP spid="54" grpId="0"/>
      <p:bldP spid="55" grpId="0"/>
      <p:bldP spid="59" grpId="0"/>
      <p:bldP spid="60" grpId="0"/>
      <p:bldP spid="81" grpId="0"/>
      <p:bldP spid="85" grpId="0"/>
      <p:bldP spid="38" grpId="0" animBg="1"/>
      <p:bldP spid="41" grpId="0"/>
      <p:bldP spid="95" grpId="0"/>
      <p:bldP spid="96" grpId="0"/>
    </p:bld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28625"/>
            <a:ext cx="10515600" cy="5748338"/>
          </a:xfrm>
        </p:spPr>
        <p:txBody>
          <a:bodyPr>
            <a:normAutofit/>
          </a:bodyPr>
          <a:lstStyle/>
          <a:p>
            <a:pPr algn="just" fontAlgn="base"/>
            <a:r>
              <a:rPr lang="en-IN" dirty="0"/>
              <a:t>Every file that contains a C program must be saved with ‘.c’ extension. This is necessary for the compiler to understand that this is a C program file. Suppose a program file is named, </a:t>
            </a:r>
            <a:r>
              <a:rPr lang="en-IN" dirty="0" err="1"/>
              <a:t>first.c</a:t>
            </a:r>
            <a:r>
              <a:rPr lang="en-IN" dirty="0"/>
              <a:t>. </a:t>
            </a:r>
            <a:endParaRPr lang="en-IN" dirty="0" smtClean="0"/>
          </a:p>
          <a:p>
            <a:pPr algn="just" fontAlgn="base"/>
            <a:r>
              <a:rPr lang="en-IN" dirty="0" smtClean="0"/>
              <a:t>The </a:t>
            </a:r>
            <a:r>
              <a:rPr lang="en-IN" dirty="0"/>
              <a:t>file </a:t>
            </a:r>
            <a:r>
              <a:rPr lang="en-IN" dirty="0" err="1"/>
              <a:t>first.c</a:t>
            </a:r>
            <a:r>
              <a:rPr lang="en-IN" dirty="0"/>
              <a:t> is called the source file which keeps the code of the program. Now, when we compile the file, the C compiler looks for errors. If the C compiler reports no error, then it stores the file as a .</a:t>
            </a:r>
            <a:r>
              <a:rPr lang="en-IN" dirty="0" err="1"/>
              <a:t>obj</a:t>
            </a:r>
            <a:r>
              <a:rPr lang="en-IN" dirty="0"/>
              <a:t> file of the same name, called the object file. </a:t>
            </a:r>
            <a:endParaRPr lang="en-IN" dirty="0" smtClean="0"/>
          </a:p>
          <a:p>
            <a:pPr algn="just" fontAlgn="base"/>
            <a:r>
              <a:rPr lang="en-IN" dirty="0" smtClean="0"/>
              <a:t>So</a:t>
            </a:r>
            <a:r>
              <a:rPr lang="en-IN" dirty="0"/>
              <a:t>, here it will create the first.obj. This .</a:t>
            </a:r>
            <a:r>
              <a:rPr lang="en-IN" dirty="0" err="1"/>
              <a:t>obj</a:t>
            </a:r>
            <a:r>
              <a:rPr lang="en-IN" dirty="0"/>
              <a:t> file is not executable. The process is continued by the Linker which finally gives a .exe file which is executable</a:t>
            </a:r>
            <a:r>
              <a:rPr lang="en-IN" dirty="0" smtClean="0"/>
              <a:t>.</a:t>
            </a:r>
            <a:r>
              <a:rPr lang="en-IN" b="1" dirty="0"/>
              <a:t> Linker</a:t>
            </a:r>
            <a:r>
              <a:rPr lang="en-IN" dirty="0"/>
              <a:t>: First of all, let us know that library functions are not a part of any C program but of the C software. </a:t>
            </a:r>
            <a:endParaRPr lang="en-IN" dirty="0" smtClean="0"/>
          </a:p>
          <a:p>
            <a:pPr algn="just"/>
            <a:endParaRPr lang="en-IN" dirty="0"/>
          </a:p>
        </p:txBody>
      </p:sp>
    </p:spTree>
    <p:extLst>
      <p:ext uri="{BB962C8B-B14F-4D97-AF65-F5344CB8AC3E}">
        <p14:creationId xmlns:p14="http://schemas.microsoft.com/office/powerpoint/2010/main" xmlns="" val="108770336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00064"/>
            <a:ext cx="10515600" cy="5872161"/>
          </a:xfrm>
        </p:spPr>
        <p:txBody>
          <a:bodyPr>
            <a:noAutofit/>
          </a:bodyPr>
          <a:lstStyle/>
          <a:p>
            <a:pPr algn="just">
              <a:lnSpc>
                <a:spcPct val="150000"/>
              </a:lnSpc>
            </a:pPr>
            <a:r>
              <a:rPr lang="en-IN" sz="2400" dirty="0" smtClean="0"/>
              <a:t>“Instruct the computer”: this basically means that you provide the computer a set of instructions that are written in a language that the computer can understand. The instructions could be of various types. </a:t>
            </a:r>
          </a:p>
          <a:p>
            <a:pPr marL="0" indent="0" algn="just">
              <a:lnSpc>
                <a:spcPct val="150000"/>
              </a:lnSpc>
              <a:buNone/>
            </a:pPr>
            <a:r>
              <a:rPr lang="en-IN" sz="2400" b="1" dirty="0" smtClean="0"/>
              <a:t>For example:</a:t>
            </a:r>
          </a:p>
          <a:p>
            <a:pPr algn="just">
              <a:lnSpc>
                <a:spcPct val="150000"/>
              </a:lnSpc>
            </a:pPr>
            <a:r>
              <a:rPr lang="en-IN" sz="2400" dirty="0" smtClean="0"/>
              <a:t>Adding 2 numbers,</a:t>
            </a:r>
          </a:p>
          <a:p>
            <a:pPr algn="just">
              <a:lnSpc>
                <a:spcPct val="150000"/>
              </a:lnSpc>
            </a:pPr>
            <a:r>
              <a:rPr lang="en-IN" sz="2400" dirty="0" smtClean="0"/>
              <a:t>Rounding off a number, etc.</a:t>
            </a:r>
          </a:p>
          <a:p>
            <a:pPr algn="just">
              <a:lnSpc>
                <a:spcPct val="150000"/>
              </a:lnSpc>
            </a:pPr>
            <a:r>
              <a:rPr lang="en-IN" sz="2400" dirty="0" smtClean="0"/>
              <a:t>Just like we humans can understand a few languages (English, Spanish, Mandarin, French, etc.), so is the case with computers. Computers understand instructions that are written in a specific </a:t>
            </a:r>
            <a:r>
              <a:rPr lang="en-IN" sz="2400" b="1" dirty="0" smtClean="0">
                <a:solidFill>
                  <a:srgbClr val="0070C0"/>
                </a:solidFill>
              </a:rPr>
              <a:t>syntactical form called a programming language</a:t>
            </a:r>
            <a:r>
              <a:rPr lang="en-IN" sz="2400" dirty="0" smtClean="0"/>
              <a:t>.</a:t>
            </a:r>
            <a:endParaRPr lang="en-IN" sz="2400" dirty="0"/>
          </a:p>
        </p:txBody>
      </p:sp>
    </p:spTree>
    <p:extLst>
      <p:ext uri="{BB962C8B-B14F-4D97-AF65-F5344CB8AC3E}">
        <p14:creationId xmlns:p14="http://schemas.microsoft.com/office/powerpoint/2010/main" xmlns="" val="38476787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85788"/>
            <a:ext cx="10515600" cy="5591175"/>
          </a:xfrm>
        </p:spPr>
        <p:txBody>
          <a:bodyPr>
            <a:normAutofit/>
          </a:bodyPr>
          <a:lstStyle/>
          <a:p>
            <a:pPr algn="just" fontAlgn="base"/>
            <a:r>
              <a:rPr lang="en-IN" dirty="0"/>
              <a:t>Thus, the compiler doesn’t know the operation of any function, whether it be </a:t>
            </a:r>
            <a:r>
              <a:rPr lang="en-IN" dirty="0" err="1"/>
              <a:t>printf</a:t>
            </a:r>
            <a:r>
              <a:rPr lang="en-IN" dirty="0"/>
              <a:t> or </a:t>
            </a:r>
            <a:r>
              <a:rPr lang="en-IN" dirty="0" err="1"/>
              <a:t>scanf</a:t>
            </a:r>
            <a:r>
              <a:rPr lang="en-IN" dirty="0"/>
              <a:t>. The definitions of these functions are stored in their respective library which the compiler should be able to link. This is what the Linker does. So, when we write #include, it includes </a:t>
            </a:r>
            <a:r>
              <a:rPr lang="en-IN" dirty="0" err="1"/>
              <a:t>stdio.h</a:t>
            </a:r>
            <a:r>
              <a:rPr lang="en-IN" dirty="0"/>
              <a:t> library which gives access to Standard Input and Output. The linker links the object files to the library functions and the program becomes a .exe file. Here, first.exe will be created which is in an executable format.</a:t>
            </a:r>
          </a:p>
          <a:p>
            <a:pPr algn="just" fontAlgn="base"/>
            <a:r>
              <a:rPr lang="en-IN" b="1" dirty="0"/>
              <a:t>Loader</a:t>
            </a:r>
            <a:r>
              <a:rPr lang="en-IN" dirty="0"/>
              <a:t>: Whenever we give the command to execute a particular program, the loader comes into work. The loader will load the .exe file in RAM and inform the CPU with the starting point of the address where this program is loaded.</a:t>
            </a:r>
          </a:p>
          <a:p>
            <a:endParaRPr lang="en-IN" dirty="0"/>
          </a:p>
        </p:txBody>
      </p:sp>
    </p:spTree>
    <p:extLst>
      <p:ext uri="{BB962C8B-B14F-4D97-AF65-F5344CB8AC3E}">
        <p14:creationId xmlns:p14="http://schemas.microsoft.com/office/powerpoint/2010/main" xmlns="" val="185910485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83746"/>
          </a:xfrm>
        </p:spPr>
        <p:txBody>
          <a:bodyPr>
            <a:normAutofit fontScale="90000"/>
          </a:bodyPr>
          <a:lstStyle/>
          <a:p>
            <a:r>
              <a:rPr lang="en-IN" b="1" dirty="0" smtClean="0">
                <a:solidFill>
                  <a:srgbClr val="FF0000"/>
                </a:solidFill>
              </a:rPr>
              <a:t>Brief History of C</a:t>
            </a:r>
            <a:endParaRPr lang="en-IN" b="1" dirty="0">
              <a:solidFill>
                <a:srgbClr val="FF0000"/>
              </a:solidFill>
            </a:endParaRPr>
          </a:p>
        </p:txBody>
      </p:sp>
      <p:sp>
        <p:nvSpPr>
          <p:cNvPr id="3" name="Content Placeholder 2"/>
          <p:cNvSpPr>
            <a:spLocks noGrp="1"/>
          </p:cNvSpPr>
          <p:nvPr>
            <p:ph idx="1"/>
          </p:nvPr>
        </p:nvSpPr>
        <p:spPr>
          <a:xfrm>
            <a:off x="838200" y="1156447"/>
            <a:ext cx="10515600" cy="5020516"/>
          </a:xfrm>
        </p:spPr>
        <p:txBody>
          <a:bodyPr>
            <a:normAutofit fontScale="77500" lnSpcReduction="20000"/>
          </a:bodyPr>
          <a:lstStyle/>
          <a:p>
            <a:pPr algn="just">
              <a:lnSpc>
                <a:spcPct val="150000"/>
              </a:lnSpc>
            </a:pPr>
            <a:r>
              <a:rPr lang="en-IN" dirty="0" smtClean="0"/>
              <a:t>The </a:t>
            </a:r>
            <a:r>
              <a:rPr lang="en-IN" dirty="0"/>
              <a:t>C programming language was developed in the Bell Labs of AT&amp;T by an employee called Dennis Ritchie between 1969 and 1973 while working on Unix operating system. </a:t>
            </a:r>
            <a:endParaRPr lang="en-IN" dirty="0" smtClean="0"/>
          </a:p>
          <a:p>
            <a:pPr algn="just">
              <a:lnSpc>
                <a:spcPct val="150000"/>
              </a:lnSpc>
            </a:pPr>
            <a:r>
              <a:rPr lang="en-IN" dirty="0" smtClean="0"/>
              <a:t>He </a:t>
            </a:r>
            <a:r>
              <a:rPr lang="en-IN" dirty="0"/>
              <a:t>created this language using </a:t>
            </a:r>
            <a:r>
              <a:rPr lang="en-IN" b="1" dirty="0"/>
              <a:t>ALGOL</a:t>
            </a:r>
            <a:r>
              <a:rPr lang="en-IN" dirty="0"/>
              <a:t>, </a:t>
            </a:r>
            <a:r>
              <a:rPr lang="en-IN" b="1" dirty="0"/>
              <a:t>BCPL</a:t>
            </a:r>
            <a:r>
              <a:rPr lang="en-IN" dirty="0"/>
              <a:t>, and </a:t>
            </a:r>
            <a:r>
              <a:rPr lang="en-IN" b="1" dirty="0"/>
              <a:t>B</a:t>
            </a:r>
            <a:r>
              <a:rPr lang="en-IN" dirty="0"/>
              <a:t> the languages that were used before C was created. </a:t>
            </a:r>
            <a:endParaRPr lang="en-IN" dirty="0" smtClean="0"/>
          </a:p>
          <a:p>
            <a:pPr algn="just">
              <a:lnSpc>
                <a:spcPct val="150000"/>
              </a:lnSpc>
            </a:pPr>
            <a:r>
              <a:rPr lang="en-IN" dirty="0" smtClean="0"/>
              <a:t>Ritchie added </a:t>
            </a:r>
            <a:r>
              <a:rPr lang="en-IN" dirty="0"/>
              <a:t>many powerful features to C and used it to further develop the UNIX operating system. </a:t>
            </a:r>
            <a:endParaRPr lang="en-IN" dirty="0" smtClean="0"/>
          </a:p>
          <a:p>
            <a:pPr algn="just">
              <a:lnSpc>
                <a:spcPct val="150000"/>
              </a:lnSpc>
            </a:pPr>
            <a:r>
              <a:rPr lang="en-IN" b="1" dirty="0" smtClean="0"/>
              <a:t>American </a:t>
            </a:r>
            <a:r>
              <a:rPr lang="en-IN" b="1" dirty="0"/>
              <a:t>National Standards Institute (ANSI)</a:t>
            </a:r>
            <a:r>
              <a:rPr lang="en-IN" dirty="0"/>
              <a:t> in 1983, formed a committee to provide a comprehensive definition to the C language and thus came into existence the new ANSI C language with better features.</a:t>
            </a:r>
          </a:p>
        </p:txBody>
      </p:sp>
    </p:spTree>
    <p:extLst>
      <p:ext uri="{BB962C8B-B14F-4D97-AF65-F5344CB8AC3E}">
        <p14:creationId xmlns:p14="http://schemas.microsoft.com/office/powerpoint/2010/main" xmlns="" val="339168541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0" y="76200"/>
            <a:ext cx="12192000" cy="6667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en-US" sz="3733" b="1">
                <a:solidFill>
                  <a:srgbClr val="FF0066"/>
                </a:solidFill>
                <a:latin typeface="Caviar Dreams" pitchFamily="34" charset="0"/>
              </a:rPr>
              <a:t>What is C Character set?</a:t>
            </a:r>
          </a:p>
        </p:txBody>
      </p:sp>
      <p:sp>
        <p:nvSpPr>
          <p:cNvPr id="5" name="Rectangle 4"/>
          <p:cNvSpPr/>
          <p:nvPr/>
        </p:nvSpPr>
        <p:spPr>
          <a:xfrm>
            <a:off x="0" y="728134"/>
            <a:ext cx="12192000" cy="46567"/>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7" name="TextBox 6"/>
          <p:cNvSpPr txBox="1">
            <a:spLocks noChangeArrowheads="1"/>
          </p:cNvSpPr>
          <p:nvPr/>
        </p:nvSpPr>
        <p:spPr bwMode="auto">
          <a:xfrm>
            <a:off x="304800" y="1397000"/>
            <a:ext cx="11582400" cy="1241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r>
              <a:rPr lang="en-US" altLang="en-US" sz="3733" dirty="0">
                <a:solidFill>
                  <a:srgbClr val="003399"/>
                </a:solidFill>
                <a:latin typeface="Trebuchet MS" panose="020B0603020202020204" pitchFamily="34" charset="0"/>
              </a:rPr>
              <a:t>C Character set is a collection of characters supported in C programming language.</a:t>
            </a:r>
          </a:p>
        </p:txBody>
      </p:sp>
      <p:sp>
        <p:nvSpPr>
          <p:cNvPr id="10" name="Oval 9"/>
          <p:cNvSpPr/>
          <p:nvPr/>
        </p:nvSpPr>
        <p:spPr>
          <a:xfrm>
            <a:off x="11662834" y="6400800"/>
            <a:ext cx="427567" cy="381000"/>
          </a:xfrm>
          <a:prstGeom prst="ellipse">
            <a:avLst/>
          </a:prstGeom>
          <a:solidFill>
            <a:srgbClr val="FF0066"/>
          </a:solidFill>
          <a:ln>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11" name="TextBox 10"/>
          <p:cNvSpPr txBox="1"/>
          <p:nvPr/>
        </p:nvSpPr>
        <p:spPr>
          <a:xfrm>
            <a:off x="11703051" y="6345768"/>
            <a:ext cx="347133" cy="461665"/>
          </a:xfrm>
          <a:prstGeom prst="rect">
            <a:avLst/>
          </a:prstGeom>
          <a:noFill/>
          <a:ln>
            <a:noFill/>
          </a:ln>
        </p:spPr>
        <p:style>
          <a:lnRef idx="3">
            <a:schemeClr val="lt1"/>
          </a:lnRef>
          <a:fillRef idx="1">
            <a:schemeClr val="accent1"/>
          </a:fillRef>
          <a:effectRef idx="1">
            <a:schemeClr val="accent1"/>
          </a:effectRef>
          <a:fontRef idx="minor">
            <a:schemeClr val="lt1"/>
          </a:fontRef>
        </p:style>
        <p:txBody>
          <a:bodyPr>
            <a:spAutoFit/>
          </a:bodyPr>
          <a:lstStyle/>
          <a:p>
            <a:pPr algn="ctr">
              <a:defRPr/>
            </a:pPr>
            <a:r>
              <a:rPr lang="en-US" sz="2400" b="1" dirty="0">
                <a:latin typeface="Caviar Dreams" pitchFamily="34" charset="0"/>
              </a:rPr>
              <a:t>1</a:t>
            </a:r>
          </a:p>
        </p:txBody>
      </p:sp>
      <p:sp>
        <p:nvSpPr>
          <p:cNvPr id="13" name="TextBox 12"/>
          <p:cNvSpPr txBox="1">
            <a:spLocks noChangeArrowheads="1"/>
          </p:cNvSpPr>
          <p:nvPr/>
        </p:nvSpPr>
        <p:spPr bwMode="auto">
          <a:xfrm>
            <a:off x="304800" y="3920067"/>
            <a:ext cx="11582400" cy="1241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r>
              <a:rPr lang="en-US" altLang="en-US" sz="3733" dirty="0">
                <a:solidFill>
                  <a:srgbClr val="003399"/>
                </a:solidFill>
                <a:latin typeface="Trebuchet MS" panose="020B0603020202020204" pitchFamily="34" charset="0"/>
              </a:rPr>
              <a:t>C Programming language has a rich set of characters which are used to construct c program instructions.</a:t>
            </a:r>
          </a:p>
        </p:txBody>
      </p:sp>
    </p:spTree>
    <p:extLst>
      <p:ext uri="{BB962C8B-B14F-4D97-AF65-F5344CB8AC3E}">
        <p14:creationId xmlns:p14="http://schemas.microsoft.com/office/powerpoint/2010/main" xmlns="" val="25275145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7" grpId="0"/>
      <p:bldP spid="1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0" y="76200"/>
            <a:ext cx="12192000" cy="6667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en-US" sz="3733" b="1">
                <a:solidFill>
                  <a:srgbClr val="FF0066"/>
                </a:solidFill>
                <a:latin typeface="Caviar Dreams" pitchFamily="34" charset="0"/>
              </a:rPr>
              <a:t>What does C Character Set contains?</a:t>
            </a:r>
          </a:p>
        </p:txBody>
      </p:sp>
      <p:sp>
        <p:nvSpPr>
          <p:cNvPr id="5" name="Rectangle 4"/>
          <p:cNvSpPr/>
          <p:nvPr/>
        </p:nvSpPr>
        <p:spPr>
          <a:xfrm>
            <a:off x="0" y="728134"/>
            <a:ext cx="12192000" cy="46567"/>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10" name="Oval 9"/>
          <p:cNvSpPr/>
          <p:nvPr/>
        </p:nvSpPr>
        <p:spPr>
          <a:xfrm>
            <a:off x="11662834" y="6400800"/>
            <a:ext cx="427567" cy="381000"/>
          </a:xfrm>
          <a:prstGeom prst="ellipse">
            <a:avLst/>
          </a:prstGeom>
          <a:solidFill>
            <a:srgbClr val="FF0066"/>
          </a:solidFill>
          <a:ln>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11" name="TextBox 10"/>
          <p:cNvSpPr txBox="1"/>
          <p:nvPr/>
        </p:nvSpPr>
        <p:spPr>
          <a:xfrm>
            <a:off x="11703051" y="6345768"/>
            <a:ext cx="347133" cy="461665"/>
          </a:xfrm>
          <a:prstGeom prst="rect">
            <a:avLst/>
          </a:prstGeom>
          <a:noFill/>
          <a:ln>
            <a:noFill/>
          </a:ln>
        </p:spPr>
        <p:style>
          <a:lnRef idx="3">
            <a:schemeClr val="lt1"/>
          </a:lnRef>
          <a:fillRef idx="1">
            <a:schemeClr val="accent1"/>
          </a:fillRef>
          <a:effectRef idx="1">
            <a:schemeClr val="accent1"/>
          </a:effectRef>
          <a:fontRef idx="minor">
            <a:schemeClr val="lt1"/>
          </a:fontRef>
        </p:style>
        <p:txBody>
          <a:bodyPr>
            <a:spAutoFit/>
          </a:bodyPr>
          <a:lstStyle/>
          <a:p>
            <a:pPr algn="ctr">
              <a:defRPr/>
            </a:pPr>
            <a:r>
              <a:rPr lang="en-US" sz="2400" b="1" dirty="0">
                <a:latin typeface="Caviar Dreams" pitchFamily="34" charset="0"/>
              </a:rPr>
              <a:t>2</a:t>
            </a:r>
          </a:p>
        </p:txBody>
      </p:sp>
      <p:sp>
        <p:nvSpPr>
          <p:cNvPr id="12" name="TextBox 11"/>
          <p:cNvSpPr txBox="1">
            <a:spLocks noChangeArrowheads="1"/>
          </p:cNvSpPr>
          <p:nvPr/>
        </p:nvSpPr>
        <p:spPr bwMode="auto">
          <a:xfrm>
            <a:off x="304801" y="831852"/>
            <a:ext cx="11571817" cy="16516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r>
              <a:rPr lang="en-US" altLang="en-US" sz="3733" b="1">
                <a:solidFill>
                  <a:srgbClr val="FF0066"/>
                </a:solidFill>
                <a:latin typeface="Trebuchet MS" panose="020B0603020202020204" pitchFamily="34" charset="0"/>
              </a:rPr>
              <a:t>Alphabets</a:t>
            </a:r>
          </a:p>
          <a:p>
            <a:pPr algn="just" eaLnBrk="1" hangingPunct="1"/>
            <a:r>
              <a:rPr lang="en-US" altLang="en-US" sz="3200" b="1">
                <a:solidFill>
                  <a:srgbClr val="FF0066"/>
                </a:solidFill>
                <a:latin typeface="Trebuchet MS" panose="020B0603020202020204" pitchFamily="34" charset="0"/>
              </a:rPr>
              <a:t>-</a:t>
            </a:r>
            <a:r>
              <a:rPr lang="en-US" altLang="en-US" sz="3200">
                <a:solidFill>
                  <a:srgbClr val="003399"/>
                </a:solidFill>
                <a:latin typeface="Trebuchet MS" panose="020B0603020202020204" pitchFamily="34" charset="0"/>
              </a:rPr>
              <a:t> C Language supports all alphabets of English. It supports both </a:t>
            </a:r>
            <a:r>
              <a:rPr lang="en-US" altLang="en-US" sz="3200" b="1" u="sng">
                <a:solidFill>
                  <a:srgbClr val="003399"/>
                </a:solidFill>
                <a:latin typeface="Trebuchet MS" panose="020B0603020202020204" pitchFamily="34" charset="0"/>
              </a:rPr>
              <a:t>UPPERCASE</a:t>
            </a:r>
            <a:r>
              <a:rPr lang="en-US" altLang="en-US" sz="3200">
                <a:solidFill>
                  <a:srgbClr val="003399"/>
                </a:solidFill>
                <a:latin typeface="Trebuchet MS" panose="020B0603020202020204" pitchFamily="34" charset="0"/>
              </a:rPr>
              <a:t> &amp; </a:t>
            </a:r>
            <a:r>
              <a:rPr lang="en-US" altLang="en-US" sz="3200" b="1" u="sng">
                <a:solidFill>
                  <a:srgbClr val="003399"/>
                </a:solidFill>
                <a:latin typeface="Trebuchet MS" panose="020B0603020202020204" pitchFamily="34" charset="0"/>
              </a:rPr>
              <a:t>lowercase</a:t>
            </a:r>
            <a:r>
              <a:rPr lang="en-US" altLang="en-US" sz="3200">
                <a:solidFill>
                  <a:srgbClr val="003399"/>
                </a:solidFill>
                <a:latin typeface="Trebuchet MS" panose="020B0603020202020204" pitchFamily="34" charset="0"/>
              </a:rPr>
              <a:t> letters  </a:t>
            </a:r>
          </a:p>
        </p:txBody>
      </p:sp>
      <p:sp>
        <p:nvSpPr>
          <p:cNvPr id="13" name="TextBox 12"/>
          <p:cNvSpPr txBox="1">
            <a:spLocks noChangeArrowheads="1"/>
          </p:cNvSpPr>
          <p:nvPr/>
        </p:nvSpPr>
        <p:spPr bwMode="auto">
          <a:xfrm>
            <a:off x="304801" y="2717801"/>
            <a:ext cx="11571817" cy="16516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r>
              <a:rPr lang="en-US" altLang="en-US" sz="3733" b="1">
                <a:solidFill>
                  <a:srgbClr val="FF0066"/>
                </a:solidFill>
                <a:latin typeface="Trebuchet MS" panose="020B0603020202020204" pitchFamily="34" charset="0"/>
              </a:rPr>
              <a:t>Digits</a:t>
            </a:r>
          </a:p>
          <a:p>
            <a:pPr algn="just" eaLnBrk="1" hangingPunct="1"/>
            <a:r>
              <a:rPr lang="en-US" altLang="en-US" sz="3200" b="1">
                <a:solidFill>
                  <a:srgbClr val="FF0066"/>
                </a:solidFill>
                <a:latin typeface="Trebuchet MS" panose="020B0603020202020204" pitchFamily="34" charset="0"/>
              </a:rPr>
              <a:t>-</a:t>
            </a:r>
            <a:r>
              <a:rPr lang="en-US" altLang="en-US" sz="3200">
                <a:solidFill>
                  <a:srgbClr val="003399"/>
                </a:solidFill>
                <a:latin typeface="Trebuchet MS" panose="020B0603020202020204" pitchFamily="34" charset="0"/>
              </a:rPr>
              <a:t> C Language supports 10 digits to construct numbers. Those 10 digits are </a:t>
            </a:r>
            <a:r>
              <a:rPr lang="en-US" altLang="en-US" sz="3200" b="1" u="sng">
                <a:solidFill>
                  <a:srgbClr val="003399"/>
                </a:solidFill>
                <a:latin typeface="Trebuchet MS" panose="020B0603020202020204" pitchFamily="34" charset="0"/>
              </a:rPr>
              <a:t>0,1,2,3,4,5,6,7,8,9</a:t>
            </a:r>
            <a:r>
              <a:rPr lang="en-US" altLang="en-US" sz="3200">
                <a:solidFill>
                  <a:srgbClr val="003399"/>
                </a:solidFill>
                <a:latin typeface="Trebuchet MS" panose="020B0603020202020204" pitchFamily="34" charset="0"/>
              </a:rPr>
              <a:t>  </a:t>
            </a:r>
          </a:p>
        </p:txBody>
      </p:sp>
      <p:sp>
        <p:nvSpPr>
          <p:cNvPr id="19" name="TextBox 18"/>
          <p:cNvSpPr txBox="1">
            <a:spLocks noChangeArrowheads="1"/>
          </p:cNvSpPr>
          <p:nvPr/>
        </p:nvSpPr>
        <p:spPr bwMode="auto">
          <a:xfrm>
            <a:off x="304801" y="4504267"/>
            <a:ext cx="11571817" cy="2144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r>
              <a:rPr lang="en-US" altLang="en-US" sz="3733" b="1">
                <a:solidFill>
                  <a:srgbClr val="FF0066"/>
                </a:solidFill>
                <a:latin typeface="Trebuchet MS" panose="020B0603020202020204" pitchFamily="34" charset="0"/>
              </a:rPr>
              <a:t>Special Symbols</a:t>
            </a:r>
          </a:p>
          <a:p>
            <a:pPr algn="just" eaLnBrk="1" hangingPunct="1"/>
            <a:r>
              <a:rPr lang="en-US" altLang="en-US" sz="3200" b="1">
                <a:solidFill>
                  <a:srgbClr val="FF0066"/>
                </a:solidFill>
                <a:latin typeface="Trebuchet MS" panose="020B0603020202020204" pitchFamily="34" charset="0"/>
              </a:rPr>
              <a:t>-</a:t>
            </a:r>
            <a:r>
              <a:rPr lang="en-US" altLang="en-US" sz="3200">
                <a:solidFill>
                  <a:srgbClr val="003399"/>
                </a:solidFill>
                <a:latin typeface="Trebuchet MS" panose="020B0603020202020204" pitchFamily="34" charset="0"/>
              </a:rPr>
              <a:t> C supports a rich set of special symbols that include symbols to perform mathematical operations, condition checking, white space, back space, etc…  </a:t>
            </a:r>
          </a:p>
        </p:txBody>
      </p:sp>
    </p:spTree>
    <p:extLst>
      <p:ext uri="{BB962C8B-B14F-4D97-AF65-F5344CB8AC3E}">
        <p14:creationId xmlns:p14="http://schemas.microsoft.com/office/powerpoint/2010/main" xmlns="" val="19406517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animEffect transition="in" filter="fade">
                                      <p:cBhvr>
                                        <p:cTn id="15" dur="500"/>
                                        <p:tgtEl>
                                          <p:spTgt spid="12">
                                            <p:txEl>
                                              <p:pRg st="0" end="0"/>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nodeType="clickEffect">
                                  <p:stCondLst>
                                    <p:cond delay="0"/>
                                  </p:stCondLst>
                                  <p:childTnLst>
                                    <p:set>
                                      <p:cBhvr>
                                        <p:cTn id="19" dur="1" fill="hold">
                                          <p:stCondLst>
                                            <p:cond delay="0"/>
                                          </p:stCondLst>
                                        </p:cTn>
                                        <p:tgtEl>
                                          <p:spTgt spid="13">
                                            <p:txEl>
                                              <p:pRg st="0" end="0"/>
                                            </p:txEl>
                                          </p:spTgt>
                                        </p:tgtEl>
                                        <p:attrNameLst>
                                          <p:attrName>style.visibility</p:attrName>
                                        </p:attrNameLst>
                                      </p:cBhvr>
                                      <p:to>
                                        <p:strVal val="visible"/>
                                      </p:to>
                                    </p:set>
                                    <p:animEffect transition="in" filter="fade">
                                      <p:cBhvr>
                                        <p:cTn id="20" dur="500"/>
                                        <p:tgtEl>
                                          <p:spTgt spid="13">
                                            <p:txEl>
                                              <p:pRg st="0" end="0"/>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nodeType="clickEffect">
                                  <p:stCondLst>
                                    <p:cond delay="0"/>
                                  </p:stCondLst>
                                  <p:childTnLst>
                                    <p:set>
                                      <p:cBhvr>
                                        <p:cTn id="24" dur="1" fill="hold">
                                          <p:stCondLst>
                                            <p:cond delay="0"/>
                                          </p:stCondLst>
                                        </p:cTn>
                                        <p:tgtEl>
                                          <p:spTgt spid="19">
                                            <p:txEl>
                                              <p:pRg st="0" end="0"/>
                                            </p:txEl>
                                          </p:spTgt>
                                        </p:tgtEl>
                                        <p:attrNameLst>
                                          <p:attrName>style.visibility</p:attrName>
                                        </p:attrNameLst>
                                      </p:cBhvr>
                                      <p:to>
                                        <p:strVal val="visible"/>
                                      </p:to>
                                    </p:set>
                                    <p:animEffect transition="in" filter="fade">
                                      <p:cBhvr>
                                        <p:cTn id="25" dur="500"/>
                                        <p:tgtEl>
                                          <p:spTgt spid="19">
                                            <p:txEl>
                                              <p:pRg st="0" end="0"/>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0" presetClass="entr" presetSubtype="0" fill="hold" nodeType="clickEffect">
                                  <p:stCondLst>
                                    <p:cond delay="0"/>
                                  </p:stCondLst>
                                  <p:childTnLst>
                                    <p:set>
                                      <p:cBhvr>
                                        <p:cTn id="29" dur="1" fill="hold">
                                          <p:stCondLst>
                                            <p:cond delay="0"/>
                                          </p:stCondLst>
                                        </p:cTn>
                                        <p:tgtEl>
                                          <p:spTgt spid="12">
                                            <p:txEl>
                                              <p:pRg st="1" end="1"/>
                                            </p:txEl>
                                          </p:spTgt>
                                        </p:tgtEl>
                                        <p:attrNameLst>
                                          <p:attrName>style.visibility</p:attrName>
                                        </p:attrNameLst>
                                      </p:cBhvr>
                                      <p:to>
                                        <p:strVal val="visible"/>
                                      </p:to>
                                    </p:set>
                                    <p:animEffect transition="in" filter="fade">
                                      <p:cBhvr>
                                        <p:cTn id="30" dur="500"/>
                                        <p:tgtEl>
                                          <p:spTgt spid="12">
                                            <p:txEl>
                                              <p:pRg st="1" end="1"/>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0" presetClass="entr" presetSubtype="0" fill="hold" nodeType="clickEffect">
                                  <p:stCondLst>
                                    <p:cond delay="0"/>
                                  </p:stCondLst>
                                  <p:childTnLst>
                                    <p:set>
                                      <p:cBhvr>
                                        <p:cTn id="34" dur="1" fill="hold">
                                          <p:stCondLst>
                                            <p:cond delay="0"/>
                                          </p:stCondLst>
                                        </p:cTn>
                                        <p:tgtEl>
                                          <p:spTgt spid="13">
                                            <p:txEl>
                                              <p:pRg st="1" end="1"/>
                                            </p:txEl>
                                          </p:spTgt>
                                        </p:tgtEl>
                                        <p:attrNameLst>
                                          <p:attrName>style.visibility</p:attrName>
                                        </p:attrNameLst>
                                      </p:cBhvr>
                                      <p:to>
                                        <p:strVal val="visible"/>
                                      </p:to>
                                    </p:set>
                                    <p:animEffect transition="in" filter="fade">
                                      <p:cBhvr>
                                        <p:cTn id="35" dur="500"/>
                                        <p:tgtEl>
                                          <p:spTgt spid="13">
                                            <p:txEl>
                                              <p:pRg st="1" end="1"/>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0" presetClass="entr" presetSubtype="0" fill="hold" nodeType="clickEffect">
                                  <p:stCondLst>
                                    <p:cond delay="0"/>
                                  </p:stCondLst>
                                  <p:childTnLst>
                                    <p:set>
                                      <p:cBhvr>
                                        <p:cTn id="39" dur="1" fill="hold">
                                          <p:stCondLst>
                                            <p:cond delay="0"/>
                                          </p:stCondLst>
                                        </p:cTn>
                                        <p:tgtEl>
                                          <p:spTgt spid="19">
                                            <p:txEl>
                                              <p:pRg st="1" end="1"/>
                                            </p:txEl>
                                          </p:spTgt>
                                        </p:tgtEl>
                                        <p:attrNameLst>
                                          <p:attrName>style.visibility</p:attrName>
                                        </p:attrNameLst>
                                      </p:cBhvr>
                                      <p:to>
                                        <p:strVal val="visible"/>
                                      </p:to>
                                    </p:set>
                                    <p:animEffect transition="in" filter="fade">
                                      <p:cBhvr>
                                        <p:cTn id="40" dur="500"/>
                                        <p:tgtEl>
                                          <p:spTgt spid="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0" y="76201"/>
            <a:ext cx="12192000" cy="6667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en-US" sz="3733" b="1">
                <a:solidFill>
                  <a:srgbClr val="FF0066"/>
                </a:solidFill>
                <a:latin typeface="Caviar Dreams" pitchFamily="34" charset="0"/>
              </a:rPr>
              <a:t>Commonly used Special Symbols with ASCII Values</a:t>
            </a:r>
          </a:p>
        </p:txBody>
      </p:sp>
      <p:sp>
        <p:nvSpPr>
          <p:cNvPr id="5" name="Rectangle 4"/>
          <p:cNvSpPr/>
          <p:nvPr/>
        </p:nvSpPr>
        <p:spPr>
          <a:xfrm>
            <a:off x="0" y="728134"/>
            <a:ext cx="12192000" cy="46567"/>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10" name="Oval 9"/>
          <p:cNvSpPr/>
          <p:nvPr/>
        </p:nvSpPr>
        <p:spPr>
          <a:xfrm>
            <a:off x="11662834" y="6400800"/>
            <a:ext cx="427567" cy="381000"/>
          </a:xfrm>
          <a:prstGeom prst="ellipse">
            <a:avLst/>
          </a:prstGeom>
          <a:solidFill>
            <a:srgbClr val="FF0066"/>
          </a:solidFill>
          <a:ln>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11" name="TextBox 10"/>
          <p:cNvSpPr txBox="1"/>
          <p:nvPr/>
        </p:nvSpPr>
        <p:spPr>
          <a:xfrm>
            <a:off x="11703051" y="6345768"/>
            <a:ext cx="347133" cy="461665"/>
          </a:xfrm>
          <a:prstGeom prst="rect">
            <a:avLst/>
          </a:prstGeom>
          <a:noFill/>
          <a:ln>
            <a:noFill/>
          </a:ln>
        </p:spPr>
        <p:style>
          <a:lnRef idx="3">
            <a:schemeClr val="lt1"/>
          </a:lnRef>
          <a:fillRef idx="1">
            <a:schemeClr val="accent1"/>
          </a:fillRef>
          <a:effectRef idx="1">
            <a:schemeClr val="accent1"/>
          </a:effectRef>
          <a:fontRef idx="minor">
            <a:schemeClr val="lt1"/>
          </a:fontRef>
        </p:style>
        <p:txBody>
          <a:bodyPr>
            <a:spAutoFit/>
          </a:bodyPr>
          <a:lstStyle/>
          <a:p>
            <a:pPr algn="ctr">
              <a:defRPr/>
            </a:pPr>
            <a:r>
              <a:rPr lang="en-US" sz="2400" b="1" dirty="0">
                <a:latin typeface="Caviar Dreams" pitchFamily="34" charset="0"/>
              </a:rPr>
              <a:t>3</a:t>
            </a:r>
          </a:p>
        </p:txBody>
      </p:sp>
      <p:pic>
        <p:nvPicPr>
          <p:cNvPr id="5133" name="Picture 13" descr="C:\Users\Raja\Desktop\c-character-set.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39752" y="787401"/>
            <a:ext cx="11042649" cy="99377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8804494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4" presetClass="path" presetSubtype="0" accel="50000" decel="50000" fill="hold" nodeType="clickEffect">
                                  <p:stCondLst>
                                    <p:cond delay="0"/>
                                  </p:stCondLst>
                                  <p:childTnLst>
                                    <p:animMotion origin="layout" path="M 1.38889E-6 2.46914E-6 L 0.00295 -0.59105 " pathEditMode="relative" rAng="0" ptsTypes="AA">
                                      <p:cBhvr>
                                        <p:cTn id="6" dur="2000" fill="hold"/>
                                        <p:tgtEl>
                                          <p:spTgt spid="5133"/>
                                        </p:tgtEl>
                                        <p:attrNameLst>
                                          <p:attrName>ppt_x</p:attrName>
                                          <p:attrName>ppt_y</p:attrName>
                                        </p:attrNameLst>
                                      </p:cBhvr>
                                      <p:rCtr x="139" y="-2956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ext uri="{D42A27DB-BD31-4B8C-83A1-F6EECF244321}">
                <p14:modId xmlns:p14="http://schemas.microsoft.com/office/powerpoint/2010/main" xmlns="" val="3677697796"/>
              </p:ext>
            </p:extLst>
          </p:nvPr>
        </p:nvGraphicFramePr>
        <p:xfrm>
          <a:off x="3488531" y="1784629"/>
          <a:ext cx="5043487" cy="4941354"/>
        </p:xfrm>
        <a:graphic>
          <a:graphicData uri="http://schemas.openxmlformats.org/drawingml/2006/table">
            <a:tbl>
              <a:tblPr firstRow="1" firstCol="1" bandRow="1">
                <a:tableStyleId>{5C22544A-7EE6-4342-B048-85BDC9FD1C3A}</a:tableStyleId>
              </a:tblPr>
              <a:tblGrid>
                <a:gridCol w="2317803"/>
                <a:gridCol w="2725684"/>
              </a:tblGrid>
              <a:tr h="826554">
                <a:tc>
                  <a:txBody>
                    <a:bodyPr/>
                    <a:lstStyle/>
                    <a:p>
                      <a:pPr algn="ctr">
                        <a:lnSpc>
                          <a:spcPct val="150000"/>
                        </a:lnSpc>
                        <a:spcAft>
                          <a:spcPts val="0"/>
                        </a:spcAft>
                      </a:pPr>
                      <a:r>
                        <a:rPr lang="en-IN" sz="2000" dirty="0" err="1">
                          <a:solidFill>
                            <a:schemeClr val="tx1"/>
                          </a:solidFill>
                          <a:effectLst/>
                        </a:rPr>
                        <a:t>Trigraph</a:t>
                      </a:r>
                      <a:r>
                        <a:rPr lang="en-IN" sz="2000" dirty="0">
                          <a:solidFill>
                            <a:schemeClr val="tx1"/>
                          </a:solidFill>
                          <a:effectLst/>
                        </a:rPr>
                        <a:t> sequence</a:t>
                      </a: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IN" sz="2000" dirty="0">
                          <a:solidFill>
                            <a:schemeClr val="tx1"/>
                          </a:solidFill>
                          <a:effectLst/>
                        </a:rPr>
                        <a:t>Translation</a:t>
                      </a: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390761">
                <a:tc>
                  <a:txBody>
                    <a:bodyPr/>
                    <a:lstStyle/>
                    <a:p>
                      <a:pPr algn="ctr">
                        <a:lnSpc>
                          <a:spcPct val="150000"/>
                        </a:lnSpc>
                        <a:spcAft>
                          <a:spcPts val="0"/>
                        </a:spcAft>
                      </a:pPr>
                      <a:r>
                        <a:rPr lang="en-IN" sz="2000">
                          <a:solidFill>
                            <a:schemeClr val="tx1"/>
                          </a:solidFill>
                          <a:effectLst/>
                        </a:rPr>
                        <a:t>??=</a:t>
                      </a:r>
                      <a:endParaRPr lang="en-IN" sz="2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IN" sz="2000" dirty="0">
                          <a:solidFill>
                            <a:schemeClr val="tx1"/>
                          </a:solidFill>
                          <a:effectLst/>
                        </a:rPr>
                        <a:t> #     Number sign</a:t>
                      </a: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90761">
                <a:tc>
                  <a:txBody>
                    <a:bodyPr/>
                    <a:lstStyle/>
                    <a:p>
                      <a:pPr algn="ctr">
                        <a:lnSpc>
                          <a:spcPct val="150000"/>
                        </a:lnSpc>
                        <a:spcAft>
                          <a:spcPts val="0"/>
                        </a:spcAft>
                      </a:pPr>
                      <a:r>
                        <a:rPr lang="en-IN" sz="2000">
                          <a:solidFill>
                            <a:schemeClr val="tx1"/>
                          </a:solidFill>
                          <a:effectLst/>
                        </a:rPr>
                        <a:t>??(</a:t>
                      </a:r>
                      <a:endParaRPr lang="en-IN" sz="2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IN" sz="2000" dirty="0">
                          <a:solidFill>
                            <a:schemeClr val="tx1"/>
                          </a:solidFill>
                          <a:effectLst/>
                        </a:rPr>
                        <a:t> [      Left bracket</a:t>
                      </a: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90761">
                <a:tc>
                  <a:txBody>
                    <a:bodyPr/>
                    <a:lstStyle/>
                    <a:p>
                      <a:pPr algn="ctr">
                        <a:lnSpc>
                          <a:spcPct val="150000"/>
                        </a:lnSpc>
                        <a:spcAft>
                          <a:spcPts val="0"/>
                        </a:spcAft>
                      </a:pPr>
                      <a:r>
                        <a:rPr lang="en-IN" sz="2000" dirty="0">
                          <a:solidFill>
                            <a:schemeClr val="tx1"/>
                          </a:solidFill>
                          <a:effectLst/>
                        </a:rPr>
                        <a:t>??/</a:t>
                      </a: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IN" sz="2000" dirty="0">
                          <a:solidFill>
                            <a:schemeClr val="tx1"/>
                          </a:solidFill>
                          <a:effectLst/>
                        </a:rPr>
                        <a:t> \      Back slash</a:t>
                      </a: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90761">
                <a:tc>
                  <a:txBody>
                    <a:bodyPr/>
                    <a:lstStyle/>
                    <a:p>
                      <a:pPr algn="ctr">
                        <a:lnSpc>
                          <a:spcPct val="150000"/>
                        </a:lnSpc>
                        <a:spcAft>
                          <a:spcPts val="0"/>
                        </a:spcAft>
                      </a:pPr>
                      <a:r>
                        <a:rPr lang="en-IN" sz="2000" dirty="0">
                          <a:solidFill>
                            <a:schemeClr val="tx1"/>
                          </a:solidFill>
                          <a:effectLst/>
                        </a:rPr>
                        <a:t>??)</a:t>
                      </a: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IN" sz="2000" dirty="0">
                          <a:solidFill>
                            <a:schemeClr val="tx1"/>
                          </a:solidFill>
                          <a:effectLst/>
                        </a:rPr>
                        <a:t> ]      Right bracket</a:t>
                      </a: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90761">
                <a:tc>
                  <a:txBody>
                    <a:bodyPr/>
                    <a:lstStyle/>
                    <a:p>
                      <a:pPr algn="ctr">
                        <a:lnSpc>
                          <a:spcPct val="150000"/>
                        </a:lnSpc>
                        <a:spcAft>
                          <a:spcPts val="0"/>
                        </a:spcAft>
                      </a:pPr>
                      <a:r>
                        <a:rPr lang="en-IN" sz="2000">
                          <a:solidFill>
                            <a:schemeClr val="tx1"/>
                          </a:solidFill>
                          <a:effectLst/>
                        </a:rPr>
                        <a:t>??'</a:t>
                      </a:r>
                      <a:endParaRPr lang="en-IN" sz="2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IN" sz="2000" dirty="0">
                          <a:solidFill>
                            <a:schemeClr val="tx1"/>
                          </a:solidFill>
                          <a:effectLst/>
                        </a:rPr>
                        <a:t> ^     Caret</a:t>
                      </a: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90761">
                <a:tc>
                  <a:txBody>
                    <a:bodyPr/>
                    <a:lstStyle/>
                    <a:p>
                      <a:pPr algn="ctr">
                        <a:lnSpc>
                          <a:spcPct val="150000"/>
                        </a:lnSpc>
                        <a:spcAft>
                          <a:spcPts val="0"/>
                        </a:spcAft>
                      </a:pPr>
                      <a:r>
                        <a:rPr lang="en-IN" sz="2000">
                          <a:solidFill>
                            <a:schemeClr val="tx1"/>
                          </a:solidFill>
                          <a:effectLst/>
                        </a:rPr>
                        <a:t>??&lt;</a:t>
                      </a:r>
                      <a:endParaRPr lang="en-IN" sz="2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IN" sz="2000" dirty="0">
                          <a:solidFill>
                            <a:schemeClr val="tx1"/>
                          </a:solidFill>
                          <a:effectLst/>
                        </a:rPr>
                        <a:t> {     Left brace</a:t>
                      </a: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90761">
                <a:tc>
                  <a:txBody>
                    <a:bodyPr/>
                    <a:lstStyle/>
                    <a:p>
                      <a:pPr algn="ctr">
                        <a:lnSpc>
                          <a:spcPct val="150000"/>
                        </a:lnSpc>
                        <a:spcAft>
                          <a:spcPts val="0"/>
                        </a:spcAft>
                      </a:pPr>
                      <a:r>
                        <a:rPr lang="en-IN" sz="2000">
                          <a:solidFill>
                            <a:schemeClr val="tx1"/>
                          </a:solidFill>
                          <a:effectLst/>
                        </a:rPr>
                        <a:t>??!</a:t>
                      </a:r>
                      <a:endParaRPr lang="en-IN" sz="2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IN" sz="2000" dirty="0">
                          <a:solidFill>
                            <a:schemeClr val="tx1"/>
                          </a:solidFill>
                          <a:effectLst/>
                        </a:rPr>
                        <a:t>  |      Vertical bar</a:t>
                      </a: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90761">
                <a:tc>
                  <a:txBody>
                    <a:bodyPr/>
                    <a:lstStyle/>
                    <a:p>
                      <a:pPr algn="ctr">
                        <a:lnSpc>
                          <a:spcPct val="150000"/>
                        </a:lnSpc>
                        <a:spcAft>
                          <a:spcPts val="0"/>
                        </a:spcAft>
                      </a:pPr>
                      <a:r>
                        <a:rPr lang="en-IN" sz="2000">
                          <a:solidFill>
                            <a:schemeClr val="tx1"/>
                          </a:solidFill>
                          <a:effectLst/>
                        </a:rPr>
                        <a:t>??&gt;</a:t>
                      </a:r>
                      <a:endParaRPr lang="en-IN" sz="2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IN" sz="2000" dirty="0">
                          <a:solidFill>
                            <a:schemeClr val="tx1"/>
                          </a:solidFill>
                          <a:effectLst/>
                        </a:rPr>
                        <a:t> }     Right brace</a:t>
                      </a: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90761">
                <a:tc>
                  <a:txBody>
                    <a:bodyPr/>
                    <a:lstStyle/>
                    <a:p>
                      <a:pPr algn="ctr">
                        <a:lnSpc>
                          <a:spcPct val="150000"/>
                        </a:lnSpc>
                        <a:spcAft>
                          <a:spcPts val="0"/>
                        </a:spcAft>
                      </a:pPr>
                      <a:r>
                        <a:rPr lang="en-IN" sz="2000" dirty="0">
                          <a:solidFill>
                            <a:schemeClr val="tx1"/>
                          </a:solidFill>
                          <a:effectLst/>
                        </a:rPr>
                        <a:t>??-</a:t>
                      </a: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IN" sz="2000" dirty="0">
                          <a:solidFill>
                            <a:schemeClr val="tx1"/>
                          </a:solidFill>
                          <a:effectLst/>
                        </a:rPr>
                        <a:t> ~     Tilde</a:t>
                      </a: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12" name="Rectangle 11"/>
          <p:cNvSpPr/>
          <p:nvPr/>
        </p:nvSpPr>
        <p:spPr>
          <a:xfrm>
            <a:off x="1104900" y="657225"/>
            <a:ext cx="9810750" cy="1338828"/>
          </a:xfrm>
          <a:prstGeom prst="rect">
            <a:avLst/>
          </a:prstGeom>
        </p:spPr>
        <p:txBody>
          <a:bodyPr wrap="square">
            <a:spAutoFit/>
          </a:bodyPr>
          <a:lstStyle/>
          <a:p>
            <a:pPr algn="just">
              <a:lnSpc>
                <a:spcPct val="150000"/>
              </a:lnSpc>
              <a:spcAft>
                <a:spcPts val="1000"/>
              </a:spcAft>
            </a:pPr>
            <a:r>
              <a:rPr lang="en-IN" dirty="0" smtClean="0">
                <a:effectLst/>
                <a:latin typeface="Times New Roman" panose="02020603050405020304" pitchFamily="18" charset="0"/>
                <a:ea typeface="Calibri" panose="020F0502020204030204" pitchFamily="34" charset="0"/>
                <a:cs typeface="Times New Roman" panose="02020603050405020304" pitchFamily="18" charset="0"/>
              </a:rPr>
              <a:t>A </a:t>
            </a:r>
            <a:r>
              <a:rPr lang="en-IN" b="1" dirty="0" err="1" smtClean="0">
                <a:effectLst/>
                <a:latin typeface="Times New Roman" panose="02020603050405020304" pitchFamily="18" charset="0"/>
                <a:ea typeface="Calibri" panose="020F0502020204030204" pitchFamily="34" charset="0"/>
                <a:cs typeface="Times New Roman" panose="02020603050405020304" pitchFamily="18" charset="0"/>
              </a:rPr>
              <a:t>Trigraph</a:t>
            </a:r>
            <a:r>
              <a:rPr lang="en-IN" dirty="0" smtClean="0">
                <a:effectLst/>
                <a:latin typeface="Times New Roman" panose="02020603050405020304" pitchFamily="18" charset="0"/>
                <a:ea typeface="Calibri" panose="020F0502020204030204" pitchFamily="34" charset="0"/>
                <a:cs typeface="Times New Roman" panose="02020603050405020304" pitchFamily="18" charset="0"/>
              </a:rPr>
              <a:t> sequences provides a way to enter certain characters that are not available on some keyboards. Each </a:t>
            </a:r>
            <a:r>
              <a:rPr lang="en-IN" dirty="0" err="1" smtClean="0">
                <a:effectLst/>
                <a:latin typeface="Times New Roman" panose="02020603050405020304" pitchFamily="18" charset="0"/>
                <a:ea typeface="Calibri" panose="020F0502020204030204" pitchFamily="34" charset="0"/>
                <a:cs typeface="Times New Roman" panose="02020603050405020304" pitchFamily="18" charset="0"/>
              </a:rPr>
              <a:t>trigraph</a:t>
            </a:r>
            <a:r>
              <a:rPr lang="en-IN" dirty="0" smtClean="0">
                <a:effectLst/>
                <a:latin typeface="Times New Roman" panose="02020603050405020304" pitchFamily="18" charset="0"/>
                <a:ea typeface="Calibri" panose="020F0502020204030204" pitchFamily="34" charset="0"/>
                <a:cs typeface="Times New Roman" panose="02020603050405020304" pitchFamily="18" charset="0"/>
              </a:rPr>
              <a:t> sequence consists of three characters (two question marks followed by another character) as shown below.</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133721206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c tokens"/>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755775" y="1471612"/>
            <a:ext cx="8439626" cy="4714875"/>
          </a:xfrm>
          <a:prstGeom prst="rect">
            <a:avLst/>
          </a:prstGeom>
          <a:noFill/>
          <a:extLst>
            <a:ext uri="{909E8E84-426E-40DD-AFC4-6F175D3DCCD1}">
              <a14:hiddenFill xmlns:a14="http://schemas.microsoft.com/office/drawing/2010/main" xmlns="">
                <a:solidFill>
                  <a:srgbClr val="FFFFFF"/>
                </a:solidFill>
              </a14:hiddenFill>
            </a:ext>
          </a:extLst>
        </p:spPr>
      </p:pic>
      <p:sp>
        <p:nvSpPr>
          <p:cNvPr id="3" name="Rectangle 2"/>
          <p:cNvSpPr/>
          <p:nvPr/>
        </p:nvSpPr>
        <p:spPr>
          <a:xfrm>
            <a:off x="773022" y="215384"/>
            <a:ext cx="6903172" cy="923330"/>
          </a:xfrm>
          <a:prstGeom prst="rect">
            <a:avLst/>
          </a:prstGeom>
        </p:spPr>
        <p:txBody>
          <a:bodyPr wrap="none">
            <a:spAutoFit/>
          </a:bodyPr>
          <a:lstStyle/>
          <a:p>
            <a:r>
              <a:rPr lang="en-IN" b="1" dirty="0" smtClean="0">
                <a:effectLst/>
                <a:latin typeface="Times New Roman" panose="02020603050405020304" pitchFamily="18" charset="0"/>
                <a:ea typeface="Calibri" panose="020F0502020204030204" pitchFamily="34" charset="0"/>
              </a:rPr>
              <a:t>C Tokens:</a:t>
            </a:r>
          </a:p>
          <a:p>
            <a:r>
              <a:rPr lang="en-IN" dirty="0"/>
              <a:t>In C programs, each word and punctuation is referred to as a token. </a:t>
            </a:r>
            <a:endParaRPr lang="en-IN" dirty="0" smtClean="0"/>
          </a:p>
          <a:p>
            <a:r>
              <a:rPr lang="en-IN" dirty="0" smtClean="0"/>
              <a:t>C </a:t>
            </a:r>
            <a:r>
              <a:rPr lang="en-IN" dirty="0"/>
              <a:t>Tokens are the smallest building block or smallest unit of a C program.</a:t>
            </a:r>
          </a:p>
        </p:txBody>
      </p:sp>
    </p:spTree>
    <p:extLst>
      <p:ext uri="{BB962C8B-B14F-4D97-AF65-F5344CB8AC3E}">
        <p14:creationId xmlns:p14="http://schemas.microsoft.com/office/powerpoint/2010/main" xmlns="" val="249844186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5013"/>
          </a:xfrm>
        </p:spPr>
        <p:txBody>
          <a:bodyPr/>
          <a:lstStyle/>
          <a:p>
            <a:r>
              <a:rPr lang="en-IN" b="1" dirty="0" smtClean="0"/>
              <a:t>Keywords</a:t>
            </a:r>
            <a:endParaRPr lang="en-IN" b="1" dirty="0"/>
          </a:p>
        </p:txBody>
      </p:sp>
      <p:sp>
        <p:nvSpPr>
          <p:cNvPr id="3" name="Content Placeholder 2"/>
          <p:cNvSpPr>
            <a:spLocks noGrp="1"/>
          </p:cNvSpPr>
          <p:nvPr>
            <p:ph idx="1"/>
          </p:nvPr>
        </p:nvSpPr>
        <p:spPr>
          <a:xfrm>
            <a:off x="838200" y="1400175"/>
            <a:ext cx="10515600" cy="4776788"/>
          </a:xfrm>
        </p:spPr>
        <p:txBody>
          <a:bodyPr/>
          <a:lstStyle/>
          <a:p>
            <a:pPr fontAlgn="base"/>
            <a:r>
              <a:rPr lang="en-IN" dirty="0"/>
              <a:t>Keywords are pre-defined words in a C compiler.</a:t>
            </a:r>
          </a:p>
          <a:p>
            <a:pPr fontAlgn="base"/>
            <a:r>
              <a:rPr lang="en-IN" dirty="0"/>
              <a:t>Each keyword is meant to perform a specific function in a C program.</a:t>
            </a:r>
          </a:p>
          <a:p>
            <a:pPr fontAlgn="base"/>
            <a:r>
              <a:rPr lang="en-IN" dirty="0"/>
              <a:t>Since keywords are referred names for compiler, they can’t be used as variable name.</a:t>
            </a:r>
          </a:p>
          <a:p>
            <a:pPr fontAlgn="base"/>
            <a:r>
              <a:rPr lang="en-IN" dirty="0"/>
              <a:t>C language supports 32 keywords which are given below. </a:t>
            </a:r>
          </a:p>
          <a:p>
            <a:endParaRPr lang="en-IN" dirty="0"/>
          </a:p>
        </p:txBody>
      </p:sp>
    </p:spTree>
    <p:extLst>
      <p:ext uri="{BB962C8B-B14F-4D97-AF65-F5344CB8AC3E}">
        <p14:creationId xmlns:p14="http://schemas.microsoft.com/office/powerpoint/2010/main" xmlns="" val="345577711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keywords in c language"/>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41424" y="500063"/>
            <a:ext cx="9478735" cy="552926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15101908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77849"/>
          </a:xfrm>
        </p:spPr>
        <p:txBody>
          <a:bodyPr>
            <a:normAutofit fontScale="90000"/>
          </a:bodyPr>
          <a:lstStyle/>
          <a:p>
            <a:r>
              <a:rPr lang="en-IN" b="1" dirty="0" smtClean="0"/>
              <a:t>C Identifiers</a:t>
            </a:r>
            <a:endParaRPr lang="en-IN" b="1" dirty="0"/>
          </a:p>
        </p:txBody>
      </p:sp>
      <p:sp>
        <p:nvSpPr>
          <p:cNvPr id="3" name="Content Placeholder 2"/>
          <p:cNvSpPr>
            <a:spLocks noGrp="1"/>
          </p:cNvSpPr>
          <p:nvPr>
            <p:ph idx="1"/>
          </p:nvPr>
        </p:nvSpPr>
        <p:spPr>
          <a:xfrm>
            <a:off x="838200" y="1228725"/>
            <a:ext cx="10515600" cy="4948238"/>
          </a:xfrm>
        </p:spPr>
        <p:txBody>
          <a:bodyPr>
            <a:normAutofit lnSpcReduction="10000"/>
          </a:bodyPr>
          <a:lstStyle/>
          <a:p>
            <a:pPr algn="just"/>
            <a:r>
              <a:rPr lang="en-IN" dirty="0" smtClean="0"/>
              <a:t>Identifier refers to name given to entities such as variables, functions, structures etc.</a:t>
            </a:r>
          </a:p>
          <a:p>
            <a:pPr algn="just"/>
            <a:endParaRPr lang="en-IN" dirty="0" smtClean="0"/>
          </a:p>
          <a:p>
            <a:pPr algn="just"/>
            <a:r>
              <a:rPr lang="en-IN" dirty="0" smtClean="0"/>
              <a:t>Identifiers must be unique. They are created to give a unique name to an entity to identify it during the execution of the program. For example:</a:t>
            </a:r>
          </a:p>
          <a:p>
            <a:pPr lvl="6" algn="just">
              <a:buFont typeface="Wingdings" panose="05000000000000000000" pitchFamily="2" charset="2"/>
              <a:buChar char="q"/>
            </a:pPr>
            <a:r>
              <a:rPr lang="en-IN" sz="2400" dirty="0" err="1" smtClean="0"/>
              <a:t>int</a:t>
            </a:r>
            <a:r>
              <a:rPr lang="en-IN" sz="2400" dirty="0" smtClean="0"/>
              <a:t> money;</a:t>
            </a:r>
          </a:p>
          <a:p>
            <a:pPr lvl="6" algn="just">
              <a:buFont typeface="Wingdings" panose="05000000000000000000" pitchFamily="2" charset="2"/>
              <a:buChar char="q"/>
            </a:pPr>
            <a:r>
              <a:rPr lang="en-IN" sz="2400" dirty="0" smtClean="0"/>
              <a:t>double </a:t>
            </a:r>
            <a:r>
              <a:rPr lang="en-IN" sz="2400" dirty="0" err="1" smtClean="0"/>
              <a:t>accountBalance</a:t>
            </a:r>
            <a:r>
              <a:rPr lang="en-IN" sz="2400" dirty="0" smtClean="0"/>
              <a:t>;</a:t>
            </a:r>
          </a:p>
          <a:p>
            <a:pPr algn="just"/>
            <a:r>
              <a:rPr lang="en-IN" dirty="0" smtClean="0">
                <a:solidFill>
                  <a:srgbClr val="FF0000"/>
                </a:solidFill>
              </a:rPr>
              <a:t>Here, money and </a:t>
            </a:r>
            <a:r>
              <a:rPr lang="en-IN" dirty="0" err="1" smtClean="0">
                <a:solidFill>
                  <a:srgbClr val="FF0000"/>
                </a:solidFill>
              </a:rPr>
              <a:t>accountBalance</a:t>
            </a:r>
            <a:r>
              <a:rPr lang="en-IN" dirty="0" smtClean="0">
                <a:solidFill>
                  <a:srgbClr val="FF0000"/>
                </a:solidFill>
              </a:rPr>
              <a:t> are identifiers.</a:t>
            </a:r>
          </a:p>
          <a:p>
            <a:pPr algn="just"/>
            <a:endParaRPr lang="en-IN" dirty="0" smtClean="0"/>
          </a:p>
          <a:p>
            <a:pPr algn="just"/>
            <a:r>
              <a:rPr lang="en-IN" dirty="0" smtClean="0"/>
              <a:t>Also remember, identifier names must be different from keywords. You cannot use </a:t>
            </a:r>
            <a:r>
              <a:rPr lang="en-IN" dirty="0" err="1" smtClean="0"/>
              <a:t>int</a:t>
            </a:r>
            <a:r>
              <a:rPr lang="en-IN" dirty="0" smtClean="0"/>
              <a:t> as an identifier because </a:t>
            </a:r>
            <a:r>
              <a:rPr lang="en-IN" dirty="0" err="1" smtClean="0"/>
              <a:t>int</a:t>
            </a:r>
            <a:r>
              <a:rPr lang="en-IN" dirty="0" smtClean="0"/>
              <a:t> is a keyword.</a:t>
            </a:r>
          </a:p>
          <a:p>
            <a:pPr algn="just"/>
            <a:endParaRPr lang="en-IN" dirty="0" smtClean="0"/>
          </a:p>
          <a:p>
            <a:pPr algn="just"/>
            <a:endParaRPr lang="en-IN" dirty="0"/>
          </a:p>
        </p:txBody>
      </p:sp>
    </p:spTree>
    <p:extLst>
      <p:ext uri="{BB962C8B-B14F-4D97-AF65-F5344CB8AC3E}">
        <p14:creationId xmlns:p14="http://schemas.microsoft.com/office/powerpoint/2010/main" xmlns="" val="13227702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 programming language required?</a:t>
            </a:r>
            <a:endParaRPr lang="en-IN" dirty="0"/>
          </a:p>
        </p:txBody>
      </p:sp>
      <p:sp>
        <p:nvSpPr>
          <p:cNvPr id="3" name="Content Placeholder 2"/>
          <p:cNvSpPr>
            <a:spLocks noGrp="1"/>
          </p:cNvSpPr>
          <p:nvPr>
            <p:ph idx="1"/>
          </p:nvPr>
        </p:nvSpPr>
        <p:spPr/>
        <p:txBody>
          <a:bodyPr/>
          <a:lstStyle/>
          <a:p>
            <a:pPr algn="just">
              <a:lnSpc>
                <a:spcPct val="150000"/>
              </a:lnSpc>
            </a:pPr>
            <a:r>
              <a:rPr lang="en-IN" dirty="0" smtClean="0"/>
              <a:t>Computers understand instructions that are written in a specific syntactical form called a programming language. </a:t>
            </a:r>
          </a:p>
          <a:p>
            <a:pPr algn="just">
              <a:lnSpc>
                <a:spcPct val="150000"/>
              </a:lnSpc>
            </a:pPr>
            <a:r>
              <a:rPr lang="en-IN" dirty="0" smtClean="0"/>
              <a:t>A programming language provides a way for a programmer to express a task so that it could be understood and executed by a computer.</a:t>
            </a:r>
            <a:endParaRPr lang="en-IN" dirty="0"/>
          </a:p>
        </p:txBody>
      </p:sp>
    </p:spTree>
    <p:extLst>
      <p:ext uri="{BB962C8B-B14F-4D97-AF65-F5344CB8AC3E}">
        <p14:creationId xmlns:p14="http://schemas.microsoft.com/office/powerpoint/2010/main" xmlns="" val="136245128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2925"/>
            <a:ext cx="10515600" cy="5634038"/>
          </a:xfrm>
        </p:spPr>
        <p:txBody>
          <a:bodyPr/>
          <a:lstStyle/>
          <a:p>
            <a:pPr algn="just" fontAlgn="base"/>
            <a:r>
              <a:rPr lang="en-IN" b="1" i="0" dirty="0" smtClean="0">
                <a:solidFill>
                  <a:srgbClr val="252830"/>
                </a:solidFill>
                <a:effectLst/>
                <a:latin typeface="Open Sans"/>
              </a:rPr>
              <a:t>Rules for naming identifiers</a:t>
            </a:r>
          </a:p>
          <a:p>
            <a:pPr marL="0" indent="0" algn="just">
              <a:buNone/>
            </a:pPr>
            <a:r>
              <a:rPr lang="en-IN" dirty="0" smtClean="0"/>
              <a:t>o First character must be an alphabet (or underscore).</a:t>
            </a:r>
          </a:p>
          <a:p>
            <a:pPr marL="0" indent="0" algn="just">
              <a:buNone/>
            </a:pPr>
            <a:r>
              <a:rPr lang="en-IN" dirty="0" smtClean="0"/>
              <a:t>o Must consist of only letters(</a:t>
            </a:r>
            <a:r>
              <a:rPr lang="en-IN" dirty="0" smtClean="0">
                <a:solidFill>
                  <a:srgbClr val="FF0000"/>
                </a:solidFill>
              </a:rPr>
              <a:t>a-</a:t>
            </a:r>
            <a:r>
              <a:rPr lang="en-IN" dirty="0" err="1" smtClean="0">
                <a:solidFill>
                  <a:srgbClr val="FF0000"/>
                </a:solidFill>
              </a:rPr>
              <a:t>z,A</a:t>
            </a:r>
            <a:r>
              <a:rPr lang="en-IN" dirty="0" smtClean="0">
                <a:solidFill>
                  <a:srgbClr val="FF0000"/>
                </a:solidFill>
              </a:rPr>
              <a:t>-Z</a:t>
            </a:r>
            <a:r>
              <a:rPr lang="en-IN" dirty="0" smtClean="0"/>
              <a:t>), digits(</a:t>
            </a:r>
            <a:r>
              <a:rPr lang="en-IN" dirty="0" smtClean="0">
                <a:solidFill>
                  <a:srgbClr val="FF0000"/>
                </a:solidFill>
              </a:rPr>
              <a:t>0-9</a:t>
            </a:r>
            <a:r>
              <a:rPr lang="en-IN" dirty="0" smtClean="0"/>
              <a:t>) or underscore.</a:t>
            </a:r>
          </a:p>
          <a:p>
            <a:pPr marL="0" indent="0" algn="just">
              <a:buNone/>
            </a:pPr>
            <a:r>
              <a:rPr lang="en-IN" dirty="0" smtClean="0"/>
              <a:t>o Only first 31 characters are significant.</a:t>
            </a:r>
          </a:p>
          <a:p>
            <a:pPr marL="0" indent="0" algn="just">
              <a:buNone/>
            </a:pPr>
            <a:r>
              <a:rPr lang="en-IN" dirty="0" smtClean="0"/>
              <a:t>o Cannot use a Keyword.</a:t>
            </a:r>
          </a:p>
          <a:p>
            <a:pPr marL="0" indent="0" algn="just">
              <a:buNone/>
            </a:pPr>
            <a:r>
              <a:rPr lang="en-IN" dirty="0" smtClean="0"/>
              <a:t>o Must not contain white space.</a:t>
            </a:r>
            <a:endParaRPr lang="en-IN" dirty="0"/>
          </a:p>
        </p:txBody>
      </p:sp>
    </p:spTree>
    <p:extLst>
      <p:ext uri="{BB962C8B-B14F-4D97-AF65-F5344CB8AC3E}">
        <p14:creationId xmlns:p14="http://schemas.microsoft.com/office/powerpoint/2010/main" xmlns="" val="103341802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6538"/>
            <a:ext cx="10515600" cy="692150"/>
          </a:xfrm>
        </p:spPr>
        <p:txBody>
          <a:bodyPr>
            <a:normAutofit fontScale="90000"/>
          </a:bodyPr>
          <a:lstStyle/>
          <a:p>
            <a:r>
              <a:rPr lang="en-IN" dirty="0" smtClean="0"/>
              <a:t>Constants</a:t>
            </a:r>
            <a:endParaRPr lang="en-IN" dirty="0"/>
          </a:p>
        </p:txBody>
      </p:sp>
      <p:sp>
        <p:nvSpPr>
          <p:cNvPr id="3" name="Content Placeholder 2"/>
          <p:cNvSpPr>
            <a:spLocks noGrp="1"/>
          </p:cNvSpPr>
          <p:nvPr>
            <p:ph idx="1"/>
          </p:nvPr>
        </p:nvSpPr>
        <p:spPr>
          <a:xfrm>
            <a:off x="838200" y="1243013"/>
            <a:ext cx="10515600" cy="4933950"/>
          </a:xfrm>
        </p:spPr>
        <p:txBody>
          <a:bodyPr/>
          <a:lstStyle/>
          <a:p>
            <a:pPr algn="just" fontAlgn="base"/>
            <a:r>
              <a:rPr lang="en-IN" dirty="0"/>
              <a:t>C Constants are also like normal variables. But, only difference is, their values can not be modified by the program once they are defined.</a:t>
            </a:r>
          </a:p>
          <a:p>
            <a:pPr algn="just" fontAlgn="base"/>
            <a:r>
              <a:rPr lang="en-IN" dirty="0"/>
              <a:t>Constants refer to fixed values. They are also called as literals</a:t>
            </a:r>
          </a:p>
          <a:p>
            <a:pPr algn="just" fontAlgn="base"/>
            <a:r>
              <a:rPr lang="en-IN" dirty="0"/>
              <a:t>Constants may be belonging to any of the data type</a:t>
            </a:r>
            <a:r>
              <a:rPr lang="en-IN" dirty="0" smtClean="0"/>
              <a:t>.</a:t>
            </a:r>
          </a:p>
          <a:p>
            <a:pPr marL="0" indent="0" algn="just" fontAlgn="base">
              <a:buNone/>
            </a:pPr>
            <a:endParaRPr lang="en-IN" dirty="0" smtClean="0">
              <a:solidFill>
                <a:srgbClr val="FF0000"/>
              </a:solidFill>
            </a:endParaRPr>
          </a:p>
          <a:p>
            <a:pPr marL="0" indent="0" algn="just" fontAlgn="base">
              <a:buNone/>
            </a:pPr>
            <a:r>
              <a:rPr lang="en-IN" dirty="0" smtClean="0">
                <a:solidFill>
                  <a:srgbClr val="FF0000"/>
                </a:solidFill>
              </a:rPr>
              <a:t>Syntax:</a:t>
            </a:r>
          </a:p>
          <a:p>
            <a:pPr marL="0" indent="0" fontAlgn="base">
              <a:buNone/>
            </a:pPr>
            <a:r>
              <a:rPr lang="en-IN" dirty="0" err="1">
                <a:solidFill>
                  <a:srgbClr val="FF0000"/>
                </a:solidFill>
              </a:rPr>
              <a:t>const</a:t>
            </a:r>
            <a:r>
              <a:rPr lang="en-IN" dirty="0"/>
              <a:t> type </a:t>
            </a:r>
            <a:r>
              <a:rPr lang="en-IN" dirty="0" err="1"/>
              <a:t>constant_name</a:t>
            </a:r>
            <a:r>
              <a:rPr lang="en-IN" dirty="0" smtClean="0"/>
              <a:t>;</a:t>
            </a:r>
            <a:endParaRPr lang="en-IN" dirty="0">
              <a:solidFill>
                <a:srgbClr val="FF0000"/>
              </a:solidFill>
            </a:endParaRPr>
          </a:p>
          <a:p>
            <a:pPr algn="just"/>
            <a:endParaRPr lang="en-IN" dirty="0"/>
          </a:p>
        </p:txBody>
      </p:sp>
      <p:pic>
        <p:nvPicPr>
          <p:cNvPr id="4" name="Picture 3"/>
          <p:cNvPicPr>
            <a:picLocks noChangeAspect="1"/>
          </p:cNvPicPr>
          <p:nvPr/>
        </p:nvPicPr>
        <p:blipFill>
          <a:blip r:embed="rId2" cstate="print"/>
          <a:stretch>
            <a:fillRect/>
          </a:stretch>
        </p:blipFill>
        <p:spPr>
          <a:xfrm>
            <a:off x="5329237" y="3709988"/>
            <a:ext cx="5350311" cy="2647950"/>
          </a:xfrm>
          <a:prstGeom prst="rect">
            <a:avLst/>
          </a:prstGeom>
        </p:spPr>
      </p:pic>
    </p:spTree>
    <p:extLst>
      <p:ext uri="{BB962C8B-B14F-4D97-AF65-F5344CB8AC3E}">
        <p14:creationId xmlns:p14="http://schemas.microsoft.com/office/powerpoint/2010/main" xmlns="" val="39069039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71550"/>
            <a:ext cx="10515600" cy="5205413"/>
          </a:xfrm>
        </p:spPr>
        <p:txBody>
          <a:bodyPr/>
          <a:lstStyle/>
          <a:p>
            <a:pPr fontAlgn="base"/>
            <a:r>
              <a:rPr lang="en-IN" b="1" cap="all" dirty="0"/>
              <a:t>TYPES OF C CONSTANT:</a:t>
            </a:r>
          </a:p>
          <a:p>
            <a:pPr fontAlgn="base"/>
            <a:r>
              <a:rPr lang="en-IN" dirty="0"/>
              <a:t>Integer constants</a:t>
            </a:r>
          </a:p>
          <a:p>
            <a:pPr fontAlgn="base"/>
            <a:r>
              <a:rPr lang="en-IN" dirty="0"/>
              <a:t>Real or Floating point constants</a:t>
            </a:r>
          </a:p>
          <a:p>
            <a:pPr fontAlgn="base"/>
            <a:r>
              <a:rPr lang="en-IN" dirty="0"/>
              <a:t>Octal &amp; Hexadecimal constants</a:t>
            </a:r>
          </a:p>
          <a:p>
            <a:pPr fontAlgn="base"/>
            <a:r>
              <a:rPr lang="en-IN" dirty="0"/>
              <a:t>Character constants</a:t>
            </a:r>
          </a:p>
          <a:p>
            <a:pPr fontAlgn="base"/>
            <a:r>
              <a:rPr lang="en-IN" dirty="0"/>
              <a:t>String constants</a:t>
            </a:r>
          </a:p>
          <a:p>
            <a:pPr fontAlgn="base"/>
            <a:r>
              <a:rPr lang="en-IN" dirty="0"/>
              <a:t>Backslash character constants</a:t>
            </a:r>
          </a:p>
          <a:p>
            <a:endParaRPr lang="en-IN" dirty="0"/>
          </a:p>
        </p:txBody>
      </p:sp>
    </p:spTree>
    <p:extLst>
      <p:ext uri="{BB962C8B-B14F-4D97-AF65-F5344CB8AC3E}">
        <p14:creationId xmlns:p14="http://schemas.microsoft.com/office/powerpoint/2010/main" xmlns="" val="2303943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stretch>
            <a:fillRect/>
          </a:stretch>
        </p:blipFill>
        <p:spPr>
          <a:xfrm>
            <a:off x="2414587" y="352424"/>
            <a:ext cx="5672137" cy="6084014"/>
          </a:xfrm>
          <a:prstGeom prst="rect">
            <a:avLst/>
          </a:prstGeom>
        </p:spPr>
      </p:pic>
    </p:spTree>
    <p:extLst>
      <p:ext uri="{BB962C8B-B14F-4D97-AF65-F5344CB8AC3E}">
        <p14:creationId xmlns:p14="http://schemas.microsoft.com/office/powerpoint/2010/main" xmlns="" val="392471401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3912" y="179388"/>
            <a:ext cx="10515600" cy="735013"/>
          </a:xfrm>
        </p:spPr>
        <p:txBody>
          <a:bodyPr>
            <a:normAutofit/>
          </a:bodyPr>
          <a:lstStyle/>
          <a:p>
            <a:r>
              <a:rPr lang="en-IN" sz="4000" b="1" dirty="0" smtClean="0"/>
              <a:t>Datatypes:</a:t>
            </a:r>
            <a:endParaRPr lang="en-IN" sz="4000" b="1" dirty="0"/>
          </a:p>
        </p:txBody>
      </p:sp>
      <p:pic>
        <p:nvPicPr>
          <p:cNvPr id="1026" name="Picture 2" descr="Image result for data types in c"/>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670050" y="942976"/>
            <a:ext cx="8302625" cy="594359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57407290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stretch>
            <a:fillRect/>
          </a:stretch>
        </p:blipFill>
        <p:spPr>
          <a:xfrm>
            <a:off x="804862" y="538161"/>
            <a:ext cx="10265872" cy="4848225"/>
          </a:xfrm>
          <a:prstGeom prst="rect">
            <a:avLst/>
          </a:prstGeom>
        </p:spPr>
      </p:pic>
    </p:spTree>
    <p:extLst>
      <p:ext uri="{BB962C8B-B14F-4D97-AF65-F5344CB8AC3E}">
        <p14:creationId xmlns:p14="http://schemas.microsoft.com/office/powerpoint/2010/main" xmlns="" val="354628472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stretch>
            <a:fillRect/>
          </a:stretch>
        </p:blipFill>
        <p:spPr>
          <a:xfrm>
            <a:off x="1004887" y="166687"/>
            <a:ext cx="9857203" cy="6148389"/>
          </a:xfrm>
          <a:prstGeom prst="rect">
            <a:avLst/>
          </a:prstGeom>
        </p:spPr>
      </p:pic>
    </p:spTree>
    <p:extLst>
      <p:ext uri="{BB962C8B-B14F-4D97-AF65-F5344CB8AC3E}">
        <p14:creationId xmlns:p14="http://schemas.microsoft.com/office/powerpoint/2010/main" xmlns="" val="366213029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19200" y="516042"/>
            <a:ext cx="10096500" cy="2436564"/>
          </a:xfrm>
          <a:prstGeom prst="rect">
            <a:avLst/>
          </a:prstGeom>
        </p:spPr>
        <p:txBody>
          <a:bodyPr wrap="square">
            <a:spAutoFit/>
          </a:bodyPr>
          <a:lstStyle/>
          <a:p>
            <a:pPr algn="just">
              <a:lnSpc>
                <a:spcPct val="150000"/>
              </a:lnSpc>
              <a:spcAft>
                <a:spcPts val="1000"/>
              </a:spcAft>
            </a:pPr>
            <a:r>
              <a:rPr lang="en-IN" sz="2400" b="1" dirty="0" smtClean="0">
                <a:effectLst/>
                <a:latin typeface="Times New Roman" panose="02020603050405020304" pitchFamily="18" charset="0"/>
                <a:ea typeface="Calibri" panose="020F0502020204030204" pitchFamily="34" charset="0"/>
                <a:cs typeface="Times New Roman" panose="02020603050405020304" pitchFamily="18" charset="0"/>
              </a:rPr>
              <a:t>Void Types:</a:t>
            </a:r>
            <a:endParaRPr lang="en-IN"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sz="2400" dirty="0" smtClean="0">
                <a:effectLst/>
                <a:latin typeface="Times New Roman" panose="02020603050405020304" pitchFamily="18" charset="0"/>
                <a:ea typeface="Calibri" panose="020F0502020204030204" pitchFamily="34" charset="0"/>
                <a:cs typeface="Times New Roman" panose="02020603050405020304" pitchFamily="18" charset="0"/>
              </a:rPr>
              <a:t>	The void type has no values. It is used to represent the type of function. The type of function is said to be void when it does not return any value to the calling function.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287230167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5100"/>
            <a:ext cx="10515600" cy="549275"/>
          </a:xfrm>
        </p:spPr>
        <p:txBody>
          <a:bodyPr>
            <a:normAutofit fontScale="90000"/>
          </a:bodyPr>
          <a:lstStyle/>
          <a:p>
            <a:r>
              <a:rPr lang="en-IN" dirty="0" smtClean="0"/>
              <a:t>Variables in C</a:t>
            </a:r>
            <a:endParaRPr lang="en-IN" dirty="0"/>
          </a:p>
        </p:txBody>
      </p:sp>
      <p:sp>
        <p:nvSpPr>
          <p:cNvPr id="3" name="Content Placeholder 2"/>
          <p:cNvSpPr>
            <a:spLocks noGrp="1"/>
          </p:cNvSpPr>
          <p:nvPr>
            <p:ph idx="1"/>
          </p:nvPr>
        </p:nvSpPr>
        <p:spPr>
          <a:xfrm>
            <a:off x="838200" y="900113"/>
            <a:ext cx="10515600" cy="5276850"/>
          </a:xfrm>
        </p:spPr>
        <p:txBody>
          <a:bodyPr>
            <a:normAutofit lnSpcReduction="10000"/>
          </a:bodyPr>
          <a:lstStyle/>
          <a:p>
            <a:pPr algn="just"/>
            <a:r>
              <a:rPr lang="en-IN" dirty="0"/>
              <a:t>A variable is nothing but a name given to a storage area that our programs can manipulate. </a:t>
            </a:r>
            <a:endParaRPr lang="en-IN" dirty="0" smtClean="0"/>
          </a:p>
          <a:p>
            <a:pPr algn="just"/>
            <a:r>
              <a:rPr lang="en-IN" dirty="0"/>
              <a:t>A variable definition tells the compiler where and how much storage to create for the variable. </a:t>
            </a:r>
            <a:endParaRPr lang="en-IN" dirty="0" smtClean="0"/>
          </a:p>
          <a:p>
            <a:pPr algn="just"/>
            <a:r>
              <a:rPr lang="en-IN" dirty="0" smtClean="0"/>
              <a:t>A </a:t>
            </a:r>
            <a:r>
              <a:rPr lang="en-IN" dirty="0"/>
              <a:t>variable definition specifies a data type and contains a list of one or more variables of that type as follows </a:t>
            </a:r>
            <a:r>
              <a:rPr lang="en-IN" dirty="0" smtClean="0"/>
              <a:t>−</a:t>
            </a:r>
          </a:p>
          <a:p>
            <a:pPr marL="0" indent="0">
              <a:buNone/>
            </a:pPr>
            <a:r>
              <a:rPr lang="en-IN" dirty="0" smtClean="0">
                <a:solidFill>
                  <a:srgbClr val="FF0000"/>
                </a:solidFill>
              </a:rPr>
              <a:t>Syntax:</a:t>
            </a:r>
          </a:p>
          <a:p>
            <a:pPr marL="0" indent="0">
              <a:buNone/>
            </a:pPr>
            <a:r>
              <a:rPr lang="en-IN" dirty="0" smtClean="0">
                <a:solidFill>
                  <a:srgbClr val="FF0000"/>
                </a:solidFill>
              </a:rPr>
              <a:t>		type </a:t>
            </a:r>
            <a:r>
              <a:rPr lang="en-IN" dirty="0" err="1" smtClean="0">
                <a:solidFill>
                  <a:srgbClr val="FF0000"/>
                </a:solidFill>
              </a:rPr>
              <a:t>variable_list</a:t>
            </a:r>
            <a:r>
              <a:rPr lang="en-IN" dirty="0" smtClean="0">
                <a:solidFill>
                  <a:srgbClr val="FF0000"/>
                </a:solidFill>
              </a:rPr>
              <a:t>;</a:t>
            </a:r>
          </a:p>
          <a:p>
            <a:pPr marL="0" indent="0">
              <a:buNone/>
            </a:pPr>
            <a:r>
              <a:rPr lang="en-IN" dirty="0" smtClean="0">
                <a:solidFill>
                  <a:schemeClr val="accent5">
                    <a:lumMod val="75000"/>
                  </a:schemeClr>
                </a:solidFill>
              </a:rPr>
              <a:t>Ex:	</a:t>
            </a:r>
            <a:r>
              <a:rPr lang="en-IN" dirty="0" smtClean="0">
                <a:solidFill>
                  <a:srgbClr val="FF0000"/>
                </a:solidFill>
              </a:rPr>
              <a:t>	</a:t>
            </a:r>
            <a:r>
              <a:rPr lang="en-IN" dirty="0" err="1">
                <a:solidFill>
                  <a:schemeClr val="accent5">
                    <a:lumMod val="75000"/>
                  </a:schemeClr>
                </a:solidFill>
              </a:rPr>
              <a:t>int</a:t>
            </a:r>
            <a:r>
              <a:rPr lang="en-IN" dirty="0">
                <a:solidFill>
                  <a:schemeClr val="accent5">
                    <a:lumMod val="75000"/>
                  </a:schemeClr>
                </a:solidFill>
              </a:rPr>
              <a:t>    </a:t>
            </a:r>
            <a:r>
              <a:rPr lang="en-IN" dirty="0" err="1">
                <a:solidFill>
                  <a:schemeClr val="accent5">
                    <a:lumMod val="75000"/>
                  </a:schemeClr>
                </a:solidFill>
              </a:rPr>
              <a:t>i</a:t>
            </a:r>
            <a:r>
              <a:rPr lang="en-IN" dirty="0">
                <a:solidFill>
                  <a:schemeClr val="accent5">
                    <a:lumMod val="75000"/>
                  </a:schemeClr>
                </a:solidFill>
              </a:rPr>
              <a:t>, j, k;</a:t>
            </a:r>
          </a:p>
          <a:p>
            <a:pPr marL="1828800" lvl="4" indent="0">
              <a:buNone/>
            </a:pPr>
            <a:r>
              <a:rPr lang="en-IN" sz="2800" dirty="0">
                <a:solidFill>
                  <a:schemeClr val="accent5">
                    <a:lumMod val="75000"/>
                  </a:schemeClr>
                </a:solidFill>
              </a:rPr>
              <a:t>char   c, </a:t>
            </a:r>
            <a:r>
              <a:rPr lang="en-IN" sz="2800" dirty="0" err="1">
                <a:solidFill>
                  <a:schemeClr val="accent5">
                    <a:lumMod val="75000"/>
                  </a:schemeClr>
                </a:solidFill>
              </a:rPr>
              <a:t>ch</a:t>
            </a:r>
            <a:r>
              <a:rPr lang="en-IN" sz="2800" dirty="0">
                <a:solidFill>
                  <a:schemeClr val="accent5">
                    <a:lumMod val="75000"/>
                  </a:schemeClr>
                </a:solidFill>
              </a:rPr>
              <a:t>;</a:t>
            </a:r>
          </a:p>
          <a:p>
            <a:pPr marL="1828800" lvl="4" indent="0">
              <a:buNone/>
            </a:pPr>
            <a:r>
              <a:rPr lang="en-IN" sz="2800" dirty="0">
                <a:solidFill>
                  <a:schemeClr val="accent5">
                    <a:lumMod val="75000"/>
                  </a:schemeClr>
                </a:solidFill>
              </a:rPr>
              <a:t>float  f, salary;</a:t>
            </a:r>
          </a:p>
          <a:p>
            <a:pPr marL="1828800" lvl="4" indent="0">
              <a:buNone/>
            </a:pPr>
            <a:r>
              <a:rPr lang="en-IN" sz="2800" dirty="0">
                <a:solidFill>
                  <a:schemeClr val="accent5">
                    <a:lumMod val="75000"/>
                  </a:schemeClr>
                </a:solidFill>
              </a:rPr>
              <a:t>double d;</a:t>
            </a:r>
          </a:p>
        </p:txBody>
      </p:sp>
    </p:spTree>
    <p:extLst>
      <p:ext uri="{BB962C8B-B14F-4D97-AF65-F5344CB8AC3E}">
        <p14:creationId xmlns:p14="http://schemas.microsoft.com/office/powerpoint/2010/main" xmlns="" val="123135518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28663"/>
            <a:ext cx="10515600" cy="5448300"/>
          </a:xfrm>
        </p:spPr>
        <p:txBody>
          <a:bodyPr/>
          <a:lstStyle/>
          <a:p>
            <a:pPr marL="0" indent="0">
              <a:buNone/>
            </a:pPr>
            <a:r>
              <a:rPr lang="en-IN" dirty="0" smtClean="0">
                <a:solidFill>
                  <a:srgbClr val="FF0000"/>
                </a:solidFill>
              </a:rPr>
              <a:t>type </a:t>
            </a:r>
            <a:r>
              <a:rPr lang="en-IN" dirty="0" err="1" smtClean="0">
                <a:solidFill>
                  <a:srgbClr val="FF0000"/>
                </a:solidFill>
              </a:rPr>
              <a:t>variable_name</a:t>
            </a:r>
            <a:r>
              <a:rPr lang="en-IN" dirty="0" smtClean="0">
                <a:solidFill>
                  <a:srgbClr val="FF0000"/>
                </a:solidFill>
              </a:rPr>
              <a:t> = value;</a:t>
            </a:r>
          </a:p>
          <a:p>
            <a:pPr marL="0" indent="0">
              <a:buNone/>
            </a:pPr>
            <a:endParaRPr lang="en-IN" dirty="0" smtClean="0">
              <a:solidFill>
                <a:srgbClr val="FF0000"/>
              </a:solidFill>
            </a:endParaRPr>
          </a:p>
          <a:p>
            <a:pPr marL="914400" lvl="2" indent="0">
              <a:buNone/>
            </a:pPr>
            <a:r>
              <a:rPr lang="en-IN" sz="2400" dirty="0" smtClean="0">
                <a:solidFill>
                  <a:srgbClr val="002060"/>
                </a:solidFill>
              </a:rPr>
              <a:t>int d = 3, f = 5;           </a:t>
            </a:r>
            <a:r>
              <a:rPr lang="en-IN" sz="2400" dirty="0" smtClean="0">
                <a:solidFill>
                  <a:srgbClr val="FF0000"/>
                </a:solidFill>
              </a:rPr>
              <a:t>// declaration and initializing d and f. </a:t>
            </a:r>
          </a:p>
          <a:p>
            <a:pPr marL="914400" lvl="2" indent="0">
              <a:buNone/>
            </a:pPr>
            <a:r>
              <a:rPr lang="en-IN" sz="2400" dirty="0" smtClean="0">
                <a:solidFill>
                  <a:srgbClr val="002060"/>
                </a:solidFill>
              </a:rPr>
              <a:t>char x = 'x';               </a:t>
            </a:r>
            <a:r>
              <a:rPr lang="en-IN" dirty="0" smtClean="0">
                <a:solidFill>
                  <a:srgbClr val="FF0000"/>
                </a:solidFill>
              </a:rPr>
              <a:t>// </a:t>
            </a:r>
            <a:r>
              <a:rPr lang="en-IN" sz="2400" dirty="0">
                <a:solidFill>
                  <a:srgbClr val="FF0000"/>
                </a:solidFill>
              </a:rPr>
              <a:t>the variable x has the value 'x'.</a:t>
            </a:r>
          </a:p>
        </p:txBody>
      </p:sp>
    </p:spTree>
    <p:extLst>
      <p:ext uri="{BB962C8B-B14F-4D97-AF65-F5344CB8AC3E}">
        <p14:creationId xmlns:p14="http://schemas.microsoft.com/office/powerpoint/2010/main" xmlns="" val="33867278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06462"/>
          </a:xfrm>
        </p:spPr>
        <p:txBody>
          <a:bodyPr>
            <a:noAutofit/>
          </a:bodyPr>
          <a:lstStyle/>
          <a:p>
            <a:r>
              <a:rPr lang="en-IN" sz="2800" dirty="0" smtClean="0">
                <a:solidFill>
                  <a:srgbClr val="FF0000"/>
                </a:solidFill>
                <a:latin typeface="Algerian" panose="04020705040A02060702" pitchFamily="82" charset="0"/>
                <a:cs typeface="Times New Roman" panose="02020603050405020304" pitchFamily="18" charset="0"/>
              </a:rPr>
              <a:t>Introduction to computer-based problem solving</a:t>
            </a:r>
            <a:endParaRPr lang="en-IN" sz="2800" dirty="0">
              <a:latin typeface="Algerian" panose="04020705040A02060702" pitchFamily="82" charset="0"/>
              <a:cs typeface="Times New Roman" panose="02020603050405020304" pitchFamily="18" charset="0"/>
            </a:endParaRPr>
          </a:p>
        </p:txBody>
      </p:sp>
      <p:sp>
        <p:nvSpPr>
          <p:cNvPr id="3" name="Content Placeholder 2"/>
          <p:cNvSpPr>
            <a:spLocks noGrp="1"/>
          </p:cNvSpPr>
          <p:nvPr>
            <p:ph idx="1"/>
          </p:nvPr>
        </p:nvSpPr>
        <p:spPr>
          <a:xfrm>
            <a:off x="838200" y="1600200"/>
            <a:ext cx="10515600" cy="4576763"/>
          </a:xfrm>
        </p:spPr>
        <p:txBody>
          <a:bodyPr/>
          <a:lstStyle/>
          <a:p>
            <a:pPr>
              <a:lnSpc>
                <a:spcPct val="150000"/>
              </a:lnSpc>
            </a:pPr>
            <a:r>
              <a:rPr lang="en-IN" dirty="0" smtClean="0"/>
              <a:t>Requirement of problem solving by computers</a:t>
            </a:r>
          </a:p>
          <a:p>
            <a:pPr>
              <a:lnSpc>
                <a:spcPct val="150000"/>
              </a:lnSpc>
            </a:pPr>
            <a:r>
              <a:rPr lang="en-IN" dirty="0" smtClean="0"/>
              <a:t>Problem definition</a:t>
            </a:r>
          </a:p>
          <a:p>
            <a:pPr>
              <a:lnSpc>
                <a:spcPct val="150000"/>
              </a:lnSpc>
            </a:pPr>
            <a:r>
              <a:rPr lang="en-IN" dirty="0" smtClean="0"/>
              <a:t>Use of examples for problem solving</a:t>
            </a:r>
          </a:p>
          <a:p>
            <a:pPr>
              <a:lnSpc>
                <a:spcPct val="150000"/>
              </a:lnSpc>
            </a:pPr>
            <a:r>
              <a:rPr lang="en-IN" dirty="0"/>
              <a:t>S</a:t>
            </a:r>
            <a:r>
              <a:rPr lang="en-IN" dirty="0" smtClean="0"/>
              <a:t>imilarities between problems</a:t>
            </a:r>
          </a:p>
          <a:p>
            <a:pPr>
              <a:lnSpc>
                <a:spcPct val="150000"/>
              </a:lnSpc>
            </a:pPr>
            <a:r>
              <a:rPr lang="en-IN" dirty="0" smtClean="0"/>
              <a:t>Problem solving strategies </a:t>
            </a:r>
          </a:p>
          <a:p>
            <a:pPr>
              <a:lnSpc>
                <a:spcPct val="150000"/>
              </a:lnSpc>
            </a:pPr>
            <a:r>
              <a:rPr lang="en-IN" dirty="0"/>
              <a:t>S</a:t>
            </a:r>
            <a:r>
              <a:rPr lang="en-IN" dirty="0" smtClean="0"/>
              <a:t>teps involved in problem solving</a:t>
            </a:r>
            <a:endParaRPr lang="en-IN" dirty="0"/>
          </a:p>
        </p:txBody>
      </p:sp>
    </p:spTree>
    <p:extLst>
      <p:ext uri="{BB962C8B-B14F-4D97-AF65-F5344CB8AC3E}">
        <p14:creationId xmlns:p14="http://schemas.microsoft.com/office/powerpoint/2010/main" xmlns="" val="198505564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2250"/>
            <a:ext cx="10515600" cy="677863"/>
          </a:xfrm>
        </p:spPr>
        <p:txBody>
          <a:bodyPr>
            <a:normAutofit fontScale="90000"/>
          </a:bodyPr>
          <a:lstStyle/>
          <a:p>
            <a:r>
              <a:rPr lang="en-US" dirty="0" err="1" smtClean="0">
                <a:effectLst/>
                <a:latin typeface="Times New Roman" panose="02020603050405020304" pitchFamily="18" charset="0"/>
                <a:ea typeface="Calibri" panose="020F0502020204030204" pitchFamily="34" charset="0"/>
              </a:rPr>
              <a:t>Input/Output</a:t>
            </a:r>
            <a:endParaRPr lang="en-IN" dirty="0"/>
          </a:p>
        </p:txBody>
      </p:sp>
      <p:sp>
        <p:nvSpPr>
          <p:cNvPr id="3" name="Content Placeholder 2"/>
          <p:cNvSpPr>
            <a:spLocks noGrp="1"/>
          </p:cNvSpPr>
          <p:nvPr>
            <p:ph idx="1"/>
          </p:nvPr>
        </p:nvSpPr>
        <p:spPr>
          <a:xfrm>
            <a:off x="952500" y="900112"/>
            <a:ext cx="10848975" cy="5572125"/>
          </a:xfrm>
        </p:spPr>
        <p:txBody>
          <a:bodyPr>
            <a:noAutofit/>
          </a:bodyPr>
          <a:lstStyle/>
          <a:p>
            <a:pPr algn="just">
              <a:lnSpc>
                <a:spcPct val="100000"/>
              </a:lnSpc>
            </a:pPr>
            <a:r>
              <a:rPr lang="en-IN" b="1" dirty="0"/>
              <a:t>Input</a:t>
            </a:r>
            <a:r>
              <a:rPr lang="en-IN" dirty="0"/>
              <a:t> means to provide the program with some data to be used in the program </a:t>
            </a:r>
            <a:r>
              <a:rPr lang="en-IN" dirty="0" smtClean="0"/>
              <a:t>and</a:t>
            </a:r>
            <a:r>
              <a:rPr lang="en-IN" dirty="0"/>
              <a:t> </a:t>
            </a:r>
            <a:r>
              <a:rPr lang="en-IN" b="1" dirty="0"/>
              <a:t>Output</a:t>
            </a:r>
            <a:r>
              <a:rPr lang="en-IN" dirty="0"/>
              <a:t> means to display data on screen or write the data to a printer or a file</a:t>
            </a:r>
            <a:r>
              <a:rPr lang="en-IN" dirty="0" smtClean="0"/>
              <a:t>.</a:t>
            </a:r>
          </a:p>
          <a:p>
            <a:pPr algn="just">
              <a:lnSpc>
                <a:spcPct val="100000"/>
              </a:lnSpc>
            </a:pPr>
            <a:r>
              <a:rPr lang="en-IN" dirty="0" smtClean="0"/>
              <a:t>The standard input-output header file, named </a:t>
            </a:r>
            <a:r>
              <a:rPr lang="en-IN" dirty="0" err="1" smtClean="0">
                <a:solidFill>
                  <a:srgbClr val="FF0000"/>
                </a:solidFill>
              </a:rPr>
              <a:t>stdio.h</a:t>
            </a:r>
            <a:r>
              <a:rPr lang="en-IN" dirty="0" smtClean="0"/>
              <a:t> contains the definition of the functions </a:t>
            </a:r>
            <a:r>
              <a:rPr lang="en-IN" dirty="0" err="1" smtClean="0">
                <a:solidFill>
                  <a:srgbClr val="FF0000"/>
                </a:solidFill>
              </a:rPr>
              <a:t>printf</a:t>
            </a:r>
            <a:r>
              <a:rPr lang="en-IN" dirty="0" smtClean="0">
                <a:solidFill>
                  <a:srgbClr val="FF0000"/>
                </a:solidFill>
              </a:rPr>
              <a:t>() </a:t>
            </a:r>
            <a:r>
              <a:rPr lang="en-IN" dirty="0" smtClean="0"/>
              <a:t>and </a:t>
            </a:r>
            <a:r>
              <a:rPr lang="en-IN" dirty="0" err="1" smtClean="0">
                <a:solidFill>
                  <a:srgbClr val="FF0000"/>
                </a:solidFill>
              </a:rPr>
              <a:t>scanf</a:t>
            </a:r>
            <a:r>
              <a:rPr lang="en-IN" dirty="0" smtClean="0">
                <a:solidFill>
                  <a:srgbClr val="FF0000"/>
                </a:solidFill>
              </a:rPr>
              <a:t>(), </a:t>
            </a:r>
            <a:r>
              <a:rPr lang="en-IN" dirty="0" smtClean="0"/>
              <a:t>which are used to display output on screen and to take input from user respectively.</a:t>
            </a:r>
          </a:p>
          <a:p>
            <a:pPr algn="just">
              <a:lnSpc>
                <a:spcPct val="100000"/>
              </a:lnSpc>
            </a:pPr>
            <a:endParaRPr lang="en-IN" dirty="0" smtClean="0"/>
          </a:p>
          <a:p>
            <a:pPr algn="just">
              <a:lnSpc>
                <a:spcPct val="100000"/>
              </a:lnSpc>
            </a:pPr>
            <a:endParaRPr lang="en-IN" dirty="0" smtClean="0"/>
          </a:p>
          <a:p>
            <a:pPr algn="just">
              <a:lnSpc>
                <a:spcPct val="170000"/>
              </a:lnSpc>
            </a:pPr>
            <a:endParaRPr lang="en-IN" sz="2000" dirty="0"/>
          </a:p>
        </p:txBody>
      </p:sp>
    </p:spTree>
    <p:extLst>
      <p:ext uri="{BB962C8B-B14F-4D97-AF65-F5344CB8AC3E}">
        <p14:creationId xmlns:p14="http://schemas.microsoft.com/office/powerpoint/2010/main" xmlns="" val="230598925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57213"/>
            <a:ext cx="10515600" cy="5619750"/>
          </a:xfrm>
        </p:spPr>
        <p:txBody>
          <a:bodyPr/>
          <a:lstStyle/>
          <a:p>
            <a:pPr marL="0" indent="0" fontAlgn="base">
              <a:buNone/>
            </a:pPr>
            <a:r>
              <a:rPr lang="en-IN" sz="3600" b="1" dirty="0" err="1">
                <a:solidFill>
                  <a:srgbClr val="FF0000"/>
                </a:solidFill>
                <a:latin typeface="Adobe Arabic" panose="02040503050201020203" pitchFamily="18" charset="-78"/>
                <a:cs typeface="Adobe Arabic" panose="02040503050201020203" pitchFamily="18" charset="-78"/>
              </a:rPr>
              <a:t>printf</a:t>
            </a:r>
            <a:r>
              <a:rPr lang="en-IN" sz="3600" b="1" dirty="0">
                <a:solidFill>
                  <a:srgbClr val="FF0000"/>
                </a:solidFill>
                <a:latin typeface="Adobe Arabic" panose="02040503050201020203" pitchFamily="18" charset="-78"/>
                <a:cs typeface="Adobe Arabic" panose="02040503050201020203" pitchFamily="18" charset="-78"/>
              </a:rPr>
              <a:t>()</a:t>
            </a:r>
          </a:p>
          <a:p>
            <a:pPr fontAlgn="base"/>
            <a:r>
              <a:rPr lang="en-IN" dirty="0"/>
              <a:t>The </a:t>
            </a:r>
            <a:r>
              <a:rPr lang="en-IN" dirty="0" err="1"/>
              <a:t>printf</a:t>
            </a:r>
            <a:r>
              <a:rPr lang="en-IN" dirty="0"/>
              <a:t>() method, in C, </a:t>
            </a:r>
            <a:r>
              <a:rPr lang="en-IN" dirty="0">
                <a:solidFill>
                  <a:srgbClr val="FF0000"/>
                </a:solidFill>
              </a:rPr>
              <a:t>prints</a:t>
            </a:r>
            <a:r>
              <a:rPr lang="en-IN" dirty="0"/>
              <a:t> the value passed as the parameter to it, on the console screen</a:t>
            </a:r>
            <a:r>
              <a:rPr lang="en-IN" dirty="0" smtClean="0"/>
              <a:t>.</a:t>
            </a:r>
          </a:p>
          <a:p>
            <a:pPr fontAlgn="base"/>
            <a:endParaRPr lang="en-IN" dirty="0" smtClean="0"/>
          </a:p>
          <a:p>
            <a:pPr marL="0" indent="0" fontAlgn="base">
              <a:buNone/>
            </a:pPr>
            <a:r>
              <a:rPr lang="en-IN" sz="3600" b="1" dirty="0">
                <a:solidFill>
                  <a:srgbClr val="FF0000"/>
                </a:solidFill>
                <a:latin typeface="Adobe Arabic" panose="02040503050201020203" pitchFamily="18" charset="-78"/>
                <a:cs typeface="Adobe Arabic" panose="02040503050201020203" pitchFamily="18" charset="-78"/>
              </a:rPr>
              <a:t>printf</a:t>
            </a:r>
            <a:r>
              <a:rPr lang="en-IN" sz="3600" b="1" dirty="0" smtClean="0">
                <a:solidFill>
                  <a:srgbClr val="FF0000"/>
                </a:solidFill>
                <a:latin typeface="Adobe Arabic" panose="02040503050201020203" pitchFamily="18" charset="-78"/>
                <a:cs typeface="Adobe Arabic" panose="02040503050201020203" pitchFamily="18" charset="-78"/>
              </a:rPr>
              <a:t>(“%X”, </a:t>
            </a:r>
            <a:r>
              <a:rPr lang="en-IN" sz="3600" b="1" dirty="0" err="1">
                <a:solidFill>
                  <a:srgbClr val="FF0000"/>
                </a:solidFill>
                <a:latin typeface="Adobe Arabic" panose="02040503050201020203" pitchFamily="18" charset="-78"/>
                <a:cs typeface="Adobe Arabic" panose="02040503050201020203" pitchFamily="18" charset="-78"/>
              </a:rPr>
              <a:t>variableOfXType</a:t>
            </a:r>
            <a:r>
              <a:rPr lang="en-IN" sz="3600" b="1" dirty="0">
                <a:solidFill>
                  <a:srgbClr val="FF0000"/>
                </a:solidFill>
                <a:latin typeface="Adobe Arabic" panose="02040503050201020203" pitchFamily="18" charset="-78"/>
                <a:cs typeface="Adobe Arabic" panose="02040503050201020203" pitchFamily="18" charset="-78"/>
              </a:rPr>
              <a:t>);</a:t>
            </a:r>
            <a:endParaRPr lang="en-IN" sz="3600" dirty="0">
              <a:solidFill>
                <a:srgbClr val="FF0000"/>
              </a:solidFill>
              <a:latin typeface="Adobe Arabic" panose="02040503050201020203" pitchFamily="18" charset="-78"/>
              <a:cs typeface="Adobe Arabic" panose="02040503050201020203" pitchFamily="18" charset="-78"/>
            </a:endParaRPr>
          </a:p>
          <a:p>
            <a:pPr fontAlgn="base"/>
            <a:r>
              <a:rPr lang="en-IN" dirty="0"/>
              <a:t>where </a:t>
            </a:r>
            <a:r>
              <a:rPr lang="en-IN" b="1" dirty="0"/>
              <a:t>%X</a:t>
            </a:r>
            <a:r>
              <a:rPr lang="en-IN" dirty="0"/>
              <a:t> is the </a:t>
            </a:r>
            <a:r>
              <a:rPr lang="en-IN" dirty="0">
                <a:hlinkClick r:id="rId2"/>
              </a:rPr>
              <a:t>format specifier in C</a:t>
            </a:r>
            <a:r>
              <a:rPr lang="en-IN" dirty="0"/>
              <a:t>. It is a way to tell the compiler what type of data is in a variable</a:t>
            </a:r>
          </a:p>
          <a:p>
            <a:pPr marL="0" indent="0" fontAlgn="base">
              <a:buNone/>
            </a:pPr>
            <a:endParaRPr lang="en-IN" dirty="0"/>
          </a:p>
          <a:p>
            <a:endParaRPr lang="en-IN" dirty="0"/>
          </a:p>
        </p:txBody>
      </p:sp>
    </p:spTree>
    <p:extLst>
      <p:ext uri="{BB962C8B-B14F-4D97-AF65-F5344CB8AC3E}">
        <p14:creationId xmlns:p14="http://schemas.microsoft.com/office/powerpoint/2010/main" xmlns="" val="275268441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85825"/>
            <a:ext cx="10515600" cy="5291138"/>
          </a:xfrm>
        </p:spPr>
        <p:txBody>
          <a:bodyPr/>
          <a:lstStyle/>
          <a:p>
            <a:pPr marL="0" indent="0" algn="just">
              <a:lnSpc>
                <a:spcPct val="100000"/>
              </a:lnSpc>
              <a:buNone/>
            </a:pPr>
            <a:r>
              <a:rPr lang="en-IN" b="1" dirty="0" err="1" smtClean="0">
                <a:solidFill>
                  <a:srgbClr val="FF0000"/>
                </a:solidFill>
              </a:rPr>
              <a:t>scanf</a:t>
            </a:r>
            <a:r>
              <a:rPr lang="en-IN" b="1" dirty="0" smtClean="0">
                <a:solidFill>
                  <a:srgbClr val="FF0000"/>
                </a:solidFill>
              </a:rPr>
              <a:t>()</a:t>
            </a:r>
          </a:p>
          <a:p>
            <a:pPr algn="just" fontAlgn="base">
              <a:lnSpc>
                <a:spcPct val="100000"/>
              </a:lnSpc>
            </a:pPr>
            <a:r>
              <a:rPr lang="en-IN" dirty="0" smtClean="0"/>
              <a:t>The </a:t>
            </a:r>
            <a:r>
              <a:rPr lang="en-IN" dirty="0" err="1" smtClean="0"/>
              <a:t>scanf</a:t>
            </a:r>
            <a:r>
              <a:rPr lang="en-IN" dirty="0" smtClean="0"/>
              <a:t>() method, in C, reads the value from the console as per the type specified.</a:t>
            </a:r>
          </a:p>
          <a:p>
            <a:pPr marL="0" indent="0" algn="just" fontAlgn="base">
              <a:lnSpc>
                <a:spcPct val="100000"/>
              </a:lnSpc>
              <a:buNone/>
            </a:pPr>
            <a:r>
              <a:rPr lang="en-IN" b="1" dirty="0" err="1" smtClean="0">
                <a:solidFill>
                  <a:srgbClr val="FF0000"/>
                </a:solidFill>
              </a:rPr>
              <a:t>scanf</a:t>
            </a:r>
            <a:r>
              <a:rPr lang="en-IN" b="1" dirty="0" smtClean="0">
                <a:solidFill>
                  <a:srgbClr val="FF0000"/>
                </a:solidFill>
              </a:rPr>
              <a:t>(“%X”, </a:t>
            </a:r>
            <a:r>
              <a:rPr lang="en-IN" b="1" dirty="0" smtClean="0">
                <a:solidFill>
                  <a:schemeClr val="bg2">
                    <a:lumMod val="10000"/>
                  </a:schemeClr>
                </a:solidFill>
              </a:rPr>
              <a:t>&amp;</a:t>
            </a:r>
            <a:r>
              <a:rPr lang="en-IN" b="1" dirty="0" err="1" smtClean="0">
                <a:solidFill>
                  <a:srgbClr val="FF0000"/>
                </a:solidFill>
              </a:rPr>
              <a:t>variableOfXType</a:t>
            </a:r>
            <a:r>
              <a:rPr lang="en-IN" b="1" dirty="0" smtClean="0">
                <a:solidFill>
                  <a:srgbClr val="FF0000"/>
                </a:solidFill>
              </a:rPr>
              <a:t>);</a:t>
            </a:r>
            <a:endParaRPr lang="en-IN" dirty="0" smtClean="0">
              <a:solidFill>
                <a:srgbClr val="FF0000"/>
              </a:solidFill>
            </a:endParaRPr>
          </a:p>
          <a:p>
            <a:pPr algn="just" fontAlgn="base">
              <a:lnSpc>
                <a:spcPct val="100000"/>
              </a:lnSpc>
            </a:pPr>
            <a:r>
              <a:rPr lang="en-IN" dirty="0" smtClean="0"/>
              <a:t>where </a:t>
            </a:r>
            <a:r>
              <a:rPr lang="en-IN" b="1" dirty="0" smtClean="0"/>
              <a:t>%X</a:t>
            </a:r>
            <a:r>
              <a:rPr lang="en-IN" dirty="0" smtClean="0"/>
              <a:t> is the </a:t>
            </a:r>
            <a:r>
              <a:rPr lang="en-IN" dirty="0" smtClean="0">
                <a:hlinkClick r:id="rId2"/>
              </a:rPr>
              <a:t>format specifier in C</a:t>
            </a:r>
            <a:r>
              <a:rPr lang="en-IN" dirty="0" smtClean="0"/>
              <a:t>. </a:t>
            </a:r>
          </a:p>
          <a:p>
            <a:pPr algn="just" fontAlgn="base">
              <a:lnSpc>
                <a:spcPct val="100000"/>
              </a:lnSpc>
            </a:pPr>
            <a:r>
              <a:rPr lang="en-IN" dirty="0" smtClean="0"/>
              <a:t>It is a way to tell the compiler what type of data is in a variable </a:t>
            </a:r>
          </a:p>
          <a:p>
            <a:pPr algn="just" fontAlgn="base">
              <a:lnSpc>
                <a:spcPct val="100000"/>
              </a:lnSpc>
            </a:pPr>
            <a:r>
              <a:rPr lang="en-IN" b="1" dirty="0" smtClean="0"/>
              <a:t>&amp;</a:t>
            </a:r>
            <a:r>
              <a:rPr lang="en-IN" dirty="0" smtClean="0"/>
              <a:t> is the address operator in C, which tells the compiler to change the real value of this variable, stored at this address in the memory.</a:t>
            </a:r>
          </a:p>
          <a:p>
            <a:pPr algn="just" fontAlgn="base">
              <a:lnSpc>
                <a:spcPct val="170000"/>
              </a:lnSpc>
            </a:pPr>
            <a:endParaRPr lang="en-IN" sz="2000" dirty="0"/>
          </a:p>
        </p:txBody>
      </p:sp>
    </p:spTree>
    <p:extLst>
      <p:ext uri="{BB962C8B-B14F-4D97-AF65-F5344CB8AC3E}">
        <p14:creationId xmlns:p14="http://schemas.microsoft.com/office/powerpoint/2010/main" xmlns="" val="139422734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9300"/>
          </a:xfrm>
        </p:spPr>
        <p:txBody>
          <a:bodyPr/>
          <a:lstStyle/>
          <a:p>
            <a:pPr fontAlgn="base"/>
            <a:r>
              <a:rPr lang="en-IN" b="1" dirty="0"/>
              <a:t>C – Operators</a:t>
            </a:r>
          </a:p>
        </p:txBody>
      </p:sp>
      <p:sp>
        <p:nvSpPr>
          <p:cNvPr id="3" name="Content Placeholder 2"/>
          <p:cNvSpPr>
            <a:spLocks noGrp="1"/>
          </p:cNvSpPr>
          <p:nvPr>
            <p:ph idx="1"/>
          </p:nvPr>
        </p:nvSpPr>
        <p:spPr>
          <a:xfrm>
            <a:off x="838200" y="1285875"/>
            <a:ext cx="10515600" cy="4891088"/>
          </a:xfrm>
        </p:spPr>
        <p:txBody>
          <a:bodyPr/>
          <a:lstStyle/>
          <a:p>
            <a:pPr algn="just" fontAlgn="base"/>
            <a:r>
              <a:rPr lang="en-IN" dirty="0"/>
              <a:t>The symbols which are used to perform logical and mathematical operations in a C program are called C operators.</a:t>
            </a:r>
          </a:p>
          <a:p>
            <a:pPr algn="just" fontAlgn="base"/>
            <a:r>
              <a:rPr lang="en-IN" dirty="0"/>
              <a:t>These C operators join individual constants and variables to form expressions.</a:t>
            </a:r>
          </a:p>
          <a:p>
            <a:pPr algn="just" fontAlgn="base"/>
            <a:r>
              <a:rPr lang="en-IN" dirty="0"/>
              <a:t>Operators, functions, constants and variables are combined together to form expressions.</a:t>
            </a:r>
          </a:p>
          <a:p>
            <a:pPr algn="just" fontAlgn="base"/>
            <a:r>
              <a:rPr lang="en-IN" dirty="0"/>
              <a:t>Consider the expression A + B * 5. </a:t>
            </a:r>
            <a:r>
              <a:rPr lang="en-IN" dirty="0" smtClean="0"/>
              <a:t>where</a:t>
            </a:r>
            <a:r>
              <a:rPr lang="en-IN" dirty="0"/>
              <a:t>, +, * are operators, A, B  are variables, 5 is constant and A + B * 5 is an expression.</a:t>
            </a:r>
          </a:p>
          <a:p>
            <a:pPr algn="just"/>
            <a:endParaRPr lang="en-IN" dirty="0"/>
          </a:p>
        </p:txBody>
      </p:sp>
    </p:spTree>
    <p:extLst>
      <p:ext uri="{BB962C8B-B14F-4D97-AF65-F5344CB8AC3E}">
        <p14:creationId xmlns:p14="http://schemas.microsoft.com/office/powerpoint/2010/main" xmlns="" val="388779399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06425"/>
          </a:xfrm>
        </p:spPr>
        <p:txBody>
          <a:bodyPr>
            <a:normAutofit fontScale="90000"/>
          </a:bodyPr>
          <a:lstStyle/>
          <a:p>
            <a:r>
              <a:rPr lang="en-US" dirty="0" smtClean="0">
                <a:latin typeface="Times New Roman" panose="02020603050405020304" pitchFamily="18" charset="0"/>
                <a:ea typeface="Calibri" panose="020F0502020204030204" pitchFamily="34" charset="0"/>
              </a:rPr>
              <a:t>Expressions</a:t>
            </a:r>
            <a:endParaRPr lang="en-IN" dirty="0"/>
          </a:p>
        </p:txBody>
      </p:sp>
      <p:sp>
        <p:nvSpPr>
          <p:cNvPr id="3" name="Content Placeholder 2"/>
          <p:cNvSpPr>
            <a:spLocks noGrp="1"/>
          </p:cNvSpPr>
          <p:nvPr>
            <p:ph idx="1"/>
          </p:nvPr>
        </p:nvSpPr>
        <p:spPr>
          <a:xfrm>
            <a:off x="838200" y="1243013"/>
            <a:ext cx="10515600" cy="1657350"/>
          </a:xfrm>
        </p:spPr>
        <p:txBody>
          <a:bodyPr/>
          <a:lstStyle/>
          <a:p>
            <a:pPr algn="just"/>
            <a:r>
              <a:rPr lang="en-IN" dirty="0"/>
              <a:t> An expression is a combination of operators, constants and variables. An expression may consist of one or more operands, and zero or more operators to produce a value.</a:t>
            </a:r>
          </a:p>
        </p:txBody>
      </p:sp>
      <p:pic>
        <p:nvPicPr>
          <p:cNvPr id="8" name="Picture 7"/>
          <p:cNvPicPr>
            <a:picLocks noChangeAspect="1"/>
          </p:cNvPicPr>
          <p:nvPr/>
        </p:nvPicPr>
        <p:blipFill>
          <a:blip r:embed="rId2" cstate="print"/>
          <a:stretch>
            <a:fillRect/>
          </a:stretch>
        </p:blipFill>
        <p:spPr>
          <a:xfrm>
            <a:off x="1924049" y="2900363"/>
            <a:ext cx="8880505" cy="3100387"/>
          </a:xfrm>
          <a:prstGeom prst="rect">
            <a:avLst/>
          </a:prstGeom>
        </p:spPr>
      </p:pic>
    </p:spTree>
    <p:extLst>
      <p:ext uri="{BB962C8B-B14F-4D97-AF65-F5344CB8AC3E}">
        <p14:creationId xmlns:p14="http://schemas.microsoft.com/office/powerpoint/2010/main" xmlns="" val="184261043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stretch>
            <a:fillRect/>
          </a:stretch>
        </p:blipFill>
        <p:spPr>
          <a:xfrm>
            <a:off x="2228849" y="609598"/>
            <a:ext cx="7438658" cy="5276851"/>
          </a:xfrm>
          <a:prstGeom prst="rect">
            <a:avLst/>
          </a:prstGeom>
        </p:spPr>
      </p:pic>
    </p:spTree>
    <p:extLst>
      <p:ext uri="{BB962C8B-B14F-4D97-AF65-F5344CB8AC3E}">
        <p14:creationId xmlns:p14="http://schemas.microsoft.com/office/powerpoint/2010/main" xmlns="" val="109157272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42913"/>
            <a:ext cx="10515600" cy="5734050"/>
          </a:xfrm>
        </p:spPr>
        <p:txBody>
          <a:bodyPr/>
          <a:lstStyle/>
          <a:p>
            <a:pPr algn="just"/>
            <a:r>
              <a:rPr lang="en-IN" b="1" dirty="0"/>
              <a:t>Constant expressions</a:t>
            </a:r>
            <a:r>
              <a:rPr lang="en-IN" dirty="0"/>
              <a:t>: Constant Expressions consists of only constant values. A constant value is one that doesn’t change</a:t>
            </a:r>
            <a:r>
              <a:rPr lang="en-IN" dirty="0" smtClean="0"/>
              <a:t>.</a:t>
            </a:r>
          </a:p>
          <a:p>
            <a:pPr algn="just"/>
            <a:r>
              <a:rPr lang="en-IN" b="1" dirty="0"/>
              <a:t>Integral expressions</a:t>
            </a:r>
            <a:r>
              <a:rPr lang="en-IN" dirty="0"/>
              <a:t>: Integral Expressions are those which produce integer results after implementing all the automatic and explicit type conversions</a:t>
            </a:r>
            <a:r>
              <a:rPr lang="en-IN" dirty="0" smtClean="0"/>
              <a:t>.</a:t>
            </a:r>
          </a:p>
          <a:p>
            <a:pPr algn="just"/>
            <a:r>
              <a:rPr lang="en-IN" b="1" dirty="0"/>
              <a:t>Floating expressions</a:t>
            </a:r>
            <a:r>
              <a:rPr lang="en-IN" dirty="0"/>
              <a:t>: Float Expressions are which produce floating point results after implementing all the automatic and explicit type conversions</a:t>
            </a:r>
            <a:r>
              <a:rPr lang="en-IN" dirty="0" smtClean="0"/>
              <a:t>.</a:t>
            </a:r>
          </a:p>
          <a:p>
            <a:pPr algn="just"/>
            <a:r>
              <a:rPr lang="en-IN" b="1" dirty="0"/>
              <a:t>Relational expressions</a:t>
            </a:r>
            <a:r>
              <a:rPr lang="en-IN" dirty="0"/>
              <a:t>: Relational Expressions yield results of type bool which takes a value true or false. When arithmetic expressions are used on either side of a relational operator, they will be evaluated first and then the results compared. Relational expressions are also known as Boolean expressions.</a:t>
            </a:r>
          </a:p>
        </p:txBody>
      </p:sp>
    </p:spTree>
    <p:extLst>
      <p:ext uri="{BB962C8B-B14F-4D97-AF65-F5344CB8AC3E}">
        <p14:creationId xmlns:p14="http://schemas.microsoft.com/office/powerpoint/2010/main" xmlns="" val="357078463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28650"/>
            <a:ext cx="10515600" cy="5548313"/>
          </a:xfrm>
        </p:spPr>
        <p:txBody>
          <a:bodyPr/>
          <a:lstStyle/>
          <a:p>
            <a:pPr algn="just"/>
            <a:r>
              <a:rPr lang="en-IN" b="1" dirty="0"/>
              <a:t>Logical expressions</a:t>
            </a:r>
            <a:r>
              <a:rPr lang="en-IN" dirty="0"/>
              <a:t>: Logical Expressions combine two or more relational expressions and produces bool type results</a:t>
            </a:r>
            <a:r>
              <a:rPr lang="en-IN" dirty="0" smtClean="0"/>
              <a:t>.</a:t>
            </a:r>
          </a:p>
          <a:p>
            <a:pPr algn="just"/>
            <a:r>
              <a:rPr lang="en-IN" b="1" dirty="0"/>
              <a:t>Pointer expressions</a:t>
            </a:r>
            <a:r>
              <a:rPr lang="en-IN" dirty="0"/>
              <a:t>: Pointer Expressions produce address values</a:t>
            </a:r>
            <a:r>
              <a:rPr lang="en-IN" dirty="0" smtClean="0"/>
              <a:t>.</a:t>
            </a:r>
          </a:p>
          <a:p>
            <a:pPr algn="just"/>
            <a:r>
              <a:rPr lang="en-IN" b="1" dirty="0"/>
              <a:t>Bitwise expressions</a:t>
            </a:r>
            <a:r>
              <a:rPr lang="en-IN" dirty="0"/>
              <a:t>: Bitwise Expressions are used to manipulate data at bit level. They are basically used for testing or shifting bits.</a:t>
            </a:r>
          </a:p>
        </p:txBody>
      </p:sp>
    </p:spTree>
    <p:extLst>
      <p:ext uri="{BB962C8B-B14F-4D97-AF65-F5344CB8AC3E}">
        <p14:creationId xmlns:p14="http://schemas.microsoft.com/office/powerpoint/2010/main" xmlns="" val="322865164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ea typeface="Calibri" panose="020F0502020204030204" pitchFamily="34" charset="0"/>
              </a:rPr>
              <a:t>Precedence and </a:t>
            </a:r>
            <a:r>
              <a:rPr lang="en-US" dirty="0" smtClean="0">
                <a:latin typeface="Times New Roman" panose="02020603050405020304" pitchFamily="18" charset="0"/>
                <a:ea typeface="Calibri" panose="020F0502020204030204" pitchFamily="34" charset="0"/>
              </a:rPr>
              <a:t>Associativity</a:t>
            </a:r>
            <a:endParaRPr lang="en-IN" dirty="0"/>
          </a:p>
        </p:txBody>
      </p:sp>
      <p:sp>
        <p:nvSpPr>
          <p:cNvPr id="3" name="Content Placeholder 2"/>
          <p:cNvSpPr>
            <a:spLocks noGrp="1"/>
          </p:cNvSpPr>
          <p:nvPr>
            <p:ph idx="1"/>
          </p:nvPr>
        </p:nvSpPr>
        <p:spPr/>
        <p:txBody>
          <a:bodyPr/>
          <a:lstStyle/>
          <a:p>
            <a:pPr algn="just" fontAlgn="base"/>
            <a:r>
              <a:rPr lang="en-IN" dirty="0"/>
              <a:t>The symbols which are used to perform logical and mathematical operations in a C program are called C operators.</a:t>
            </a:r>
          </a:p>
          <a:p>
            <a:pPr algn="just" fontAlgn="base"/>
            <a:r>
              <a:rPr lang="en-IN" dirty="0"/>
              <a:t>These C operators join individual constants and variables to form expressions.</a:t>
            </a:r>
          </a:p>
          <a:p>
            <a:pPr algn="just" fontAlgn="base"/>
            <a:r>
              <a:rPr lang="en-IN" dirty="0"/>
              <a:t>Operators, functions, constants and variables are combined together to form expressions.</a:t>
            </a:r>
          </a:p>
          <a:p>
            <a:pPr algn="just" fontAlgn="base"/>
            <a:r>
              <a:rPr lang="en-IN" dirty="0"/>
              <a:t>Consider the expression A + B * 5. where, +, * are operators, A, B  are variables, 5 is constant and A + B * 5 is an expression.</a:t>
            </a:r>
          </a:p>
          <a:p>
            <a:pPr algn="just"/>
            <a:endParaRPr lang="en-IN" dirty="0"/>
          </a:p>
        </p:txBody>
      </p:sp>
    </p:spTree>
    <p:extLst>
      <p:ext uri="{BB962C8B-B14F-4D97-AF65-F5344CB8AC3E}">
        <p14:creationId xmlns:p14="http://schemas.microsoft.com/office/powerpoint/2010/main" xmlns="" val="323607594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Different types of operators</a:t>
            </a:r>
            <a:endParaRPr lang="en-IN" b="1" dirty="0"/>
          </a:p>
        </p:txBody>
      </p:sp>
      <p:sp>
        <p:nvSpPr>
          <p:cNvPr id="3" name="Content Placeholder 2"/>
          <p:cNvSpPr>
            <a:spLocks noGrp="1"/>
          </p:cNvSpPr>
          <p:nvPr>
            <p:ph idx="1"/>
          </p:nvPr>
        </p:nvSpPr>
        <p:spPr/>
        <p:txBody>
          <a:bodyPr/>
          <a:lstStyle/>
          <a:p>
            <a:pPr fontAlgn="base"/>
            <a:r>
              <a:rPr lang="en-IN" dirty="0"/>
              <a:t>Arithmetic operators</a:t>
            </a:r>
          </a:p>
          <a:p>
            <a:pPr fontAlgn="base"/>
            <a:r>
              <a:rPr lang="en-IN" dirty="0"/>
              <a:t>Assignment operators</a:t>
            </a:r>
          </a:p>
          <a:p>
            <a:pPr fontAlgn="base"/>
            <a:r>
              <a:rPr lang="en-IN" dirty="0"/>
              <a:t>Relational operators</a:t>
            </a:r>
          </a:p>
          <a:p>
            <a:pPr fontAlgn="base"/>
            <a:r>
              <a:rPr lang="en-IN" dirty="0"/>
              <a:t>Logical operators</a:t>
            </a:r>
          </a:p>
          <a:p>
            <a:pPr fontAlgn="base"/>
            <a:r>
              <a:rPr lang="en-IN" dirty="0"/>
              <a:t>Bit wise operators</a:t>
            </a:r>
          </a:p>
          <a:p>
            <a:pPr fontAlgn="base"/>
            <a:r>
              <a:rPr lang="en-IN" dirty="0"/>
              <a:t>Conditional operators (ternary operators)</a:t>
            </a:r>
          </a:p>
          <a:p>
            <a:pPr fontAlgn="base"/>
            <a:r>
              <a:rPr lang="en-IN" dirty="0"/>
              <a:t>Increment/decrement operators</a:t>
            </a:r>
          </a:p>
          <a:p>
            <a:pPr fontAlgn="base"/>
            <a:r>
              <a:rPr lang="en-IN" dirty="0"/>
              <a:t>Special operators</a:t>
            </a:r>
          </a:p>
          <a:p>
            <a:endParaRPr lang="en-IN" dirty="0"/>
          </a:p>
        </p:txBody>
      </p:sp>
    </p:spTree>
    <p:extLst>
      <p:ext uri="{BB962C8B-B14F-4D97-AF65-F5344CB8AC3E}">
        <p14:creationId xmlns:p14="http://schemas.microsoft.com/office/powerpoint/2010/main" xmlns="" val="37180366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9400"/>
            <a:ext cx="10515600" cy="1325563"/>
          </a:xfrm>
        </p:spPr>
        <p:txBody>
          <a:bodyPr>
            <a:normAutofit/>
          </a:bodyPr>
          <a:lstStyle/>
          <a:p>
            <a:r>
              <a:rPr lang="en-IN" sz="3200" b="1" dirty="0" smtClean="0">
                <a:solidFill>
                  <a:srgbClr val="FF0000"/>
                </a:solidFill>
                <a:latin typeface="Algerian" panose="04020705040A02060702" pitchFamily="82" charset="0"/>
              </a:rPr>
              <a:t>Requirement of problem solving by computers</a:t>
            </a:r>
            <a:endParaRPr lang="en-IN" sz="3200" b="1" dirty="0">
              <a:solidFill>
                <a:srgbClr val="FF0000"/>
              </a:solidFill>
              <a:latin typeface="Algerian" panose="04020705040A02060702" pitchFamily="82" charset="0"/>
            </a:endParaRPr>
          </a:p>
        </p:txBody>
      </p:sp>
      <p:sp>
        <p:nvSpPr>
          <p:cNvPr id="3" name="Content Placeholder 2"/>
          <p:cNvSpPr>
            <a:spLocks noGrp="1"/>
          </p:cNvSpPr>
          <p:nvPr>
            <p:ph idx="1"/>
          </p:nvPr>
        </p:nvSpPr>
        <p:spPr>
          <a:xfrm>
            <a:off x="538162" y="1339850"/>
            <a:ext cx="10515600" cy="4351338"/>
          </a:xfrm>
        </p:spPr>
        <p:txBody>
          <a:bodyPr/>
          <a:lstStyle/>
          <a:p>
            <a:pPr>
              <a:lnSpc>
                <a:spcPct val="150000"/>
              </a:lnSpc>
            </a:pPr>
            <a:r>
              <a:rPr lang="en-IN" dirty="0" smtClean="0"/>
              <a:t>Why computers required?</a:t>
            </a:r>
          </a:p>
          <a:p>
            <a:pPr marL="0" indent="0">
              <a:lnSpc>
                <a:spcPct val="150000"/>
              </a:lnSpc>
              <a:buNone/>
            </a:pPr>
            <a:r>
              <a:rPr lang="en-IN" dirty="0" smtClean="0">
                <a:solidFill>
                  <a:schemeClr val="accent2">
                    <a:lumMod val="75000"/>
                  </a:schemeClr>
                </a:solidFill>
              </a:rPr>
              <a:t>Example1: Payroll Processing System:</a:t>
            </a:r>
          </a:p>
          <a:p>
            <a:pPr lvl="1">
              <a:lnSpc>
                <a:spcPct val="150000"/>
              </a:lnSpc>
            </a:pPr>
            <a:r>
              <a:rPr lang="en-IN" dirty="0" smtClean="0"/>
              <a:t>Speed in performing computational tasks</a:t>
            </a:r>
          </a:p>
          <a:p>
            <a:pPr lvl="1">
              <a:lnSpc>
                <a:spcPct val="150000"/>
              </a:lnSpc>
            </a:pPr>
            <a:r>
              <a:rPr lang="en-IN" dirty="0" smtClean="0"/>
              <a:t>Versatility of operations performed</a:t>
            </a:r>
          </a:p>
          <a:p>
            <a:pPr lvl="1">
              <a:lnSpc>
                <a:spcPct val="150000"/>
              </a:lnSpc>
            </a:pPr>
            <a:r>
              <a:rPr lang="en-IN" dirty="0" smtClean="0"/>
              <a:t>Less error-prone</a:t>
            </a:r>
          </a:p>
          <a:p>
            <a:pPr lvl="1">
              <a:lnSpc>
                <a:spcPct val="150000"/>
              </a:lnSpc>
            </a:pPr>
            <a:r>
              <a:rPr lang="en-IN" dirty="0" smtClean="0"/>
              <a:t>Reduction in paper work</a:t>
            </a:r>
          </a:p>
          <a:p>
            <a:pPr lvl="1"/>
            <a:endParaRPr lang="en-IN" dirty="0"/>
          </a:p>
        </p:txBody>
      </p:sp>
      <p:pic>
        <p:nvPicPr>
          <p:cNvPr id="4" name="Picture 3"/>
          <p:cNvPicPr>
            <a:picLocks noChangeAspect="1"/>
          </p:cNvPicPr>
          <p:nvPr/>
        </p:nvPicPr>
        <p:blipFill>
          <a:blip r:embed="rId2"/>
          <a:stretch>
            <a:fillRect/>
          </a:stretch>
        </p:blipFill>
        <p:spPr>
          <a:xfrm>
            <a:off x="6524479" y="1604962"/>
            <a:ext cx="5534171" cy="3781425"/>
          </a:xfrm>
          <a:prstGeom prst="rect">
            <a:avLst/>
          </a:prstGeom>
        </p:spPr>
      </p:pic>
    </p:spTree>
    <p:extLst>
      <p:ext uri="{BB962C8B-B14F-4D97-AF65-F5344CB8AC3E}">
        <p14:creationId xmlns:p14="http://schemas.microsoft.com/office/powerpoint/2010/main" xmlns="" val="149247416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stretch>
            <a:fillRect/>
          </a:stretch>
        </p:blipFill>
        <p:spPr>
          <a:xfrm>
            <a:off x="2038350" y="1171575"/>
            <a:ext cx="7260908" cy="4400550"/>
          </a:xfrm>
          <a:prstGeom prst="rect">
            <a:avLst/>
          </a:prstGeom>
        </p:spPr>
      </p:pic>
    </p:spTree>
    <p:extLst>
      <p:ext uri="{BB962C8B-B14F-4D97-AF65-F5344CB8AC3E}">
        <p14:creationId xmlns:p14="http://schemas.microsoft.com/office/powerpoint/2010/main" xmlns="" val="82104107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stretch>
            <a:fillRect/>
          </a:stretch>
        </p:blipFill>
        <p:spPr>
          <a:xfrm>
            <a:off x="2890837" y="0"/>
            <a:ext cx="5595938" cy="6607704"/>
          </a:xfrm>
          <a:prstGeom prst="rect">
            <a:avLst/>
          </a:prstGeom>
        </p:spPr>
      </p:pic>
      <p:sp>
        <p:nvSpPr>
          <p:cNvPr id="3" name="TextBox 2"/>
          <p:cNvSpPr txBox="1"/>
          <p:nvPr/>
        </p:nvSpPr>
        <p:spPr>
          <a:xfrm>
            <a:off x="585788" y="2185988"/>
            <a:ext cx="1900237" cy="830997"/>
          </a:xfrm>
          <a:prstGeom prst="rect">
            <a:avLst/>
          </a:prstGeom>
          <a:noFill/>
        </p:spPr>
        <p:txBody>
          <a:bodyPr wrap="square" rtlCol="0">
            <a:spAutoFit/>
          </a:bodyPr>
          <a:lstStyle/>
          <a:p>
            <a:r>
              <a:rPr lang="en-IN" sz="2400" b="1" dirty="0" smtClean="0"/>
              <a:t>Assignment Operators</a:t>
            </a:r>
            <a:endParaRPr lang="en-IN" sz="2400" b="1" dirty="0"/>
          </a:p>
        </p:txBody>
      </p:sp>
    </p:spTree>
    <p:extLst>
      <p:ext uri="{BB962C8B-B14F-4D97-AF65-F5344CB8AC3E}">
        <p14:creationId xmlns:p14="http://schemas.microsoft.com/office/powerpoint/2010/main" xmlns="" val="25594285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stretch>
            <a:fillRect/>
          </a:stretch>
        </p:blipFill>
        <p:spPr>
          <a:xfrm>
            <a:off x="3100387" y="681038"/>
            <a:ext cx="6643688" cy="4019206"/>
          </a:xfrm>
          <a:prstGeom prst="rect">
            <a:avLst/>
          </a:prstGeom>
        </p:spPr>
      </p:pic>
      <p:sp>
        <p:nvSpPr>
          <p:cNvPr id="3" name="TextBox 2"/>
          <p:cNvSpPr txBox="1"/>
          <p:nvPr/>
        </p:nvSpPr>
        <p:spPr>
          <a:xfrm>
            <a:off x="885825" y="2185988"/>
            <a:ext cx="1600200" cy="830997"/>
          </a:xfrm>
          <a:prstGeom prst="rect">
            <a:avLst/>
          </a:prstGeom>
          <a:noFill/>
        </p:spPr>
        <p:txBody>
          <a:bodyPr wrap="square" rtlCol="0">
            <a:spAutoFit/>
          </a:bodyPr>
          <a:lstStyle/>
          <a:p>
            <a:r>
              <a:rPr lang="en-IN" sz="2400" b="1" dirty="0" smtClean="0"/>
              <a:t>Relational Operators</a:t>
            </a:r>
            <a:endParaRPr lang="en-IN" sz="2400" b="1" dirty="0"/>
          </a:p>
        </p:txBody>
      </p:sp>
    </p:spTree>
    <p:extLst>
      <p:ext uri="{BB962C8B-B14F-4D97-AF65-F5344CB8AC3E}">
        <p14:creationId xmlns:p14="http://schemas.microsoft.com/office/powerpoint/2010/main" xmlns="" val="280081981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stretch>
            <a:fillRect/>
          </a:stretch>
        </p:blipFill>
        <p:spPr>
          <a:xfrm>
            <a:off x="1176337" y="962024"/>
            <a:ext cx="9043918" cy="4424363"/>
          </a:xfrm>
          <a:prstGeom prst="rect">
            <a:avLst/>
          </a:prstGeom>
        </p:spPr>
      </p:pic>
      <p:sp>
        <p:nvSpPr>
          <p:cNvPr id="3" name="TextBox 2"/>
          <p:cNvSpPr txBox="1"/>
          <p:nvPr/>
        </p:nvSpPr>
        <p:spPr>
          <a:xfrm>
            <a:off x="2343149" y="131027"/>
            <a:ext cx="3814763" cy="461665"/>
          </a:xfrm>
          <a:prstGeom prst="rect">
            <a:avLst/>
          </a:prstGeom>
          <a:noFill/>
        </p:spPr>
        <p:txBody>
          <a:bodyPr wrap="square" rtlCol="0">
            <a:spAutoFit/>
          </a:bodyPr>
          <a:lstStyle/>
          <a:p>
            <a:r>
              <a:rPr lang="en-IN" sz="2400" b="1" dirty="0" smtClean="0"/>
              <a:t>Logical Operators</a:t>
            </a:r>
            <a:endParaRPr lang="en-IN" sz="2400" b="1" dirty="0"/>
          </a:p>
        </p:txBody>
      </p:sp>
    </p:spTree>
    <p:extLst>
      <p:ext uri="{BB962C8B-B14F-4D97-AF65-F5344CB8AC3E}">
        <p14:creationId xmlns:p14="http://schemas.microsoft.com/office/powerpoint/2010/main" xmlns="" val="11187440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stretch>
            <a:fillRect/>
          </a:stretch>
        </p:blipFill>
        <p:spPr>
          <a:xfrm>
            <a:off x="1295400" y="752475"/>
            <a:ext cx="9641988" cy="4076700"/>
          </a:xfrm>
          <a:prstGeom prst="rect">
            <a:avLst/>
          </a:prstGeom>
        </p:spPr>
      </p:pic>
      <p:sp>
        <p:nvSpPr>
          <p:cNvPr id="3" name="Rectangle 2"/>
          <p:cNvSpPr/>
          <p:nvPr/>
        </p:nvSpPr>
        <p:spPr>
          <a:xfrm>
            <a:off x="3445696" y="5244584"/>
            <a:ext cx="6293711" cy="461665"/>
          </a:xfrm>
          <a:prstGeom prst="rect">
            <a:avLst/>
          </a:prstGeom>
        </p:spPr>
        <p:txBody>
          <a:bodyPr wrap="none">
            <a:spAutoFit/>
          </a:bodyPr>
          <a:lstStyle/>
          <a:p>
            <a:r>
              <a:rPr lang="en-IN" sz="2400" b="1" dirty="0">
                <a:solidFill>
                  <a:srgbClr val="FF0000"/>
                </a:solidFill>
                <a:latin typeface="Menlo"/>
              </a:rPr>
              <a:t>big = a &gt; b ? (a &gt; c ? a : c) : (b &gt; c ? b : c) ;</a:t>
            </a:r>
            <a:endParaRPr lang="en-IN" sz="2400" b="1" dirty="0">
              <a:solidFill>
                <a:srgbClr val="FF0000"/>
              </a:solidFill>
            </a:endParaRPr>
          </a:p>
        </p:txBody>
      </p:sp>
    </p:spTree>
    <p:extLst>
      <p:ext uri="{BB962C8B-B14F-4D97-AF65-F5344CB8AC3E}">
        <p14:creationId xmlns:p14="http://schemas.microsoft.com/office/powerpoint/2010/main" xmlns="" val="285682123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stretch>
            <a:fillRect/>
          </a:stretch>
        </p:blipFill>
        <p:spPr>
          <a:xfrm>
            <a:off x="1457325" y="709612"/>
            <a:ext cx="9554142" cy="4248151"/>
          </a:xfrm>
          <a:prstGeom prst="rect">
            <a:avLst/>
          </a:prstGeom>
        </p:spPr>
      </p:pic>
      <p:sp>
        <p:nvSpPr>
          <p:cNvPr id="3" name="Rectangle 2"/>
          <p:cNvSpPr/>
          <p:nvPr/>
        </p:nvSpPr>
        <p:spPr>
          <a:xfrm>
            <a:off x="2127031" y="172521"/>
            <a:ext cx="4318555" cy="461665"/>
          </a:xfrm>
          <a:prstGeom prst="rect">
            <a:avLst/>
          </a:prstGeom>
        </p:spPr>
        <p:txBody>
          <a:bodyPr wrap="none">
            <a:spAutoFit/>
          </a:bodyPr>
          <a:lstStyle/>
          <a:p>
            <a:pPr fontAlgn="base"/>
            <a:r>
              <a:rPr lang="en-IN" sz="2400" b="1" dirty="0"/>
              <a:t>Increment/decrement operators</a:t>
            </a:r>
          </a:p>
        </p:txBody>
      </p:sp>
    </p:spTree>
    <p:extLst>
      <p:ext uri="{BB962C8B-B14F-4D97-AF65-F5344CB8AC3E}">
        <p14:creationId xmlns:p14="http://schemas.microsoft.com/office/powerpoint/2010/main" xmlns="" val="310830338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18216"/>
          </a:xfrm>
        </p:spPr>
        <p:txBody>
          <a:bodyPr>
            <a:normAutofit/>
          </a:bodyPr>
          <a:lstStyle/>
          <a:p>
            <a:r>
              <a:rPr lang="en-IN" sz="3600" b="1" dirty="0" smtClean="0"/>
              <a:t>Structure of a  C Program</a:t>
            </a:r>
            <a:endParaRPr lang="en-IN" sz="3600" b="1" dirty="0"/>
          </a:p>
        </p:txBody>
      </p:sp>
      <p:pic>
        <p:nvPicPr>
          <p:cNvPr id="3" name="Picture 2" descr="Image result for structure of c program"/>
          <p:cNvPicPr>
            <a:picLocks noChangeAspect="1" noChangeArrowheads="1"/>
          </p:cNvPicPr>
          <p:nvPr/>
        </p:nvPicPr>
        <p:blipFill rotWithShape="1">
          <a:blip r:embed="rId2">
            <a:extLst>
              <a:ext uri="{28A0092B-C50C-407E-A947-70E740481C1C}">
                <a14:useLocalDpi xmlns:a14="http://schemas.microsoft.com/office/drawing/2010/main" xmlns="" val="0"/>
              </a:ext>
            </a:extLst>
          </a:blip>
          <a:srcRect l="11939"/>
          <a:stretch/>
        </p:blipFill>
        <p:spPr bwMode="auto">
          <a:xfrm>
            <a:off x="1343026" y="1183342"/>
            <a:ext cx="8969373" cy="533400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79902358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2729" y="282389"/>
            <a:ext cx="5849471" cy="5324535"/>
          </a:xfrm>
          <a:prstGeom prst="rect">
            <a:avLst/>
          </a:prstGeom>
        </p:spPr>
        <p:txBody>
          <a:bodyPr wrap="square">
            <a:spAutoFit/>
          </a:bodyPr>
          <a:lstStyle/>
          <a:p>
            <a:r>
              <a:rPr lang="en-IN" sz="2000" b="1" dirty="0" smtClean="0">
                <a:latin typeface="Times New Roman" panose="02020603050405020304" pitchFamily="18" charset="0"/>
                <a:cs typeface="Times New Roman" panose="02020603050405020304" pitchFamily="18" charset="0"/>
              </a:rPr>
              <a:t>//Program to add two numbers:</a:t>
            </a:r>
          </a:p>
          <a:p>
            <a:endParaRPr lang="en-IN" sz="2000" dirty="0" smtClean="0">
              <a:latin typeface="Times New Roman" panose="02020603050405020304" pitchFamily="18" charset="0"/>
              <a:cs typeface="Times New Roman" panose="02020603050405020304" pitchFamily="18" charset="0"/>
            </a:endParaRPr>
          </a:p>
          <a:p>
            <a:r>
              <a:rPr lang="en-IN" sz="2000" dirty="0" smtClean="0">
                <a:latin typeface="Times New Roman" panose="02020603050405020304" pitchFamily="18" charset="0"/>
                <a:cs typeface="Times New Roman" panose="02020603050405020304" pitchFamily="18" charset="0"/>
              </a:rPr>
              <a:t>#include &lt;stdio.h&gt;</a:t>
            </a:r>
          </a:p>
          <a:p>
            <a:r>
              <a:rPr lang="en-IN" sz="2000" dirty="0" smtClean="0">
                <a:latin typeface="Times New Roman" panose="02020603050405020304" pitchFamily="18" charset="0"/>
                <a:cs typeface="Times New Roman" panose="02020603050405020304" pitchFamily="18" charset="0"/>
              </a:rPr>
              <a:t>void </a:t>
            </a:r>
            <a:r>
              <a:rPr lang="en-IN" sz="2000" dirty="0">
                <a:latin typeface="Times New Roman" panose="02020603050405020304" pitchFamily="18" charset="0"/>
                <a:cs typeface="Times New Roman" panose="02020603050405020304" pitchFamily="18" charset="0"/>
              </a:rPr>
              <a:t>main</a:t>
            </a:r>
            <a:r>
              <a:rPr lang="en-IN" sz="2000" dirty="0" smtClean="0">
                <a:latin typeface="Times New Roman" panose="02020603050405020304" pitchFamily="18" charset="0"/>
                <a:cs typeface="Times New Roman" panose="02020603050405020304" pitchFamily="18" charset="0"/>
              </a:rPr>
              <a:t>()</a:t>
            </a:r>
          </a:p>
          <a:p>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    </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    int number1, number2, sum;</a:t>
            </a:r>
          </a:p>
          <a:p>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    printf("Enter two integers: ");</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scanf</a:t>
            </a:r>
            <a:r>
              <a:rPr lang="en-IN" sz="2000" dirty="0">
                <a:latin typeface="Times New Roman" panose="02020603050405020304" pitchFamily="18" charset="0"/>
                <a:cs typeface="Times New Roman" panose="02020603050405020304" pitchFamily="18" charset="0"/>
              </a:rPr>
              <a:t>("%d %d", &amp;number1, &amp;number2);</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    // calculating sum</a:t>
            </a:r>
          </a:p>
          <a:p>
            <a:r>
              <a:rPr lang="en-IN" sz="2000" dirty="0">
                <a:latin typeface="Times New Roman" panose="02020603050405020304" pitchFamily="18" charset="0"/>
                <a:cs typeface="Times New Roman" panose="02020603050405020304" pitchFamily="18" charset="0"/>
              </a:rPr>
              <a:t>    sum = number1 + number2;      </a:t>
            </a:r>
          </a:p>
          <a:p>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    printf("%d + %d = %d", number1, number2, sum);</a:t>
            </a:r>
          </a:p>
          <a:p>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getch();</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a:t>
            </a:r>
          </a:p>
        </p:txBody>
      </p:sp>
      <p:sp>
        <p:nvSpPr>
          <p:cNvPr id="3" name="Rectangle 2"/>
          <p:cNvSpPr/>
          <p:nvPr/>
        </p:nvSpPr>
        <p:spPr>
          <a:xfrm>
            <a:off x="6172200" y="897942"/>
            <a:ext cx="6019800" cy="4093428"/>
          </a:xfrm>
          <a:prstGeom prst="rect">
            <a:avLst/>
          </a:prstGeom>
        </p:spPr>
        <p:txBody>
          <a:bodyPr wrap="square">
            <a:spAutoFit/>
          </a:bodyPr>
          <a:lstStyle/>
          <a:p>
            <a:r>
              <a:rPr lang="en-IN" sz="2000" dirty="0">
                <a:solidFill>
                  <a:srgbClr val="0070C0"/>
                </a:solidFill>
                <a:latin typeface="Times New Roman" panose="02020603050405020304" pitchFamily="18" charset="0"/>
                <a:cs typeface="Times New Roman" panose="02020603050405020304" pitchFamily="18" charset="0"/>
              </a:rPr>
              <a:t>#include &lt;stdio.h&gt;</a:t>
            </a:r>
          </a:p>
          <a:p>
            <a:r>
              <a:rPr lang="en-IN" sz="2000" dirty="0" smtClean="0">
                <a:solidFill>
                  <a:srgbClr val="0070C0"/>
                </a:solidFill>
                <a:latin typeface="Times New Roman" panose="02020603050405020304" pitchFamily="18" charset="0"/>
                <a:cs typeface="Times New Roman" panose="02020603050405020304" pitchFamily="18" charset="0"/>
              </a:rPr>
              <a:t>void </a:t>
            </a:r>
            <a:r>
              <a:rPr lang="en-IN" sz="2000" dirty="0">
                <a:solidFill>
                  <a:srgbClr val="0070C0"/>
                </a:solidFill>
                <a:latin typeface="Times New Roman" panose="02020603050405020304" pitchFamily="18" charset="0"/>
                <a:cs typeface="Times New Roman" panose="02020603050405020304" pitchFamily="18" charset="0"/>
              </a:rPr>
              <a:t>main()</a:t>
            </a:r>
          </a:p>
          <a:p>
            <a:r>
              <a:rPr lang="en-IN" sz="2000" dirty="0">
                <a:solidFill>
                  <a:srgbClr val="0070C0"/>
                </a:solidFill>
                <a:latin typeface="Times New Roman" panose="02020603050405020304" pitchFamily="18" charset="0"/>
                <a:cs typeface="Times New Roman" panose="02020603050405020304" pitchFamily="18" charset="0"/>
              </a:rPr>
              <a:t>{</a:t>
            </a:r>
          </a:p>
          <a:p>
            <a:r>
              <a:rPr lang="en-IN" sz="2000" dirty="0">
                <a:solidFill>
                  <a:srgbClr val="0070C0"/>
                </a:solidFill>
                <a:latin typeface="Times New Roman" panose="02020603050405020304" pitchFamily="18" charset="0"/>
                <a:cs typeface="Times New Roman" panose="02020603050405020304" pitchFamily="18" charset="0"/>
              </a:rPr>
              <a:t>   int num1, num2, sum;</a:t>
            </a:r>
          </a:p>
          <a:p>
            <a:r>
              <a:rPr lang="en-IN" sz="2000" dirty="0">
                <a:solidFill>
                  <a:srgbClr val="0070C0"/>
                </a:solidFill>
                <a:latin typeface="Times New Roman" panose="02020603050405020304" pitchFamily="18" charset="0"/>
                <a:cs typeface="Times New Roman" panose="02020603050405020304" pitchFamily="18" charset="0"/>
              </a:rPr>
              <a:t>   printf("Enter first number: ");</a:t>
            </a:r>
          </a:p>
          <a:p>
            <a:r>
              <a:rPr lang="en-IN" sz="2000" dirty="0">
                <a:solidFill>
                  <a:srgbClr val="0070C0"/>
                </a:solidFill>
                <a:latin typeface="Times New Roman" panose="02020603050405020304" pitchFamily="18" charset="0"/>
                <a:cs typeface="Times New Roman" panose="02020603050405020304" pitchFamily="18" charset="0"/>
              </a:rPr>
              <a:t>   </a:t>
            </a:r>
            <a:r>
              <a:rPr lang="en-IN" sz="2000" dirty="0" err="1">
                <a:solidFill>
                  <a:srgbClr val="0070C0"/>
                </a:solidFill>
                <a:latin typeface="Times New Roman" panose="02020603050405020304" pitchFamily="18" charset="0"/>
                <a:cs typeface="Times New Roman" panose="02020603050405020304" pitchFamily="18" charset="0"/>
              </a:rPr>
              <a:t>scanf</a:t>
            </a:r>
            <a:r>
              <a:rPr lang="en-IN" sz="2000" dirty="0">
                <a:solidFill>
                  <a:srgbClr val="0070C0"/>
                </a:solidFill>
                <a:latin typeface="Times New Roman" panose="02020603050405020304" pitchFamily="18" charset="0"/>
                <a:cs typeface="Times New Roman" panose="02020603050405020304" pitchFamily="18" charset="0"/>
              </a:rPr>
              <a:t>("%d", &amp;num1);</a:t>
            </a:r>
          </a:p>
          <a:p>
            <a:r>
              <a:rPr lang="en-IN" sz="2000" dirty="0">
                <a:solidFill>
                  <a:srgbClr val="0070C0"/>
                </a:solidFill>
                <a:latin typeface="Times New Roman" panose="02020603050405020304" pitchFamily="18" charset="0"/>
                <a:cs typeface="Times New Roman" panose="02020603050405020304" pitchFamily="18" charset="0"/>
              </a:rPr>
              <a:t>   printf("Enter second number: ");</a:t>
            </a:r>
          </a:p>
          <a:p>
            <a:r>
              <a:rPr lang="en-IN" sz="2000" dirty="0">
                <a:solidFill>
                  <a:srgbClr val="0070C0"/>
                </a:solidFill>
                <a:latin typeface="Times New Roman" panose="02020603050405020304" pitchFamily="18" charset="0"/>
                <a:cs typeface="Times New Roman" panose="02020603050405020304" pitchFamily="18" charset="0"/>
              </a:rPr>
              <a:t>   </a:t>
            </a:r>
            <a:r>
              <a:rPr lang="en-IN" sz="2000" dirty="0" err="1">
                <a:solidFill>
                  <a:srgbClr val="0070C0"/>
                </a:solidFill>
                <a:latin typeface="Times New Roman" panose="02020603050405020304" pitchFamily="18" charset="0"/>
                <a:cs typeface="Times New Roman" panose="02020603050405020304" pitchFamily="18" charset="0"/>
              </a:rPr>
              <a:t>scanf</a:t>
            </a:r>
            <a:r>
              <a:rPr lang="en-IN" sz="2000" dirty="0">
                <a:solidFill>
                  <a:srgbClr val="0070C0"/>
                </a:solidFill>
                <a:latin typeface="Times New Roman" panose="02020603050405020304" pitchFamily="18" charset="0"/>
                <a:cs typeface="Times New Roman" panose="02020603050405020304" pitchFamily="18" charset="0"/>
              </a:rPr>
              <a:t>("%d", &amp;num2);</a:t>
            </a:r>
          </a:p>
          <a:p>
            <a:endParaRPr lang="en-IN" sz="2000" dirty="0">
              <a:solidFill>
                <a:srgbClr val="0070C0"/>
              </a:solidFill>
              <a:latin typeface="Times New Roman" panose="02020603050405020304" pitchFamily="18" charset="0"/>
              <a:cs typeface="Times New Roman" panose="02020603050405020304" pitchFamily="18" charset="0"/>
            </a:endParaRPr>
          </a:p>
          <a:p>
            <a:r>
              <a:rPr lang="en-IN" sz="2000" dirty="0">
                <a:solidFill>
                  <a:srgbClr val="0070C0"/>
                </a:solidFill>
                <a:latin typeface="Times New Roman" panose="02020603050405020304" pitchFamily="18" charset="0"/>
                <a:cs typeface="Times New Roman" panose="02020603050405020304" pitchFamily="18" charset="0"/>
              </a:rPr>
              <a:t>   sum = num1 + num2;</a:t>
            </a:r>
          </a:p>
          <a:p>
            <a:r>
              <a:rPr lang="en-IN" sz="2000" dirty="0">
                <a:solidFill>
                  <a:srgbClr val="0070C0"/>
                </a:solidFill>
                <a:latin typeface="Times New Roman" panose="02020603050405020304" pitchFamily="18" charset="0"/>
                <a:cs typeface="Times New Roman" panose="02020603050405020304" pitchFamily="18" charset="0"/>
              </a:rPr>
              <a:t>   printf("Sum of the entered numbers: %d", sum);</a:t>
            </a:r>
          </a:p>
          <a:p>
            <a:r>
              <a:rPr lang="en-IN" sz="2000" dirty="0">
                <a:solidFill>
                  <a:srgbClr val="0070C0"/>
                </a:solidFill>
                <a:latin typeface="Times New Roman" panose="02020603050405020304" pitchFamily="18" charset="0"/>
                <a:cs typeface="Times New Roman" panose="02020603050405020304" pitchFamily="18" charset="0"/>
              </a:rPr>
              <a:t>   </a:t>
            </a:r>
            <a:r>
              <a:rPr lang="en-IN" sz="2000" dirty="0" smtClean="0">
                <a:solidFill>
                  <a:srgbClr val="0070C0"/>
                </a:solidFill>
                <a:latin typeface="Times New Roman" panose="02020603050405020304" pitchFamily="18" charset="0"/>
                <a:cs typeface="Times New Roman" panose="02020603050405020304" pitchFamily="18" charset="0"/>
              </a:rPr>
              <a:t>getch();</a:t>
            </a:r>
            <a:endParaRPr lang="en-IN" sz="2000" dirty="0">
              <a:solidFill>
                <a:srgbClr val="0070C0"/>
              </a:solidFill>
              <a:latin typeface="Times New Roman" panose="02020603050405020304" pitchFamily="18" charset="0"/>
              <a:cs typeface="Times New Roman" panose="02020603050405020304" pitchFamily="18" charset="0"/>
            </a:endParaRPr>
          </a:p>
          <a:p>
            <a:r>
              <a:rPr lang="en-IN" sz="2000" dirty="0">
                <a:solidFill>
                  <a:srgbClr val="0070C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xmlns="" val="409889930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stretch>
            <a:fillRect/>
          </a:stretch>
        </p:blipFill>
        <p:spPr>
          <a:xfrm>
            <a:off x="2362200" y="1666127"/>
            <a:ext cx="7824788" cy="5191873"/>
          </a:xfrm>
          <a:prstGeom prst="rect">
            <a:avLst/>
          </a:prstGeom>
        </p:spPr>
      </p:pic>
      <p:sp>
        <p:nvSpPr>
          <p:cNvPr id="3" name="Rectangle 2"/>
          <p:cNvSpPr/>
          <p:nvPr/>
        </p:nvSpPr>
        <p:spPr>
          <a:xfrm>
            <a:off x="571825" y="372546"/>
            <a:ext cx="3964547" cy="461665"/>
          </a:xfrm>
          <a:prstGeom prst="rect">
            <a:avLst/>
          </a:prstGeom>
        </p:spPr>
        <p:txBody>
          <a:bodyPr wrap="none">
            <a:spAutoFit/>
          </a:bodyPr>
          <a:lstStyle/>
          <a:p>
            <a:r>
              <a:rPr lang="en-IN" sz="2400" b="1" dirty="0">
                <a:solidFill>
                  <a:srgbClr val="222426"/>
                </a:solidFill>
                <a:latin typeface="PT Sans"/>
              </a:rPr>
              <a:t>Operator Precedence in C</a:t>
            </a:r>
            <a:endParaRPr lang="en-IN" sz="2400" dirty="0"/>
          </a:p>
        </p:txBody>
      </p:sp>
      <p:sp>
        <p:nvSpPr>
          <p:cNvPr id="4" name="Rectangle 3"/>
          <p:cNvSpPr/>
          <p:nvPr/>
        </p:nvSpPr>
        <p:spPr>
          <a:xfrm>
            <a:off x="674056" y="927003"/>
            <a:ext cx="11201075" cy="646331"/>
          </a:xfrm>
          <a:prstGeom prst="rect">
            <a:avLst/>
          </a:prstGeom>
        </p:spPr>
        <p:txBody>
          <a:bodyPr wrap="square">
            <a:spAutoFit/>
          </a:bodyPr>
          <a:lstStyle/>
          <a:p>
            <a:r>
              <a:rPr lang="en-IN" b="1" dirty="0">
                <a:solidFill>
                  <a:srgbClr val="222426"/>
                </a:solidFill>
                <a:latin typeface="PT Sans"/>
              </a:rPr>
              <a:t>Operator precedence</a:t>
            </a:r>
            <a:r>
              <a:rPr lang="en-IN" dirty="0">
                <a:solidFill>
                  <a:srgbClr val="222426"/>
                </a:solidFill>
                <a:latin typeface="PT Sans"/>
              </a:rPr>
              <a:t> determines which operator is evaluated first when an expression has more than one operators.</a:t>
            </a:r>
            <a:endParaRPr lang="en-IN" dirty="0"/>
          </a:p>
        </p:txBody>
      </p:sp>
    </p:spTree>
    <p:extLst>
      <p:ext uri="{BB962C8B-B14F-4D97-AF65-F5344CB8AC3E}">
        <p14:creationId xmlns:p14="http://schemas.microsoft.com/office/powerpoint/2010/main" xmlns="" val="341264639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77888"/>
          </a:xfrm>
        </p:spPr>
        <p:txBody>
          <a:bodyPr/>
          <a:lstStyle/>
          <a:p>
            <a:r>
              <a:rPr lang="en-IN" b="1" dirty="0"/>
              <a:t>Operators Associativity</a:t>
            </a:r>
          </a:p>
        </p:txBody>
      </p:sp>
      <p:sp>
        <p:nvSpPr>
          <p:cNvPr id="3" name="Content Placeholder 2"/>
          <p:cNvSpPr>
            <a:spLocks noGrp="1"/>
          </p:cNvSpPr>
          <p:nvPr>
            <p:ph idx="1"/>
          </p:nvPr>
        </p:nvSpPr>
        <p:spPr/>
        <p:txBody>
          <a:bodyPr/>
          <a:lstStyle/>
          <a:p>
            <a:pPr algn="just"/>
            <a:r>
              <a:rPr lang="en-IN" b="1" u="sng" dirty="0"/>
              <a:t>Operators Associativity</a:t>
            </a:r>
            <a:r>
              <a:rPr lang="en-IN" dirty="0"/>
              <a:t> is used when two operators of same precedence appear in an expression. Associativity can be either </a:t>
            </a:r>
            <a:r>
              <a:rPr lang="en-IN" b="1" dirty="0"/>
              <a:t>L</a:t>
            </a:r>
            <a:r>
              <a:rPr lang="en-IN" dirty="0"/>
              <a:t>eft</a:t>
            </a:r>
            <a:r>
              <a:rPr lang="en-IN" b="1" dirty="0"/>
              <a:t> t</a:t>
            </a:r>
            <a:r>
              <a:rPr lang="en-IN" dirty="0"/>
              <a:t>o </a:t>
            </a:r>
            <a:r>
              <a:rPr lang="en-IN" b="1" dirty="0"/>
              <a:t>R</a:t>
            </a:r>
            <a:r>
              <a:rPr lang="en-IN" dirty="0"/>
              <a:t>ight or</a:t>
            </a:r>
            <a:r>
              <a:rPr lang="en-IN" b="1" dirty="0"/>
              <a:t> R</a:t>
            </a:r>
            <a:r>
              <a:rPr lang="en-IN" dirty="0"/>
              <a:t>ight</a:t>
            </a:r>
            <a:r>
              <a:rPr lang="en-IN" b="1" dirty="0"/>
              <a:t> t</a:t>
            </a:r>
            <a:r>
              <a:rPr lang="en-IN" dirty="0"/>
              <a:t>o </a:t>
            </a:r>
            <a:r>
              <a:rPr lang="en-IN" b="1" dirty="0"/>
              <a:t>L</a:t>
            </a:r>
            <a:r>
              <a:rPr lang="en-IN" dirty="0"/>
              <a:t>eft</a:t>
            </a:r>
            <a:r>
              <a:rPr lang="en-IN" dirty="0" smtClean="0"/>
              <a:t>.</a:t>
            </a:r>
          </a:p>
          <a:p>
            <a:pPr algn="just"/>
            <a:r>
              <a:rPr lang="en-IN" dirty="0"/>
              <a:t>For example multiplication and division arithmetic operators have same precedence, lets say we have an expression 5*2/10, this expression would be evaluated as (5*2)/10 because the associativity is left to right for these operators. </a:t>
            </a:r>
            <a:endParaRPr lang="en-IN" dirty="0" smtClean="0"/>
          </a:p>
          <a:p>
            <a:pPr algn="just"/>
            <a:endParaRPr lang="en-IN" dirty="0"/>
          </a:p>
        </p:txBody>
      </p:sp>
    </p:spTree>
    <p:extLst>
      <p:ext uri="{BB962C8B-B14F-4D97-AF65-F5344CB8AC3E}">
        <p14:creationId xmlns:p14="http://schemas.microsoft.com/office/powerpoint/2010/main" xmlns="" val="12222918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9637" y="396874"/>
            <a:ext cx="10515600" cy="5903913"/>
          </a:xfrm>
        </p:spPr>
        <p:txBody>
          <a:bodyPr>
            <a:normAutofit/>
          </a:bodyPr>
          <a:lstStyle/>
          <a:p>
            <a:pPr>
              <a:lnSpc>
                <a:spcPct val="150000"/>
              </a:lnSpc>
            </a:pPr>
            <a:r>
              <a:rPr lang="en-IN" dirty="0" smtClean="0">
                <a:solidFill>
                  <a:schemeClr val="accent2">
                    <a:lumMod val="75000"/>
                  </a:schemeClr>
                </a:solidFill>
              </a:rPr>
              <a:t>Example 2:  Railway Reservation System</a:t>
            </a:r>
          </a:p>
          <a:p>
            <a:pPr marL="457200" lvl="1" indent="0">
              <a:lnSpc>
                <a:spcPct val="150000"/>
              </a:lnSpc>
              <a:buNone/>
            </a:pPr>
            <a:r>
              <a:rPr lang="en-IN" sz="2800" dirty="0" smtClean="0"/>
              <a:t>1. Distribution of operations</a:t>
            </a:r>
          </a:p>
          <a:p>
            <a:pPr marL="457200" lvl="1" indent="0">
              <a:lnSpc>
                <a:spcPct val="150000"/>
              </a:lnSpc>
              <a:buNone/>
            </a:pPr>
            <a:r>
              <a:rPr lang="en-IN" sz="2800" dirty="0" smtClean="0"/>
              <a:t>2. Efficient Search of data</a:t>
            </a:r>
          </a:p>
          <a:p>
            <a:pPr marL="457200" lvl="1" indent="0">
              <a:lnSpc>
                <a:spcPct val="150000"/>
              </a:lnSpc>
              <a:buNone/>
            </a:pPr>
            <a:r>
              <a:rPr lang="en-IN" sz="2800" dirty="0" smtClean="0"/>
              <a:t>3. Easy manipulation of data</a:t>
            </a:r>
          </a:p>
        </p:txBody>
      </p:sp>
      <p:pic>
        <p:nvPicPr>
          <p:cNvPr id="4" name="Picture 3"/>
          <p:cNvPicPr>
            <a:picLocks noChangeAspect="1"/>
          </p:cNvPicPr>
          <p:nvPr/>
        </p:nvPicPr>
        <p:blipFill rotWithShape="1">
          <a:blip r:embed="rId2"/>
          <a:srcRect b="8164"/>
          <a:stretch/>
        </p:blipFill>
        <p:spPr>
          <a:xfrm>
            <a:off x="5853112" y="2182019"/>
            <a:ext cx="6017473" cy="3704431"/>
          </a:xfrm>
          <a:prstGeom prst="rect">
            <a:avLst/>
          </a:prstGeom>
        </p:spPr>
      </p:pic>
    </p:spTree>
    <p:extLst>
      <p:ext uri="{BB962C8B-B14F-4D97-AF65-F5344CB8AC3E}">
        <p14:creationId xmlns:p14="http://schemas.microsoft.com/office/powerpoint/2010/main" xmlns="" val="414046505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print"/>
          <a:srcRect l="-1437" t="-2969" r="1437" b="2969"/>
          <a:stretch/>
        </p:blipFill>
        <p:spPr>
          <a:xfrm>
            <a:off x="1904999" y="957261"/>
            <a:ext cx="7953376" cy="4812127"/>
          </a:xfrm>
          <a:prstGeom prst="rect">
            <a:avLst/>
          </a:prstGeom>
        </p:spPr>
      </p:pic>
    </p:spTree>
    <p:extLst>
      <p:ext uri="{BB962C8B-B14F-4D97-AF65-F5344CB8AC3E}">
        <p14:creationId xmlns:p14="http://schemas.microsoft.com/office/powerpoint/2010/main" xmlns="" val="281152779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stretch>
            <a:fillRect/>
          </a:stretch>
        </p:blipFill>
        <p:spPr>
          <a:xfrm>
            <a:off x="814386" y="204787"/>
            <a:ext cx="10328076" cy="5653088"/>
          </a:xfrm>
          <a:prstGeom prst="rect">
            <a:avLst/>
          </a:prstGeom>
        </p:spPr>
      </p:pic>
    </p:spTree>
    <p:extLst>
      <p:ext uri="{BB962C8B-B14F-4D97-AF65-F5344CB8AC3E}">
        <p14:creationId xmlns:p14="http://schemas.microsoft.com/office/powerpoint/2010/main" xmlns="" val="105134337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20713"/>
          </a:xfrm>
        </p:spPr>
        <p:txBody>
          <a:bodyPr>
            <a:normAutofit fontScale="90000"/>
          </a:bodyPr>
          <a:lstStyle/>
          <a:p>
            <a:r>
              <a:rPr lang="en-US" dirty="0">
                <a:latin typeface="Times New Roman" panose="02020603050405020304" pitchFamily="18" charset="0"/>
                <a:ea typeface="Calibri" panose="020F0502020204030204" pitchFamily="34" charset="0"/>
              </a:rPr>
              <a:t>Evaluating </a:t>
            </a:r>
            <a:r>
              <a:rPr lang="en-US" dirty="0" smtClean="0">
                <a:latin typeface="Times New Roman" panose="02020603050405020304" pitchFamily="18" charset="0"/>
                <a:ea typeface="Calibri" panose="020F0502020204030204" pitchFamily="34" charset="0"/>
              </a:rPr>
              <a:t>Expressions</a:t>
            </a:r>
            <a:endParaRPr lang="en-IN" dirty="0"/>
          </a:p>
        </p:txBody>
      </p:sp>
      <p:sp>
        <p:nvSpPr>
          <p:cNvPr id="3" name="Content Placeholder 2"/>
          <p:cNvSpPr>
            <a:spLocks noGrp="1"/>
          </p:cNvSpPr>
          <p:nvPr>
            <p:ph idx="1"/>
          </p:nvPr>
        </p:nvSpPr>
        <p:spPr>
          <a:xfrm>
            <a:off x="838200" y="1271588"/>
            <a:ext cx="10515600" cy="4905375"/>
          </a:xfrm>
        </p:spPr>
        <p:txBody>
          <a:bodyPr/>
          <a:lstStyle/>
          <a:p>
            <a:pPr algn="just"/>
            <a:r>
              <a:rPr lang="en-IN" dirty="0"/>
              <a:t>In the C programming language, an expression is evaluated based on the operator precedence and associativity. </a:t>
            </a:r>
            <a:endParaRPr lang="en-IN" dirty="0" smtClean="0"/>
          </a:p>
          <a:p>
            <a:pPr algn="just"/>
            <a:r>
              <a:rPr lang="en-IN" dirty="0" smtClean="0"/>
              <a:t>When </a:t>
            </a:r>
            <a:r>
              <a:rPr lang="en-IN" dirty="0"/>
              <a:t>there are multiple operators in an expression, they are evaluated according to their precedence and associativity. </a:t>
            </a:r>
            <a:endParaRPr lang="en-IN" dirty="0" smtClean="0"/>
          </a:p>
          <a:p>
            <a:pPr algn="just"/>
            <a:r>
              <a:rPr lang="en-IN" dirty="0" smtClean="0"/>
              <a:t>The </a:t>
            </a:r>
            <a:r>
              <a:rPr lang="en-IN" dirty="0"/>
              <a:t>operator with higher precedence is evaluated first and the operator </a:t>
            </a:r>
            <a:r>
              <a:rPr lang="en-IN" dirty="0" smtClean="0"/>
              <a:t>with </a:t>
            </a:r>
            <a:r>
              <a:rPr lang="en-IN" dirty="0"/>
              <a:t>the least precedence is evaluated last</a:t>
            </a:r>
            <a:r>
              <a:rPr lang="en-IN" dirty="0" smtClean="0"/>
              <a:t>.</a:t>
            </a:r>
          </a:p>
          <a:p>
            <a:pPr marL="0" indent="0" algn="ctr">
              <a:buNone/>
            </a:pPr>
            <a:r>
              <a:rPr lang="en-IN" b="1" dirty="0"/>
              <a:t>10 + 4 * 3 / </a:t>
            </a:r>
            <a:r>
              <a:rPr lang="en-IN" b="1" dirty="0" smtClean="0"/>
              <a:t>2</a:t>
            </a:r>
          </a:p>
          <a:p>
            <a:pPr marL="0" indent="0" algn="ctr">
              <a:buNone/>
            </a:pPr>
            <a:r>
              <a:rPr lang="en-IN" dirty="0"/>
              <a:t>4 * 3 ====&gt; 12</a:t>
            </a:r>
            <a:br>
              <a:rPr lang="en-IN" dirty="0"/>
            </a:br>
            <a:r>
              <a:rPr lang="en-IN" dirty="0"/>
              <a:t>12 / 2 ===&gt; 6</a:t>
            </a:r>
            <a:br>
              <a:rPr lang="en-IN" dirty="0"/>
            </a:br>
            <a:r>
              <a:rPr lang="en-IN" dirty="0"/>
              <a:t>10 + 6 ===&gt; 16</a:t>
            </a:r>
            <a:br>
              <a:rPr lang="en-IN" dirty="0"/>
            </a:br>
            <a:r>
              <a:rPr lang="en-IN" dirty="0"/>
              <a:t>The expression is evaluated to </a:t>
            </a:r>
            <a:r>
              <a:rPr lang="en-IN" b="1" dirty="0"/>
              <a:t>16</a:t>
            </a:r>
            <a:r>
              <a:rPr lang="en-IN" dirty="0"/>
              <a:t>.</a:t>
            </a:r>
          </a:p>
        </p:txBody>
      </p:sp>
    </p:spTree>
    <p:extLst>
      <p:ext uri="{BB962C8B-B14F-4D97-AF65-F5344CB8AC3E}">
        <p14:creationId xmlns:p14="http://schemas.microsoft.com/office/powerpoint/2010/main" xmlns="" val="41183885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Write a C Program to evaluate </a:t>
            </a:r>
            <a:endParaRPr lang="en-IN" dirty="0"/>
          </a:p>
        </p:txBody>
      </p:sp>
      <p:sp>
        <p:nvSpPr>
          <p:cNvPr id="3" name="Content Placeholder 2"/>
          <p:cNvSpPr>
            <a:spLocks noGrp="1"/>
          </p:cNvSpPr>
          <p:nvPr>
            <p:ph idx="1"/>
          </p:nvPr>
        </p:nvSpPr>
        <p:spPr/>
        <p:txBody>
          <a:bodyPr/>
          <a:lstStyle/>
          <a:p>
            <a:pPr marL="0" indent="0" algn="ctr">
              <a:buNone/>
            </a:pPr>
            <a:r>
              <a:rPr lang="en-IN" dirty="0" smtClean="0"/>
              <a:t>   x</a:t>
            </a:r>
            <a:r>
              <a:rPr lang="en-IN" dirty="0"/>
              <a:t>= a-b/3+c*2-1;</a:t>
            </a:r>
          </a:p>
          <a:p>
            <a:pPr marL="0" indent="0" algn="ctr">
              <a:buNone/>
            </a:pPr>
            <a:r>
              <a:rPr lang="en-IN" dirty="0"/>
              <a:t>   y= a-b/(3+c)*(2-1);</a:t>
            </a:r>
          </a:p>
          <a:p>
            <a:pPr marL="0" indent="0" algn="ctr">
              <a:buNone/>
            </a:pPr>
            <a:r>
              <a:rPr lang="en-IN" dirty="0"/>
              <a:t>   z=a-(b/(3+c)*2)-1;</a:t>
            </a:r>
          </a:p>
        </p:txBody>
      </p:sp>
    </p:spTree>
    <p:extLst>
      <p:ext uri="{BB962C8B-B14F-4D97-AF65-F5344CB8AC3E}">
        <p14:creationId xmlns:p14="http://schemas.microsoft.com/office/powerpoint/2010/main" xmlns="" val="204629036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02029"/>
          </a:xfrm>
        </p:spPr>
        <p:txBody>
          <a:bodyPr>
            <a:normAutofit fontScale="90000"/>
          </a:bodyPr>
          <a:lstStyle/>
          <a:p>
            <a:r>
              <a:rPr lang="en-US" b="1" dirty="0" smtClean="0"/>
              <a:t>Type Conversion</a:t>
            </a:r>
            <a:endParaRPr lang="en-US" b="1" dirty="0"/>
          </a:p>
        </p:txBody>
      </p:sp>
      <p:sp>
        <p:nvSpPr>
          <p:cNvPr id="3" name="Content Placeholder 2"/>
          <p:cNvSpPr>
            <a:spLocks noGrp="1"/>
          </p:cNvSpPr>
          <p:nvPr>
            <p:ph idx="1"/>
          </p:nvPr>
        </p:nvSpPr>
        <p:spPr>
          <a:xfrm>
            <a:off x="838200" y="1213338"/>
            <a:ext cx="10515600" cy="4963625"/>
          </a:xfrm>
        </p:spPr>
        <p:txBody>
          <a:bodyPr/>
          <a:lstStyle/>
          <a:p>
            <a:pPr algn="just"/>
            <a:r>
              <a:rPr lang="en-US" dirty="0"/>
              <a:t>Type casting refers to changing </a:t>
            </a:r>
            <a:r>
              <a:rPr lang="en-US" dirty="0" smtClean="0"/>
              <a:t>a </a:t>
            </a:r>
            <a:r>
              <a:rPr lang="en-US" dirty="0"/>
              <a:t>variable of one data type into another. </a:t>
            </a:r>
            <a:r>
              <a:rPr lang="en-US" dirty="0" smtClean="0"/>
              <a:t> </a:t>
            </a:r>
          </a:p>
          <a:p>
            <a:pPr algn="just"/>
            <a:r>
              <a:rPr lang="en-US" dirty="0" smtClean="0"/>
              <a:t>Two Types</a:t>
            </a:r>
          </a:p>
          <a:p>
            <a:pPr lvl="4" algn="just">
              <a:buFont typeface="Wingdings" panose="05000000000000000000" pitchFamily="2" charset="2"/>
              <a:buChar char="ü"/>
            </a:pPr>
            <a:r>
              <a:rPr lang="en-US" sz="2400" b="1" dirty="0"/>
              <a:t>Implicit Type </a:t>
            </a:r>
            <a:r>
              <a:rPr lang="en-US" sz="2400" b="1" dirty="0" smtClean="0"/>
              <a:t>Conversion</a:t>
            </a:r>
          </a:p>
          <a:p>
            <a:pPr lvl="4" algn="just">
              <a:buFont typeface="Wingdings" panose="05000000000000000000" pitchFamily="2" charset="2"/>
              <a:buChar char="ü"/>
            </a:pPr>
            <a:r>
              <a:rPr lang="en-US" sz="2400" b="1" dirty="0"/>
              <a:t>Explicit Type </a:t>
            </a:r>
            <a:r>
              <a:rPr lang="en-US" sz="2400" b="1" dirty="0" smtClean="0"/>
              <a:t>Conversion</a:t>
            </a:r>
          </a:p>
          <a:p>
            <a:pPr marL="0" indent="0" fontAlgn="base">
              <a:buNone/>
            </a:pPr>
            <a:r>
              <a:rPr lang="en-US" b="1" dirty="0"/>
              <a:t>Advantages of Type Conversion</a:t>
            </a:r>
          </a:p>
          <a:p>
            <a:pPr fontAlgn="base"/>
            <a:r>
              <a:rPr lang="en-US" dirty="0"/>
              <a:t>This is done to take advantage of certain features of type hierarchies or type representations.</a:t>
            </a:r>
          </a:p>
          <a:p>
            <a:pPr fontAlgn="base"/>
            <a:r>
              <a:rPr lang="en-US" dirty="0"/>
              <a:t>It helps us to compute expressions containing variables of different data types.</a:t>
            </a:r>
          </a:p>
          <a:p>
            <a:pPr marL="0" indent="0" algn="just">
              <a:buNone/>
            </a:pPr>
            <a:endParaRPr lang="en-US" sz="3400" b="1" dirty="0"/>
          </a:p>
          <a:p>
            <a:pPr marL="1828800" lvl="4" indent="0" algn="just">
              <a:buNone/>
            </a:pPr>
            <a:endParaRPr lang="en-US" dirty="0"/>
          </a:p>
        </p:txBody>
      </p:sp>
    </p:spTree>
    <p:extLst>
      <p:ext uri="{BB962C8B-B14F-4D97-AF65-F5344CB8AC3E}">
        <p14:creationId xmlns:p14="http://schemas.microsoft.com/office/powerpoint/2010/main" xmlns="" val="209602666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8213"/>
          </a:xfrm>
        </p:spPr>
        <p:txBody>
          <a:bodyPr>
            <a:normAutofit/>
          </a:bodyPr>
          <a:lstStyle/>
          <a:p>
            <a:r>
              <a:rPr lang="en-US" sz="4000" b="1" dirty="0"/>
              <a:t>Implicit Type Conversion</a:t>
            </a:r>
            <a:endParaRPr lang="en-US" sz="4000" dirty="0"/>
          </a:p>
        </p:txBody>
      </p:sp>
      <p:sp>
        <p:nvSpPr>
          <p:cNvPr id="3" name="Content Placeholder 2"/>
          <p:cNvSpPr>
            <a:spLocks noGrp="1"/>
          </p:cNvSpPr>
          <p:nvPr>
            <p:ph idx="1"/>
          </p:nvPr>
        </p:nvSpPr>
        <p:spPr>
          <a:xfrm>
            <a:off x="838200" y="1433146"/>
            <a:ext cx="10515600" cy="4743817"/>
          </a:xfrm>
        </p:spPr>
        <p:txBody>
          <a:bodyPr/>
          <a:lstStyle/>
          <a:p>
            <a:pPr algn="just"/>
            <a:r>
              <a:rPr lang="en-US" dirty="0"/>
              <a:t>When the type conversion is performed </a:t>
            </a:r>
            <a:r>
              <a:rPr lang="en-US" dirty="0">
                <a:solidFill>
                  <a:srgbClr val="FF0000"/>
                </a:solidFill>
              </a:rPr>
              <a:t>automatically by the compiler without programmers </a:t>
            </a:r>
            <a:r>
              <a:rPr lang="en-US" dirty="0"/>
              <a:t>intervention, such type of conversion is known as </a:t>
            </a:r>
            <a:r>
              <a:rPr lang="en-US" dirty="0">
                <a:solidFill>
                  <a:srgbClr val="FF0000"/>
                </a:solidFill>
              </a:rPr>
              <a:t>implicit type </a:t>
            </a:r>
            <a:r>
              <a:rPr lang="en-US" dirty="0"/>
              <a:t>conversion or type promotion</a:t>
            </a:r>
            <a:r>
              <a:rPr lang="en-US" dirty="0" smtClean="0"/>
              <a:t>.</a:t>
            </a:r>
          </a:p>
          <a:p>
            <a:pPr marL="2286000" lvl="5" indent="0">
              <a:buNone/>
            </a:pPr>
            <a:r>
              <a:rPr lang="en-US" sz="2800" dirty="0" err="1"/>
              <a:t>int</a:t>
            </a:r>
            <a:r>
              <a:rPr lang="en-US" sz="2800" dirty="0"/>
              <a:t> x;</a:t>
            </a:r>
          </a:p>
          <a:p>
            <a:pPr marL="2286000" lvl="5" indent="0">
              <a:buNone/>
            </a:pPr>
            <a:r>
              <a:rPr lang="en-US" sz="2800" dirty="0" smtClean="0"/>
              <a:t>If(x&gt;0)</a:t>
            </a:r>
            <a:endParaRPr lang="en-US" sz="2800" dirty="0"/>
          </a:p>
          <a:p>
            <a:pPr marL="2286000" lvl="5" indent="0">
              <a:buNone/>
            </a:pPr>
            <a:r>
              <a:rPr lang="en-US" sz="2800" dirty="0"/>
              <a:t>{</a:t>
            </a:r>
          </a:p>
          <a:p>
            <a:pPr marL="2286000" lvl="5" indent="0">
              <a:buNone/>
            </a:pPr>
            <a:r>
              <a:rPr lang="en-US" sz="2800" dirty="0" err="1" smtClean="0"/>
              <a:t>printf</a:t>
            </a:r>
            <a:r>
              <a:rPr lang="en-US" sz="2800" dirty="0"/>
              <a:t>("%c", x);   /*Implicit casting from </a:t>
            </a:r>
            <a:r>
              <a:rPr lang="en-US" sz="2800" dirty="0" err="1"/>
              <a:t>int</a:t>
            </a:r>
            <a:r>
              <a:rPr lang="en-US" sz="2800" dirty="0"/>
              <a:t> to char </a:t>
            </a:r>
            <a:r>
              <a:rPr lang="en-US" sz="2800" dirty="0" smtClean="0"/>
              <a:t>%</a:t>
            </a:r>
            <a:r>
              <a:rPr lang="en-US" sz="2800" dirty="0"/>
              <a:t>c*/</a:t>
            </a:r>
          </a:p>
          <a:p>
            <a:pPr marL="2286000" lvl="5" indent="0">
              <a:buNone/>
            </a:pPr>
            <a:r>
              <a:rPr lang="en-US" sz="2800" dirty="0"/>
              <a:t>}</a:t>
            </a:r>
          </a:p>
        </p:txBody>
      </p:sp>
    </p:spTree>
    <p:extLst>
      <p:ext uri="{BB962C8B-B14F-4D97-AF65-F5344CB8AC3E}">
        <p14:creationId xmlns:p14="http://schemas.microsoft.com/office/powerpoint/2010/main" xmlns="" val="148630341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36137"/>
          </a:xfrm>
        </p:spPr>
        <p:txBody>
          <a:bodyPr/>
          <a:lstStyle/>
          <a:p>
            <a:r>
              <a:rPr lang="en-US" b="1" dirty="0"/>
              <a:t>Explicit Type Conversion</a:t>
            </a:r>
            <a:endParaRPr lang="en-US" dirty="0"/>
          </a:p>
        </p:txBody>
      </p:sp>
      <p:sp>
        <p:nvSpPr>
          <p:cNvPr id="3" name="Content Placeholder 2"/>
          <p:cNvSpPr>
            <a:spLocks noGrp="1"/>
          </p:cNvSpPr>
          <p:nvPr>
            <p:ph idx="1"/>
          </p:nvPr>
        </p:nvSpPr>
        <p:spPr>
          <a:xfrm>
            <a:off x="838200" y="1494692"/>
            <a:ext cx="10515600" cy="4682271"/>
          </a:xfrm>
        </p:spPr>
        <p:txBody>
          <a:bodyPr/>
          <a:lstStyle/>
          <a:p>
            <a:pPr algn="just"/>
            <a:r>
              <a:rPr lang="en-US" dirty="0"/>
              <a:t>The type conversion </a:t>
            </a:r>
            <a:r>
              <a:rPr lang="en-US" dirty="0">
                <a:solidFill>
                  <a:srgbClr val="FF0000"/>
                </a:solidFill>
              </a:rPr>
              <a:t>performed by the programmer </a:t>
            </a:r>
            <a:r>
              <a:rPr lang="en-US" dirty="0"/>
              <a:t>by posing the data type of the expression of specific type is known as explicit type conversion. The explicit type conversion is also known as type casting</a:t>
            </a:r>
            <a:r>
              <a:rPr lang="en-US" dirty="0" smtClean="0"/>
              <a:t>.</a:t>
            </a:r>
          </a:p>
          <a:p>
            <a:pPr algn="just"/>
            <a:r>
              <a:rPr lang="en-US" dirty="0"/>
              <a:t>Type </a:t>
            </a:r>
            <a:r>
              <a:rPr lang="en-US" dirty="0" smtClean="0"/>
              <a:t>casting </a:t>
            </a:r>
            <a:r>
              <a:rPr lang="en-US" dirty="0"/>
              <a:t>in c is done in the following form</a:t>
            </a:r>
            <a:r>
              <a:rPr lang="en-US" dirty="0" smtClean="0"/>
              <a:t>:</a:t>
            </a:r>
          </a:p>
          <a:p>
            <a:pPr marL="0" indent="0" algn="just">
              <a:buNone/>
            </a:pPr>
            <a:r>
              <a:rPr lang="en-US" dirty="0" smtClean="0"/>
              <a:t>		</a:t>
            </a:r>
            <a:r>
              <a:rPr lang="en-US" dirty="0" smtClean="0">
                <a:solidFill>
                  <a:srgbClr val="FF0000"/>
                </a:solidFill>
              </a:rPr>
              <a:t>(</a:t>
            </a:r>
            <a:r>
              <a:rPr lang="en-US" dirty="0" err="1">
                <a:solidFill>
                  <a:srgbClr val="FF0000"/>
                </a:solidFill>
              </a:rPr>
              <a:t>data_type</a:t>
            </a:r>
            <a:r>
              <a:rPr lang="en-US" dirty="0">
                <a:solidFill>
                  <a:srgbClr val="FF0000"/>
                </a:solidFill>
              </a:rPr>
              <a:t>)expression</a:t>
            </a:r>
            <a:r>
              <a:rPr lang="en-US" dirty="0" smtClean="0">
                <a:solidFill>
                  <a:srgbClr val="FF0000"/>
                </a:solidFill>
              </a:rPr>
              <a:t>;</a:t>
            </a:r>
          </a:p>
          <a:p>
            <a:pPr marL="0" indent="0" algn="just">
              <a:buNone/>
            </a:pPr>
            <a:endParaRPr lang="en-US" dirty="0" smtClean="0"/>
          </a:p>
          <a:p>
            <a:pPr marL="0" indent="0" algn="just">
              <a:buNone/>
            </a:pPr>
            <a:r>
              <a:rPr lang="en-US" dirty="0" smtClean="0"/>
              <a:t>where</a:t>
            </a:r>
            <a:r>
              <a:rPr lang="en-US" dirty="0"/>
              <a:t>, </a:t>
            </a:r>
            <a:r>
              <a:rPr lang="en-US" dirty="0" err="1"/>
              <a:t>data_type</a:t>
            </a:r>
            <a:r>
              <a:rPr lang="en-US" dirty="0"/>
              <a:t> is any valid c data type, and expression may be constant, variable or expression.</a:t>
            </a:r>
            <a:endParaRPr lang="en-US" dirty="0">
              <a:solidFill>
                <a:srgbClr val="FF0000"/>
              </a:solidFill>
            </a:endParaRPr>
          </a:p>
        </p:txBody>
      </p:sp>
    </p:spTree>
    <p:extLst>
      <p:ext uri="{BB962C8B-B14F-4D97-AF65-F5344CB8AC3E}">
        <p14:creationId xmlns:p14="http://schemas.microsoft.com/office/powerpoint/2010/main" xmlns="" val="412600774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1371600" lvl="3" indent="0">
              <a:buNone/>
            </a:pPr>
            <a:r>
              <a:rPr lang="en-US" sz="2800" dirty="0" err="1"/>
              <a:t>int</a:t>
            </a:r>
            <a:r>
              <a:rPr lang="en-US" sz="2800" dirty="0"/>
              <a:t> x;</a:t>
            </a:r>
          </a:p>
          <a:p>
            <a:pPr marL="1371600" lvl="3" indent="0">
              <a:buNone/>
            </a:pPr>
            <a:r>
              <a:rPr lang="en-US" sz="2800" dirty="0" smtClean="0"/>
              <a:t>If(x&gt;0)</a:t>
            </a:r>
            <a:endParaRPr lang="en-US" sz="2800" dirty="0"/>
          </a:p>
          <a:p>
            <a:pPr marL="1371600" lvl="3" indent="0">
              <a:buNone/>
            </a:pPr>
            <a:r>
              <a:rPr lang="en-US" sz="2800" dirty="0"/>
              <a:t>{</a:t>
            </a:r>
          </a:p>
          <a:p>
            <a:pPr marL="1371600" lvl="3" indent="0">
              <a:buNone/>
            </a:pPr>
            <a:r>
              <a:rPr lang="en-US" sz="2800" dirty="0"/>
              <a:t>    </a:t>
            </a:r>
            <a:r>
              <a:rPr lang="en-US" sz="2800" dirty="0" err="1"/>
              <a:t>printf</a:t>
            </a:r>
            <a:r>
              <a:rPr lang="en-US" sz="2800" dirty="0"/>
              <a:t>("%c", </a:t>
            </a:r>
            <a:r>
              <a:rPr lang="en-US" sz="2800" dirty="0">
                <a:solidFill>
                  <a:srgbClr val="FF0000"/>
                </a:solidFill>
              </a:rPr>
              <a:t>(char)</a:t>
            </a:r>
            <a:r>
              <a:rPr lang="en-US" sz="2800" dirty="0"/>
              <a:t>x);   </a:t>
            </a:r>
            <a:r>
              <a:rPr lang="en-US" sz="2800" dirty="0">
                <a:solidFill>
                  <a:srgbClr val="7030A0"/>
                </a:solidFill>
              </a:rPr>
              <a:t>/*Explicit casting from </a:t>
            </a:r>
            <a:r>
              <a:rPr lang="en-US" sz="2800" dirty="0" err="1">
                <a:solidFill>
                  <a:srgbClr val="7030A0"/>
                </a:solidFill>
              </a:rPr>
              <a:t>int</a:t>
            </a:r>
            <a:r>
              <a:rPr lang="en-US" sz="2800" dirty="0">
                <a:solidFill>
                  <a:srgbClr val="7030A0"/>
                </a:solidFill>
              </a:rPr>
              <a:t> to char*/</a:t>
            </a:r>
          </a:p>
          <a:p>
            <a:pPr marL="1371600" lvl="3" indent="0">
              <a:buNone/>
            </a:pPr>
            <a:r>
              <a:rPr lang="en-US" sz="2800" dirty="0" smtClean="0"/>
              <a:t>}</a:t>
            </a:r>
          </a:p>
          <a:p>
            <a:pPr marL="1371600" lvl="3" indent="0">
              <a:buNone/>
            </a:pPr>
            <a:endParaRPr lang="en-US" sz="2800" dirty="0"/>
          </a:p>
          <a:p>
            <a:pPr marL="1371600" lvl="3" indent="0">
              <a:buNone/>
            </a:pPr>
            <a:endParaRPr lang="en-US" sz="2800" dirty="0"/>
          </a:p>
        </p:txBody>
      </p:sp>
    </p:spTree>
    <p:extLst>
      <p:ext uri="{BB962C8B-B14F-4D97-AF65-F5344CB8AC3E}">
        <p14:creationId xmlns:p14="http://schemas.microsoft.com/office/powerpoint/2010/main" xmlns="" val="246564091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29932"/>
          </a:xfrm>
        </p:spPr>
        <p:txBody>
          <a:bodyPr/>
          <a:lstStyle/>
          <a:p>
            <a:r>
              <a:rPr lang="en-US" b="1" dirty="0" smtClean="0"/>
              <a:t>Example of Typecasting</a:t>
            </a:r>
            <a:endParaRPr lang="en-US" dirty="0"/>
          </a:p>
        </p:txBody>
      </p:sp>
      <p:sp>
        <p:nvSpPr>
          <p:cNvPr id="3" name="Content Placeholder 2"/>
          <p:cNvSpPr>
            <a:spLocks noGrp="1"/>
          </p:cNvSpPr>
          <p:nvPr>
            <p:ph idx="1"/>
          </p:nvPr>
        </p:nvSpPr>
        <p:spPr>
          <a:xfrm>
            <a:off x="838200" y="1421394"/>
            <a:ext cx="10515600" cy="4907969"/>
          </a:xfrm>
        </p:spPr>
        <p:txBody>
          <a:bodyPr>
            <a:normAutofit/>
          </a:bodyPr>
          <a:lstStyle/>
          <a:p>
            <a:pPr marL="1828800" lvl="4" indent="0">
              <a:buNone/>
            </a:pPr>
            <a:r>
              <a:rPr lang="en-US" sz="3200" dirty="0" err="1"/>
              <a:t>int</a:t>
            </a:r>
            <a:r>
              <a:rPr lang="en-US" sz="3200" dirty="0"/>
              <a:t> x=7, y=5 ;</a:t>
            </a:r>
          </a:p>
          <a:p>
            <a:pPr marL="1828800" lvl="4" indent="0">
              <a:buNone/>
            </a:pPr>
            <a:r>
              <a:rPr lang="en-US" sz="3200" dirty="0"/>
              <a:t>float z;</a:t>
            </a:r>
          </a:p>
          <a:p>
            <a:pPr marL="1828800" lvl="4" indent="0">
              <a:buNone/>
            </a:pPr>
            <a:r>
              <a:rPr lang="en-US" sz="3200" dirty="0"/>
              <a:t>z=x/y; </a:t>
            </a:r>
            <a:r>
              <a:rPr lang="en-US" sz="3200" dirty="0" smtClean="0"/>
              <a:t>       </a:t>
            </a:r>
            <a:r>
              <a:rPr lang="en-US" sz="3200" dirty="0" smtClean="0">
                <a:solidFill>
                  <a:srgbClr val="FF0000"/>
                </a:solidFill>
              </a:rPr>
              <a:t>/*</a:t>
            </a:r>
            <a:r>
              <a:rPr lang="en-US" sz="3200" dirty="0">
                <a:solidFill>
                  <a:srgbClr val="FF0000"/>
                </a:solidFill>
              </a:rPr>
              <a:t>Here the value of z is 1</a:t>
            </a:r>
            <a:r>
              <a:rPr lang="en-US" sz="3200" dirty="0" smtClean="0">
                <a:solidFill>
                  <a:srgbClr val="FF0000"/>
                </a:solidFill>
              </a:rPr>
              <a:t>*/</a:t>
            </a:r>
          </a:p>
          <a:p>
            <a:pPr marL="53975" lvl="4" indent="0" algn="just">
              <a:buNone/>
            </a:pPr>
            <a:r>
              <a:rPr lang="en-US" sz="2800" dirty="0" smtClean="0">
                <a:solidFill>
                  <a:srgbClr val="7030A0"/>
                </a:solidFill>
              </a:rPr>
              <a:t>If </a:t>
            </a:r>
            <a:r>
              <a:rPr lang="en-US" sz="2800" dirty="0">
                <a:solidFill>
                  <a:srgbClr val="7030A0"/>
                </a:solidFill>
              </a:rPr>
              <a:t>we want to get the exact value of 7/5 then we need explicit casting from </a:t>
            </a:r>
            <a:r>
              <a:rPr lang="en-US" sz="2800" dirty="0" err="1">
                <a:solidFill>
                  <a:srgbClr val="7030A0"/>
                </a:solidFill>
              </a:rPr>
              <a:t>int</a:t>
            </a:r>
            <a:r>
              <a:rPr lang="en-US" sz="2800" dirty="0">
                <a:solidFill>
                  <a:srgbClr val="7030A0"/>
                </a:solidFill>
              </a:rPr>
              <a:t> to float</a:t>
            </a:r>
            <a:r>
              <a:rPr lang="en-US" sz="2800" dirty="0" smtClean="0">
                <a:solidFill>
                  <a:srgbClr val="7030A0"/>
                </a:solidFill>
              </a:rPr>
              <a:t>:</a:t>
            </a:r>
          </a:p>
          <a:p>
            <a:pPr marL="2286000" lvl="8" indent="-403225">
              <a:buNone/>
            </a:pPr>
            <a:r>
              <a:rPr lang="en-US" sz="3200" dirty="0" err="1"/>
              <a:t>int</a:t>
            </a:r>
            <a:r>
              <a:rPr lang="en-US" sz="3200" dirty="0"/>
              <a:t> x=7, y=5;</a:t>
            </a:r>
          </a:p>
          <a:p>
            <a:pPr marL="2286000" lvl="8" indent="-403225">
              <a:buNone/>
            </a:pPr>
            <a:r>
              <a:rPr lang="en-US" sz="3200" dirty="0"/>
              <a:t>float z;</a:t>
            </a:r>
          </a:p>
          <a:p>
            <a:pPr marL="2286000" lvl="8" indent="-403225">
              <a:buNone/>
            </a:pPr>
            <a:r>
              <a:rPr lang="en-US" sz="3200" dirty="0"/>
              <a:t>z = (float)x/(float)y;   </a:t>
            </a:r>
            <a:r>
              <a:rPr lang="en-US" sz="3200" dirty="0" smtClean="0"/>
              <a:t> </a:t>
            </a:r>
            <a:r>
              <a:rPr lang="en-US" sz="3200" dirty="0" smtClean="0">
                <a:solidFill>
                  <a:srgbClr val="FF0000"/>
                </a:solidFill>
              </a:rPr>
              <a:t>/*</a:t>
            </a:r>
            <a:r>
              <a:rPr lang="en-US" sz="3200" dirty="0">
                <a:solidFill>
                  <a:srgbClr val="FF0000"/>
                </a:solidFill>
              </a:rPr>
              <a:t>Here the value of z is 1.4</a:t>
            </a:r>
            <a:r>
              <a:rPr lang="en-US" sz="3200" dirty="0" smtClean="0">
                <a:solidFill>
                  <a:srgbClr val="FF0000"/>
                </a:solidFill>
              </a:rPr>
              <a:t>*/</a:t>
            </a:r>
          </a:p>
        </p:txBody>
      </p:sp>
    </p:spTree>
    <p:extLst>
      <p:ext uri="{BB962C8B-B14F-4D97-AF65-F5344CB8AC3E}">
        <p14:creationId xmlns:p14="http://schemas.microsoft.com/office/powerpoint/2010/main" xmlns="" val="338330856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9681" y="263471"/>
            <a:ext cx="10515600" cy="6151617"/>
          </a:xfrm>
        </p:spPr>
        <p:txBody>
          <a:bodyPr>
            <a:noAutofit/>
          </a:bodyPr>
          <a:lstStyle/>
          <a:p>
            <a:pPr marL="0" indent="0">
              <a:lnSpc>
                <a:spcPct val="120000"/>
              </a:lnSpc>
              <a:spcBef>
                <a:spcPts val="0"/>
              </a:spcBef>
              <a:buNone/>
            </a:pPr>
            <a:r>
              <a:rPr lang="en-US" dirty="0"/>
              <a:t>#include&lt;</a:t>
            </a:r>
            <a:r>
              <a:rPr lang="en-US" dirty="0" err="1"/>
              <a:t>stdio.h</a:t>
            </a:r>
            <a:r>
              <a:rPr lang="en-US" dirty="0" smtClean="0"/>
              <a:t>&gt;</a:t>
            </a:r>
            <a:endParaRPr lang="en-US" dirty="0"/>
          </a:p>
          <a:p>
            <a:pPr marL="0" indent="0">
              <a:lnSpc>
                <a:spcPct val="120000"/>
              </a:lnSpc>
              <a:spcBef>
                <a:spcPts val="0"/>
              </a:spcBef>
              <a:buNone/>
            </a:pPr>
            <a:r>
              <a:rPr lang="en-US" dirty="0" smtClean="0"/>
              <a:t>void main</a:t>
            </a:r>
            <a:r>
              <a:rPr lang="en-US" dirty="0"/>
              <a:t>()</a:t>
            </a:r>
          </a:p>
          <a:p>
            <a:pPr marL="0" indent="0">
              <a:lnSpc>
                <a:spcPct val="120000"/>
              </a:lnSpc>
              <a:spcBef>
                <a:spcPts val="0"/>
              </a:spcBef>
              <a:buNone/>
            </a:pPr>
            <a:r>
              <a:rPr lang="en-US" dirty="0" smtClean="0"/>
              <a:t>{</a:t>
            </a:r>
            <a:endParaRPr lang="en-US" dirty="0"/>
          </a:p>
          <a:p>
            <a:pPr marL="0" indent="0">
              <a:lnSpc>
                <a:spcPct val="120000"/>
              </a:lnSpc>
              <a:spcBef>
                <a:spcPts val="0"/>
              </a:spcBef>
              <a:buNone/>
            </a:pPr>
            <a:r>
              <a:rPr lang="en-US" dirty="0"/>
              <a:t>    </a:t>
            </a:r>
            <a:r>
              <a:rPr lang="en-US" dirty="0" err="1"/>
              <a:t>int</a:t>
            </a:r>
            <a:r>
              <a:rPr lang="en-US" dirty="0"/>
              <a:t> a = 25, b = 13;</a:t>
            </a:r>
          </a:p>
          <a:p>
            <a:pPr marL="0" indent="0">
              <a:lnSpc>
                <a:spcPct val="120000"/>
              </a:lnSpc>
              <a:spcBef>
                <a:spcPts val="0"/>
              </a:spcBef>
              <a:buNone/>
            </a:pPr>
            <a:r>
              <a:rPr lang="en-US" dirty="0"/>
              <a:t>    float result;</a:t>
            </a:r>
          </a:p>
          <a:p>
            <a:pPr marL="0" indent="0">
              <a:lnSpc>
                <a:spcPct val="120000"/>
              </a:lnSpc>
              <a:spcBef>
                <a:spcPts val="0"/>
              </a:spcBef>
              <a:buNone/>
            </a:pPr>
            <a:r>
              <a:rPr lang="en-US" dirty="0"/>
              <a:t> </a:t>
            </a:r>
            <a:r>
              <a:rPr lang="en-US" dirty="0" smtClean="0"/>
              <a:t>    </a:t>
            </a:r>
            <a:r>
              <a:rPr lang="en-US" dirty="0"/>
              <a:t>result = a/b;</a:t>
            </a:r>
          </a:p>
          <a:p>
            <a:pPr marL="0" indent="0">
              <a:lnSpc>
                <a:spcPct val="120000"/>
              </a:lnSpc>
              <a:spcBef>
                <a:spcPts val="0"/>
              </a:spcBef>
              <a:buNone/>
            </a:pPr>
            <a:r>
              <a:rPr lang="en-US" dirty="0"/>
              <a:t> </a:t>
            </a:r>
            <a:r>
              <a:rPr lang="en-US" dirty="0" smtClean="0"/>
              <a:t>    </a:t>
            </a:r>
            <a:r>
              <a:rPr lang="en-US" dirty="0"/>
              <a:t>// display only 2 digits after decimal point</a:t>
            </a:r>
          </a:p>
          <a:p>
            <a:pPr marL="0" indent="0">
              <a:lnSpc>
                <a:spcPct val="120000"/>
              </a:lnSpc>
              <a:spcBef>
                <a:spcPts val="0"/>
              </a:spcBef>
              <a:buNone/>
            </a:pPr>
            <a:r>
              <a:rPr lang="en-US" dirty="0"/>
              <a:t>    </a:t>
            </a:r>
            <a:r>
              <a:rPr lang="en-US" dirty="0" err="1">
                <a:solidFill>
                  <a:srgbClr val="FF0000"/>
                </a:solidFill>
              </a:rPr>
              <a:t>printf</a:t>
            </a:r>
            <a:r>
              <a:rPr lang="en-US" dirty="0">
                <a:solidFill>
                  <a:srgbClr val="FF0000"/>
                </a:solidFill>
              </a:rPr>
              <a:t>("(Without typecasting) 25/13 = %.2f\n", result );  </a:t>
            </a:r>
          </a:p>
          <a:p>
            <a:pPr marL="0" indent="0">
              <a:lnSpc>
                <a:spcPct val="120000"/>
              </a:lnSpc>
              <a:spcBef>
                <a:spcPts val="0"/>
              </a:spcBef>
              <a:buNone/>
            </a:pPr>
            <a:r>
              <a:rPr lang="en-US" dirty="0"/>
              <a:t> </a:t>
            </a:r>
            <a:r>
              <a:rPr lang="en-US" dirty="0" smtClean="0"/>
              <a:t>    </a:t>
            </a:r>
            <a:r>
              <a:rPr lang="en-US" dirty="0"/>
              <a:t>result = (float)a/b;</a:t>
            </a:r>
          </a:p>
          <a:p>
            <a:pPr marL="0" indent="0">
              <a:lnSpc>
                <a:spcPct val="120000"/>
              </a:lnSpc>
              <a:spcBef>
                <a:spcPts val="0"/>
              </a:spcBef>
              <a:buNone/>
            </a:pPr>
            <a:r>
              <a:rPr lang="en-US" dirty="0"/>
              <a:t> </a:t>
            </a:r>
            <a:r>
              <a:rPr lang="en-US" dirty="0" smtClean="0"/>
              <a:t>    </a:t>
            </a:r>
            <a:r>
              <a:rPr lang="en-US" dirty="0"/>
              <a:t>// display only 2 digits after decimal point</a:t>
            </a:r>
          </a:p>
          <a:p>
            <a:pPr marL="0" indent="0">
              <a:lnSpc>
                <a:spcPct val="120000"/>
              </a:lnSpc>
              <a:spcBef>
                <a:spcPts val="0"/>
              </a:spcBef>
              <a:buNone/>
            </a:pPr>
            <a:r>
              <a:rPr lang="en-US" dirty="0"/>
              <a:t>    </a:t>
            </a:r>
            <a:r>
              <a:rPr lang="en-US" dirty="0" err="1">
                <a:solidFill>
                  <a:srgbClr val="FF0000"/>
                </a:solidFill>
              </a:rPr>
              <a:t>printf</a:t>
            </a:r>
            <a:r>
              <a:rPr lang="en-US" dirty="0">
                <a:solidFill>
                  <a:srgbClr val="FF0000"/>
                </a:solidFill>
              </a:rPr>
              <a:t>("(With typecasting) 25/13 = %.2f\n", result ); </a:t>
            </a:r>
          </a:p>
          <a:p>
            <a:pPr marL="0" indent="0">
              <a:lnSpc>
                <a:spcPct val="120000"/>
              </a:lnSpc>
              <a:spcBef>
                <a:spcPts val="0"/>
              </a:spcBef>
              <a:buNone/>
            </a:pPr>
            <a:r>
              <a:rPr lang="en-US" dirty="0" err="1" smtClean="0"/>
              <a:t>getch</a:t>
            </a:r>
            <a:r>
              <a:rPr lang="en-US" dirty="0" smtClean="0"/>
              <a:t>();</a:t>
            </a:r>
            <a:endParaRPr lang="en-US" dirty="0"/>
          </a:p>
          <a:p>
            <a:pPr marL="0" indent="0">
              <a:lnSpc>
                <a:spcPct val="120000"/>
              </a:lnSpc>
              <a:spcBef>
                <a:spcPts val="0"/>
              </a:spcBef>
              <a:buNone/>
            </a:pPr>
            <a:r>
              <a:rPr lang="en-US" dirty="0"/>
              <a:t>}</a:t>
            </a:r>
          </a:p>
        </p:txBody>
      </p:sp>
    </p:spTree>
    <p:extLst>
      <p:ext uri="{BB962C8B-B14F-4D97-AF65-F5344CB8AC3E}">
        <p14:creationId xmlns:p14="http://schemas.microsoft.com/office/powerpoint/2010/main" xmlns="" val="40086928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85788"/>
            <a:ext cx="10515600" cy="5591175"/>
          </a:xfrm>
        </p:spPr>
        <p:txBody>
          <a:bodyPr/>
          <a:lstStyle/>
          <a:p>
            <a:pPr marL="271463" lvl="1">
              <a:lnSpc>
                <a:spcPct val="150000"/>
              </a:lnSpc>
            </a:pPr>
            <a:r>
              <a:rPr lang="en-IN" sz="2800" dirty="0" smtClean="0">
                <a:solidFill>
                  <a:schemeClr val="accent2">
                    <a:lumMod val="75000"/>
                  </a:schemeClr>
                </a:solidFill>
              </a:rPr>
              <a:t>Example 3: Controlling an Atomic power station</a:t>
            </a:r>
          </a:p>
          <a:p>
            <a:pPr marL="957263" indent="-514350">
              <a:lnSpc>
                <a:spcPct val="150000"/>
              </a:lnSpc>
              <a:buAutoNum type="arabicPeriod"/>
            </a:pPr>
            <a:r>
              <a:rPr lang="en-IN" dirty="0" smtClean="0"/>
              <a:t>Accuracy of operations</a:t>
            </a:r>
          </a:p>
          <a:p>
            <a:pPr marL="957263" indent="-514350">
              <a:lnSpc>
                <a:spcPct val="150000"/>
              </a:lnSpc>
              <a:buAutoNum type="arabicPeriod"/>
            </a:pPr>
            <a:r>
              <a:rPr lang="en-IN" dirty="0" smtClean="0"/>
              <a:t>Safety of the human kind</a:t>
            </a:r>
          </a:p>
          <a:p>
            <a:pPr marL="957263" indent="-514350">
              <a:lnSpc>
                <a:spcPct val="150000"/>
              </a:lnSpc>
              <a:buAutoNum type="arabicPeriod"/>
            </a:pPr>
            <a:r>
              <a:rPr lang="en-IN" dirty="0" smtClean="0"/>
              <a:t>Availability of the system</a:t>
            </a:r>
          </a:p>
          <a:p>
            <a:endParaRPr lang="en-IN" dirty="0"/>
          </a:p>
        </p:txBody>
      </p:sp>
      <p:pic>
        <p:nvPicPr>
          <p:cNvPr id="4" name="Picture 3"/>
          <p:cNvPicPr>
            <a:picLocks noChangeAspect="1"/>
          </p:cNvPicPr>
          <p:nvPr/>
        </p:nvPicPr>
        <p:blipFill rotWithShape="1">
          <a:blip r:embed="rId2"/>
          <a:srcRect b="8228"/>
          <a:stretch/>
        </p:blipFill>
        <p:spPr>
          <a:xfrm>
            <a:off x="6095999" y="2955314"/>
            <a:ext cx="5704539" cy="3221649"/>
          </a:xfrm>
          <a:prstGeom prst="rect">
            <a:avLst/>
          </a:prstGeom>
        </p:spPr>
      </p:pic>
    </p:spTree>
    <p:extLst>
      <p:ext uri="{BB962C8B-B14F-4D97-AF65-F5344CB8AC3E}">
        <p14:creationId xmlns:p14="http://schemas.microsoft.com/office/powerpoint/2010/main" xmlns="" val="313607562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66970"/>
          </a:xfrm>
        </p:spPr>
        <p:txBody>
          <a:bodyPr>
            <a:normAutofit fontScale="90000"/>
          </a:bodyPr>
          <a:lstStyle/>
          <a:p>
            <a:r>
              <a:rPr lang="en-US" b="1" dirty="0" smtClean="0"/>
              <a:t>Two</a:t>
            </a:r>
            <a:r>
              <a:rPr lang="en-US" dirty="0" smtClean="0"/>
              <a:t>-</a:t>
            </a:r>
            <a:r>
              <a:rPr lang="en-US" b="1" dirty="0" smtClean="0"/>
              <a:t>way </a:t>
            </a:r>
            <a:r>
              <a:rPr lang="en-US" b="1" dirty="0"/>
              <a:t>selection</a:t>
            </a:r>
            <a:endParaRPr lang="en-US" dirty="0"/>
          </a:p>
        </p:txBody>
      </p:sp>
      <p:sp>
        <p:nvSpPr>
          <p:cNvPr id="3" name="Content Placeholder 2"/>
          <p:cNvSpPr>
            <a:spLocks noGrp="1"/>
          </p:cNvSpPr>
          <p:nvPr>
            <p:ph idx="1"/>
          </p:nvPr>
        </p:nvSpPr>
        <p:spPr>
          <a:xfrm>
            <a:off x="838200" y="1195057"/>
            <a:ext cx="10515600" cy="4981906"/>
          </a:xfrm>
        </p:spPr>
        <p:txBody>
          <a:bodyPr/>
          <a:lstStyle/>
          <a:p>
            <a:pPr algn="just"/>
            <a:r>
              <a:rPr lang="en-US" dirty="0"/>
              <a:t>The two-way selection is the basic decision statement for computers. </a:t>
            </a:r>
            <a:endParaRPr lang="en-US" dirty="0" smtClean="0"/>
          </a:p>
          <a:p>
            <a:pPr algn="just"/>
            <a:r>
              <a:rPr lang="en-US" dirty="0" smtClean="0"/>
              <a:t>The </a:t>
            </a:r>
            <a:r>
              <a:rPr lang="en-US" dirty="0"/>
              <a:t>decision is based on resolving a binary expression, and then executing a set of commands depending on whether the response was true or false. </a:t>
            </a:r>
            <a:endParaRPr lang="en-US" dirty="0" smtClean="0"/>
          </a:p>
          <a:p>
            <a:pPr algn="just"/>
            <a:r>
              <a:rPr lang="en-US" dirty="0" smtClean="0"/>
              <a:t>C</a:t>
            </a:r>
            <a:r>
              <a:rPr lang="en-US" dirty="0"/>
              <a:t>, like most contemporary programming languages, implements two-way selection with the if…else statement. </a:t>
            </a:r>
            <a:endParaRPr lang="en-US" dirty="0" smtClean="0"/>
          </a:p>
          <a:p>
            <a:pPr algn="just"/>
            <a:r>
              <a:rPr lang="en-US" dirty="0" smtClean="0"/>
              <a:t>An </a:t>
            </a:r>
            <a:r>
              <a:rPr lang="en-US" dirty="0">
                <a:solidFill>
                  <a:srgbClr val="FF0000"/>
                </a:solidFill>
              </a:rPr>
              <a:t>if…else statement </a:t>
            </a:r>
            <a:r>
              <a:rPr lang="en-US" dirty="0"/>
              <a:t>is a paired statement used to selectively execute code based on </a:t>
            </a:r>
            <a:r>
              <a:rPr lang="en-US" dirty="0">
                <a:solidFill>
                  <a:srgbClr val="FF0000"/>
                </a:solidFill>
              </a:rPr>
              <a:t>two alternatives</a:t>
            </a:r>
            <a:r>
              <a:rPr lang="en-US" dirty="0"/>
              <a:t>.</a:t>
            </a:r>
          </a:p>
        </p:txBody>
      </p:sp>
    </p:spTree>
    <p:extLst>
      <p:ext uri="{BB962C8B-B14F-4D97-AF65-F5344CB8AC3E}">
        <p14:creationId xmlns:p14="http://schemas.microsoft.com/office/powerpoint/2010/main" xmlns="" val="342135895"/>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l="8394" t="7843" r="8885"/>
          <a:stretch/>
        </p:blipFill>
        <p:spPr>
          <a:xfrm>
            <a:off x="2528047" y="389965"/>
            <a:ext cx="6992471" cy="5842596"/>
          </a:xfrm>
          <a:prstGeom prst="rect">
            <a:avLst/>
          </a:prstGeom>
        </p:spPr>
      </p:pic>
    </p:spTree>
    <p:extLst>
      <p:ext uri="{BB962C8B-B14F-4D97-AF65-F5344CB8AC3E}">
        <p14:creationId xmlns:p14="http://schemas.microsoft.com/office/powerpoint/2010/main" xmlns="" val="68381776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Image result for conditional statements in c"/>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204444" y="540308"/>
            <a:ext cx="9512861" cy="550827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00602242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stretch>
            <a:fillRect/>
          </a:stretch>
        </p:blipFill>
        <p:spPr>
          <a:xfrm>
            <a:off x="1333500" y="452437"/>
            <a:ext cx="9525000" cy="5953125"/>
          </a:xfrm>
          <a:prstGeom prst="rect">
            <a:avLst/>
          </a:prstGeom>
        </p:spPr>
      </p:pic>
    </p:spTree>
    <p:extLst>
      <p:ext uri="{BB962C8B-B14F-4D97-AF65-F5344CB8AC3E}">
        <p14:creationId xmlns:p14="http://schemas.microsoft.com/office/powerpoint/2010/main" xmlns="" val="1421849876"/>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96912" y="340938"/>
            <a:ext cx="7686675" cy="5771030"/>
          </a:xfrm>
          <a:prstGeom prst="rect">
            <a:avLst/>
          </a:prstGeom>
        </p:spPr>
      </p:pic>
    </p:spTree>
    <p:extLst>
      <p:ext uri="{BB962C8B-B14F-4D97-AF65-F5344CB8AC3E}">
        <p14:creationId xmlns:p14="http://schemas.microsoft.com/office/powerpoint/2010/main" xmlns="" val="219949372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t="17188"/>
          <a:stretch/>
        </p:blipFill>
        <p:spPr>
          <a:xfrm>
            <a:off x="2078970" y="1035424"/>
            <a:ext cx="7780806" cy="4837638"/>
          </a:xfrm>
          <a:prstGeom prst="rect">
            <a:avLst/>
          </a:prstGeom>
        </p:spPr>
      </p:pic>
      <p:sp>
        <p:nvSpPr>
          <p:cNvPr id="3" name="TextBox 2"/>
          <p:cNvSpPr txBox="1"/>
          <p:nvPr/>
        </p:nvSpPr>
        <p:spPr>
          <a:xfrm>
            <a:off x="965946" y="268942"/>
            <a:ext cx="10006854" cy="461665"/>
          </a:xfrm>
          <a:prstGeom prst="rect">
            <a:avLst/>
          </a:prstGeom>
          <a:noFill/>
        </p:spPr>
        <p:txBody>
          <a:bodyPr wrap="square" rtlCol="0">
            <a:spAutoFit/>
          </a:bodyPr>
          <a:lstStyle/>
          <a:p>
            <a:r>
              <a:rPr lang="en-IN" sz="2400" b="1" dirty="0" smtClean="0">
                <a:latin typeface="Times New Roman" panose="02020603050405020304" pitchFamily="18" charset="0"/>
                <a:cs typeface="Times New Roman" panose="02020603050405020304" pitchFamily="18" charset="0"/>
              </a:rPr>
              <a:t>Write a program to input two numbers and print the greatest number in C</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09288553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IN" sz="3200" b="1" dirty="0" smtClean="0">
                <a:solidFill>
                  <a:srgbClr val="FF0000"/>
                </a:solidFill>
              </a:rPr>
              <a:t>Algorithm 1: Exchange values of two variables</a:t>
            </a:r>
            <a:endParaRPr lang="en-IN" sz="3200" dirty="0">
              <a:solidFill>
                <a:srgbClr val="FF0000"/>
              </a:solidFill>
            </a:endParaRPr>
          </a:p>
        </p:txBody>
      </p:sp>
      <p:sp>
        <p:nvSpPr>
          <p:cNvPr id="3" name="Content Placeholder 2"/>
          <p:cNvSpPr>
            <a:spLocks noGrp="1"/>
          </p:cNvSpPr>
          <p:nvPr>
            <p:ph idx="1"/>
          </p:nvPr>
        </p:nvSpPr>
        <p:spPr/>
        <p:txBody>
          <a:bodyPr/>
          <a:lstStyle/>
          <a:p>
            <a:pPr marL="457200" lvl="1" indent="0">
              <a:buNone/>
            </a:pPr>
            <a:r>
              <a:rPr lang="en-IN" dirty="0" smtClean="0"/>
              <a:t>Step </a:t>
            </a:r>
            <a:r>
              <a:rPr lang="en-IN" dirty="0"/>
              <a:t>1 : Start</a:t>
            </a:r>
          </a:p>
          <a:p>
            <a:pPr marL="457200" lvl="1" indent="0">
              <a:buNone/>
            </a:pPr>
            <a:r>
              <a:rPr lang="en-IN" dirty="0"/>
              <a:t>Start 2 : READ </a:t>
            </a:r>
            <a:r>
              <a:rPr lang="en-IN" dirty="0" smtClean="0"/>
              <a:t>values num1</a:t>
            </a:r>
            <a:r>
              <a:rPr lang="en-IN" dirty="0"/>
              <a:t>, num2</a:t>
            </a:r>
          </a:p>
          <a:p>
            <a:pPr marL="457200" lvl="1" indent="0">
              <a:buNone/>
            </a:pPr>
            <a:r>
              <a:rPr lang="en-IN" dirty="0"/>
              <a:t>Start 3 : temp = num1</a:t>
            </a:r>
          </a:p>
          <a:p>
            <a:pPr marL="457200" lvl="1" indent="0">
              <a:buNone/>
            </a:pPr>
            <a:r>
              <a:rPr lang="en-IN" dirty="0"/>
              <a:t>Start 4 : num1 = num2</a:t>
            </a:r>
          </a:p>
          <a:p>
            <a:pPr marL="457200" lvl="1" indent="0">
              <a:buNone/>
            </a:pPr>
            <a:r>
              <a:rPr lang="en-IN" dirty="0"/>
              <a:t>Start 5 : num2 = temp</a:t>
            </a:r>
          </a:p>
          <a:p>
            <a:pPr marL="457200" lvl="1" indent="0">
              <a:buNone/>
            </a:pPr>
            <a:r>
              <a:rPr lang="en-IN" dirty="0"/>
              <a:t>Start 6 : PRINT num1, num2</a:t>
            </a:r>
          </a:p>
          <a:p>
            <a:pPr marL="457200" lvl="1" indent="0">
              <a:buNone/>
            </a:pPr>
            <a:r>
              <a:rPr lang="en-IN" dirty="0"/>
              <a:t>Start 7 : Stop</a:t>
            </a:r>
          </a:p>
          <a:p>
            <a:endParaRPr lang="en-IN" dirty="0"/>
          </a:p>
        </p:txBody>
      </p:sp>
      <p:pic>
        <p:nvPicPr>
          <p:cNvPr id="1026" name="Picture 2" descr="http://www.technotecode.in/article/image/10000000010.jpg"/>
          <p:cNvPicPr>
            <a:picLocks noChangeAspect="1" noChangeArrowheads="1"/>
          </p:cNvPicPr>
          <p:nvPr/>
        </p:nvPicPr>
        <p:blipFill rotWithShape="1">
          <a:blip r:embed="rId2">
            <a:extLst>
              <a:ext uri="{28A0092B-C50C-407E-A947-70E740481C1C}">
                <a14:useLocalDpi xmlns:a14="http://schemas.microsoft.com/office/drawing/2010/main" xmlns="" val="0"/>
              </a:ext>
            </a:extLst>
          </a:blip>
          <a:srcRect r="53317" b="9999"/>
          <a:stretch/>
        </p:blipFill>
        <p:spPr bwMode="auto">
          <a:xfrm>
            <a:off x="6758081" y="1531938"/>
            <a:ext cx="3932331" cy="427802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546395755"/>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60263"/>
          </a:xfrm>
        </p:spPr>
        <p:txBody>
          <a:bodyPr>
            <a:noAutofit/>
          </a:bodyPr>
          <a:lstStyle/>
          <a:p>
            <a:r>
              <a:rPr lang="en-IN" sz="2800" b="1" dirty="0">
                <a:solidFill>
                  <a:srgbClr val="FF0000"/>
                </a:solidFill>
              </a:rPr>
              <a:t>Write an algorithm and draw the flowchart to Swap two integers </a:t>
            </a:r>
            <a:r>
              <a:rPr lang="en-IN" sz="2800" b="1" dirty="0" smtClean="0">
                <a:solidFill>
                  <a:srgbClr val="FF0000"/>
                </a:solidFill>
              </a:rPr>
              <a:t>without </a:t>
            </a:r>
            <a:r>
              <a:rPr lang="en-IN" sz="2800" b="1" dirty="0">
                <a:solidFill>
                  <a:srgbClr val="FF0000"/>
                </a:solidFill>
              </a:rPr>
              <a:t>using a third </a:t>
            </a:r>
            <a:r>
              <a:rPr lang="en-IN" sz="2800" b="1" dirty="0" smtClean="0">
                <a:solidFill>
                  <a:srgbClr val="FF0000"/>
                </a:solidFill>
              </a:rPr>
              <a:t>variable</a:t>
            </a:r>
            <a:endParaRPr lang="en-IN" sz="2800" b="1" dirty="0">
              <a:solidFill>
                <a:srgbClr val="FF0000"/>
              </a:solidFill>
            </a:endParaRPr>
          </a:p>
        </p:txBody>
      </p:sp>
      <p:sp>
        <p:nvSpPr>
          <p:cNvPr id="3" name="Content Placeholder 2"/>
          <p:cNvSpPr>
            <a:spLocks noGrp="1"/>
          </p:cNvSpPr>
          <p:nvPr>
            <p:ph idx="1"/>
          </p:nvPr>
        </p:nvSpPr>
        <p:spPr/>
        <p:txBody>
          <a:bodyPr/>
          <a:lstStyle/>
          <a:p>
            <a:pPr marL="457200" lvl="1" indent="0">
              <a:buNone/>
            </a:pPr>
            <a:r>
              <a:rPr lang="en-IN" dirty="0" smtClean="0"/>
              <a:t>Step </a:t>
            </a:r>
            <a:r>
              <a:rPr lang="en-IN" dirty="0"/>
              <a:t>1 : Start</a:t>
            </a:r>
          </a:p>
          <a:p>
            <a:pPr marL="457200" lvl="1" indent="0">
              <a:buNone/>
            </a:pPr>
            <a:r>
              <a:rPr lang="en-IN" dirty="0"/>
              <a:t>Start 2 : READ num1, num2</a:t>
            </a:r>
          </a:p>
          <a:p>
            <a:pPr marL="457200" lvl="1" indent="0">
              <a:buNone/>
            </a:pPr>
            <a:r>
              <a:rPr lang="en-IN" dirty="0"/>
              <a:t>Start 3 : num1 = num1 + num2</a:t>
            </a:r>
          </a:p>
          <a:p>
            <a:pPr marL="457200" lvl="1" indent="0">
              <a:buNone/>
            </a:pPr>
            <a:r>
              <a:rPr lang="en-IN" dirty="0"/>
              <a:t>Start 4 : num2 = num1 - num2</a:t>
            </a:r>
          </a:p>
          <a:p>
            <a:pPr marL="457200" lvl="1" indent="0">
              <a:buNone/>
            </a:pPr>
            <a:r>
              <a:rPr lang="en-IN" dirty="0"/>
              <a:t>Start 5 : num1 = num1 - num2</a:t>
            </a:r>
          </a:p>
          <a:p>
            <a:pPr marL="457200" lvl="1" indent="0">
              <a:buNone/>
            </a:pPr>
            <a:r>
              <a:rPr lang="en-IN" dirty="0"/>
              <a:t>Start 6 : PRINT num1, num2</a:t>
            </a:r>
          </a:p>
          <a:p>
            <a:pPr marL="457200" lvl="1" indent="0">
              <a:buNone/>
            </a:pPr>
            <a:r>
              <a:rPr lang="en-IN" dirty="0"/>
              <a:t>Start 7 : Stop</a:t>
            </a:r>
          </a:p>
          <a:p>
            <a:endParaRPr lang="en-IN" dirty="0"/>
          </a:p>
        </p:txBody>
      </p:sp>
      <p:pic>
        <p:nvPicPr>
          <p:cNvPr id="2050" name="Picture 2" descr="http://www.technotecode.in/article/image/10000000010.jpg"/>
          <p:cNvPicPr>
            <a:picLocks noChangeAspect="1" noChangeArrowheads="1"/>
          </p:cNvPicPr>
          <p:nvPr/>
        </p:nvPicPr>
        <p:blipFill rotWithShape="1">
          <a:blip r:embed="rId2">
            <a:extLst>
              <a:ext uri="{28A0092B-C50C-407E-A947-70E740481C1C}">
                <a14:useLocalDpi xmlns:a14="http://schemas.microsoft.com/office/drawing/2010/main" xmlns="" val="0"/>
              </a:ext>
            </a:extLst>
          </a:blip>
          <a:srcRect l="50252" b="9594"/>
          <a:stretch/>
        </p:blipFill>
        <p:spPr bwMode="auto">
          <a:xfrm>
            <a:off x="6669740" y="1425388"/>
            <a:ext cx="4383742" cy="449535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69653611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75"/>
          </a:xfrm>
        </p:spPr>
        <p:txBody>
          <a:bodyPr>
            <a:normAutofit/>
          </a:bodyPr>
          <a:lstStyle/>
          <a:p>
            <a:r>
              <a:rPr lang="en-IN" sz="3200" b="1" dirty="0">
                <a:solidFill>
                  <a:srgbClr val="FF0000"/>
                </a:solidFill>
              </a:rPr>
              <a:t>Algorithm 2</a:t>
            </a:r>
            <a:r>
              <a:rPr lang="en-IN" sz="3200" b="1" dirty="0" smtClean="0">
                <a:solidFill>
                  <a:srgbClr val="FF0000"/>
                </a:solidFill>
              </a:rPr>
              <a:t>: Summation </a:t>
            </a:r>
            <a:r>
              <a:rPr lang="en-IN" sz="3200" b="1" dirty="0">
                <a:solidFill>
                  <a:srgbClr val="FF0000"/>
                </a:solidFill>
              </a:rPr>
              <a:t>of a set of numbers </a:t>
            </a:r>
          </a:p>
        </p:txBody>
      </p:sp>
      <p:pic>
        <p:nvPicPr>
          <p:cNvPr id="4" name="Picture 3"/>
          <p:cNvPicPr>
            <a:picLocks noChangeAspect="1"/>
          </p:cNvPicPr>
          <p:nvPr/>
        </p:nvPicPr>
        <p:blipFill>
          <a:blip r:embed="rId2"/>
          <a:stretch>
            <a:fillRect/>
          </a:stretch>
        </p:blipFill>
        <p:spPr>
          <a:xfrm>
            <a:off x="1033462" y="1248054"/>
            <a:ext cx="6276028" cy="2799511"/>
          </a:xfrm>
          <a:prstGeom prst="rect">
            <a:avLst/>
          </a:prstGeom>
        </p:spPr>
      </p:pic>
      <p:pic>
        <p:nvPicPr>
          <p:cNvPr id="7" name="Picture 6"/>
          <p:cNvPicPr>
            <a:picLocks noChangeAspect="1"/>
          </p:cNvPicPr>
          <p:nvPr/>
        </p:nvPicPr>
        <p:blipFill>
          <a:blip r:embed="rId3"/>
          <a:stretch>
            <a:fillRect/>
          </a:stretch>
        </p:blipFill>
        <p:spPr>
          <a:xfrm>
            <a:off x="1033463" y="3667630"/>
            <a:ext cx="3256150" cy="702395"/>
          </a:xfrm>
          <a:prstGeom prst="rect">
            <a:avLst/>
          </a:prstGeom>
        </p:spPr>
      </p:pic>
    </p:spTree>
    <p:extLst>
      <p:ext uri="{BB962C8B-B14F-4D97-AF65-F5344CB8AC3E}">
        <p14:creationId xmlns:p14="http://schemas.microsoft.com/office/powerpoint/2010/main" xmlns="" val="339472755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29957"/>
          </a:xfrm>
        </p:spPr>
        <p:txBody>
          <a:bodyPr>
            <a:normAutofit/>
          </a:bodyPr>
          <a:lstStyle/>
          <a:p>
            <a:r>
              <a:rPr lang="en-IN" sz="3200" b="1" dirty="0">
                <a:solidFill>
                  <a:srgbClr val="FF0000"/>
                </a:solidFill>
              </a:rPr>
              <a:t>Algorithm </a:t>
            </a:r>
            <a:r>
              <a:rPr lang="en-IN" sz="3200" b="1" dirty="0" smtClean="0">
                <a:solidFill>
                  <a:srgbClr val="FF0000"/>
                </a:solidFill>
              </a:rPr>
              <a:t>3: Decimal </a:t>
            </a:r>
            <a:r>
              <a:rPr lang="en-IN" sz="3200" b="1" dirty="0">
                <a:solidFill>
                  <a:srgbClr val="FF0000"/>
                </a:solidFill>
              </a:rPr>
              <a:t>to binary base </a:t>
            </a:r>
            <a:r>
              <a:rPr lang="en-IN" sz="3200" b="1" dirty="0" smtClean="0">
                <a:solidFill>
                  <a:srgbClr val="FF0000"/>
                </a:solidFill>
              </a:rPr>
              <a:t>conversion </a:t>
            </a:r>
            <a:endParaRPr lang="en-IN" sz="3200" b="1" dirty="0">
              <a:solidFill>
                <a:srgbClr val="FF0000"/>
              </a:solidFill>
            </a:endParaRPr>
          </a:p>
        </p:txBody>
      </p:sp>
      <p:pic>
        <p:nvPicPr>
          <p:cNvPr id="6" name="Picture 5"/>
          <p:cNvPicPr>
            <a:picLocks noChangeAspect="1"/>
          </p:cNvPicPr>
          <p:nvPr/>
        </p:nvPicPr>
        <p:blipFill>
          <a:blip r:embed="rId2"/>
          <a:stretch>
            <a:fillRect/>
          </a:stretch>
        </p:blipFill>
        <p:spPr>
          <a:xfrm>
            <a:off x="1031221" y="1334620"/>
            <a:ext cx="8411622" cy="4003862"/>
          </a:xfrm>
          <a:prstGeom prst="rect">
            <a:avLst/>
          </a:prstGeom>
        </p:spPr>
      </p:pic>
    </p:spTree>
    <p:extLst>
      <p:ext uri="{BB962C8B-B14F-4D97-AF65-F5344CB8AC3E}">
        <p14:creationId xmlns:p14="http://schemas.microsoft.com/office/powerpoint/2010/main" xmlns="" val="1994563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9779</TotalTime>
  <Words>3839</Words>
  <Application>Microsoft Office PowerPoint</Application>
  <PresentationFormat>Custom</PresentationFormat>
  <Paragraphs>500</Paragraphs>
  <Slides>107</Slides>
  <Notes>0</Notes>
  <HiddenSlides>9</HiddenSlides>
  <MMClips>0</MMClips>
  <ScaleCrop>false</ScaleCrop>
  <HeadingPairs>
    <vt:vector size="4" baseType="variant">
      <vt:variant>
        <vt:lpstr>Theme</vt:lpstr>
      </vt:variant>
      <vt:variant>
        <vt:i4>1</vt:i4>
      </vt:variant>
      <vt:variant>
        <vt:lpstr>Slide Titles</vt:lpstr>
      </vt:variant>
      <vt:variant>
        <vt:i4>107</vt:i4>
      </vt:variant>
    </vt:vector>
  </HeadingPairs>
  <TitlesOfParts>
    <vt:vector size="108" baseType="lpstr">
      <vt:lpstr>Office Theme</vt:lpstr>
      <vt:lpstr>UNIT I  </vt:lpstr>
      <vt:lpstr>Introduction to computer-based problem solving</vt:lpstr>
      <vt:lpstr>Programming</vt:lpstr>
      <vt:lpstr>Slide 4</vt:lpstr>
      <vt:lpstr>Why programming language required?</vt:lpstr>
      <vt:lpstr>Introduction to computer-based problem solving</vt:lpstr>
      <vt:lpstr>Requirement of problem solving by computers</vt:lpstr>
      <vt:lpstr>Slide 8</vt:lpstr>
      <vt:lpstr>Slide 9</vt:lpstr>
      <vt:lpstr>Problem Definition</vt:lpstr>
      <vt:lpstr>Slide 11</vt:lpstr>
      <vt:lpstr>Use of examples for problem solving</vt:lpstr>
      <vt:lpstr>Similarities between problems</vt:lpstr>
      <vt:lpstr>Slide 14</vt:lpstr>
      <vt:lpstr>Problem solving strategies </vt:lpstr>
      <vt:lpstr>Different strategies to solve a computational problem</vt:lpstr>
      <vt:lpstr>Steps involved in problem solving</vt:lpstr>
      <vt:lpstr>Program design and implementation issues</vt:lpstr>
      <vt:lpstr>programs and algorithms</vt:lpstr>
      <vt:lpstr>Slide 20</vt:lpstr>
      <vt:lpstr>Writing Algorithms</vt:lpstr>
      <vt:lpstr>Flowchart</vt:lpstr>
      <vt:lpstr>Slide 23</vt:lpstr>
      <vt:lpstr>Example: Addition of two numbers flowchart </vt:lpstr>
      <vt:lpstr>Implementation</vt:lpstr>
      <vt:lpstr>Slide 26</vt:lpstr>
      <vt:lpstr>Testing</vt:lpstr>
      <vt:lpstr>Programming Environment</vt:lpstr>
      <vt:lpstr>Machine language</vt:lpstr>
      <vt:lpstr>Assembly Language</vt:lpstr>
      <vt:lpstr>High Level Language</vt:lpstr>
      <vt:lpstr>Slide 32</vt:lpstr>
      <vt:lpstr>Slide 33</vt:lpstr>
      <vt:lpstr>Slide 34</vt:lpstr>
      <vt:lpstr>Slide 35</vt:lpstr>
      <vt:lpstr>Slide 36</vt:lpstr>
      <vt:lpstr>Slide 37</vt:lpstr>
      <vt:lpstr>Slide 38</vt:lpstr>
      <vt:lpstr>Slide 39</vt:lpstr>
      <vt:lpstr>Slide 40</vt:lpstr>
      <vt:lpstr>Brief History of C</vt:lpstr>
      <vt:lpstr>Slide 42</vt:lpstr>
      <vt:lpstr>Slide 43</vt:lpstr>
      <vt:lpstr>Slide 44</vt:lpstr>
      <vt:lpstr>Slide 45</vt:lpstr>
      <vt:lpstr>Slide 46</vt:lpstr>
      <vt:lpstr>Keywords</vt:lpstr>
      <vt:lpstr>Slide 48</vt:lpstr>
      <vt:lpstr>C Identifiers</vt:lpstr>
      <vt:lpstr>Slide 50</vt:lpstr>
      <vt:lpstr>Constants</vt:lpstr>
      <vt:lpstr>Slide 52</vt:lpstr>
      <vt:lpstr>Slide 53</vt:lpstr>
      <vt:lpstr>Datatypes:</vt:lpstr>
      <vt:lpstr>Slide 55</vt:lpstr>
      <vt:lpstr>Slide 56</vt:lpstr>
      <vt:lpstr>Slide 57</vt:lpstr>
      <vt:lpstr>Variables in C</vt:lpstr>
      <vt:lpstr>Slide 59</vt:lpstr>
      <vt:lpstr>Input/Output</vt:lpstr>
      <vt:lpstr>Slide 61</vt:lpstr>
      <vt:lpstr>Slide 62</vt:lpstr>
      <vt:lpstr>C – Operators</vt:lpstr>
      <vt:lpstr>Expressions</vt:lpstr>
      <vt:lpstr>Slide 65</vt:lpstr>
      <vt:lpstr>Slide 66</vt:lpstr>
      <vt:lpstr>Slide 67</vt:lpstr>
      <vt:lpstr>Precedence and Associativity</vt:lpstr>
      <vt:lpstr>Different types of operators</vt:lpstr>
      <vt:lpstr>Slide 70</vt:lpstr>
      <vt:lpstr>Slide 71</vt:lpstr>
      <vt:lpstr>Slide 72</vt:lpstr>
      <vt:lpstr>Slide 73</vt:lpstr>
      <vt:lpstr>Slide 74</vt:lpstr>
      <vt:lpstr>Slide 75</vt:lpstr>
      <vt:lpstr>Structure of a  C Program</vt:lpstr>
      <vt:lpstr>Slide 77</vt:lpstr>
      <vt:lpstr>Slide 78</vt:lpstr>
      <vt:lpstr>Operators Associativity</vt:lpstr>
      <vt:lpstr>Slide 80</vt:lpstr>
      <vt:lpstr>Slide 81</vt:lpstr>
      <vt:lpstr>Evaluating Expressions</vt:lpstr>
      <vt:lpstr>Write a C Program to evaluate </vt:lpstr>
      <vt:lpstr>Type Conversion</vt:lpstr>
      <vt:lpstr>Implicit Type Conversion</vt:lpstr>
      <vt:lpstr>Explicit Type Conversion</vt:lpstr>
      <vt:lpstr>Slide 87</vt:lpstr>
      <vt:lpstr>Example of Typecasting</vt:lpstr>
      <vt:lpstr>Slide 89</vt:lpstr>
      <vt:lpstr>Two-way selection</vt:lpstr>
      <vt:lpstr>Slide 91</vt:lpstr>
      <vt:lpstr>Slide 92</vt:lpstr>
      <vt:lpstr>Slide 93</vt:lpstr>
      <vt:lpstr>Slide 94</vt:lpstr>
      <vt:lpstr>Slide 95</vt:lpstr>
      <vt:lpstr>Algorithm 1: Exchange values of two variables</vt:lpstr>
      <vt:lpstr>Write an algorithm and draw the flowchart to Swap two integers without using a third variable</vt:lpstr>
      <vt:lpstr>Algorithm 2: Summation of a set of numbers </vt:lpstr>
      <vt:lpstr>Algorithm 3: Decimal to binary base conversion </vt:lpstr>
      <vt:lpstr>Program in C: Decimal to binary base conversion </vt:lpstr>
      <vt:lpstr>Algorithm 4: Reversing the digit of an integer</vt:lpstr>
      <vt:lpstr>Algorithm 5: to find greatest common divisor (GCD) of two numbers</vt:lpstr>
      <vt:lpstr>Algorithm 6: To verify whether an integer is prime or not</vt:lpstr>
      <vt:lpstr>C Program to find a Prime Number</vt:lpstr>
      <vt:lpstr>Algorithm 7: Organize a given set of numbers in ascending order</vt:lpstr>
      <vt:lpstr>Slide 106</vt:lpstr>
      <vt:lpstr>Algorithm 9: Factorial of a given number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PERSONAL</dc:creator>
  <cp:lastModifiedBy>sr.saila</cp:lastModifiedBy>
  <cp:revision>438</cp:revision>
  <dcterms:created xsi:type="dcterms:W3CDTF">2020-01-29T13:02:51Z</dcterms:created>
  <dcterms:modified xsi:type="dcterms:W3CDTF">2021-03-04T13:15:27Z</dcterms:modified>
</cp:coreProperties>
</file>