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129.xml" ContentType="application/vnd.openxmlformats-officedocument.presentationml.slide+xml"/>
  <Override PartName="/ppt/slides/slide99.xml" ContentType="application/vnd.openxmlformats-officedocument.presentationml.slide+xml"/>
  <Override PartName="/ppt/slides/slide118.xml" ContentType="application/vnd.openxmlformats-officedocument.presentationml.slide+xml"/>
  <Override PartName="/ppt/slides/slide136.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32.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s/slide119.xml" ContentType="application/vnd.openxmlformats-officedocument.presentationml.slide+xml"/>
  <Override PartName="/ppt/slideLayouts/slideLayout10.xml" ContentType="application/vnd.openxmlformats-officedocument.presentationml.slideLayout+xml"/>
  <Default Extension="gif" ContentType="image/gif"/>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slides/slide117.xml" ContentType="application/vnd.openxmlformats-officedocument.presentationml.slide+xml"/>
  <Override PartName="/ppt/slides/slide126.xml" ContentType="application/vnd.openxmlformats-officedocument.presentationml.slide+xml"/>
  <Override PartName="/ppt/slides/slide128.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slides/slide115.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Layouts/slideLayout9.xml" ContentType="application/vnd.openxmlformats-officedocument.presentationml.slideLayout+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75" r:id="rId3"/>
    <p:sldId id="376" r:id="rId4"/>
    <p:sldId id="377" r:id="rId5"/>
    <p:sldId id="378" r:id="rId6"/>
    <p:sldId id="379" r:id="rId7"/>
    <p:sldId id="380" r:id="rId8"/>
    <p:sldId id="381" r:id="rId9"/>
    <p:sldId id="382" r:id="rId10"/>
    <p:sldId id="383" r:id="rId11"/>
    <p:sldId id="384" r:id="rId12"/>
    <p:sldId id="385" r:id="rId13"/>
    <p:sldId id="386" r:id="rId14"/>
    <p:sldId id="387" r:id="rId15"/>
    <p:sldId id="388" r:id="rId16"/>
    <p:sldId id="389" r:id="rId17"/>
    <p:sldId id="390" r:id="rId18"/>
    <p:sldId id="391" r:id="rId19"/>
    <p:sldId id="392" r:id="rId20"/>
    <p:sldId id="393" r:id="rId21"/>
    <p:sldId id="394" r:id="rId22"/>
    <p:sldId id="395" r:id="rId23"/>
    <p:sldId id="396" r:id="rId24"/>
    <p:sldId id="397" r:id="rId25"/>
    <p:sldId id="332" r:id="rId26"/>
    <p:sldId id="333" r:id="rId27"/>
    <p:sldId id="334" r:id="rId28"/>
    <p:sldId id="335" r:id="rId29"/>
    <p:sldId id="336" r:id="rId30"/>
    <p:sldId id="337" r:id="rId31"/>
    <p:sldId id="338" r:id="rId32"/>
    <p:sldId id="339" r:id="rId33"/>
    <p:sldId id="340" r:id="rId34"/>
    <p:sldId id="341" r:id="rId35"/>
    <p:sldId id="342" r:id="rId36"/>
    <p:sldId id="343" r:id="rId37"/>
    <p:sldId id="344" r:id="rId38"/>
    <p:sldId id="345" r:id="rId39"/>
    <p:sldId id="346" r:id="rId40"/>
    <p:sldId id="347" r:id="rId41"/>
    <p:sldId id="348" r:id="rId42"/>
    <p:sldId id="349" r:id="rId43"/>
    <p:sldId id="350" r:id="rId44"/>
    <p:sldId id="351" r:id="rId45"/>
    <p:sldId id="352" r:id="rId46"/>
    <p:sldId id="353" r:id="rId47"/>
    <p:sldId id="354" r:id="rId48"/>
    <p:sldId id="355" r:id="rId49"/>
    <p:sldId id="356" r:id="rId50"/>
    <p:sldId id="357" r:id="rId51"/>
    <p:sldId id="358" r:id="rId52"/>
    <p:sldId id="359" r:id="rId53"/>
    <p:sldId id="360" r:id="rId54"/>
    <p:sldId id="361" r:id="rId55"/>
    <p:sldId id="362" r:id="rId56"/>
    <p:sldId id="363" r:id="rId57"/>
    <p:sldId id="364" r:id="rId58"/>
    <p:sldId id="365" r:id="rId59"/>
    <p:sldId id="366" r:id="rId60"/>
    <p:sldId id="367" r:id="rId61"/>
    <p:sldId id="368" r:id="rId62"/>
    <p:sldId id="369" r:id="rId63"/>
    <p:sldId id="370" r:id="rId64"/>
    <p:sldId id="371" r:id="rId65"/>
    <p:sldId id="372" r:id="rId66"/>
    <p:sldId id="373" r:id="rId67"/>
    <p:sldId id="374" r:id="rId68"/>
    <p:sldId id="257" r:id="rId69"/>
    <p:sldId id="266" r:id="rId70"/>
    <p:sldId id="258" r:id="rId71"/>
    <p:sldId id="259" r:id="rId72"/>
    <p:sldId id="265" r:id="rId73"/>
    <p:sldId id="260" r:id="rId74"/>
    <p:sldId id="261" r:id="rId75"/>
    <p:sldId id="262" r:id="rId76"/>
    <p:sldId id="263" r:id="rId77"/>
    <p:sldId id="267" r:id="rId78"/>
    <p:sldId id="264" r:id="rId79"/>
    <p:sldId id="268" r:id="rId80"/>
    <p:sldId id="269" r:id="rId81"/>
    <p:sldId id="270" r:id="rId82"/>
    <p:sldId id="272" r:id="rId83"/>
    <p:sldId id="273" r:id="rId84"/>
    <p:sldId id="274" r:id="rId85"/>
    <p:sldId id="275" r:id="rId86"/>
    <p:sldId id="276" r:id="rId87"/>
    <p:sldId id="277" r:id="rId88"/>
    <p:sldId id="278" r:id="rId89"/>
    <p:sldId id="279" r:id="rId90"/>
    <p:sldId id="280" r:id="rId91"/>
    <p:sldId id="282" r:id="rId92"/>
    <p:sldId id="281" r:id="rId93"/>
    <p:sldId id="283" r:id="rId94"/>
    <p:sldId id="284" r:id="rId95"/>
    <p:sldId id="285" r:id="rId96"/>
    <p:sldId id="286" r:id="rId97"/>
    <p:sldId id="287" r:id="rId98"/>
    <p:sldId id="288" r:id="rId99"/>
    <p:sldId id="289" r:id="rId100"/>
    <p:sldId id="290" r:id="rId101"/>
    <p:sldId id="291" r:id="rId102"/>
    <p:sldId id="292" r:id="rId103"/>
    <p:sldId id="293" r:id="rId104"/>
    <p:sldId id="294" r:id="rId105"/>
    <p:sldId id="298" r:id="rId106"/>
    <p:sldId id="295" r:id="rId107"/>
    <p:sldId id="299" r:id="rId108"/>
    <p:sldId id="296" r:id="rId109"/>
    <p:sldId id="301" r:id="rId110"/>
    <p:sldId id="297" r:id="rId111"/>
    <p:sldId id="300" r:id="rId112"/>
    <p:sldId id="302" r:id="rId113"/>
    <p:sldId id="308" r:id="rId114"/>
    <p:sldId id="309" r:id="rId115"/>
    <p:sldId id="310" r:id="rId116"/>
    <p:sldId id="311" r:id="rId117"/>
    <p:sldId id="312" r:id="rId118"/>
    <p:sldId id="313" r:id="rId119"/>
    <p:sldId id="314" r:id="rId120"/>
    <p:sldId id="315" r:id="rId121"/>
    <p:sldId id="316" r:id="rId122"/>
    <p:sldId id="317" r:id="rId123"/>
    <p:sldId id="318" r:id="rId124"/>
    <p:sldId id="319" r:id="rId125"/>
    <p:sldId id="320" r:id="rId126"/>
    <p:sldId id="321" r:id="rId127"/>
    <p:sldId id="322" r:id="rId128"/>
    <p:sldId id="323" r:id="rId129"/>
    <p:sldId id="324" r:id="rId130"/>
    <p:sldId id="326" r:id="rId131"/>
    <p:sldId id="327" r:id="rId132"/>
    <p:sldId id="328" r:id="rId133"/>
    <p:sldId id="329" r:id="rId134"/>
    <p:sldId id="330" r:id="rId135"/>
    <p:sldId id="331" r:id="rId136"/>
    <p:sldId id="325" r:id="rId1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620"/>
    <p:restoredTop sz="94660"/>
  </p:normalViewPr>
  <p:slideViewPr>
    <p:cSldViewPr snapToGrid="0">
      <p:cViewPr varScale="1">
        <p:scale>
          <a:sx n="73" d="100"/>
          <a:sy n="73" d="100"/>
        </p:scale>
        <p:origin x="-600"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presProps" Target="pres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FC410815-6DFB-4390-95FF-074E416D5EB8}" type="datetimeFigureOut">
              <a:rPr lang="en-IN" smtClean="0"/>
              <a:pPr/>
              <a:t>06-04-2021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798393-CE84-47EC-9D2A-CD9C7D45C03C}" type="slidenum">
              <a:rPr lang="en-IN" smtClean="0"/>
              <a:pPr/>
              <a:t>‹#›</a:t>
            </a:fld>
            <a:endParaRPr lang="en-IN"/>
          </a:p>
        </p:txBody>
      </p:sp>
    </p:spTree>
    <p:extLst>
      <p:ext uri="{BB962C8B-B14F-4D97-AF65-F5344CB8AC3E}">
        <p14:creationId xmlns:p14="http://schemas.microsoft.com/office/powerpoint/2010/main" xmlns="" val="1752848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C410815-6DFB-4390-95FF-074E416D5EB8}" type="datetimeFigureOut">
              <a:rPr lang="en-IN" smtClean="0"/>
              <a:pPr/>
              <a:t>06-04-2021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798393-CE84-47EC-9D2A-CD9C7D45C03C}" type="slidenum">
              <a:rPr lang="en-IN" smtClean="0"/>
              <a:pPr/>
              <a:t>‹#›</a:t>
            </a:fld>
            <a:endParaRPr lang="en-IN"/>
          </a:p>
        </p:txBody>
      </p:sp>
    </p:spTree>
    <p:extLst>
      <p:ext uri="{BB962C8B-B14F-4D97-AF65-F5344CB8AC3E}">
        <p14:creationId xmlns:p14="http://schemas.microsoft.com/office/powerpoint/2010/main" xmlns="" val="37711168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C410815-6DFB-4390-95FF-074E416D5EB8}" type="datetimeFigureOut">
              <a:rPr lang="en-IN" smtClean="0"/>
              <a:pPr/>
              <a:t>06-04-2021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798393-CE84-47EC-9D2A-CD9C7D45C03C}" type="slidenum">
              <a:rPr lang="en-IN" smtClean="0"/>
              <a:pPr/>
              <a:t>‹#›</a:t>
            </a:fld>
            <a:endParaRPr lang="en-IN"/>
          </a:p>
        </p:txBody>
      </p:sp>
    </p:spTree>
    <p:extLst>
      <p:ext uri="{BB962C8B-B14F-4D97-AF65-F5344CB8AC3E}">
        <p14:creationId xmlns:p14="http://schemas.microsoft.com/office/powerpoint/2010/main" xmlns="" val="38704614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C410815-6DFB-4390-95FF-074E416D5EB8}" type="datetimeFigureOut">
              <a:rPr lang="en-IN" smtClean="0"/>
              <a:pPr/>
              <a:t>06-04-2021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798393-CE84-47EC-9D2A-CD9C7D45C03C}" type="slidenum">
              <a:rPr lang="en-IN" smtClean="0"/>
              <a:pPr/>
              <a:t>‹#›</a:t>
            </a:fld>
            <a:endParaRPr lang="en-IN"/>
          </a:p>
        </p:txBody>
      </p:sp>
    </p:spTree>
    <p:extLst>
      <p:ext uri="{BB962C8B-B14F-4D97-AF65-F5344CB8AC3E}">
        <p14:creationId xmlns:p14="http://schemas.microsoft.com/office/powerpoint/2010/main" xmlns="" val="3676754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C410815-6DFB-4390-95FF-074E416D5EB8}" type="datetimeFigureOut">
              <a:rPr lang="en-IN" smtClean="0"/>
              <a:pPr/>
              <a:t>06-04-2021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798393-CE84-47EC-9D2A-CD9C7D45C03C}" type="slidenum">
              <a:rPr lang="en-IN" smtClean="0"/>
              <a:pPr/>
              <a:t>‹#›</a:t>
            </a:fld>
            <a:endParaRPr lang="en-IN"/>
          </a:p>
        </p:txBody>
      </p:sp>
    </p:spTree>
    <p:extLst>
      <p:ext uri="{BB962C8B-B14F-4D97-AF65-F5344CB8AC3E}">
        <p14:creationId xmlns:p14="http://schemas.microsoft.com/office/powerpoint/2010/main" xmlns="" val="39569919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FC410815-6DFB-4390-95FF-074E416D5EB8}" type="datetimeFigureOut">
              <a:rPr lang="en-IN" smtClean="0"/>
              <a:pPr/>
              <a:t>06-04-2021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8798393-CE84-47EC-9D2A-CD9C7D45C03C}" type="slidenum">
              <a:rPr lang="en-IN" smtClean="0"/>
              <a:pPr/>
              <a:t>‹#›</a:t>
            </a:fld>
            <a:endParaRPr lang="en-IN"/>
          </a:p>
        </p:txBody>
      </p:sp>
    </p:spTree>
    <p:extLst>
      <p:ext uri="{BB962C8B-B14F-4D97-AF65-F5344CB8AC3E}">
        <p14:creationId xmlns:p14="http://schemas.microsoft.com/office/powerpoint/2010/main" xmlns="" val="15099315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FC410815-6DFB-4390-95FF-074E416D5EB8}" type="datetimeFigureOut">
              <a:rPr lang="en-IN" smtClean="0"/>
              <a:pPr/>
              <a:t>06-04-2021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8798393-CE84-47EC-9D2A-CD9C7D45C03C}" type="slidenum">
              <a:rPr lang="en-IN" smtClean="0"/>
              <a:pPr/>
              <a:t>‹#›</a:t>
            </a:fld>
            <a:endParaRPr lang="en-IN"/>
          </a:p>
        </p:txBody>
      </p:sp>
    </p:spTree>
    <p:extLst>
      <p:ext uri="{BB962C8B-B14F-4D97-AF65-F5344CB8AC3E}">
        <p14:creationId xmlns:p14="http://schemas.microsoft.com/office/powerpoint/2010/main" xmlns="" val="6841479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FC410815-6DFB-4390-95FF-074E416D5EB8}" type="datetimeFigureOut">
              <a:rPr lang="en-IN" smtClean="0"/>
              <a:pPr/>
              <a:t>06-04-2021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8798393-CE84-47EC-9D2A-CD9C7D45C03C}" type="slidenum">
              <a:rPr lang="en-IN" smtClean="0"/>
              <a:pPr/>
              <a:t>‹#›</a:t>
            </a:fld>
            <a:endParaRPr lang="en-IN"/>
          </a:p>
        </p:txBody>
      </p:sp>
    </p:spTree>
    <p:extLst>
      <p:ext uri="{BB962C8B-B14F-4D97-AF65-F5344CB8AC3E}">
        <p14:creationId xmlns:p14="http://schemas.microsoft.com/office/powerpoint/2010/main" xmlns="" val="26610332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410815-6DFB-4390-95FF-074E416D5EB8}" type="datetimeFigureOut">
              <a:rPr lang="en-IN" smtClean="0"/>
              <a:pPr/>
              <a:t>06-04-2021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8798393-CE84-47EC-9D2A-CD9C7D45C03C}" type="slidenum">
              <a:rPr lang="en-IN" smtClean="0"/>
              <a:pPr/>
              <a:t>‹#›</a:t>
            </a:fld>
            <a:endParaRPr lang="en-IN"/>
          </a:p>
        </p:txBody>
      </p:sp>
    </p:spTree>
    <p:extLst>
      <p:ext uri="{BB962C8B-B14F-4D97-AF65-F5344CB8AC3E}">
        <p14:creationId xmlns:p14="http://schemas.microsoft.com/office/powerpoint/2010/main" xmlns="" val="16567298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410815-6DFB-4390-95FF-074E416D5EB8}" type="datetimeFigureOut">
              <a:rPr lang="en-IN" smtClean="0"/>
              <a:pPr/>
              <a:t>06-04-2021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8798393-CE84-47EC-9D2A-CD9C7D45C03C}" type="slidenum">
              <a:rPr lang="en-IN" smtClean="0"/>
              <a:pPr/>
              <a:t>‹#›</a:t>
            </a:fld>
            <a:endParaRPr lang="en-IN"/>
          </a:p>
        </p:txBody>
      </p:sp>
    </p:spTree>
    <p:extLst>
      <p:ext uri="{BB962C8B-B14F-4D97-AF65-F5344CB8AC3E}">
        <p14:creationId xmlns:p14="http://schemas.microsoft.com/office/powerpoint/2010/main" xmlns="" val="16638517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410815-6DFB-4390-95FF-074E416D5EB8}" type="datetimeFigureOut">
              <a:rPr lang="en-IN" smtClean="0"/>
              <a:pPr/>
              <a:t>06-04-2021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8798393-CE84-47EC-9D2A-CD9C7D45C03C}" type="slidenum">
              <a:rPr lang="en-IN" smtClean="0"/>
              <a:pPr/>
              <a:t>‹#›</a:t>
            </a:fld>
            <a:endParaRPr lang="en-IN"/>
          </a:p>
        </p:txBody>
      </p:sp>
    </p:spTree>
    <p:extLst>
      <p:ext uri="{BB962C8B-B14F-4D97-AF65-F5344CB8AC3E}">
        <p14:creationId xmlns:p14="http://schemas.microsoft.com/office/powerpoint/2010/main" xmlns="" val="1820559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410815-6DFB-4390-95FF-074E416D5EB8}" type="datetimeFigureOut">
              <a:rPr lang="en-IN" smtClean="0"/>
              <a:pPr/>
              <a:t>06-04-2021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798393-CE84-47EC-9D2A-CD9C7D45C03C}" type="slidenum">
              <a:rPr lang="en-IN" smtClean="0"/>
              <a:pPr/>
              <a:t>‹#›</a:t>
            </a:fld>
            <a:endParaRPr lang="en-IN"/>
          </a:p>
        </p:txBody>
      </p:sp>
    </p:spTree>
    <p:extLst>
      <p:ext uri="{BB962C8B-B14F-4D97-AF65-F5344CB8AC3E}">
        <p14:creationId xmlns:p14="http://schemas.microsoft.com/office/powerpoint/2010/main" xmlns="" val="29487224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gif"/><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l"/>
            <a:r>
              <a:rPr lang="en-IN" b="1" dirty="0" smtClean="0">
                <a:solidFill>
                  <a:srgbClr val="FF0000"/>
                </a:solidFill>
              </a:rPr>
              <a:t>UNIT III</a:t>
            </a:r>
            <a:endParaRPr lang="en-IN" b="1" dirty="0">
              <a:solidFill>
                <a:srgbClr val="FF0000"/>
              </a:solidFill>
            </a:endParaRPr>
          </a:p>
        </p:txBody>
      </p:sp>
    </p:spTree>
    <p:extLst>
      <p:ext uri="{BB962C8B-B14F-4D97-AF65-F5344CB8AC3E}">
        <p14:creationId xmlns:p14="http://schemas.microsoft.com/office/powerpoint/2010/main" xmlns="" val="2242435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0515600" cy="705394"/>
          </a:xfrm>
        </p:spPr>
        <p:txBody>
          <a:bodyPr>
            <a:normAutofit fontScale="90000"/>
          </a:bodyPr>
          <a:lstStyle/>
          <a:p>
            <a:pPr fontAlgn="base"/>
            <a:r>
              <a:rPr lang="en-US" dirty="0" smtClean="0"/>
              <a:t/>
            </a:r>
            <a:br>
              <a:rPr lang="en-US" dirty="0" smtClean="0"/>
            </a:br>
            <a:r>
              <a:rPr lang="en-US" dirty="0" smtClean="0"/>
              <a:t/>
            </a:r>
            <a:br>
              <a:rPr lang="en-US" dirty="0" smtClean="0"/>
            </a:br>
            <a:r>
              <a:rPr lang="en-US" sz="3100" b="1" dirty="0" smtClean="0"/>
              <a:t>C Program to concatenate  two strings without using </a:t>
            </a:r>
            <a:r>
              <a:rPr lang="en-US" sz="3100" b="1" dirty="0" err="1" smtClean="0"/>
              <a:t>strcat</a:t>
            </a:r>
            <a:r>
              <a:rPr lang="en-US" sz="3100" b="1" dirty="0" smtClean="0"/>
              <a:t>() </a:t>
            </a:r>
            <a:r>
              <a:rPr lang="en-US" dirty="0" smtClean="0"/>
              <a:t/>
            </a:r>
            <a:br>
              <a:rPr lang="en-US" dirty="0" smtClean="0"/>
            </a:br>
            <a:r>
              <a:rPr lang="en-US" dirty="0" smtClean="0"/>
              <a:t>  </a:t>
            </a:r>
            <a:br>
              <a:rPr lang="en-US" dirty="0" smtClean="0"/>
            </a:br>
            <a:endParaRPr lang="en-US" dirty="0"/>
          </a:p>
        </p:txBody>
      </p:sp>
      <p:sp>
        <p:nvSpPr>
          <p:cNvPr id="3" name="Content Placeholder 2"/>
          <p:cNvSpPr>
            <a:spLocks noGrp="1"/>
          </p:cNvSpPr>
          <p:nvPr>
            <p:ph sz="half" idx="1"/>
          </p:nvPr>
        </p:nvSpPr>
        <p:spPr>
          <a:xfrm>
            <a:off x="274320" y="653143"/>
            <a:ext cx="5826034" cy="6204857"/>
          </a:xfrm>
        </p:spPr>
        <p:txBody>
          <a:bodyPr>
            <a:noAutofit/>
          </a:bodyPr>
          <a:lstStyle/>
          <a:p>
            <a:pPr fontAlgn="base">
              <a:buNone/>
            </a:pPr>
            <a:r>
              <a:rPr lang="en-US" sz="1800" dirty="0" smtClean="0"/>
              <a:t>#include &lt;</a:t>
            </a:r>
            <a:r>
              <a:rPr lang="en-US" sz="1800" dirty="0" err="1" smtClean="0"/>
              <a:t>stdio.h</a:t>
            </a:r>
            <a:r>
              <a:rPr lang="en-US" sz="1800" dirty="0" smtClean="0"/>
              <a:t>&gt; </a:t>
            </a:r>
          </a:p>
          <a:p>
            <a:pPr fontAlgn="base">
              <a:buNone/>
            </a:pPr>
            <a:r>
              <a:rPr lang="en-US" sz="1800" dirty="0" smtClean="0"/>
              <a:t> </a:t>
            </a:r>
            <a:r>
              <a:rPr lang="en-US" sz="1800" dirty="0" err="1" smtClean="0"/>
              <a:t>int</a:t>
            </a:r>
            <a:r>
              <a:rPr lang="en-US" sz="1800" dirty="0" smtClean="0"/>
              <a:t> main() </a:t>
            </a:r>
          </a:p>
          <a:p>
            <a:pPr fontAlgn="base">
              <a:buNone/>
            </a:pPr>
            <a:r>
              <a:rPr lang="en-US" sz="1800" dirty="0" smtClean="0"/>
              <a:t>{  </a:t>
            </a:r>
          </a:p>
          <a:p>
            <a:pPr fontAlgn="base">
              <a:buNone/>
            </a:pPr>
            <a:r>
              <a:rPr lang="en-US" sz="1800" b="1" dirty="0" smtClean="0"/>
              <a:t>// Get the two Strings to be concatenated</a:t>
            </a:r>
          </a:p>
          <a:p>
            <a:pPr fontAlgn="base">
              <a:buNone/>
            </a:pPr>
            <a:r>
              <a:rPr lang="en-US" sz="1800" dirty="0" smtClean="0"/>
              <a:t>char str1[100] = "Geeks", str2[100] = "World"; </a:t>
            </a:r>
          </a:p>
          <a:p>
            <a:pPr fontAlgn="base">
              <a:buNone/>
            </a:pPr>
            <a:r>
              <a:rPr lang="en-US" sz="1800" b="1" dirty="0" smtClean="0"/>
              <a:t> // Declare a new Strings  to store the concatenated String </a:t>
            </a:r>
          </a:p>
          <a:p>
            <a:pPr fontAlgn="base">
              <a:buNone/>
            </a:pPr>
            <a:r>
              <a:rPr lang="en-US" sz="1800" dirty="0" smtClean="0"/>
              <a:t>    char str3[100]; </a:t>
            </a:r>
          </a:p>
          <a:p>
            <a:pPr fontAlgn="base">
              <a:buNone/>
            </a:pPr>
            <a:r>
              <a:rPr lang="en-US" sz="1800" dirty="0" smtClean="0"/>
              <a:t>      </a:t>
            </a:r>
            <a:r>
              <a:rPr lang="en-US" sz="1800" dirty="0" err="1" smtClean="0"/>
              <a:t>int</a:t>
            </a:r>
            <a:r>
              <a:rPr lang="en-US" sz="1800" dirty="0" smtClean="0"/>
              <a:t> </a:t>
            </a:r>
            <a:r>
              <a:rPr lang="en-US" sz="1800" dirty="0" err="1" smtClean="0"/>
              <a:t>i</a:t>
            </a:r>
            <a:r>
              <a:rPr lang="en-US" sz="1800" dirty="0" smtClean="0"/>
              <a:t> = 0, j = 0; </a:t>
            </a:r>
          </a:p>
          <a:p>
            <a:pPr fontAlgn="base">
              <a:buNone/>
            </a:pPr>
            <a:r>
              <a:rPr lang="en-US" sz="1800" dirty="0" smtClean="0"/>
              <a:t>      </a:t>
            </a:r>
            <a:r>
              <a:rPr lang="en-US" sz="1800" dirty="0" err="1" smtClean="0"/>
              <a:t>printf</a:t>
            </a:r>
            <a:r>
              <a:rPr lang="en-US" sz="1800" dirty="0" smtClean="0"/>
              <a:t>("\</a:t>
            </a:r>
            <a:r>
              <a:rPr lang="en-US" sz="1800" dirty="0" err="1" smtClean="0"/>
              <a:t>nFirst</a:t>
            </a:r>
            <a:r>
              <a:rPr lang="en-US" sz="1800" dirty="0" smtClean="0"/>
              <a:t> string: %s", str1); </a:t>
            </a:r>
          </a:p>
          <a:p>
            <a:pPr fontAlgn="base">
              <a:buNone/>
            </a:pPr>
            <a:r>
              <a:rPr lang="en-US" sz="1800" dirty="0" smtClean="0"/>
              <a:t>    </a:t>
            </a:r>
            <a:r>
              <a:rPr lang="en-US" sz="1800" dirty="0" err="1" smtClean="0"/>
              <a:t>printf</a:t>
            </a:r>
            <a:r>
              <a:rPr lang="en-US" sz="1800" dirty="0" smtClean="0"/>
              <a:t>("\</a:t>
            </a:r>
            <a:r>
              <a:rPr lang="en-US" sz="1800" dirty="0" err="1" smtClean="0"/>
              <a:t>nSecond</a:t>
            </a:r>
            <a:r>
              <a:rPr lang="en-US" sz="1800" dirty="0" smtClean="0"/>
              <a:t> string: %s", str2); </a:t>
            </a:r>
          </a:p>
          <a:p>
            <a:pPr fontAlgn="base">
              <a:buNone/>
            </a:pPr>
            <a:r>
              <a:rPr lang="en-US" sz="1800" dirty="0" smtClean="0"/>
              <a:t>     </a:t>
            </a:r>
            <a:r>
              <a:rPr lang="en-US" sz="1800" b="1" dirty="0" smtClean="0"/>
              <a:t> // Insert the first string in the new string </a:t>
            </a:r>
          </a:p>
          <a:p>
            <a:pPr fontAlgn="base">
              <a:buNone/>
            </a:pPr>
            <a:r>
              <a:rPr lang="en-US" sz="1800" dirty="0" smtClean="0"/>
              <a:t>    while (str1[</a:t>
            </a:r>
            <a:r>
              <a:rPr lang="en-US" sz="1800" dirty="0" err="1" smtClean="0"/>
              <a:t>i</a:t>
            </a:r>
            <a:r>
              <a:rPr lang="en-US" sz="1800" dirty="0" smtClean="0"/>
              <a:t>] != '\0') { </a:t>
            </a:r>
          </a:p>
          <a:p>
            <a:pPr fontAlgn="base">
              <a:buNone/>
            </a:pPr>
            <a:r>
              <a:rPr lang="en-US" sz="1800" dirty="0" smtClean="0"/>
              <a:t>        str3[j] = str1[</a:t>
            </a:r>
            <a:r>
              <a:rPr lang="en-US" sz="1800" dirty="0" err="1" smtClean="0"/>
              <a:t>i</a:t>
            </a:r>
            <a:r>
              <a:rPr lang="en-US" sz="1800" dirty="0" smtClean="0"/>
              <a:t>]; </a:t>
            </a:r>
          </a:p>
          <a:p>
            <a:pPr fontAlgn="base">
              <a:buNone/>
            </a:pPr>
            <a:r>
              <a:rPr lang="en-US" sz="1800" dirty="0" smtClean="0"/>
              <a:t>        </a:t>
            </a:r>
            <a:r>
              <a:rPr lang="en-US" sz="1800" dirty="0" err="1" smtClean="0"/>
              <a:t>i</a:t>
            </a:r>
            <a:r>
              <a:rPr lang="en-US" sz="1800" dirty="0" smtClean="0"/>
              <a:t>++; </a:t>
            </a:r>
          </a:p>
          <a:p>
            <a:pPr fontAlgn="base">
              <a:buNone/>
            </a:pPr>
            <a:r>
              <a:rPr lang="en-US" sz="1800" dirty="0" smtClean="0"/>
              <a:t>        j++; </a:t>
            </a:r>
          </a:p>
          <a:p>
            <a:pPr fontAlgn="base">
              <a:buNone/>
            </a:pPr>
            <a:r>
              <a:rPr lang="en-US" sz="1800" dirty="0" smtClean="0"/>
              <a:t>    } </a:t>
            </a:r>
          </a:p>
          <a:p>
            <a:endParaRPr lang="en-US" dirty="0"/>
          </a:p>
        </p:txBody>
      </p:sp>
      <p:sp>
        <p:nvSpPr>
          <p:cNvPr id="4" name="Content Placeholder 3"/>
          <p:cNvSpPr>
            <a:spLocks noGrp="1"/>
          </p:cNvSpPr>
          <p:nvPr>
            <p:ph sz="half" idx="2"/>
          </p:nvPr>
        </p:nvSpPr>
        <p:spPr>
          <a:xfrm>
            <a:off x="6564085" y="744581"/>
            <a:ext cx="5181600" cy="5917476"/>
          </a:xfrm>
        </p:spPr>
        <p:txBody>
          <a:bodyPr>
            <a:normAutofit lnSpcReduction="10000"/>
          </a:bodyPr>
          <a:lstStyle/>
          <a:p>
            <a:pPr fontAlgn="base">
              <a:buNone/>
            </a:pPr>
            <a:r>
              <a:rPr lang="en-US" sz="1800" b="1" dirty="0" smtClean="0"/>
              <a:t>// Insert the second string in the new string </a:t>
            </a:r>
          </a:p>
          <a:p>
            <a:pPr fontAlgn="base">
              <a:buNone/>
            </a:pPr>
            <a:r>
              <a:rPr lang="pl-PL" sz="1800" dirty="0" smtClean="0"/>
              <a:t>i = 0; </a:t>
            </a:r>
          </a:p>
          <a:p>
            <a:pPr fontAlgn="base">
              <a:buNone/>
            </a:pPr>
            <a:r>
              <a:rPr lang="pl-PL" sz="1800" dirty="0" smtClean="0"/>
              <a:t>    while (str2[i] != '\0') { </a:t>
            </a:r>
          </a:p>
          <a:p>
            <a:pPr fontAlgn="base">
              <a:buNone/>
            </a:pPr>
            <a:r>
              <a:rPr lang="pl-PL" sz="1800" dirty="0" smtClean="0"/>
              <a:t>        str3[j] = str2[i]; </a:t>
            </a:r>
          </a:p>
          <a:p>
            <a:pPr fontAlgn="base">
              <a:buNone/>
            </a:pPr>
            <a:r>
              <a:rPr lang="pl-PL" sz="1800" dirty="0" smtClean="0"/>
              <a:t>        i++; </a:t>
            </a:r>
          </a:p>
          <a:p>
            <a:pPr fontAlgn="base">
              <a:buNone/>
            </a:pPr>
            <a:r>
              <a:rPr lang="pl-PL" sz="1800" dirty="0" smtClean="0"/>
              <a:t>        j++; </a:t>
            </a:r>
          </a:p>
          <a:p>
            <a:pPr fontAlgn="base">
              <a:buNone/>
            </a:pPr>
            <a:r>
              <a:rPr lang="pl-PL" sz="1800" dirty="0" smtClean="0"/>
              <a:t>    } </a:t>
            </a:r>
          </a:p>
          <a:p>
            <a:pPr fontAlgn="base">
              <a:buNone/>
            </a:pPr>
            <a:r>
              <a:rPr lang="pl-PL" sz="1800" dirty="0" smtClean="0"/>
              <a:t>    str3[j] = '\0';</a:t>
            </a:r>
          </a:p>
          <a:p>
            <a:pPr fontAlgn="base">
              <a:buNone/>
            </a:pPr>
            <a:r>
              <a:rPr lang="en-US" sz="1900" b="1" dirty="0" smtClean="0"/>
              <a:t>// Print the concatenated string </a:t>
            </a:r>
          </a:p>
          <a:p>
            <a:pPr fontAlgn="base">
              <a:buNone/>
            </a:pPr>
            <a:r>
              <a:rPr lang="en-US" sz="1900" dirty="0" smtClean="0"/>
              <a:t>    </a:t>
            </a:r>
            <a:r>
              <a:rPr lang="en-US" sz="1900" dirty="0" err="1" smtClean="0"/>
              <a:t>printf</a:t>
            </a:r>
            <a:r>
              <a:rPr lang="en-US" sz="1900" dirty="0" smtClean="0"/>
              <a:t>("\</a:t>
            </a:r>
            <a:r>
              <a:rPr lang="en-US" sz="1900" dirty="0" err="1" smtClean="0"/>
              <a:t>nConcatenated</a:t>
            </a:r>
            <a:r>
              <a:rPr lang="en-US" sz="1900" dirty="0" smtClean="0"/>
              <a:t> string: %s", str3); </a:t>
            </a:r>
          </a:p>
          <a:p>
            <a:pPr fontAlgn="base">
              <a:buNone/>
            </a:pPr>
            <a:r>
              <a:rPr lang="en-US" sz="1900" dirty="0" smtClean="0"/>
              <a:t>      return 0; </a:t>
            </a:r>
          </a:p>
          <a:p>
            <a:pPr fontAlgn="base">
              <a:buNone/>
            </a:pPr>
            <a:r>
              <a:rPr lang="en-US" sz="1900" dirty="0" smtClean="0"/>
              <a:t>} </a:t>
            </a:r>
          </a:p>
          <a:p>
            <a:pPr fontAlgn="base">
              <a:buNone/>
            </a:pPr>
            <a:r>
              <a:rPr lang="en-US" sz="2000" b="1" dirty="0" smtClean="0">
                <a:solidFill>
                  <a:srgbClr val="FF0000"/>
                </a:solidFill>
              </a:rPr>
              <a:t>Output:</a:t>
            </a:r>
          </a:p>
          <a:p>
            <a:pPr fontAlgn="base">
              <a:buNone/>
            </a:pPr>
            <a:r>
              <a:rPr lang="en-US" sz="2000" b="1" dirty="0" smtClean="0"/>
              <a:t>First string: Geeks </a:t>
            </a:r>
          </a:p>
          <a:p>
            <a:pPr fontAlgn="base">
              <a:buNone/>
            </a:pPr>
            <a:r>
              <a:rPr lang="en-US" sz="2000" b="1" dirty="0" smtClean="0"/>
              <a:t>Second string: World </a:t>
            </a:r>
          </a:p>
          <a:p>
            <a:pPr fontAlgn="base">
              <a:buNone/>
            </a:pPr>
            <a:r>
              <a:rPr lang="en-US" sz="2000" b="1" dirty="0" smtClean="0"/>
              <a:t>Concatenated string: </a:t>
            </a:r>
            <a:r>
              <a:rPr lang="en-US" sz="2000" b="1" dirty="0" err="1" smtClean="0"/>
              <a:t>GeeksWorld</a:t>
            </a:r>
            <a:endParaRPr lang="en-US" sz="1900" b="1" dirty="0" smtClean="0"/>
          </a:p>
          <a:p>
            <a:pPr>
              <a:buNone/>
            </a:pPr>
            <a:endParaRPr lang="en-US" dirty="0"/>
          </a:p>
        </p:txBody>
      </p:sp>
    </p:spTree>
    <p:extLst>
      <p:ext uri="{BB962C8B-B14F-4D97-AF65-F5344CB8AC3E}">
        <p14:creationId xmlns:p14="http://schemas.microsoft.com/office/powerpoint/2010/main" xmlns="" val="2158607310"/>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5313" y="165100"/>
            <a:ext cx="10515600" cy="492125"/>
          </a:xfrm>
        </p:spPr>
        <p:txBody>
          <a:bodyPr>
            <a:normAutofit/>
          </a:bodyPr>
          <a:lstStyle/>
          <a:p>
            <a:r>
              <a:rPr lang="en-IN" sz="2400" b="1" dirty="0">
                <a:solidFill>
                  <a:srgbClr val="FF0000"/>
                </a:solidFill>
                <a:latin typeface="Times New Roman" panose="02020603050405020304" pitchFamily="18" charset="0"/>
                <a:cs typeface="Times New Roman" panose="02020603050405020304" pitchFamily="18" charset="0"/>
              </a:rPr>
              <a:t>Program for pointer arithmetic(32-bit machine)</a:t>
            </a:r>
          </a:p>
        </p:txBody>
      </p:sp>
      <p:sp>
        <p:nvSpPr>
          <p:cNvPr id="3" name="Content Placeholder 2"/>
          <p:cNvSpPr>
            <a:spLocks noGrp="1"/>
          </p:cNvSpPr>
          <p:nvPr>
            <p:ph idx="1"/>
          </p:nvPr>
        </p:nvSpPr>
        <p:spPr>
          <a:xfrm>
            <a:off x="595313" y="857250"/>
            <a:ext cx="4833938" cy="5586413"/>
          </a:xfrm>
        </p:spPr>
        <p:txBody>
          <a:bodyPr>
            <a:noAutofit/>
          </a:bodyPr>
          <a:lstStyle/>
          <a:p>
            <a:pPr marL="0" indent="0">
              <a:buNone/>
            </a:pPr>
            <a:r>
              <a:rPr lang="en-IN" sz="2000" dirty="0">
                <a:latin typeface="Times New Roman" panose="02020603050405020304" pitchFamily="18" charset="0"/>
                <a:cs typeface="Times New Roman" panose="02020603050405020304" pitchFamily="18" charset="0"/>
              </a:rPr>
              <a:t>#include &lt;stdio.h&gt;</a:t>
            </a:r>
          </a:p>
          <a:p>
            <a:pPr marL="0" indent="0">
              <a:buNone/>
            </a:pPr>
            <a:r>
              <a:rPr lang="en-IN" sz="2000" dirty="0" smtClean="0">
                <a:latin typeface="Times New Roman" panose="02020603050405020304" pitchFamily="18" charset="0"/>
                <a:cs typeface="Times New Roman" panose="02020603050405020304" pitchFamily="18" charset="0"/>
              </a:rPr>
              <a:t>void main</a:t>
            </a:r>
            <a:r>
              <a:rPr lang="en-IN" sz="2000" dirty="0">
                <a:latin typeface="Times New Roman" panose="02020603050405020304" pitchFamily="18" charset="0"/>
                <a:cs typeface="Times New Roman" panose="02020603050405020304" pitchFamily="18" charset="0"/>
              </a:rPr>
              <a:t>()</a:t>
            </a:r>
          </a:p>
          <a:p>
            <a:pPr marL="0" indent="0">
              <a:buNone/>
            </a:pPr>
            <a:r>
              <a:rPr lang="en-IN" sz="2000" dirty="0">
                <a:latin typeface="Times New Roman" panose="02020603050405020304" pitchFamily="18" charset="0"/>
                <a:cs typeface="Times New Roman" panose="02020603050405020304" pitchFamily="18" charset="0"/>
              </a:rPr>
              <a:t>{</a:t>
            </a:r>
          </a:p>
          <a:p>
            <a:pPr marL="0" indent="0">
              <a:buNone/>
            </a:pPr>
            <a:r>
              <a:rPr lang="en-IN" sz="2000" dirty="0">
                <a:latin typeface="Times New Roman" panose="02020603050405020304" pitchFamily="18" charset="0"/>
                <a:cs typeface="Times New Roman" panose="02020603050405020304" pitchFamily="18" charset="0"/>
              </a:rPr>
              <a:t>    int m = 5, n = 10, </a:t>
            </a:r>
            <a:r>
              <a:rPr lang="en-IN" sz="2000" dirty="0" smtClean="0">
                <a:latin typeface="Times New Roman" panose="02020603050405020304" pitchFamily="18" charset="0"/>
                <a:cs typeface="Times New Roman" panose="02020603050405020304" pitchFamily="18" charset="0"/>
              </a:rPr>
              <a:t>a </a:t>
            </a:r>
            <a:r>
              <a:rPr lang="en-IN" sz="2000" dirty="0">
                <a:latin typeface="Times New Roman" panose="02020603050405020304" pitchFamily="18" charset="0"/>
                <a:cs typeface="Times New Roman" panose="02020603050405020304" pitchFamily="18" charset="0"/>
              </a:rPr>
              <a:t>= 0;</a:t>
            </a:r>
          </a:p>
          <a:p>
            <a:pPr marL="0" indent="0">
              <a:buNone/>
            </a:pP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int *p1;</a:t>
            </a:r>
          </a:p>
          <a:p>
            <a:pPr marL="0" indent="0">
              <a:buNone/>
            </a:pPr>
            <a:r>
              <a:rPr lang="en-IN" sz="2000" dirty="0">
                <a:latin typeface="Times New Roman" panose="02020603050405020304" pitchFamily="18" charset="0"/>
                <a:cs typeface="Times New Roman" panose="02020603050405020304" pitchFamily="18" charset="0"/>
              </a:rPr>
              <a:t>    int *p2;</a:t>
            </a:r>
          </a:p>
          <a:p>
            <a:pPr marL="0" indent="0">
              <a:buNone/>
            </a:pPr>
            <a:r>
              <a:rPr lang="en-IN" sz="2000" dirty="0">
                <a:latin typeface="Times New Roman" panose="02020603050405020304" pitchFamily="18" charset="0"/>
                <a:cs typeface="Times New Roman" panose="02020603050405020304" pitchFamily="18" charset="0"/>
              </a:rPr>
              <a:t>    int *p3;</a:t>
            </a:r>
          </a:p>
          <a:p>
            <a:pPr marL="0" indent="0">
              <a:buNone/>
            </a:pP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p1 = &amp;m;    //printing the address of m</a:t>
            </a:r>
          </a:p>
          <a:p>
            <a:pPr marL="0" indent="0">
              <a:buNone/>
            </a:pPr>
            <a:r>
              <a:rPr lang="en-IN" sz="2000" dirty="0">
                <a:latin typeface="Times New Roman" panose="02020603050405020304" pitchFamily="18" charset="0"/>
                <a:cs typeface="Times New Roman" panose="02020603050405020304" pitchFamily="18" charset="0"/>
              </a:rPr>
              <a:t>    p2 = &amp;n;    //printing the address of n</a:t>
            </a:r>
          </a:p>
          <a:p>
            <a:pPr marL="0" indent="0">
              <a:buNone/>
            </a:pP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printf("p1 = %d\n", p1);</a:t>
            </a:r>
          </a:p>
          <a:p>
            <a:pPr marL="0" indent="0">
              <a:buNone/>
            </a:pPr>
            <a:r>
              <a:rPr lang="en-IN" sz="2000" dirty="0">
                <a:latin typeface="Times New Roman" panose="02020603050405020304" pitchFamily="18" charset="0"/>
                <a:cs typeface="Times New Roman" panose="02020603050405020304" pitchFamily="18" charset="0"/>
              </a:rPr>
              <a:t>    printf("p2 = %d\n", p2);</a:t>
            </a:r>
          </a:p>
          <a:p>
            <a:pPr marL="0" indent="0">
              <a:buNone/>
            </a:pPr>
            <a:r>
              <a:rPr lang="en-IN" sz="2000" dirty="0" smtClean="0">
                <a:latin typeface="Times New Roman" panose="02020603050405020304" pitchFamily="18" charset="0"/>
                <a:cs typeface="Times New Roman" panose="02020603050405020304" pitchFamily="18" charset="0"/>
              </a:rPr>
              <a:t>    a </a:t>
            </a:r>
            <a:r>
              <a:rPr lang="en-IN" sz="2000" dirty="0">
                <a:latin typeface="Times New Roman" panose="02020603050405020304" pitchFamily="18" charset="0"/>
                <a:cs typeface="Times New Roman" panose="02020603050405020304" pitchFamily="18" charset="0"/>
              </a:rPr>
              <a:t>= *p1+*p2;</a:t>
            </a:r>
          </a:p>
          <a:p>
            <a:pPr marL="0" indent="0">
              <a:buNone/>
            </a:pPr>
            <a:r>
              <a:rPr lang="en-IN" sz="2000" dirty="0">
                <a:latin typeface="Times New Roman" panose="02020603050405020304" pitchFamily="18" charset="0"/>
                <a:cs typeface="Times New Roman" panose="02020603050405020304" pitchFamily="18" charset="0"/>
              </a:rPr>
              <a:t>    printf("*p1+*p2 = %d\n", </a:t>
            </a:r>
            <a:r>
              <a:rPr lang="en-IN" sz="2000" dirty="0" smtClean="0">
                <a:latin typeface="Times New Roman" panose="02020603050405020304" pitchFamily="18" charset="0"/>
                <a:cs typeface="Times New Roman" panose="02020603050405020304" pitchFamily="18" charset="0"/>
              </a:rPr>
              <a:t>a);//</a:t>
            </a:r>
            <a:r>
              <a:rPr lang="en-IN" sz="2000" dirty="0">
                <a:latin typeface="Times New Roman" panose="02020603050405020304" pitchFamily="18" charset="0"/>
                <a:cs typeface="Times New Roman" panose="02020603050405020304" pitchFamily="18" charset="0"/>
              </a:rPr>
              <a:t>point </a:t>
            </a:r>
            <a:r>
              <a:rPr lang="en-IN" sz="2000" dirty="0" smtClean="0">
                <a:latin typeface="Times New Roman" panose="02020603050405020304" pitchFamily="18" charset="0"/>
                <a:cs typeface="Times New Roman" panose="02020603050405020304" pitchFamily="18" charset="0"/>
              </a:rPr>
              <a:t>1</a:t>
            </a:r>
            <a:endParaRPr lang="en-IN" sz="2000" dirty="0">
              <a:latin typeface="Times New Roman" panose="02020603050405020304" pitchFamily="18" charset="0"/>
              <a:cs typeface="Times New Roman" panose="02020603050405020304" pitchFamily="18" charset="0"/>
            </a:endParaRPr>
          </a:p>
        </p:txBody>
      </p:sp>
      <p:sp>
        <p:nvSpPr>
          <p:cNvPr id="4" name="Rectangle 3"/>
          <p:cNvSpPr/>
          <p:nvPr/>
        </p:nvSpPr>
        <p:spPr>
          <a:xfrm>
            <a:off x="6234113" y="842962"/>
            <a:ext cx="4724400" cy="4678204"/>
          </a:xfrm>
          <a:prstGeom prst="rect">
            <a:avLst/>
          </a:prstGeom>
        </p:spPr>
        <p:txBody>
          <a:bodyPr wrap="square">
            <a:spAutoFit/>
          </a:bodyPr>
          <a:lstStyle/>
          <a:p>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    p3 = p1-p2;</a:t>
            </a:r>
          </a:p>
          <a:p>
            <a:r>
              <a:rPr lang="en-IN" sz="2000" dirty="0">
                <a:latin typeface="Times New Roman" panose="02020603050405020304" pitchFamily="18" charset="0"/>
                <a:cs typeface="Times New Roman" panose="02020603050405020304" pitchFamily="18" charset="0"/>
              </a:rPr>
              <a:t>    printf("p1 - p2 = %d\n", p3); //point 2</a:t>
            </a:r>
          </a:p>
          <a:p>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    p1++;</a:t>
            </a:r>
          </a:p>
          <a:p>
            <a:r>
              <a:rPr lang="en-IN" sz="2000" dirty="0">
                <a:latin typeface="Times New Roman" panose="02020603050405020304" pitchFamily="18" charset="0"/>
                <a:cs typeface="Times New Roman" panose="02020603050405020304" pitchFamily="18" charset="0"/>
              </a:rPr>
              <a:t>    printf("p1++ = %d\n", p1); //point 3</a:t>
            </a:r>
          </a:p>
          <a:p>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    p2--;</a:t>
            </a:r>
          </a:p>
          <a:p>
            <a:r>
              <a:rPr lang="en-IN" sz="2000" dirty="0">
                <a:latin typeface="Times New Roman" panose="02020603050405020304" pitchFamily="18" charset="0"/>
                <a:cs typeface="Times New Roman" panose="02020603050405020304" pitchFamily="18" charset="0"/>
              </a:rPr>
              <a:t>    printf("p2-- = %d\n", p2); //point 4</a:t>
            </a:r>
          </a:p>
          <a:p>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    //Below line will give ERROR</a:t>
            </a:r>
          </a:p>
          <a:p>
            <a:r>
              <a:rPr lang="en-IN" sz="2000" dirty="0">
                <a:latin typeface="Times New Roman" panose="02020603050405020304" pitchFamily="18" charset="0"/>
                <a:cs typeface="Times New Roman" panose="02020603050405020304" pitchFamily="18" charset="0"/>
              </a:rPr>
              <a:t>    printf("p1+p2 = %d\n", p1+p2); //point 5</a:t>
            </a:r>
          </a:p>
          <a:p>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getch();</a:t>
            </a:r>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xmlns="" val="141670536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14363"/>
            <a:ext cx="10515600" cy="5562600"/>
          </a:xfrm>
        </p:spPr>
        <p:txBody>
          <a:bodyPr>
            <a:normAutofit/>
          </a:bodyPr>
          <a:lstStyle/>
          <a:p>
            <a:pPr>
              <a:lnSpc>
                <a:spcPct val="150000"/>
              </a:lnSpc>
              <a:spcBef>
                <a:spcPts val="0"/>
              </a:spcBef>
            </a:pPr>
            <a:r>
              <a:rPr lang="en-IN" sz="2400" dirty="0">
                <a:latin typeface="Times New Roman" panose="02020603050405020304" pitchFamily="18" charset="0"/>
                <a:cs typeface="Times New Roman" panose="02020603050405020304" pitchFamily="18" charset="0"/>
              </a:rPr>
              <a:t>Following arithmetic operations are possible on the pointer in C language:</a:t>
            </a:r>
          </a:p>
          <a:p>
            <a:pPr>
              <a:lnSpc>
                <a:spcPct val="150000"/>
              </a:lnSpc>
              <a:spcBef>
                <a:spcPts val="0"/>
              </a:spcBef>
            </a:pPr>
            <a:endParaRPr lang="en-IN" sz="2400" dirty="0">
              <a:latin typeface="Times New Roman" panose="02020603050405020304" pitchFamily="18" charset="0"/>
              <a:cs typeface="Times New Roman" panose="02020603050405020304" pitchFamily="18" charset="0"/>
            </a:endParaRPr>
          </a:p>
          <a:p>
            <a:pPr>
              <a:lnSpc>
                <a:spcPct val="150000"/>
              </a:lnSpc>
              <a:spcBef>
                <a:spcPts val="0"/>
              </a:spcBef>
            </a:pPr>
            <a:r>
              <a:rPr lang="en-IN" sz="2400" dirty="0">
                <a:latin typeface="Times New Roman" panose="02020603050405020304" pitchFamily="18" charset="0"/>
                <a:cs typeface="Times New Roman" panose="02020603050405020304" pitchFamily="18" charset="0"/>
              </a:rPr>
              <a:t>Increment</a:t>
            </a:r>
          </a:p>
          <a:p>
            <a:pPr>
              <a:lnSpc>
                <a:spcPct val="150000"/>
              </a:lnSpc>
              <a:spcBef>
                <a:spcPts val="0"/>
              </a:spcBef>
            </a:pPr>
            <a:r>
              <a:rPr lang="en-IN" sz="2400" dirty="0">
                <a:latin typeface="Times New Roman" panose="02020603050405020304" pitchFamily="18" charset="0"/>
                <a:cs typeface="Times New Roman" panose="02020603050405020304" pitchFamily="18" charset="0"/>
              </a:rPr>
              <a:t>Decrement</a:t>
            </a:r>
          </a:p>
          <a:p>
            <a:pPr>
              <a:lnSpc>
                <a:spcPct val="150000"/>
              </a:lnSpc>
              <a:spcBef>
                <a:spcPts val="0"/>
              </a:spcBef>
            </a:pPr>
            <a:r>
              <a:rPr lang="en-IN" sz="2400" dirty="0">
                <a:latin typeface="Times New Roman" panose="02020603050405020304" pitchFamily="18" charset="0"/>
                <a:cs typeface="Times New Roman" panose="02020603050405020304" pitchFamily="18" charset="0"/>
              </a:rPr>
              <a:t>Addition</a:t>
            </a:r>
          </a:p>
          <a:p>
            <a:pPr>
              <a:lnSpc>
                <a:spcPct val="150000"/>
              </a:lnSpc>
              <a:spcBef>
                <a:spcPts val="0"/>
              </a:spcBef>
            </a:pPr>
            <a:r>
              <a:rPr lang="en-IN" sz="2400" dirty="0">
                <a:latin typeface="Times New Roman" panose="02020603050405020304" pitchFamily="18" charset="0"/>
                <a:cs typeface="Times New Roman" panose="02020603050405020304" pitchFamily="18" charset="0"/>
              </a:rPr>
              <a:t>Subtraction</a:t>
            </a:r>
          </a:p>
          <a:p>
            <a:pPr>
              <a:lnSpc>
                <a:spcPct val="150000"/>
              </a:lnSpc>
              <a:spcBef>
                <a:spcPts val="0"/>
              </a:spcBef>
            </a:pPr>
            <a:r>
              <a:rPr lang="en-IN" sz="2400" dirty="0">
                <a:latin typeface="Times New Roman" panose="02020603050405020304" pitchFamily="18" charset="0"/>
                <a:cs typeface="Times New Roman" panose="02020603050405020304" pitchFamily="18" charset="0"/>
              </a:rPr>
              <a:t>Comparison</a:t>
            </a:r>
          </a:p>
        </p:txBody>
      </p:sp>
    </p:spTree>
    <p:extLst>
      <p:ext uri="{BB962C8B-B14F-4D97-AF65-F5344CB8AC3E}">
        <p14:creationId xmlns:p14="http://schemas.microsoft.com/office/powerpoint/2010/main" xmlns="" val="842979936"/>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77850"/>
          </a:xfrm>
        </p:spPr>
        <p:txBody>
          <a:bodyPr>
            <a:normAutofit/>
          </a:bodyPr>
          <a:lstStyle/>
          <a:p>
            <a:r>
              <a:rPr lang="en-IN" sz="2800" b="1" dirty="0">
                <a:latin typeface="Times New Roman" panose="02020603050405020304" pitchFamily="18" charset="0"/>
                <a:cs typeface="Times New Roman" panose="02020603050405020304" pitchFamily="18" charset="0"/>
              </a:rPr>
              <a:t>Let's see the example of incrementing pointer variable </a:t>
            </a:r>
            <a:r>
              <a:rPr lang="en-IN" sz="2800" b="1" dirty="0" smtClean="0">
                <a:latin typeface="Times New Roman" panose="02020603050405020304" pitchFamily="18" charset="0"/>
                <a:cs typeface="Times New Roman" panose="02020603050405020304" pitchFamily="18" charset="0"/>
              </a:rPr>
              <a:t> </a:t>
            </a:r>
            <a:endParaRPr lang="en-IN" sz="2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200150"/>
            <a:ext cx="10515600" cy="4848225"/>
          </a:xfrm>
        </p:spPr>
        <p:txBody>
          <a:bodyPr>
            <a:noAutofit/>
          </a:bodyPr>
          <a:lstStyle/>
          <a:p>
            <a:pPr marL="0" indent="0">
              <a:lnSpc>
                <a:spcPct val="110000"/>
              </a:lnSpc>
              <a:spcBef>
                <a:spcPts val="0"/>
              </a:spcBef>
              <a:buNone/>
            </a:pPr>
            <a:r>
              <a:rPr lang="en-IN" sz="2400" dirty="0">
                <a:latin typeface="Times New Roman" panose="02020603050405020304" pitchFamily="18" charset="0"/>
                <a:cs typeface="Times New Roman" panose="02020603050405020304" pitchFamily="18" charset="0"/>
              </a:rPr>
              <a:t>#include&lt;stdio.h&gt;  </a:t>
            </a:r>
          </a:p>
          <a:p>
            <a:pPr marL="0" indent="0">
              <a:lnSpc>
                <a:spcPct val="110000"/>
              </a:lnSpc>
              <a:spcBef>
                <a:spcPts val="0"/>
              </a:spcBef>
              <a:buNone/>
            </a:pPr>
            <a:r>
              <a:rPr lang="en-IN" sz="2400" dirty="0" smtClean="0">
                <a:latin typeface="Times New Roman" panose="02020603050405020304" pitchFamily="18" charset="0"/>
                <a:cs typeface="Times New Roman" panose="02020603050405020304" pitchFamily="18" charset="0"/>
              </a:rPr>
              <a:t>void </a:t>
            </a:r>
            <a:r>
              <a:rPr lang="en-IN" sz="2400" dirty="0">
                <a:latin typeface="Times New Roman" panose="02020603050405020304" pitchFamily="18" charset="0"/>
                <a:cs typeface="Times New Roman" panose="02020603050405020304" pitchFamily="18" charset="0"/>
              </a:rPr>
              <a:t>main</a:t>
            </a:r>
            <a:r>
              <a:rPr lang="en-IN" sz="2400" dirty="0" smtClean="0">
                <a:latin typeface="Times New Roman" panose="02020603050405020304" pitchFamily="18" charset="0"/>
                <a:cs typeface="Times New Roman" panose="02020603050405020304" pitchFamily="18" charset="0"/>
              </a:rPr>
              <a:t>()</a:t>
            </a:r>
          </a:p>
          <a:p>
            <a:pPr marL="0" indent="0">
              <a:lnSpc>
                <a:spcPct val="110000"/>
              </a:lnSpc>
              <a:spcBef>
                <a:spcPts val="0"/>
              </a:spcBef>
              <a:buNone/>
            </a:pPr>
            <a:r>
              <a:rPr lang="en-IN" sz="2400" dirty="0" smtClean="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a:p>
            <a:pPr marL="0" indent="0">
              <a:lnSpc>
                <a:spcPct val="110000"/>
              </a:lnSpc>
              <a:spcBef>
                <a:spcPts val="0"/>
              </a:spcBef>
              <a:buNone/>
            </a:pPr>
            <a:r>
              <a:rPr lang="en-IN" sz="2400" dirty="0" smtClean="0">
                <a:latin typeface="Times New Roman" panose="02020603050405020304" pitchFamily="18" charset="0"/>
                <a:cs typeface="Times New Roman" panose="02020603050405020304" pitchFamily="18" charset="0"/>
              </a:rPr>
              <a:t>	int </a:t>
            </a:r>
            <a:r>
              <a:rPr lang="en-IN" sz="2400" dirty="0">
                <a:latin typeface="Times New Roman" panose="02020603050405020304" pitchFamily="18" charset="0"/>
                <a:cs typeface="Times New Roman" panose="02020603050405020304" pitchFamily="18" charset="0"/>
              </a:rPr>
              <a:t>number=50;        </a:t>
            </a:r>
          </a:p>
          <a:p>
            <a:pPr marL="0" indent="0">
              <a:lnSpc>
                <a:spcPct val="110000"/>
              </a:lnSpc>
              <a:spcBef>
                <a:spcPts val="0"/>
              </a:spcBef>
              <a:buNone/>
            </a:pPr>
            <a:r>
              <a:rPr lang="en-IN" sz="2400" dirty="0" smtClean="0">
                <a:latin typeface="Times New Roman" panose="02020603050405020304" pitchFamily="18" charset="0"/>
                <a:cs typeface="Times New Roman" panose="02020603050405020304" pitchFamily="18" charset="0"/>
              </a:rPr>
              <a:t>	int </a:t>
            </a:r>
            <a:r>
              <a:rPr lang="en-IN" sz="2400" dirty="0">
                <a:latin typeface="Times New Roman" panose="02020603050405020304" pitchFamily="18" charset="0"/>
                <a:cs typeface="Times New Roman" panose="02020603050405020304" pitchFamily="18" charset="0"/>
              </a:rPr>
              <a:t>*p</a:t>
            </a:r>
            <a:r>
              <a:rPr lang="en-IN" sz="2400" dirty="0" smtClean="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pointer to int      </a:t>
            </a:r>
          </a:p>
          <a:p>
            <a:pPr marL="0" indent="0">
              <a:lnSpc>
                <a:spcPct val="110000"/>
              </a:lnSpc>
              <a:spcBef>
                <a:spcPts val="0"/>
              </a:spcBef>
              <a:buNone/>
            </a:pPr>
            <a:r>
              <a:rPr lang="en-IN" sz="2400" dirty="0" smtClean="0">
                <a:latin typeface="Times New Roman" panose="02020603050405020304" pitchFamily="18" charset="0"/>
                <a:cs typeface="Times New Roman" panose="02020603050405020304" pitchFamily="18" charset="0"/>
              </a:rPr>
              <a:t>	p</a:t>
            </a:r>
            <a:r>
              <a:rPr lang="en-IN" sz="2400" dirty="0">
                <a:latin typeface="Times New Roman" panose="02020603050405020304" pitchFamily="18" charset="0"/>
                <a:cs typeface="Times New Roman" panose="02020603050405020304" pitchFamily="18" charset="0"/>
              </a:rPr>
              <a:t>=&amp;number</a:t>
            </a:r>
            <a:r>
              <a:rPr lang="en-IN" sz="2400" dirty="0" smtClean="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stores the address of number variable        </a:t>
            </a:r>
          </a:p>
          <a:p>
            <a:pPr marL="0" indent="0">
              <a:lnSpc>
                <a:spcPct val="110000"/>
              </a:lnSpc>
              <a:spcBef>
                <a:spcPts val="0"/>
              </a:spcBef>
              <a:buNone/>
            </a:pPr>
            <a:r>
              <a:rPr lang="en-IN" sz="2400" dirty="0" smtClean="0">
                <a:latin typeface="Times New Roman" panose="02020603050405020304" pitchFamily="18" charset="0"/>
                <a:cs typeface="Times New Roman" panose="02020603050405020304" pitchFamily="18" charset="0"/>
              </a:rPr>
              <a:t>	printf</a:t>
            </a:r>
            <a:r>
              <a:rPr lang="en-IN" sz="2400" dirty="0">
                <a:latin typeface="Times New Roman" panose="02020603050405020304" pitchFamily="18" charset="0"/>
                <a:cs typeface="Times New Roman" panose="02020603050405020304" pitchFamily="18" charset="0"/>
              </a:rPr>
              <a:t>("Address of p variable is %u \</a:t>
            </a:r>
            <a:r>
              <a:rPr lang="en-IN" sz="2400" dirty="0" err="1">
                <a:latin typeface="Times New Roman" panose="02020603050405020304" pitchFamily="18" charset="0"/>
                <a:cs typeface="Times New Roman" panose="02020603050405020304" pitchFamily="18" charset="0"/>
              </a:rPr>
              <a:t>n",p</a:t>
            </a:r>
            <a:r>
              <a:rPr lang="en-IN" sz="2400" dirty="0">
                <a:latin typeface="Times New Roman" panose="02020603050405020304" pitchFamily="18" charset="0"/>
                <a:cs typeface="Times New Roman" panose="02020603050405020304" pitchFamily="18" charset="0"/>
              </a:rPr>
              <a:t>);        </a:t>
            </a:r>
          </a:p>
          <a:p>
            <a:pPr marL="0" indent="0">
              <a:lnSpc>
                <a:spcPct val="110000"/>
              </a:lnSpc>
              <a:spcBef>
                <a:spcPts val="0"/>
              </a:spcBef>
              <a:buNone/>
            </a:pPr>
            <a:r>
              <a:rPr lang="en-IN" sz="2400" dirty="0" smtClean="0">
                <a:latin typeface="Times New Roman" panose="02020603050405020304" pitchFamily="18" charset="0"/>
                <a:cs typeface="Times New Roman" panose="02020603050405020304" pitchFamily="18" charset="0"/>
              </a:rPr>
              <a:t>	p=p+1</a:t>
            </a:r>
            <a:r>
              <a:rPr lang="en-IN" sz="2400" dirty="0">
                <a:latin typeface="Times New Roman" panose="02020603050405020304" pitchFamily="18" charset="0"/>
                <a:cs typeface="Times New Roman" panose="02020603050405020304" pitchFamily="18" charset="0"/>
              </a:rPr>
              <a:t>;        </a:t>
            </a:r>
          </a:p>
          <a:p>
            <a:pPr marL="0" indent="0">
              <a:lnSpc>
                <a:spcPct val="110000"/>
              </a:lnSpc>
              <a:spcBef>
                <a:spcPts val="0"/>
              </a:spcBef>
              <a:buNone/>
            </a:pPr>
            <a:r>
              <a:rPr lang="en-IN" sz="2400" dirty="0" smtClean="0">
                <a:latin typeface="Times New Roman" panose="02020603050405020304" pitchFamily="18" charset="0"/>
                <a:cs typeface="Times New Roman" panose="02020603050405020304" pitchFamily="18" charset="0"/>
              </a:rPr>
              <a:t>	printf</a:t>
            </a:r>
            <a:r>
              <a:rPr lang="en-IN" sz="2400" dirty="0">
                <a:latin typeface="Times New Roman" panose="02020603050405020304" pitchFamily="18" charset="0"/>
                <a:cs typeface="Times New Roman" panose="02020603050405020304" pitchFamily="18" charset="0"/>
              </a:rPr>
              <a:t>("After increment: Address of p variable is %u \</a:t>
            </a:r>
            <a:r>
              <a:rPr lang="en-IN" sz="2400" dirty="0" err="1">
                <a:latin typeface="Times New Roman" panose="02020603050405020304" pitchFamily="18" charset="0"/>
                <a:cs typeface="Times New Roman" panose="02020603050405020304" pitchFamily="18" charset="0"/>
              </a:rPr>
              <a:t>n",p</a:t>
            </a:r>
            <a:r>
              <a:rPr lang="en-IN" sz="2400" dirty="0">
                <a:latin typeface="Times New Roman" panose="02020603050405020304" pitchFamily="18" charset="0"/>
                <a:cs typeface="Times New Roman" panose="02020603050405020304" pitchFamily="18" charset="0"/>
              </a:rPr>
              <a:t>); // in our </a:t>
            </a:r>
            <a:r>
              <a:rPr lang="en-IN" sz="2400" dirty="0" smtClean="0">
                <a:latin typeface="Times New Roman" panose="02020603050405020304" pitchFamily="18" charset="0"/>
                <a:cs typeface="Times New Roman" panose="02020603050405020304" pitchFamily="18" charset="0"/>
              </a:rPr>
              <a:t>						  case</a:t>
            </a:r>
            <a:r>
              <a:rPr lang="en-IN" sz="2400" dirty="0">
                <a:latin typeface="Times New Roman" panose="02020603050405020304" pitchFamily="18" charset="0"/>
                <a:cs typeface="Times New Roman" panose="02020603050405020304" pitchFamily="18" charset="0"/>
              </a:rPr>
              <a:t>, p will get incremented by 4 bytes.      </a:t>
            </a:r>
          </a:p>
          <a:p>
            <a:pPr marL="0" indent="0">
              <a:lnSpc>
                <a:spcPct val="110000"/>
              </a:lnSpc>
              <a:spcBef>
                <a:spcPts val="0"/>
              </a:spcBef>
              <a:buNone/>
            </a:pPr>
            <a:r>
              <a:rPr lang="en-IN" sz="2400" dirty="0" smtClean="0">
                <a:latin typeface="Times New Roman" panose="02020603050405020304" pitchFamily="18" charset="0"/>
                <a:cs typeface="Times New Roman" panose="02020603050405020304" pitchFamily="18" charset="0"/>
              </a:rPr>
              <a:t> 	getch();  </a:t>
            </a:r>
            <a:endParaRPr lang="en-IN" sz="2400" dirty="0">
              <a:latin typeface="Times New Roman" panose="02020603050405020304" pitchFamily="18" charset="0"/>
              <a:cs typeface="Times New Roman" panose="02020603050405020304" pitchFamily="18" charset="0"/>
            </a:endParaRPr>
          </a:p>
          <a:p>
            <a:pPr marL="0" indent="0">
              <a:lnSpc>
                <a:spcPct val="110000"/>
              </a:lnSpc>
              <a:spcBef>
                <a:spcPts val="0"/>
              </a:spcBef>
              <a:buNone/>
            </a:pPr>
            <a:r>
              <a:rPr lang="en-IN" sz="24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xmlns="" val="2337061075"/>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34987"/>
          </a:xfrm>
        </p:spPr>
        <p:txBody>
          <a:bodyPr>
            <a:normAutofit/>
          </a:bodyPr>
          <a:lstStyle/>
          <a:p>
            <a:r>
              <a:rPr lang="en-IN" sz="2400" b="1" dirty="0">
                <a:solidFill>
                  <a:srgbClr val="FF0000"/>
                </a:solidFill>
                <a:latin typeface="Times New Roman" panose="02020603050405020304" pitchFamily="18" charset="0"/>
                <a:cs typeface="Times New Roman" panose="02020603050405020304" pitchFamily="18" charset="0"/>
              </a:rPr>
              <a:t>Memory Allocations Functions</a:t>
            </a:r>
          </a:p>
        </p:txBody>
      </p:sp>
      <p:sp>
        <p:nvSpPr>
          <p:cNvPr id="3" name="Content Placeholder 2"/>
          <p:cNvSpPr>
            <a:spLocks noGrp="1"/>
          </p:cNvSpPr>
          <p:nvPr>
            <p:ph idx="1"/>
          </p:nvPr>
        </p:nvSpPr>
        <p:spPr>
          <a:xfrm>
            <a:off x="838200" y="1328738"/>
            <a:ext cx="10515600" cy="4848225"/>
          </a:xfrm>
        </p:spPr>
        <p:txBody>
          <a:bodyPr>
            <a:normAutofit/>
          </a:bodyPr>
          <a:lstStyle/>
          <a:p>
            <a:pPr algn="just">
              <a:lnSpc>
                <a:spcPct val="150000"/>
              </a:lnSpc>
              <a:spcBef>
                <a:spcPts val="0"/>
              </a:spcBef>
            </a:pPr>
            <a:r>
              <a:rPr lang="en-IN" sz="2400" dirty="0" smtClean="0">
                <a:latin typeface="Times New Roman" panose="02020603050405020304" pitchFamily="18" charset="0"/>
                <a:cs typeface="Times New Roman" panose="02020603050405020304" pitchFamily="18" charset="0"/>
              </a:rPr>
              <a:t>An </a:t>
            </a:r>
            <a:r>
              <a:rPr lang="en-IN" sz="2400" dirty="0">
                <a:latin typeface="Times New Roman" panose="02020603050405020304" pitchFamily="18" charset="0"/>
                <a:cs typeface="Times New Roman" panose="02020603050405020304" pitchFamily="18" charset="0"/>
              </a:rPr>
              <a:t>array is a collection of a fixed number of values. Once the size of an array is declared, you cannot change it</a:t>
            </a:r>
            <a:r>
              <a:rPr lang="en-IN" sz="2400" dirty="0" smtClean="0">
                <a:latin typeface="Times New Roman" panose="02020603050405020304" pitchFamily="18" charset="0"/>
                <a:cs typeface="Times New Roman" panose="02020603050405020304" pitchFamily="18" charset="0"/>
              </a:rPr>
              <a:t>.</a:t>
            </a:r>
          </a:p>
          <a:p>
            <a:pPr algn="just">
              <a:lnSpc>
                <a:spcPct val="150000"/>
              </a:lnSpc>
              <a:spcBef>
                <a:spcPts val="0"/>
              </a:spcBef>
            </a:pPr>
            <a:r>
              <a:rPr lang="en-IN" sz="2400" dirty="0">
                <a:latin typeface="Times New Roman" panose="02020603050405020304" pitchFamily="18" charset="0"/>
                <a:cs typeface="Times New Roman" panose="02020603050405020304" pitchFamily="18" charset="0"/>
              </a:rPr>
              <a:t>Sometimes the size of the array you declared may be insufficient. To solve this issue, you can allocate memory manually during run-time. This is known as dynamic memory allocation in C programming</a:t>
            </a:r>
            <a:r>
              <a:rPr lang="en-IN" sz="2400" dirty="0" smtClean="0">
                <a:latin typeface="Times New Roman" panose="02020603050405020304" pitchFamily="18" charset="0"/>
                <a:cs typeface="Times New Roman" panose="02020603050405020304" pitchFamily="18" charset="0"/>
              </a:rPr>
              <a:t>.</a:t>
            </a:r>
          </a:p>
          <a:p>
            <a:pPr algn="just">
              <a:lnSpc>
                <a:spcPct val="150000"/>
              </a:lnSpc>
              <a:spcBef>
                <a:spcPts val="0"/>
              </a:spcBef>
            </a:pPr>
            <a:r>
              <a:rPr lang="en-IN" sz="2400" dirty="0">
                <a:latin typeface="Times New Roman" panose="02020603050405020304" pitchFamily="18" charset="0"/>
                <a:cs typeface="Times New Roman" panose="02020603050405020304" pitchFamily="18" charset="0"/>
              </a:rPr>
              <a:t>To allocate memory dynamically, library functions are </a:t>
            </a:r>
            <a:r>
              <a:rPr lang="en-IN" sz="2400" dirty="0" err="1">
                <a:solidFill>
                  <a:srgbClr val="FF0000"/>
                </a:solidFill>
                <a:latin typeface="Times New Roman" panose="02020603050405020304" pitchFamily="18" charset="0"/>
                <a:cs typeface="Times New Roman" panose="02020603050405020304" pitchFamily="18" charset="0"/>
              </a:rPr>
              <a:t>malloc</a:t>
            </a:r>
            <a:r>
              <a:rPr lang="en-IN" sz="2400" dirty="0">
                <a:solidFill>
                  <a:srgbClr val="FF0000"/>
                </a:solidFill>
                <a:latin typeface="Times New Roman" panose="02020603050405020304" pitchFamily="18" charset="0"/>
                <a:cs typeface="Times New Roman" panose="02020603050405020304" pitchFamily="18" charset="0"/>
              </a:rPr>
              <a:t>(), </a:t>
            </a:r>
            <a:r>
              <a:rPr lang="en-IN" sz="2400" dirty="0" err="1">
                <a:solidFill>
                  <a:srgbClr val="FF0000"/>
                </a:solidFill>
                <a:latin typeface="Times New Roman" panose="02020603050405020304" pitchFamily="18" charset="0"/>
                <a:cs typeface="Times New Roman" panose="02020603050405020304" pitchFamily="18" charset="0"/>
              </a:rPr>
              <a:t>calloc</a:t>
            </a:r>
            <a:r>
              <a:rPr lang="en-IN" sz="2400" dirty="0">
                <a:solidFill>
                  <a:srgbClr val="FF0000"/>
                </a:solidFill>
                <a:latin typeface="Times New Roman" panose="02020603050405020304" pitchFamily="18" charset="0"/>
                <a:cs typeface="Times New Roman" panose="02020603050405020304" pitchFamily="18" charset="0"/>
              </a:rPr>
              <a:t>(), </a:t>
            </a:r>
            <a:r>
              <a:rPr lang="en-IN" sz="2400" dirty="0" err="1">
                <a:solidFill>
                  <a:srgbClr val="FF0000"/>
                </a:solidFill>
                <a:latin typeface="Times New Roman" panose="02020603050405020304" pitchFamily="18" charset="0"/>
                <a:cs typeface="Times New Roman" panose="02020603050405020304" pitchFamily="18" charset="0"/>
              </a:rPr>
              <a:t>realloc</a:t>
            </a:r>
            <a:r>
              <a:rPr lang="en-IN" sz="2400" dirty="0">
                <a:solidFill>
                  <a:srgbClr val="FF0000"/>
                </a:solidFill>
                <a:latin typeface="Times New Roman" panose="02020603050405020304" pitchFamily="18" charset="0"/>
                <a:cs typeface="Times New Roman" panose="02020603050405020304" pitchFamily="18" charset="0"/>
              </a:rPr>
              <a:t>() and free() </a:t>
            </a:r>
            <a:r>
              <a:rPr lang="en-IN" sz="2400" dirty="0">
                <a:latin typeface="Times New Roman" panose="02020603050405020304" pitchFamily="18" charset="0"/>
                <a:cs typeface="Times New Roman" panose="02020603050405020304" pitchFamily="18" charset="0"/>
              </a:rPr>
              <a:t>are used. These functions are defined in the </a:t>
            </a:r>
            <a:r>
              <a:rPr lang="en-IN" sz="2400" dirty="0">
                <a:solidFill>
                  <a:srgbClr val="FF0000"/>
                </a:solidFill>
                <a:latin typeface="Times New Roman" panose="02020603050405020304" pitchFamily="18" charset="0"/>
                <a:cs typeface="Times New Roman" panose="02020603050405020304" pitchFamily="18" charset="0"/>
              </a:rPr>
              <a:t>&lt;</a:t>
            </a:r>
            <a:r>
              <a:rPr lang="en-IN" sz="2400" dirty="0" err="1">
                <a:solidFill>
                  <a:srgbClr val="FF0000"/>
                </a:solidFill>
                <a:latin typeface="Times New Roman" panose="02020603050405020304" pitchFamily="18" charset="0"/>
                <a:cs typeface="Times New Roman" panose="02020603050405020304" pitchFamily="18" charset="0"/>
              </a:rPr>
              <a:t>stdlib.h</a:t>
            </a:r>
            <a:r>
              <a:rPr lang="en-IN" sz="2400" dirty="0">
                <a:solidFill>
                  <a:srgbClr val="FF0000"/>
                </a:solidFill>
                <a:latin typeface="Times New Roman" panose="02020603050405020304" pitchFamily="18" charset="0"/>
                <a:cs typeface="Times New Roman" panose="02020603050405020304" pitchFamily="18" charset="0"/>
              </a:rPr>
              <a:t>&gt; header file</a:t>
            </a:r>
            <a:r>
              <a:rPr lang="en-IN"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xmlns="" val="28931736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92124"/>
          </a:xfrm>
        </p:spPr>
        <p:txBody>
          <a:bodyPr>
            <a:normAutofit fontScale="90000"/>
          </a:bodyPr>
          <a:lstStyle/>
          <a:p>
            <a:r>
              <a:rPr lang="en-IN" sz="3200" b="1" dirty="0">
                <a:solidFill>
                  <a:srgbClr val="0070C0"/>
                </a:solidFill>
                <a:latin typeface="Times New Roman" panose="02020603050405020304" pitchFamily="18" charset="0"/>
                <a:cs typeface="Times New Roman" panose="02020603050405020304" pitchFamily="18" charset="0"/>
              </a:rPr>
              <a:t>C </a:t>
            </a:r>
            <a:r>
              <a:rPr lang="en-IN" sz="3200" b="1" dirty="0" err="1">
                <a:solidFill>
                  <a:srgbClr val="0070C0"/>
                </a:solidFill>
                <a:latin typeface="Times New Roman" panose="02020603050405020304" pitchFamily="18" charset="0"/>
                <a:cs typeface="Times New Roman" panose="02020603050405020304" pitchFamily="18" charset="0"/>
              </a:rPr>
              <a:t>malloc</a:t>
            </a:r>
            <a:r>
              <a:rPr lang="en-IN" sz="3200" b="1" dirty="0">
                <a:solidFill>
                  <a:srgbClr val="0070C0"/>
                </a:solidFill>
                <a:latin typeface="Times New Roman" panose="02020603050405020304" pitchFamily="18" charset="0"/>
                <a:cs typeface="Times New Roman" panose="02020603050405020304" pitchFamily="18" charset="0"/>
              </a:rPr>
              <a:t>()</a:t>
            </a:r>
          </a:p>
        </p:txBody>
      </p:sp>
      <p:sp>
        <p:nvSpPr>
          <p:cNvPr id="3" name="Content Placeholder 2"/>
          <p:cNvSpPr>
            <a:spLocks noGrp="1"/>
          </p:cNvSpPr>
          <p:nvPr>
            <p:ph idx="1"/>
          </p:nvPr>
        </p:nvSpPr>
        <p:spPr>
          <a:xfrm>
            <a:off x="966787" y="1239836"/>
            <a:ext cx="10515600" cy="5289551"/>
          </a:xfrm>
        </p:spPr>
        <p:txBody>
          <a:bodyPr>
            <a:normAutofit fontScale="92500" lnSpcReduction="10000"/>
          </a:bodyPr>
          <a:lstStyle/>
          <a:p>
            <a:pPr algn="just">
              <a:lnSpc>
                <a:spcPct val="150000"/>
              </a:lnSpc>
              <a:spcBef>
                <a:spcPts val="0"/>
              </a:spcBef>
            </a:pPr>
            <a:r>
              <a:rPr lang="en-IN" sz="2400" dirty="0">
                <a:latin typeface="Times New Roman" panose="02020603050405020304" pitchFamily="18" charset="0"/>
                <a:cs typeface="Times New Roman" panose="02020603050405020304" pitchFamily="18" charset="0"/>
              </a:rPr>
              <a:t>The name "</a:t>
            </a:r>
            <a:r>
              <a:rPr lang="en-IN" sz="2400" dirty="0" err="1">
                <a:latin typeface="Times New Roman" panose="02020603050405020304" pitchFamily="18" charset="0"/>
                <a:cs typeface="Times New Roman" panose="02020603050405020304" pitchFamily="18" charset="0"/>
              </a:rPr>
              <a:t>malloc</a:t>
            </a:r>
            <a:r>
              <a:rPr lang="en-IN" sz="2400" dirty="0">
                <a:latin typeface="Times New Roman" panose="02020603050405020304" pitchFamily="18" charset="0"/>
                <a:cs typeface="Times New Roman" panose="02020603050405020304" pitchFamily="18" charset="0"/>
              </a:rPr>
              <a:t>" stands for memory allocation</a:t>
            </a:r>
            <a:r>
              <a:rPr lang="en-IN" sz="2400" dirty="0" smtClean="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a:p>
            <a:pPr algn="just">
              <a:lnSpc>
                <a:spcPct val="150000"/>
              </a:lnSpc>
              <a:spcBef>
                <a:spcPts val="0"/>
              </a:spcBef>
            </a:pPr>
            <a:r>
              <a:rPr lang="en-IN" sz="2400" dirty="0">
                <a:latin typeface="Times New Roman" panose="02020603050405020304" pitchFamily="18" charset="0"/>
                <a:cs typeface="Times New Roman" panose="02020603050405020304" pitchFamily="18" charset="0"/>
              </a:rPr>
              <a:t>The </a:t>
            </a:r>
            <a:r>
              <a:rPr lang="en-IN" sz="2400" dirty="0" err="1">
                <a:latin typeface="Times New Roman" panose="02020603050405020304" pitchFamily="18" charset="0"/>
                <a:cs typeface="Times New Roman" panose="02020603050405020304" pitchFamily="18" charset="0"/>
              </a:rPr>
              <a:t>malloc</a:t>
            </a:r>
            <a:r>
              <a:rPr lang="en-IN" sz="2400" dirty="0">
                <a:latin typeface="Times New Roman" panose="02020603050405020304" pitchFamily="18" charset="0"/>
                <a:cs typeface="Times New Roman" panose="02020603050405020304" pitchFamily="18" charset="0"/>
              </a:rPr>
              <a:t>() function is used to dynamically allocate a single large block of memory with the specified size. And, it returns a pointer of void which can be casted into pointers of any form.</a:t>
            </a:r>
          </a:p>
          <a:p>
            <a:pPr algn="just">
              <a:lnSpc>
                <a:spcPct val="150000"/>
              </a:lnSpc>
              <a:spcBef>
                <a:spcPts val="0"/>
              </a:spcBef>
            </a:pPr>
            <a:r>
              <a:rPr lang="en-IN" sz="2400" dirty="0">
                <a:solidFill>
                  <a:srgbClr val="FF0000"/>
                </a:solidFill>
                <a:latin typeface="Times New Roman" panose="02020603050405020304" pitchFamily="18" charset="0"/>
                <a:cs typeface="Times New Roman" panose="02020603050405020304" pitchFamily="18" charset="0"/>
              </a:rPr>
              <a:t>Syntax of </a:t>
            </a:r>
            <a:r>
              <a:rPr lang="en-IN" sz="2400" dirty="0" err="1">
                <a:solidFill>
                  <a:srgbClr val="FF0000"/>
                </a:solidFill>
                <a:latin typeface="Times New Roman" panose="02020603050405020304" pitchFamily="18" charset="0"/>
                <a:cs typeface="Times New Roman" panose="02020603050405020304" pitchFamily="18" charset="0"/>
              </a:rPr>
              <a:t>malloc</a:t>
            </a:r>
            <a:r>
              <a:rPr lang="en-IN" sz="2400" dirty="0" smtClean="0">
                <a:solidFill>
                  <a:srgbClr val="FF0000"/>
                </a:solidFill>
                <a:latin typeface="Times New Roman" panose="02020603050405020304" pitchFamily="18" charset="0"/>
                <a:cs typeface="Times New Roman" panose="02020603050405020304" pitchFamily="18" charset="0"/>
              </a:rPr>
              <a:t>()</a:t>
            </a:r>
          </a:p>
          <a:p>
            <a:pPr marL="0" indent="0" algn="ctr">
              <a:lnSpc>
                <a:spcPct val="150000"/>
              </a:lnSpc>
              <a:spcBef>
                <a:spcPts val="0"/>
              </a:spcBef>
              <a:buNone/>
            </a:pPr>
            <a:r>
              <a:rPr lang="en-IN" sz="2400" b="1" dirty="0" err="1">
                <a:solidFill>
                  <a:srgbClr val="00B050"/>
                </a:solidFill>
                <a:latin typeface="Times New Roman" panose="02020603050405020304" pitchFamily="18" charset="0"/>
                <a:cs typeface="Times New Roman" panose="02020603050405020304" pitchFamily="18" charset="0"/>
              </a:rPr>
              <a:t>ptr</a:t>
            </a:r>
            <a:r>
              <a:rPr lang="en-IN" sz="2400" b="1" dirty="0">
                <a:solidFill>
                  <a:srgbClr val="00B050"/>
                </a:solidFill>
                <a:latin typeface="Times New Roman" panose="02020603050405020304" pitchFamily="18" charset="0"/>
                <a:cs typeface="Times New Roman" panose="02020603050405020304" pitchFamily="18" charset="0"/>
              </a:rPr>
              <a:t> = (</a:t>
            </a:r>
            <a:r>
              <a:rPr lang="en-IN" sz="2400" b="1" dirty="0" err="1">
                <a:solidFill>
                  <a:srgbClr val="00B050"/>
                </a:solidFill>
                <a:latin typeface="Times New Roman" panose="02020603050405020304" pitchFamily="18" charset="0"/>
                <a:cs typeface="Times New Roman" panose="02020603050405020304" pitchFamily="18" charset="0"/>
              </a:rPr>
              <a:t>castType</a:t>
            </a:r>
            <a:r>
              <a:rPr lang="en-IN" sz="2400" b="1" dirty="0">
                <a:solidFill>
                  <a:srgbClr val="00B050"/>
                </a:solidFill>
                <a:latin typeface="Times New Roman" panose="02020603050405020304" pitchFamily="18" charset="0"/>
                <a:cs typeface="Times New Roman" panose="02020603050405020304" pitchFamily="18" charset="0"/>
              </a:rPr>
              <a:t>*) </a:t>
            </a:r>
            <a:r>
              <a:rPr lang="en-IN" sz="2400" b="1" dirty="0" err="1">
                <a:solidFill>
                  <a:srgbClr val="00B050"/>
                </a:solidFill>
                <a:latin typeface="Times New Roman" panose="02020603050405020304" pitchFamily="18" charset="0"/>
                <a:cs typeface="Times New Roman" panose="02020603050405020304" pitchFamily="18" charset="0"/>
              </a:rPr>
              <a:t>malloc</a:t>
            </a:r>
            <a:r>
              <a:rPr lang="en-IN" sz="2400" b="1" dirty="0">
                <a:solidFill>
                  <a:srgbClr val="00B050"/>
                </a:solidFill>
                <a:latin typeface="Times New Roman" panose="02020603050405020304" pitchFamily="18" charset="0"/>
                <a:cs typeface="Times New Roman" panose="02020603050405020304" pitchFamily="18" charset="0"/>
              </a:rPr>
              <a:t>(size</a:t>
            </a:r>
            <a:r>
              <a:rPr lang="en-IN" sz="2400" b="1" dirty="0" smtClean="0">
                <a:solidFill>
                  <a:srgbClr val="00B050"/>
                </a:solidFill>
                <a:latin typeface="Times New Roman" panose="02020603050405020304" pitchFamily="18" charset="0"/>
                <a:cs typeface="Times New Roman" panose="02020603050405020304" pitchFamily="18" charset="0"/>
              </a:rPr>
              <a:t>);</a:t>
            </a:r>
          </a:p>
          <a:p>
            <a:pPr marL="0" indent="0">
              <a:lnSpc>
                <a:spcPct val="150000"/>
              </a:lnSpc>
              <a:spcBef>
                <a:spcPts val="0"/>
              </a:spcBef>
              <a:buNone/>
            </a:pPr>
            <a:r>
              <a:rPr lang="en-IN" sz="2400" b="1" dirty="0" smtClean="0"/>
              <a:t>Example:</a:t>
            </a:r>
          </a:p>
          <a:p>
            <a:pPr marL="0" indent="0" algn="ctr">
              <a:lnSpc>
                <a:spcPct val="150000"/>
              </a:lnSpc>
              <a:spcBef>
                <a:spcPts val="0"/>
              </a:spcBef>
              <a:buNone/>
            </a:pPr>
            <a:r>
              <a:rPr lang="en-IN" sz="2400" b="1" dirty="0" err="1">
                <a:solidFill>
                  <a:srgbClr val="00B050"/>
                </a:solidFill>
                <a:latin typeface="Times New Roman" panose="02020603050405020304" pitchFamily="18" charset="0"/>
                <a:cs typeface="Times New Roman" panose="02020603050405020304" pitchFamily="18" charset="0"/>
              </a:rPr>
              <a:t>ptr</a:t>
            </a:r>
            <a:r>
              <a:rPr lang="en-IN" sz="2400" b="1" dirty="0">
                <a:solidFill>
                  <a:srgbClr val="00B050"/>
                </a:solidFill>
                <a:latin typeface="Times New Roman" panose="02020603050405020304" pitchFamily="18" charset="0"/>
                <a:cs typeface="Times New Roman" panose="02020603050405020304" pitchFamily="18" charset="0"/>
              </a:rPr>
              <a:t> = (float*) </a:t>
            </a:r>
            <a:r>
              <a:rPr lang="en-IN" sz="2400" b="1" dirty="0" err="1">
                <a:solidFill>
                  <a:srgbClr val="00B050"/>
                </a:solidFill>
                <a:latin typeface="Times New Roman" panose="02020603050405020304" pitchFamily="18" charset="0"/>
                <a:cs typeface="Times New Roman" panose="02020603050405020304" pitchFamily="18" charset="0"/>
              </a:rPr>
              <a:t>malloc</a:t>
            </a:r>
            <a:r>
              <a:rPr lang="en-IN" sz="2400" b="1" dirty="0">
                <a:solidFill>
                  <a:srgbClr val="00B050"/>
                </a:solidFill>
                <a:latin typeface="Times New Roman" panose="02020603050405020304" pitchFamily="18" charset="0"/>
                <a:cs typeface="Times New Roman" panose="02020603050405020304" pitchFamily="18" charset="0"/>
              </a:rPr>
              <a:t>(100 * </a:t>
            </a:r>
            <a:r>
              <a:rPr lang="en-IN" sz="2400" b="1" dirty="0" err="1">
                <a:solidFill>
                  <a:srgbClr val="00B050"/>
                </a:solidFill>
                <a:latin typeface="Times New Roman" panose="02020603050405020304" pitchFamily="18" charset="0"/>
                <a:cs typeface="Times New Roman" panose="02020603050405020304" pitchFamily="18" charset="0"/>
              </a:rPr>
              <a:t>sizeof</a:t>
            </a:r>
            <a:r>
              <a:rPr lang="en-IN" sz="2400" b="1" dirty="0">
                <a:solidFill>
                  <a:srgbClr val="00B050"/>
                </a:solidFill>
                <a:latin typeface="Times New Roman" panose="02020603050405020304" pitchFamily="18" charset="0"/>
                <a:cs typeface="Times New Roman" panose="02020603050405020304" pitchFamily="18" charset="0"/>
              </a:rPr>
              <a:t>(float</a:t>
            </a:r>
            <a:r>
              <a:rPr lang="en-IN" sz="2400" b="1" dirty="0" smtClean="0">
                <a:solidFill>
                  <a:srgbClr val="00B050"/>
                </a:solidFill>
                <a:latin typeface="Times New Roman" panose="02020603050405020304" pitchFamily="18" charset="0"/>
                <a:cs typeface="Times New Roman" panose="02020603050405020304" pitchFamily="18" charset="0"/>
              </a:rPr>
              <a:t>));</a:t>
            </a:r>
          </a:p>
          <a:p>
            <a:pPr marL="0" indent="0" algn="ctr">
              <a:lnSpc>
                <a:spcPct val="150000"/>
              </a:lnSpc>
              <a:spcBef>
                <a:spcPts val="0"/>
              </a:spcBef>
              <a:buNone/>
            </a:pPr>
            <a:endParaRPr lang="en-IN" sz="900" b="1" dirty="0" smtClean="0">
              <a:solidFill>
                <a:srgbClr val="00B050"/>
              </a:solidFill>
            </a:endParaRPr>
          </a:p>
          <a:p>
            <a:pPr marL="0" indent="0" algn="just">
              <a:lnSpc>
                <a:spcPct val="150000"/>
              </a:lnSpc>
              <a:spcBef>
                <a:spcPts val="0"/>
              </a:spcBef>
              <a:buNone/>
            </a:pPr>
            <a:r>
              <a:rPr lang="en-IN" sz="2400" dirty="0">
                <a:latin typeface="Times New Roman" panose="02020603050405020304" pitchFamily="18" charset="0"/>
                <a:cs typeface="Times New Roman" panose="02020603050405020304" pitchFamily="18" charset="0"/>
              </a:rPr>
              <a:t>The above statement allocates 400 bytes of memory. It's because the size of float is 4 bytes. And, the pointer </a:t>
            </a:r>
            <a:r>
              <a:rPr lang="en-IN" sz="2400" dirty="0" err="1">
                <a:latin typeface="Times New Roman" panose="02020603050405020304" pitchFamily="18" charset="0"/>
                <a:cs typeface="Times New Roman" panose="02020603050405020304" pitchFamily="18" charset="0"/>
              </a:rPr>
              <a:t>ptr</a:t>
            </a:r>
            <a:r>
              <a:rPr lang="en-IN" sz="2400" dirty="0">
                <a:latin typeface="Times New Roman" panose="02020603050405020304" pitchFamily="18" charset="0"/>
                <a:cs typeface="Times New Roman" panose="02020603050405020304" pitchFamily="18" charset="0"/>
              </a:rPr>
              <a:t> holds the address of the first byte in the allocated memory.</a:t>
            </a:r>
          </a:p>
        </p:txBody>
      </p:sp>
    </p:spTree>
    <p:extLst>
      <p:ext uri="{BB962C8B-B14F-4D97-AF65-F5344CB8AC3E}">
        <p14:creationId xmlns:p14="http://schemas.microsoft.com/office/powerpoint/2010/main" xmlns="" val="1842342895"/>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85863" y="1057274"/>
            <a:ext cx="10104786" cy="3486151"/>
          </a:xfrm>
          <a:prstGeom prst="rect">
            <a:avLst/>
          </a:prstGeom>
        </p:spPr>
      </p:pic>
    </p:spTree>
    <p:extLst>
      <p:ext uri="{BB962C8B-B14F-4D97-AF65-F5344CB8AC3E}">
        <p14:creationId xmlns:p14="http://schemas.microsoft.com/office/powerpoint/2010/main" xmlns="" val="9781797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0725"/>
          </a:xfrm>
        </p:spPr>
        <p:txBody>
          <a:bodyPr>
            <a:normAutofit/>
          </a:bodyPr>
          <a:lstStyle/>
          <a:p>
            <a:r>
              <a:rPr lang="en-IN" sz="3200" b="1" dirty="0">
                <a:solidFill>
                  <a:srgbClr val="0070C0"/>
                </a:solidFill>
                <a:latin typeface="Times New Roman" panose="02020603050405020304" pitchFamily="18" charset="0"/>
                <a:cs typeface="Times New Roman" panose="02020603050405020304" pitchFamily="18" charset="0"/>
              </a:rPr>
              <a:t>C </a:t>
            </a:r>
            <a:r>
              <a:rPr lang="en-IN" sz="3200" b="1" dirty="0" err="1">
                <a:solidFill>
                  <a:srgbClr val="0070C0"/>
                </a:solidFill>
                <a:latin typeface="Times New Roman" panose="02020603050405020304" pitchFamily="18" charset="0"/>
                <a:cs typeface="Times New Roman" panose="02020603050405020304" pitchFamily="18" charset="0"/>
              </a:rPr>
              <a:t>calloc</a:t>
            </a:r>
            <a:r>
              <a:rPr lang="en-IN" sz="3200" b="1" dirty="0">
                <a:solidFill>
                  <a:srgbClr val="0070C0"/>
                </a:solidFill>
                <a:latin typeface="Times New Roman" panose="02020603050405020304" pitchFamily="18" charset="0"/>
                <a:cs typeface="Times New Roman" panose="02020603050405020304" pitchFamily="18" charset="0"/>
              </a:rPr>
              <a:t>()</a:t>
            </a:r>
          </a:p>
        </p:txBody>
      </p:sp>
      <p:sp>
        <p:nvSpPr>
          <p:cNvPr id="3" name="Content Placeholder 2"/>
          <p:cNvSpPr>
            <a:spLocks noGrp="1"/>
          </p:cNvSpPr>
          <p:nvPr>
            <p:ph idx="1"/>
          </p:nvPr>
        </p:nvSpPr>
        <p:spPr>
          <a:xfrm>
            <a:off x="838200" y="1257300"/>
            <a:ext cx="10515600" cy="4919663"/>
          </a:xfrm>
        </p:spPr>
        <p:txBody>
          <a:bodyPr>
            <a:normAutofit fontScale="92500"/>
          </a:bodyPr>
          <a:lstStyle/>
          <a:p>
            <a:pPr algn="just">
              <a:lnSpc>
                <a:spcPct val="150000"/>
              </a:lnSpc>
              <a:spcBef>
                <a:spcPts val="0"/>
              </a:spcBef>
            </a:pPr>
            <a:r>
              <a:rPr lang="en-IN" sz="2400" dirty="0">
                <a:latin typeface="Times New Roman" panose="02020603050405020304" pitchFamily="18" charset="0"/>
                <a:cs typeface="Times New Roman" panose="02020603050405020304" pitchFamily="18" charset="0"/>
              </a:rPr>
              <a:t>The name "</a:t>
            </a:r>
            <a:r>
              <a:rPr lang="en-IN" sz="2400" dirty="0" err="1">
                <a:latin typeface="Times New Roman" panose="02020603050405020304" pitchFamily="18" charset="0"/>
                <a:cs typeface="Times New Roman" panose="02020603050405020304" pitchFamily="18" charset="0"/>
              </a:rPr>
              <a:t>calloc</a:t>
            </a:r>
            <a:r>
              <a:rPr lang="en-IN" sz="2400" dirty="0">
                <a:latin typeface="Times New Roman" panose="02020603050405020304" pitchFamily="18" charset="0"/>
                <a:cs typeface="Times New Roman" panose="02020603050405020304" pitchFamily="18" charset="0"/>
              </a:rPr>
              <a:t>" stands for contiguous allocation</a:t>
            </a:r>
            <a:r>
              <a:rPr lang="en-IN" sz="2400" dirty="0" smtClean="0">
                <a:latin typeface="Times New Roman" panose="02020603050405020304" pitchFamily="18" charset="0"/>
                <a:cs typeface="Times New Roman" panose="02020603050405020304" pitchFamily="18" charset="0"/>
              </a:rPr>
              <a:t>.</a:t>
            </a:r>
          </a:p>
          <a:p>
            <a:pPr algn="just">
              <a:lnSpc>
                <a:spcPct val="150000"/>
              </a:lnSpc>
              <a:spcBef>
                <a:spcPts val="0"/>
              </a:spcBef>
            </a:pPr>
            <a:r>
              <a:rPr lang="en-IN" sz="2400" dirty="0">
                <a:latin typeface="Times New Roman" panose="02020603050405020304" pitchFamily="18" charset="0"/>
                <a:cs typeface="Times New Roman" panose="02020603050405020304" pitchFamily="18" charset="0"/>
              </a:rPr>
              <a:t>“</a:t>
            </a:r>
            <a:r>
              <a:rPr lang="en-IN" sz="2400" dirty="0" err="1">
                <a:latin typeface="Times New Roman" panose="02020603050405020304" pitchFamily="18" charset="0"/>
                <a:cs typeface="Times New Roman" panose="02020603050405020304" pitchFamily="18" charset="0"/>
              </a:rPr>
              <a:t>calloc</a:t>
            </a:r>
            <a:r>
              <a:rPr lang="en-IN" sz="2400" dirty="0">
                <a:latin typeface="Times New Roman" panose="02020603050405020304" pitchFamily="18" charset="0"/>
                <a:cs typeface="Times New Roman" panose="02020603050405020304" pitchFamily="18" charset="0"/>
              </a:rPr>
              <a:t>” or “contiguous allocation” method in C is used to dynamically allocate the specified number of blocks of memory of the specified type. It initializes each block with a default value ‘0</a:t>
            </a:r>
            <a:r>
              <a:rPr lang="en-IN" sz="2400" dirty="0" smtClean="0">
                <a:latin typeface="Times New Roman" panose="02020603050405020304" pitchFamily="18" charset="0"/>
                <a:cs typeface="Times New Roman" panose="02020603050405020304" pitchFamily="18" charset="0"/>
              </a:rPr>
              <a:t>’.</a:t>
            </a:r>
          </a:p>
          <a:p>
            <a:pPr algn="just">
              <a:lnSpc>
                <a:spcPct val="150000"/>
              </a:lnSpc>
              <a:spcBef>
                <a:spcPts val="0"/>
              </a:spcBef>
            </a:pPr>
            <a:r>
              <a:rPr lang="en-IN" sz="2400" dirty="0" smtClean="0">
                <a:latin typeface="Times New Roman" panose="02020603050405020304" pitchFamily="18" charset="0"/>
                <a:cs typeface="Times New Roman" panose="02020603050405020304" pitchFamily="18" charset="0"/>
              </a:rPr>
              <a:t>Syntax </a:t>
            </a:r>
            <a:r>
              <a:rPr lang="en-IN" sz="2400" dirty="0">
                <a:latin typeface="Times New Roman" panose="02020603050405020304" pitchFamily="18" charset="0"/>
                <a:cs typeface="Times New Roman" panose="02020603050405020304" pitchFamily="18" charset="0"/>
              </a:rPr>
              <a:t>of </a:t>
            </a:r>
            <a:r>
              <a:rPr lang="en-IN" sz="2400" dirty="0" err="1">
                <a:latin typeface="Times New Roman" panose="02020603050405020304" pitchFamily="18" charset="0"/>
                <a:cs typeface="Times New Roman" panose="02020603050405020304" pitchFamily="18" charset="0"/>
              </a:rPr>
              <a:t>calloc</a:t>
            </a:r>
            <a:r>
              <a:rPr lang="en-IN" sz="2400" dirty="0" smtClean="0">
                <a:latin typeface="Times New Roman" panose="02020603050405020304" pitchFamily="18" charset="0"/>
                <a:cs typeface="Times New Roman" panose="02020603050405020304" pitchFamily="18" charset="0"/>
              </a:rPr>
              <a:t>()</a:t>
            </a:r>
          </a:p>
          <a:p>
            <a:pPr marL="0" indent="0" algn="ctr">
              <a:lnSpc>
                <a:spcPct val="150000"/>
              </a:lnSpc>
              <a:spcBef>
                <a:spcPts val="0"/>
              </a:spcBef>
              <a:buNone/>
            </a:pPr>
            <a:r>
              <a:rPr lang="en-IN" sz="2400" b="1" dirty="0" smtClean="0">
                <a:solidFill>
                  <a:srgbClr val="00B050"/>
                </a:solidFill>
                <a:latin typeface="Times New Roman" panose="02020603050405020304" pitchFamily="18" charset="0"/>
                <a:cs typeface="Times New Roman" panose="02020603050405020304" pitchFamily="18" charset="0"/>
              </a:rPr>
              <a:t> </a:t>
            </a:r>
            <a:r>
              <a:rPr lang="en-IN" sz="2400" b="1" dirty="0" err="1" smtClean="0">
                <a:solidFill>
                  <a:srgbClr val="00B050"/>
                </a:solidFill>
                <a:latin typeface="Times New Roman" panose="02020603050405020304" pitchFamily="18" charset="0"/>
                <a:cs typeface="Times New Roman" panose="02020603050405020304" pitchFamily="18" charset="0"/>
              </a:rPr>
              <a:t>ptr</a:t>
            </a:r>
            <a:r>
              <a:rPr lang="en-IN" sz="2400" b="1" dirty="0" smtClean="0">
                <a:solidFill>
                  <a:srgbClr val="00B050"/>
                </a:solidFill>
                <a:latin typeface="Times New Roman" panose="02020603050405020304" pitchFamily="18" charset="0"/>
                <a:cs typeface="Times New Roman" panose="02020603050405020304" pitchFamily="18" charset="0"/>
              </a:rPr>
              <a:t> </a:t>
            </a:r>
            <a:r>
              <a:rPr lang="en-IN" sz="2400" b="1" dirty="0">
                <a:solidFill>
                  <a:srgbClr val="00B050"/>
                </a:solidFill>
                <a:latin typeface="Times New Roman" panose="02020603050405020304" pitchFamily="18" charset="0"/>
                <a:cs typeface="Times New Roman" panose="02020603050405020304" pitchFamily="18" charset="0"/>
              </a:rPr>
              <a:t>= (</a:t>
            </a:r>
            <a:r>
              <a:rPr lang="en-IN" sz="2400" b="1" dirty="0" err="1">
                <a:solidFill>
                  <a:srgbClr val="00B050"/>
                </a:solidFill>
                <a:latin typeface="Times New Roman" panose="02020603050405020304" pitchFamily="18" charset="0"/>
                <a:cs typeface="Times New Roman" panose="02020603050405020304" pitchFamily="18" charset="0"/>
              </a:rPr>
              <a:t>castType</a:t>
            </a:r>
            <a:r>
              <a:rPr lang="en-IN" sz="2400" b="1" dirty="0">
                <a:solidFill>
                  <a:srgbClr val="00B050"/>
                </a:solidFill>
                <a:latin typeface="Times New Roman" panose="02020603050405020304" pitchFamily="18" charset="0"/>
                <a:cs typeface="Times New Roman" panose="02020603050405020304" pitchFamily="18" charset="0"/>
              </a:rPr>
              <a:t>*)</a:t>
            </a:r>
            <a:r>
              <a:rPr lang="en-IN" sz="2400" b="1" dirty="0" err="1">
                <a:solidFill>
                  <a:srgbClr val="00B050"/>
                </a:solidFill>
                <a:latin typeface="Times New Roman" panose="02020603050405020304" pitchFamily="18" charset="0"/>
                <a:cs typeface="Times New Roman" panose="02020603050405020304" pitchFamily="18" charset="0"/>
              </a:rPr>
              <a:t>calloc</a:t>
            </a:r>
            <a:r>
              <a:rPr lang="en-IN" sz="2400" b="1" dirty="0">
                <a:solidFill>
                  <a:srgbClr val="00B050"/>
                </a:solidFill>
                <a:latin typeface="Times New Roman" panose="02020603050405020304" pitchFamily="18" charset="0"/>
                <a:cs typeface="Times New Roman" panose="02020603050405020304" pitchFamily="18" charset="0"/>
              </a:rPr>
              <a:t>(n, size</a:t>
            </a:r>
            <a:r>
              <a:rPr lang="en-IN" sz="2400" b="1" dirty="0" smtClean="0">
                <a:solidFill>
                  <a:srgbClr val="00B050"/>
                </a:solidFill>
                <a:latin typeface="Times New Roman" panose="02020603050405020304" pitchFamily="18" charset="0"/>
                <a:cs typeface="Times New Roman" panose="02020603050405020304" pitchFamily="18" charset="0"/>
              </a:rPr>
              <a:t>);</a:t>
            </a:r>
          </a:p>
          <a:p>
            <a:pPr marL="0" indent="0">
              <a:lnSpc>
                <a:spcPct val="150000"/>
              </a:lnSpc>
              <a:spcBef>
                <a:spcPts val="0"/>
              </a:spcBef>
              <a:buNone/>
            </a:pPr>
            <a:r>
              <a:rPr lang="en-IN" sz="2400" b="1" dirty="0">
                <a:latin typeface="Times New Roman" panose="02020603050405020304" pitchFamily="18" charset="0"/>
                <a:cs typeface="Times New Roman" panose="02020603050405020304" pitchFamily="18" charset="0"/>
              </a:rPr>
              <a:t>Example</a:t>
            </a:r>
            <a:r>
              <a:rPr lang="en-IN" sz="2400" b="1" dirty="0" smtClean="0">
                <a:latin typeface="Times New Roman" panose="02020603050405020304" pitchFamily="18" charset="0"/>
                <a:cs typeface="Times New Roman" panose="02020603050405020304" pitchFamily="18" charset="0"/>
              </a:rPr>
              <a:t>:</a:t>
            </a:r>
          </a:p>
          <a:p>
            <a:pPr marL="0" indent="0" algn="ctr">
              <a:lnSpc>
                <a:spcPct val="150000"/>
              </a:lnSpc>
              <a:spcBef>
                <a:spcPts val="0"/>
              </a:spcBef>
              <a:buNone/>
            </a:pPr>
            <a:r>
              <a:rPr lang="en-IN" sz="2400" b="1" dirty="0" err="1">
                <a:solidFill>
                  <a:srgbClr val="00B050"/>
                </a:solidFill>
                <a:latin typeface="Times New Roman" panose="02020603050405020304" pitchFamily="18" charset="0"/>
                <a:cs typeface="Times New Roman" panose="02020603050405020304" pitchFamily="18" charset="0"/>
              </a:rPr>
              <a:t>ptr</a:t>
            </a:r>
            <a:r>
              <a:rPr lang="en-IN" sz="2400" b="1" dirty="0">
                <a:solidFill>
                  <a:srgbClr val="00B050"/>
                </a:solidFill>
                <a:latin typeface="Times New Roman" panose="02020603050405020304" pitchFamily="18" charset="0"/>
                <a:cs typeface="Times New Roman" panose="02020603050405020304" pitchFamily="18" charset="0"/>
              </a:rPr>
              <a:t> = (float*) </a:t>
            </a:r>
            <a:r>
              <a:rPr lang="en-IN" sz="2400" b="1" dirty="0" err="1">
                <a:solidFill>
                  <a:srgbClr val="00B050"/>
                </a:solidFill>
                <a:latin typeface="Times New Roman" panose="02020603050405020304" pitchFamily="18" charset="0"/>
                <a:cs typeface="Times New Roman" panose="02020603050405020304" pitchFamily="18" charset="0"/>
              </a:rPr>
              <a:t>calloc</a:t>
            </a:r>
            <a:r>
              <a:rPr lang="en-IN" sz="2400" b="1" dirty="0">
                <a:solidFill>
                  <a:srgbClr val="00B050"/>
                </a:solidFill>
                <a:latin typeface="Times New Roman" panose="02020603050405020304" pitchFamily="18" charset="0"/>
                <a:cs typeface="Times New Roman" panose="02020603050405020304" pitchFamily="18" charset="0"/>
              </a:rPr>
              <a:t>(25, </a:t>
            </a:r>
            <a:r>
              <a:rPr lang="en-IN" sz="2400" b="1" dirty="0" err="1">
                <a:solidFill>
                  <a:srgbClr val="00B050"/>
                </a:solidFill>
                <a:latin typeface="Times New Roman" panose="02020603050405020304" pitchFamily="18" charset="0"/>
                <a:cs typeface="Times New Roman" panose="02020603050405020304" pitchFamily="18" charset="0"/>
              </a:rPr>
              <a:t>sizeof</a:t>
            </a:r>
            <a:r>
              <a:rPr lang="en-IN" sz="2400" b="1" dirty="0">
                <a:solidFill>
                  <a:srgbClr val="00B050"/>
                </a:solidFill>
                <a:latin typeface="Times New Roman" panose="02020603050405020304" pitchFamily="18" charset="0"/>
                <a:cs typeface="Times New Roman" panose="02020603050405020304" pitchFamily="18" charset="0"/>
              </a:rPr>
              <a:t>(float</a:t>
            </a:r>
            <a:r>
              <a:rPr lang="en-IN" sz="2400" b="1" dirty="0" smtClean="0">
                <a:solidFill>
                  <a:srgbClr val="00B050"/>
                </a:solidFill>
                <a:latin typeface="Times New Roman" panose="02020603050405020304" pitchFamily="18" charset="0"/>
                <a:cs typeface="Times New Roman" panose="02020603050405020304" pitchFamily="18" charset="0"/>
              </a:rPr>
              <a:t>));</a:t>
            </a:r>
          </a:p>
          <a:p>
            <a:pPr marL="0" indent="0" algn="just">
              <a:lnSpc>
                <a:spcPct val="150000"/>
              </a:lnSpc>
              <a:spcBef>
                <a:spcPts val="0"/>
              </a:spcBef>
              <a:buNone/>
            </a:pPr>
            <a:r>
              <a:rPr lang="en-IN" sz="2400" dirty="0">
                <a:latin typeface="Times New Roman" panose="02020603050405020304" pitchFamily="18" charset="0"/>
                <a:cs typeface="Times New Roman" panose="02020603050405020304" pitchFamily="18" charset="0"/>
              </a:rPr>
              <a:t>The above statement allocates contiguous space in memory for 25 elements of type float.</a:t>
            </a:r>
            <a:endParaRPr lang="en-IN" sz="2400" dirty="0" smtClean="0">
              <a:latin typeface="Times New Roman" panose="02020603050405020304" pitchFamily="18" charset="0"/>
              <a:cs typeface="Times New Roman" panose="02020603050405020304" pitchFamily="18" charset="0"/>
            </a:endParaRPr>
          </a:p>
          <a:p>
            <a:pPr marL="0" indent="0" algn="ctr">
              <a:lnSpc>
                <a:spcPct val="150000"/>
              </a:lnSpc>
              <a:spcBef>
                <a:spcPts val="0"/>
              </a:spcBef>
              <a:buNone/>
            </a:pPr>
            <a:endParaRPr lang="en-IN" sz="2400" b="1" dirty="0">
              <a:solidFill>
                <a:srgbClr val="00B05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772006295"/>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57187" y="471488"/>
            <a:ext cx="11430000" cy="3943350"/>
          </a:xfrm>
          <a:prstGeom prst="rect">
            <a:avLst/>
          </a:prstGeom>
        </p:spPr>
      </p:pic>
    </p:spTree>
    <p:extLst>
      <p:ext uri="{BB962C8B-B14F-4D97-AF65-F5344CB8AC3E}">
        <p14:creationId xmlns:p14="http://schemas.microsoft.com/office/powerpoint/2010/main" xmlns="" val="998924691"/>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06413"/>
          </a:xfrm>
        </p:spPr>
        <p:txBody>
          <a:bodyPr>
            <a:normAutofit fontScale="90000"/>
          </a:bodyPr>
          <a:lstStyle/>
          <a:p>
            <a:r>
              <a:rPr lang="en-IN" sz="3200" b="1" dirty="0">
                <a:solidFill>
                  <a:srgbClr val="0070C0"/>
                </a:solidFill>
                <a:latin typeface="Times New Roman" panose="02020603050405020304" pitchFamily="18" charset="0"/>
                <a:cs typeface="Times New Roman" panose="02020603050405020304" pitchFamily="18" charset="0"/>
              </a:rPr>
              <a:t>C free()</a:t>
            </a:r>
          </a:p>
        </p:txBody>
      </p:sp>
      <p:sp>
        <p:nvSpPr>
          <p:cNvPr id="3" name="Content Placeholder 2"/>
          <p:cNvSpPr>
            <a:spLocks noGrp="1"/>
          </p:cNvSpPr>
          <p:nvPr>
            <p:ph idx="1"/>
          </p:nvPr>
        </p:nvSpPr>
        <p:spPr>
          <a:xfrm>
            <a:off x="838200" y="1214438"/>
            <a:ext cx="10515600" cy="4962525"/>
          </a:xfrm>
        </p:spPr>
        <p:txBody>
          <a:bodyPr>
            <a:normAutofit/>
          </a:bodyPr>
          <a:lstStyle/>
          <a:p>
            <a:pPr algn="just">
              <a:lnSpc>
                <a:spcPct val="150000"/>
              </a:lnSpc>
              <a:spcBef>
                <a:spcPts val="0"/>
              </a:spcBef>
            </a:pPr>
            <a:r>
              <a:rPr lang="en-IN" sz="2400" dirty="0">
                <a:latin typeface="Times New Roman" panose="02020603050405020304" pitchFamily="18" charset="0"/>
                <a:cs typeface="Times New Roman" panose="02020603050405020304" pitchFamily="18" charset="0"/>
              </a:rPr>
              <a:t>Dynamically allocated memory created with either </a:t>
            </a:r>
            <a:r>
              <a:rPr lang="en-IN" sz="2400" dirty="0" err="1">
                <a:latin typeface="Times New Roman" panose="02020603050405020304" pitchFamily="18" charset="0"/>
                <a:cs typeface="Times New Roman" panose="02020603050405020304" pitchFamily="18" charset="0"/>
              </a:rPr>
              <a:t>calloc</a:t>
            </a:r>
            <a:r>
              <a:rPr lang="en-IN" sz="2400" dirty="0">
                <a:latin typeface="Times New Roman" panose="02020603050405020304" pitchFamily="18" charset="0"/>
                <a:cs typeface="Times New Roman" panose="02020603050405020304" pitchFamily="18" charset="0"/>
              </a:rPr>
              <a:t>() or </a:t>
            </a:r>
            <a:r>
              <a:rPr lang="en-IN" sz="2400" dirty="0" err="1">
                <a:latin typeface="Times New Roman" panose="02020603050405020304" pitchFamily="18" charset="0"/>
                <a:cs typeface="Times New Roman" panose="02020603050405020304" pitchFamily="18" charset="0"/>
              </a:rPr>
              <a:t>malloc</a:t>
            </a:r>
            <a:r>
              <a:rPr lang="en-IN" sz="2400" dirty="0">
                <a:latin typeface="Times New Roman" panose="02020603050405020304" pitchFamily="18" charset="0"/>
                <a:cs typeface="Times New Roman" panose="02020603050405020304" pitchFamily="18" charset="0"/>
              </a:rPr>
              <a:t>() doesn't get freed on their own. You must explicitly use free() to release the space</a:t>
            </a:r>
            <a:r>
              <a:rPr lang="en-IN" sz="2400" dirty="0" smtClean="0">
                <a:latin typeface="Times New Roman" panose="02020603050405020304" pitchFamily="18" charset="0"/>
                <a:cs typeface="Times New Roman" panose="02020603050405020304" pitchFamily="18" charset="0"/>
              </a:rPr>
              <a:t>.</a:t>
            </a:r>
          </a:p>
          <a:p>
            <a:pPr algn="just">
              <a:lnSpc>
                <a:spcPct val="150000"/>
              </a:lnSpc>
              <a:spcBef>
                <a:spcPts val="0"/>
              </a:spcBef>
            </a:pPr>
            <a:r>
              <a:rPr lang="en-IN" sz="2400" dirty="0">
                <a:latin typeface="Times New Roman" panose="02020603050405020304" pitchFamily="18" charset="0"/>
                <a:cs typeface="Times New Roman" panose="02020603050405020304" pitchFamily="18" charset="0"/>
              </a:rPr>
              <a:t>Syntax of free</a:t>
            </a:r>
            <a:r>
              <a:rPr lang="en-IN" sz="2400" dirty="0" smtClean="0">
                <a:latin typeface="Times New Roman" panose="02020603050405020304" pitchFamily="18" charset="0"/>
                <a:cs typeface="Times New Roman" panose="02020603050405020304" pitchFamily="18" charset="0"/>
              </a:rPr>
              <a:t>()</a:t>
            </a:r>
          </a:p>
          <a:p>
            <a:pPr marL="0" indent="0">
              <a:lnSpc>
                <a:spcPct val="150000"/>
              </a:lnSpc>
              <a:spcBef>
                <a:spcPts val="0"/>
              </a:spcBef>
              <a:buNone/>
            </a:pPr>
            <a:r>
              <a:rPr lang="en-IN" sz="2400" b="1" dirty="0" smtClean="0">
                <a:solidFill>
                  <a:srgbClr val="00B050"/>
                </a:solidFill>
                <a:latin typeface="Times New Roman" panose="02020603050405020304" pitchFamily="18" charset="0"/>
                <a:cs typeface="Times New Roman" panose="02020603050405020304" pitchFamily="18" charset="0"/>
              </a:rPr>
              <a:t>                                   free(</a:t>
            </a:r>
            <a:r>
              <a:rPr lang="en-IN" sz="2400" b="1" dirty="0" err="1" smtClean="0">
                <a:solidFill>
                  <a:srgbClr val="00B050"/>
                </a:solidFill>
                <a:latin typeface="Times New Roman" panose="02020603050405020304" pitchFamily="18" charset="0"/>
                <a:cs typeface="Times New Roman" panose="02020603050405020304" pitchFamily="18" charset="0"/>
              </a:rPr>
              <a:t>ptr</a:t>
            </a:r>
            <a:r>
              <a:rPr lang="en-IN" sz="2400" b="1" dirty="0" smtClean="0">
                <a:solidFill>
                  <a:srgbClr val="00B050"/>
                </a:solidFill>
                <a:latin typeface="Times New Roman" panose="02020603050405020304" pitchFamily="18" charset="0"/>
                <a:cs typeface="Times New Roman" panose="02020603050405020304" pitchFamily="18" charset="0"/>
              </a:rPr>
              <a:t>);</a:t>
            </a:r>
          </a:p>
          <a:p>
            <a:pPr marL="0" indent="0">
              <a:lnSpc>
                <a:spcPct val="150000"/>
              </a:lnSpc>
              <a:spcBef>
                <a:spcPts val="0"/>
              </a:spcBef>
              <a:buNone/>
            </a:pPr>
            <a:r>
              <a:rPr lang="en-IN" sz="2400" dirty="0">
                <a:latin typeface="Times New Roman" panose="02020603050405020304" pitchFamily="18" charset="0"/>
                <a:cs typeface="Times New Roman" panose="02020603050405020304" pitchFamily="18" charset="0"/>
              </a:rPr>
              <a:t>This statement frees the space allocated in the memory pointed by </a:t>
            </a:r>
            <a:r>
              <a:rPr lang="en-IN" sz="2400" dirty="0" err="1">
                <a:latin typeface="Times New Roman" panose="02020603050405020304" pitchFamily="18" charset="0"/>
                <a:cs typeface="Times New Roman" panose="02020603050405020304" pitchFamily="18" charset="0"/>
              </a:rPr>
              <a:t>ptr</a:t>
            </a:r>
            <a:r>
              <a:rPr lang="en-IN"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xmlns="" val="1886591237"/>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313097" y="992600"/>
            <a:ext cx="9370807" cy="4450937"/>
          </a:xfrm>
          <a:prstGeom prst="rect">
            <a:avLst/>
          </a:prstGeom>
        </p:spPr>
      </p:pic>
    </p:spTree>
    <p:extLst>
      <p:ext uri="{BB962C8B-B14F-4D97-AF65-F5344CB8AC3E}">
        <p14:creationId xmlns:p14="http://schemas.microsoft.com/office/powerpoint/2010/main" xmlns="" val="21804309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4513729" cy="875211"/>
          </a:xfrm>
        </p:spPr>
        <p:txBody>
          <a:bodyPr>
            <a:normAutofit/>
          </a:bodyPr>
          <a:lstStyle/>
          <a:p>
            <a:r>
              <a:rPr lang="en-US" b="1" dirty="0" smtClean="0"/>
              <a:t>strlen( ) Function :</a:t>
            </a:r>
            <a:endParaRPr lang="en-US" dirty="0"/>
          </a:p>
        </p:txBody>
      </p:sp>
      <p:sp>
        <p:nvSpPr>
          <p:cNvPr id="3" name="Content Placeholder 2"/>
          <p:cNvSpPr>
            <a:spLocks noGrp="1"/>
          </p:cNvSpPr>
          <p:nvPr>
            <p:ph sz="half" idx="1"/>
          </p:nvPr>
        </p:nvSpPr>
        <p:spPr>
          <a:xfrm>
            <a:off x="248195" y="1067978"/>
            <a:ext cx="4689565" cy="5058501"/>
          </a:xfrm>
        </p:spPr>
        <p:txBody>
          <a:bodyPr>
            <a:noAutofit/>
          </a:bodyPr>
          <a:lstStyle/>
          <a:p>
            <a:r>
              <a:rPr lang="en-US" sz="2000" b="1" u="sng" dirty="0" err="1" smtClean="0">
                <a:latin typeface="Times New Roman" panose="02020603050405020304" pitchFamily="18" charset="0"/>
                <a:cs typeface="Times New Roman" panose="02020603050405020304" pitchFamily="18" charset="0"/>
              </a:rPr>
              <a:t>strlen</a:t>
            </a:r>
            <a:r>
              <a:rPr lang="en-US" sz="2000" b="1" u="sng" dirty="0" smtClean="0">
                <a:latin typeface="Times New Roman" panose="02020603050405020304" pitchFamily="18" charset="0"/>
                <a:cs typeface="Times New Roman" panose="02020603050405020304" pitchFamily="18" charset="0"/>
              </a:rPr>
              <a:t>( ) Function :</a:t>
            </a:r>
            <a:endParaRPr lang="en-US" sz="2000" u="sng" dirty="0" smtClean="0">
              <a:latin typeface="Times New Roman" panose="02020603050405020304" pitchFamily="18" charset="0"/>
              <a:cs typeface="Times New Roman" panose="02020603050405020304" pitchFamily="18" charset="0"/>
            </a:endParaRPr>
          </a:p>
          <a:p>
            <a:pPr algn="just">
              <a:buNone/>
            </a:pPr>
            <a:r>
              <a:rPr lang="en-US" sz="2000"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strlen</a:t>
            </a:r>
            <a:r>
              <a:rPr lang="en-US" sz="2000" b="1" dirty="0" smtClean="0">
                <a:latin typeface="Times New Roman" panose="02020603050405020304" pitchFamily="18" charset="0"/>
                <a:cs typeface="Times New Roman" panose="02020603050405020304" pitchFamily="18" charset="0"/>
              </a:rPr>
              <a:t>( ) </a:t>
            </a:r>
            <a:r>
              <a:rPr lang="en-US" sz="2000" dirty="0" smtClean="0">
                <a:latin typeface="Times New Roman" panose="02020603050405020304" pitchFamily="18" charset="0"/>
                <a:cs typeface="Times New Roman" panose="02020603050405020304" pitchFamily="18" charset="0"/>
              </a:rPr>
              <a:t>function is used to find the length of a character string. </a:t>
            </a:r>
          </a:p>
          <a:p>
            <a:pPr>
              <a:buNone/>
            </a:pPr>
            <a:r>
              <a:rPr lang="en-US" sz="2000" dirty="0" smtClean="0">
                <a:latin typeface="Times New Roman" panose="02020603050405020304" pitchFamily="18" charset="0"/>
                <a:cs typeface="Times New Roman" panose="02020603050405020304" pitchFamily="18" charset="0"/>
              </a:rPr>
              <a:t> </a:t>
            </a:r>
          </a:p>
          <a:p>
            <a:pPr>
              <a:buNone/>
            </a:pPr>
            <a:r>
              <a:rPr lang="en-US" sz="2000" dirty="0" smtClean="0">
                <a:latin typeface="Times New Roman" panose="02020603050405020304" pitchFamily="18" charset="0"/>
                <a:cs typeface="Times New Roman" panose="02020603050405020304" pitchFamily="18" charset="0"/>
              </a:rPr>
              <a:t> </a:t>
            </a:r>
            <a:r>
              <a:rPr lang="en-US" sz="2000" b="1" dirty="0" smtClean="0">
                <a:latin typeface="Times New Roman" panose="02020603050405020304" pitchFamily="18" charset="0"/>
                <a:cs typeface="Times New Roman" panose="02020603050405020304" pitchFamily="18" charset="0"/>
              </a:rPr>
              <a:t>Example: </a:t>
            </a:r>
            <a:r>
              <a:rPr lang="en-US" sz="2000" dirty="0" smtClean="0">
                <a:latin typeface="Times New Roman" panose="02020603050405020304" pitchFamily="18" charset="0"/>
                <a:cs typeface="Times New Roman" panose="02020603050405020304" pitchFamily="18" charset="0"/>
              </a:rPr>
              <a:t>      </a:t>
            </a:r>
          </a:p>
          <a:p>
            <a:pPr>
              <a:buNone/>
            </a:pP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int</a:t>
            </a:r>
            <a:r>
              <a:rPr lang="en-US" sz="2000" b="1" dirty="0" smtClean="0">
                <a:latin typeface="Times New Roman" panose="02020603050405020304" pitchFamily="18" charset="0"/>
                <a:cs typeface="Times New Roman" panose="02020603050405020304" pitchFamily="18" charset="0"/>
              </a:rPr>
              <a:t>  n; </a:t>
            </a:r>
            <a:endParaRPr lang="en-US" sz="2000" dirty="0" smtClean="0">
              <a:latin typeface="Times New Roman" panose="02020603050405020304" pitchFamily="18" charset="0"/>
              <a:cs typeface="Times New Roman" panose="02020603050405020304" pitchFamily="18" charset="0"/>
            </a:endParaRPr>
          </a:p>
          <a:p>
            <a:pPr>
              <a:buNone/>
            </a:pPr>
            <a:r>
              <a:rPr lang="en-US" sz="2000" b="1" dirty="0" smtClean="0">
                <a:latin typeface="Times New Roman" panose="02020603050405020304" pitchFamily="18" charset="0"/>
                <a:cs typeface="Times New Roman" panose="02020603050405020304" pitchFamily="18" charset="0"/>
              </a:rPr>
              <a:t>               char </a:t>
            </a:r>
            <a:r>
              <a:rPr lang="en-US" sz="2000" b="1" dirty="0" err="1" smtClean="0">
                <a:latin typeface="Times New Roman" panose="02020603050405020304" pitchFamily="18" charset="0"/>
                <a:cs typeface="Times New Roman" panose="02020603050405020304" pitchFamily="18" charset="0"/>
              </a:rPr>
              <a:t>st</a:t>
            </a:r>
            <a:r>
              <a:rPr lang="en-US" sz="2000" b="1" dirty="0" smtClean="0">
                <a:latin typeface="Times New Roman" panose="02020603050405020304" pitchFamily="18" charset="0"/>
                <a:cs typeface="Times New Roman" panose="02020603050405020304" pitchFamily="18" charset="0"/>
              </a:rPr>
              <a:t>[20] = “Bangalore”; </a:t>
            </a:r>
            <a:endParaRPr lang="en-US" sz="2000" dirty="0" smtClean="0">
              <a:latin typeface="Times New Roman" panose="02020603050405020304" pitchFamily="18" charset="0"/>
              <a:cs typeface="Times New Roman" panose="02020603050405020304" pitchFamily="18" charset="0"/>
            </a:endParaRPr>
          </a:p>
          <a:p>
            <a:pPr>
              <a:buNone/>
            </a:pPr>
            <a:r>
              <a:rPr lang="en-US" sz="2000" b="1" dirty="0" smtClean="0">
                <a:latin typeface="Times New Roman" panose="02020603050405020304" pitchFamily="18" charset="0"/>
                <a:cs typeface="Times New Roman" panose="02020603050405020304" pitchFamily="18" charset="0"/>
              </a:rPr>
              <a:t>           	 n = </a:t>
            </a:r>
            <a:r>
              <a:rPr lang="en-US" sz="2000" b="1" dirty="0" err="1" smtClean="0">
                <a:latin typeface="Times New Roman" panose="02020603050405020304" pitchFamily="18" charset="0"/>
                <a:cs typeface="Times New Roman" panose="02020603050405020304" pitchFamily="18" charset="0"/>
              </a:rPr>
              <a:t>strlen</a:t>
            </a:r>
            <a:r>
              <a:rPr lang="en-US" sz="2000" b="1" dirty="0" smtClean="0">
                <a:latin typeface="Times New Roman" panose="02020603050405020304" pitchFamily="18" charset="0"/>
                <a:cs typeface="Times New Roman" panose="02020603050405020304" pitchFamily="18" charset="0"/>
              </a:rPr>
              <a:t>(</a:t>
            </a:r>
            <a:r>
              <a:rPr lang="en-US" sz="2000" b="1" dirty="0" err="1" smtClean="0">
                <a:latin typeface="Times New Roman" panose="02020603050405020304" pitchFamily="18" charset="0"/>
                <a:cs typeface="Times New Roman" panose="02020603050405020304" pitchFamily="18" charset="0"/>
              </a:rPr>
              <a:t>st</a:t>
            </a:r>
            <a:r>
              <a:rPr lang="en-US" sz="2000" b="1" dirty="0" smtClean="0">
                <a:latin typeface="Times New Roman" panose="02020603050405020304" pitchFamily="18" charset="0"/>
                <a:cs typeface="Times New Roman" panose="02020603050405020304" pitchFamily="18" charset="0"/>
              </a:rPr>
              <a:t>); </a:t>
            </a:r>
            <a:endParaRPr lang="en-US" sz="2000" dirty="0" smtClean="0">
              <a:latin typeface="Times New Roman" panose="02020603050405020304" pitchFamily="18" charset="0"/>
              <a:cs typeface="Times New Roman" panose="02020603050405020304" pitchFamily="18" charset="0"/>
            </a:endParaRPr>
          </a:p>
          <a:p>
            <a:pPr>
              <a:buNone/>
            </a:pPr>
            <a:r>
              <a:rPr lang="en-US" sz="2000" dirty="0" smtClean="0">
                <a:latin typeface="Times New Roman" panose="02020603050405020304" pitchFamily="18" charset="0"/>
                <a:cs typeface="Times New Roman" panose="02020603050405020304" pitchFamily="18" charset="0"/>
              </a:rPr>
              <a:t> </a:t>
            </a:r>
          </a:p>
          <a:p>
            <a:pPr algn="just">
              <a:buNone/>
            </a:pPr>
            <a:r>
              <a:rPr lang="en-US" sz="2000" b="1"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This will return the length of the string 9 which is assigned to an integer variable n.  </a:t>
            </a:r>
          </a:p>
          <a:p>
            <a:pPr algn="just">
              <a:buNone/>
            </a:pPr>
            <a:r>
              <a:rPr lang="en-US" sz="2000" b="1"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Note that the null character “</a:t>
            </a:r>
            <a:r>
              <a:rPr lang="en-US" sz="2000" b="1" dirty="0" smtClean="0">
                <a:latin typeface="Times New Roman" panose="02020603050405020304" pitchFamily="18" charset="0"/>
                <a:cs typeface="Times New Roman" panose="02020603050405020304" pitchFamily="18" charset="0"/>
              </a:rPr>
              <a:t>\0</a:t>
            </a:r>
            <a:r>
              <a:rPr lang="en-US" sz="2000" dirty="0" smtClean="0">
                <a:latin typeface="Times New Roman" panose="02020603050405020304" pitchFamily="18" charset="0"/>
                <a:cs typeface="Times New Roman" panose="02020603050405020304" pitchFamily="18" charset="0"/>
              </a:rPr>
              <a:t>‟ available at the end of a string is not counted. </a:t>
            </a:r>
          </a:p>
          <a:p>
            <a:pPr>
              <a:buNone/>
            </a:pPr>
            <a:r>
              <a:rPr lang="en-US" sz="2000" dirty="0" smtClean="0">
                <a:latin typeface="Times New Roman" panose="02020603050405020304" pitchFamily="18" charset="0"/>
                <a:cs typeface="Times New Roman" panose="02020603050405020304" pitchFamily="18" charset="0"/>
              </a:rPr>
              <a:t/>
            </a:r>
            <a:br>
              <a:rPr lang="en-US" sz="2000" dirty="0" smtClean="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a:xfrm>
            <a:off x="5486400" y="235131"/>
            <a:ext cx="6544491" cy="6622869"/>
          </a:xfrm>
        </p:spPr>
        <p:txBody>
          <a:bodyPr>
            <a:normAutofit fontScale="55000" lnSpcReduction="20000"/>
          </a:bodyPr>
          <a:lstStyle/>
          <a:p>
            <a:pPr>
              <a:buNone/>
            </a:pPr>
            <a:r>
              <a:rPr lang="en-US" sz="3300" b="1" dirty="0" smtClean="0"/>
              <a:t>Calculate Length of String without Using </a:t>
            </a:r>
            <a:r>
              <a:rPr lang="en-US" sz="3300" b="1" dirty="0" err="1" smtClean="0"/>
              <a:t>strlen</a:t>
            </a:r>
            <a:r>
              <a:rPr lang="en-US" sz="3300" b="1" dirty="0" smtClean="0"/>
              <a:t>() Function</a:t>
            </a:r>
          </a:p>
          <a:p>
            <a:pPr fontAlgn="t">
              <a:buNone/>
            </a:pPr>
            <a:r>
              <a:rPr lang="en-US" sz="3300" dirty="0" smtClean="0"/>
              <a:t>#include &lt;</a:t>
            </a:r>
            <a:r>
              <a:rPr lang="en-US" sz="3300" dirty="0" err="1" smtClean="0"/>
              <a:t>stdio.h</a:t>
            </a:r>
            <a:r>
              <a:rPr lang="en-US" sz="3300" dirty="0" smtClean="0"/>
              <a:t>&gt;</a:t>
            </a:r>
          </a:p>
          <a:p>
            <a:pPr fontAlgn="t">
              <a:buNone/>
            </a:pPr>
            <a:r>
              <a:rPr lang="en-US" sz="3300" dirty="0" smtClean="0"/>
              <a:t>void main()</a:t>
            </a:r>
          </a:p>
          <a:p>
            <a:pPr fontAlgn="t">
              <a:buNone/>
            </a:pPr>
            <a:r>
              <a:rPr lang="en-US" sz="3300" dirty="0" smtClean="0"/>
              <a:t>{</a:t>
            </a:r>
          </a:p>
          <a:p>
            <a:pPr fontAlgn="t">
              <a:buNone/>
            </a:pPr>
            <a:r>
              <a:rPr lang="en-US" sz="3300" dirty="0" smtClean="0"/>
              <a:t>char string[50];</a:t>
            </a:r>
          </a:p>
          <a:p>
            <a:pPr fontAlgn="t">
              <a:buNone/>
            </a:pPr>
            <a:r>
              <a:rPr lang="en-US" sz="3300" dirty="0" err="1" smtClean="0"/>
              <a:t>int</a:t>
            </a:r>
            <a:r>
              <a:rPr lang="en-US" sz="3300" dirty="0" smtClean="0"/>
              <a:t> </a:t>
            </a:r>
            <a:r>
              <a:rPr lang="en-US" sz="3300" dirty="0" err="1" smtClean="0"/>
              <a:t>i</a:t>
            </a:r>
            <a:r>
              <a:rPr lang="en-US" sz="3300" dirty="0" smtClean="0"/>
              <a:t>, length = 0;</a:t>
            </a:r>
          </a:p>
          <a:p>
            <a:pPr fontAlgn="t">
              <a:buNone/>
            </a:pPr>
            <a:r>
              <a:rPr lang="en-US" sz="3300" dirty="0" smtClean="0"/>
              <a:t> </a:t>
            </a:r>
            <a:r>
              <a:rPr lang="en-US" sz="3300" dirty="0" err="1" smtClean="0"/>
              <a:t>printf</a:t>
            </a:r>
            <a:r>
              <a:rPr lang="en-US" sz="3300" dirty="0" smtClean="0"/>
              <a:t>("Enter a string </a:t>
            </a:r>
            <a:r>
              <a:rPr lang="en-US" sz="3300" b="1" dirty="0" smtClean="0"/>
              <a:t>\n</a:t>
            </a:r>
            <a:r>
              <a:rPr lang="en-US" sz="3300" dirty="0" smtClean="0"/>
              <a:t>");</a:t>
            </a:r>
          </a:p>
          <a:p>
            <a:pPr fontAlgn="t">
              <a:buNone/>
            </a:pPr>
            <a:r>
              <a:rPr lang="en-US" sz="3300" dirty="0" smtClean="0"/>
              <a:t>gets(string);</a:t>
            </a:r>
          </a:p>
          <a:p>
            <a:pPr fontAlgn="t">
              <a:buNone/>
            </a:pPr>
            <a:r>
              <a:rPr lang="en-US" sz="3300" b="1" i="1" dirty="0" smtClean="0"/>
              <a:t>/* keep going through each character of the string till its end */</a:t>
            </a:r>
            <a:endParaRPr lang="en-US" sz="3300" b="1" dirty="0" smtClean="0"/>
          </a:p>
          <a:p>
            <a:pPr fontAlgn="t">
              <a:buNone/>
            </a:pPr>
            <a:r>
              <a:rPr lang="en-US" sz="3300" dirty="0" smtClean="0"/>
              <a:t>for (</a:t>
            </a:r>
            <a:r>
              <a:rPr lang="en-US" sz="3300" dirty="0" err="1" smtClean="0"/>
              <a:t>i</a:t>
            </a:r>
            <a:r>
              <a:rPr lang="en-US" sz="3300" dirty="0" smtClean="0"/>
              <a:t> = 0; string[</a:t>
            </a:r>
            <a:r>
              <a:rPr lang="en-US" sz="3300" dirty="0" err="1" smtClean="0"/>
              <a:t>i</a:t>
            </a:r>
            <a:r>
              <a:rPr lang="en-US" sz="3300" dirty="0" smtClean="0"/>
              <a:t>] != '</a:t>
            </a:r>
            <a:r>
              <a:rPr lang="en-US" sz="3300" b="1" dirty="0" smtClean="0"/>
              <a:t>\0</a:t>
            </a:r>
            <a:r>
              <a:rPr lang="en-US" sz="3300" dirty="0" smtClean="0"/>
              <a:t>'; </a:t>
            </a:r>
            <a:r>
              <a:rPr lang="en-US" sz="3300" dirty="0" err="1" smtClean="0"/>
              <a:t>i</a:t>
            </a:r>
            <a:r>
              <a:rPr lang="en-US" sz="3300" dirty="0" smtClean="0"/>
              <a:t>++)</a:t>
            </a:r>
          </a:p>
          <a:p>
            <a:pPr fontAlgn="t">
              <a:buNone/>
            </a:pPr>
            <a:r>
              <a:rPr lang="en-US" sz="3300" dirty="0" smtClean="0"/>
              <a:t>{</a:t>
            </a:r>
          </a:p>
          <a:p>
            <a:pPr fontAlgn="t">
              <a:buNone/>
            </a:pPr>
            <a:r>
              <a:rPr lang="en-US" sz="3300" dirty="0" smtClean="0"/>
              <a:t>length++;</a:t>
            </a:r>
          </a:p>
          <a:p>
            <a:pPr fontAlgn="t">
              <a:buNone/>
            </a:pPr>
            <a:r>
              <a:rPr lang="en-US" sz="3300" dirty="0" smtClean="0"/>
              <a:t>}</a:t>
            </a:r>
          </a:p>
          <a:p>
            <a:pPr fontAlgn="t">
              <a:buNone/>
            </a:pPr>
            <a:r>
              <a:rPr lang="en-US" sz="3300" dirty="0" err="1" smtClean="0"/>
              <a:t>printf</a:t>
            </a:r>
            <a:r>
              <a:rPr lang="en-US" sz="3300" dirty="0" smtClean="0"/>
              <a:t>("The length of a string is the number of characters in it </a:t>
            </a:r>
            <a:r>
              <a:rPr lang="en-US" sz="3300" b="1" dirty="0" smtClean="0"/>
              <a:t>\n</a:t>
            </a:r>
            <a:r>
              <a:rPr lang="en-US" sz="3300" dirty="0" smtClean="0"/>
              <a:t>");</a:t>
            </a:r>
          </a:p>
          <a:p>
            <a:pPr fontAlgn="t">
              <a:buNone/>
            </a:pPr>
            <a:r>
              <a:rPr lang="en-US" sz="3300" dirty="0" err="1" smtClean="0"/>
              <a:t>printf</a:t>
            </a:r>
            <a:r>
              <a:rPr lang="en-US" sz="3300" dirty="0" smtClean="0"/>
              <a:t>("So, the length of %s = %d</a:t>
            </a:r>
            <a:r>
              <a:rPr lang="en-US" sz="3300" b="1" dirty="0" smtClean="0"/>
              <a:t>\n</a:t>
            </a:r>
            <a:r>
              <a:rPr lang="en-US" sz="3300" dirty="0" smtClean="0"/>
              <a:t>", string, length);</a:t>
            </a:r>
          </a:p>
          <a:p>
            <a:pPr fontAlgn="t">
              <a:buNone/>
            </a:pPr>
            <a:r>
              <a:rPr lang="en-US" sz="3300" dirty="0" smtClean="0"/>
              <a:t>}</a:t>
            </a:r>
          </a:p>
          <a:p>
            <a:pPr fontAlgn="t">
              <a:buNone/>
            </a:pPr>
            <a:r>
              <a:rPr lang="en-US" sz="2900" b="1" dirty="0" smtClean="0"/>
              <a:t>Output:   Enter a string</a:t>
            </a:r>
          </a:p>
          <a:p>
            <a:pPr fontAlgn="t">
              <a:buNone/>
            </a:pPr>
            <a:r>
              <a:rPr lang="en-US" sz="2900" b="1" dirty="0" smtClean="0"/>
              <a:t> </a:t>
            </a:r>
            <a:r>
              <a:rPr lang="en-US" sz="2900" b="1" dirty="0" err="1" smtClean="0"/>
              <a:t>Sanfoundry</a:t>
            </a:r>
            <a:r>
              <a:rPr lang="en-US" sz="2900" b="1" dirty="0" smtClean="0"/>
              <a:t> T</a:t>
            </a:r>
          </a:p>
          <a:p>
            <a:pPr fontAlgn="t">
              <a:buNone/>
            </a:pPr>
            <a:r>
              <a:rPr lang="en-US" sz="2900" b="1" dirty="0" smtClean="0"/>
              <a:t>he length of a string is the number of characters in it </a:t>
            </a:r>
          </a:p>
          <a:p>
            <a:pPr fontAlgn="t">
              <a:buNone/>
            </a:pPr>
            <a:r>
              <a:rPr lang="en-US" sz="2900" b="1" dirty="0" smtClean="0"/>
              <a:t>So, the length of </a:t>
            </a:r>
            <a:r>
              <a:rPr lang="en-US" sz="2900" b="1" dirty="0" err="1" smtClean="0"/>
              <a:t>Sanfoundry</a:t>
            </a:r>
            <a:r>
              <a:rPr lang="en-US" sz="2900" b="1" dirty="0" smtClean="0"/>
              <a:t> = 10</a:t>
            </a:r>
          </a:p>
          <a:p>
            <a:pPr>
              <a:buNone/>
            </a:pPr>
            <a:endParaRPr lang="en-US" dirty="0"/>
          </a:p>
        </p:txBody>
      </p:sp>
    </p:spTree>
    <p:extLst>
      <p:ext uri="{BB962C8B-B14F-4D97-AF65-F5344CB8AC3E}">
        <p14:creationId xmlns:p14="http://schemas.microsoft.com/office/powerpoint/2010/main" xmlns="" val="48850508"/>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06425"/>
          </a:xfrm>
        </p:spPr>
        <p:txBody>
          <a:bodyPr>
            <a:normAutofit/>
          </a:bodyPr>
          <a:lstStyle/>
          <a:p>
            <a:r>
              <a:rPr lang="en-IN" sz="2400" b="1" dirty="0">
                <a:solidFill>
                  <a:srgbClr val="0070C0"/>
                </a:solidFill>
                <a:latin typeface="Times New Roman" panose="02020603050405020304" pitchFamily="18" charset="0"/>
                <a:cs typeface="Times New Roman" panose="02020603050405020304" pitchFamily="18" charset="0"/>
              </a:rPr>
              <a:t>C </a:t>
            </a:r>
            <a:r>
              <a:rPr lang="en-IN" sz="2400" b="1" dirty="0" err="1">
                <a:solidFill>
                  <a:srgbClr val="0070C0"/>
                </a:solidFill>
                <a:latin typeface="Times New Roman" panose="02020603050405020304" pitchFamily="18" charset="0"/>
                <a:cs typeface="Times New Roman" panose="02020603050405020304" pitchFamily="18" charset="0"/>
              </a:rPr>
              <a:t>realloc</a:t>
            </a:r>
            <a:r>
              <a:rPr lang="en-IN" sz="2400" b="1" dirty="0">
                <a:solidFill>
                  <a:srgbClr val="0070C0"/>
                </a:solidFill>
                <a:latin typeface="Times New Roman" panose="02020603050405020304" pitchFamily="18" charset="0"/>
                <a:cs typeface="Times New Roman" panose="02020603050405020304" pitchFamily="18" charset="0"/>
              </a:rPr>
              <a:t>()</a:t>
            </a:r>
          </a:p>
        </p:txBody>
      </p:sp>
      <p:sp>
        <p:nvSpPr>
          <p:cNvPr id="3" name="Content Placeholder 2"/>
          <p:cNvSpPr>
            <a:spLocks noGrp="1"/>
          </p:cNvSpPr>
          <p:nvPr>
            <p:ph idx="1"/>
          </p:nvPr>
        </p:nvSpPr>
        <p:spPr>
          <a:xfrm>
            <a:off x="838200" y="1371600"/>
            <a:ext cx="10515600" cy="4805363"/>
          </a:xfrm>
        </p:spPr>
        <p:txBody>
          <a:bodyPr>
            <a:normAutofit/>
          </a:bodyPr>
          <a:lstStyle/>
          <a:p>
            <a:pPr algn="just">
              <a:lnSpc>
                <a:spcPct val="150000"/>
              </a:lnSpc>
              <a:spcBef>
                <a:spcPts val="0"/>
              </a:spcBef>
            </a:pPr>
            <a:r>
              <a:rPr lang="en-IN" sz="2400" dirty="0">
                <a:latin typeface="Times New Roman" panose="02020603050405020304" pitchFamily="18" charset="0"/>
                <a:cs typeface="Times New Roman" panose="02020603050405020304" pitchFamily="18" charset="0"/>
              </a:rPr>
              <a:t>If the dynamically allocated memory is insufficient or more than required, you can change the size of previously allocated memory using the </a:t>
            </a:r>
            <a:r>
              <a:rPr lang="en-IN" sz="2400" dirty="0" err="1">
                <a:latin typeface="Times New Roman" panose="02020603050405020304" pitchFamily="18" charset="0"/>
                <a:cs typeface="Times New Roman" panose="02020603050405020304" pitchFamily="18" charset="0"/>
              </a:rPr>
              <a:t>realloc</a:t>
            </a:r>
            <a:r>
              <a:rPr lang="en-IN" sz="2400" dirty="0">
                <a:latin typeface="Times New Roman" panose="02020603050405020304" pitchFamily="18" charset="0"/>
                <a:cs typeface="Times New Roman" panose="02020603050405020304" pitchFamily="18" charset="0"/>
              </a:rPr>
              <a:t>() function</a:t>
            </a:r>
            <a:r>
              <a:rPr lang="en-IN" sz="2400" dirty="0" smtClean="0">
                <a:latin typeface="Times New Roman" panose="02020603050405020304" pitchFamily="18" charset="0"/>
                <a:cs typeface="Times New Roman" panose="02020603050405020304" pitchFamily="18" charset="0"/>
              </a:rPr>
              <a:t>.</a:t>
            </a:r>
          </a:p>
          <a:p>
            <a:pPr algn="just">
              <a:lnSpc>
                <a:spcPct val="150000"/>
              </a:lnSpc>
              <a:spcBef>
                <a:spcPts val="0"/>
              </a:spcBef>
            </a:pPr>
            <a:r>
              <a:rPr lang="en-IN" sz="2400" dirty="0">
                <a:latin typeface="Times New Roman" panose="02020603050405020304" pitchFamily="18" charset="0"/>
                <a:cs typeface="Times New Roman" panose="02020603050405020304" pitchFamily="18" charset="0"/>
              </a:rPr>
              <a:t>Syntax of </a:t>
            </a:r>
            <a:r>
              <a:rPr lang="en-IN" sz="2400" dirty="0" err="1">
                <a:latin typeface="Times New Roman" panose="02020603050405020304" pitchFamily="18" charset="0"/>
                <a:cs typeface="Times New Roman" panose="02020603050405020304" pitchFamily="18" charset="0"/>
              </a:rPr>
              <a:t>realloc</a:t>
            </a:r>
            <a:r>
              <a:rPr lang="en-IN" sz="2400" dirty="0" smtClean="0">
                <a:latin typeface="Times New Roman" panose="02020603050405020304" pitchFamily="18" charset="0"/>
                <a:cs typeface="Times New Roman" panose="02020603050405020304" pitchFamily="18" charset="0"/>
              </a:rPr>
              <a:t>()</a:t>
            </a:r>
          </a:p>
          <a:p>
            <a:pPr marL="0" indent="0">
              <a:lnSpc>
                <a:spcPct val="150000"/>
              </a:lnSpc>
              <a:spcBef>
                <a:spcPts val="0"/>
              </a:spcBef>
              <a:buNone/>
            </a:pPr>
            <a:r>
              <a:rPr lang="en-IN" sz="2400" b="1" dirty="0" smtClean="0">
                <a:solidFill>
                  <a:srgbClr val="00B050"/>
                </a:solidFill>
                <a:latin typeface="Times New Roman" panose="02020603050405020304" pitchFamily="18" charset="0"/>
                <a:cs typeface="Times New Roman" panose="02020603050405020304" pitchFamily="18" charset="0"/>
              </a:rPr>
              <a:t>                                  </a:t>
            </a:r>
            <a:r>
              <a:rPr lang="en-IN" sz="2400" b="1" dirty="0" err="1" smtClean="0">
                <a:solidFill>
                  <a:srgbClr val="00B050"/>
                </a:solidFill>
                <a:latin typeface="Times New Roman" panose="02020603050405020304" pitchFamily="18" charset="0"/>
                <a:cs typeface="Times New Roman" panose="02020603050405020304" pitchFamily="18" charset="0"/>
              </a:rPr>
              <a:t>ptr</a:t>
            </a:r>
            <a:r>
              <a:rPr lang="en-IN" sz="2400" b="1" dirty="0" smtClean="0">
                <a:solidFill>
                  <a:srgbClr val="00B050"/>
                </a:solidFill>
                <a:latin typeface="Times New Roman" panose="02020603050405020304" pitchFamily="18" charset="0"/>
                <a:cs typeface="Times New Roman" panose="02020603050405020304" pitchFamily="18" charset="0"/>
              </a:rPr>
              <a:t> </a:t>
            </a:r>
            <a:r>
              <a:rPr lang="en-IN" sz="2400" b="1" dirty="0">
                <a:solidFill>
                  <a:srgbClr val="00B050"/>
                </a:solidFill>
                <a:latin typeface="Times New Roman" panose="02020603050405020304" pitchFamily="18" charset="0"/>
                <a:cs typeface="Times New Roman" panose="02020603050405020304" pitchFamily="18" charset="0"/>
              </a:rPr>
              <a:t>= </a:t>
            </a:r>
            <a:r>
              <a:rPr lang="en-IN" sz="2400" b="1" dirty="0" err="1">
                <a:solidFill>
                  <a:srgbClr val="00B050"/>
                </a:solidFill>
                <a:latin typeface="Times New Roman" panose="02020603050405020304" pitchFamily="18" charset="0"/>
                <a:cs typeface="Times New Roman" panose="02020603050405020304" pitchFamily="18" charset="0"/>
              </a:rPr>
              <a:t>realloc</a:t>
            </a:r>
            <a:r>
              <a:rPr lang="en-IN" sz="2400" b="1" dirty="0">
                <a:solidFill>
                  <a:srgbClr val="00B050"/>
                </a:solidFill>
                <a:latin typeface="Times New Roman" panose="02020603050405020304" pitchFamily="18" charset="0"/>
                <a:cs typeface="Times New Roman" panose="02020603050405020304" pitchFamily="18" charset="0"/>
              </a:rPr>
              <a:t>(</a:t>
            </a:r>
            <a:r>
              <a:rPr lang="en-IN" sz="2400" b="1" dirty="0" err="1">
                <a:solidFill>
                  <a:srgbClr val="00B050"/>
                </a:solidFill>
                <a:latin typeface="Times New Roman" panose="02020603050405020304" pitchFamily="18" charset="0"/>
                <a:cs typeface="Times New Roman" panose="02020603050405020304" pitchFamily="18" charset="0"/>
              </a:rPr>
              <a:t>ptr</a:t>
            </a:r>
            <a:r>
              <a:rPr lang="en-IN" sz="2400" b="1" dirty="0">
                <a:solidFill>
                  <a:srgbClr val="00B050"/>
                </a:solidFill>
                <a:latin typeface="Times New Roman" panose="02020603050405020304" pitchFamily="18" charset="0"/>
                <a:cs typeface="Times New Roman" panose="02020603050405020304" pitchFamily="18" charset="0"/>
              </a:rPr>
              <a:t>, x</a:t>
            </a:r>
            <a:r>
              <a:rPr lang="en-IN" sz="2400" b="1" dirty="0" smtClean="0">
                <a:solidFill>
                  <a:srgbClr val="00B050"/>
                </a:solidFill>
                <a:latin typeface="Times New Roman" panose="02020603050405020304" pitchFamily="18" charset="0"/>
                <a:cs typeface="Times New Roman" panose="02020603050405020304" pitchFamily="18" charset="0"/>
              </a:rPr>
              <a:t>);</a:t>
            </a:r>
          </a:p>
          <a:p>
            <a:pPr marL="0" indent="0">
              <a:lnSpc>
                <a:spcPct val="150000"/>
              </a:lnSpc>
              <a:spcBef>
                <a:spcPts val="0"/>
              </a:spcBef>
              <a:buNone/>
            </a:pPr>
            <a:r>
              <a:rPr lang="en-IN" sz="2400" b="1" dirty="0">
                <a:latin typeface="Times New Roman" panose="02020603050405020304" pitchFamily="18" charset="0"/>
                <a:cs typeface="Times New Roman" panose="02020603050405020304" pitchFamily="18" charset="0"/>
              </a:rPr>
              <a:t>Here, </a:t>
            </a:r>
            <a:r>
              <a:rPr lang="en-IN" sz="2400" b="1" dirty="0" err="1">
                <a:latin typeface="Times New Roman" panose="02020603050405020304" pitchFamily="18" charset="0"/>
                <a:cs typeface="Times New Roman" panose="02020603050405020304" pitchFamily="18" charset="0"/>
              </a:rPr>
              <a:t>ptr</a:t>
            </a:r>
            <a:r>
              <a:rPr lang="en-IN" sz="2400" b="1" dirty="0">
                <a:latin typeface="Times New Roman" panose="02020603050405020304" pitchFamily="18" charset="0"/>
                <a:cs typeface="Times New Roman" panose="02020603050405020304" pitchFamily="18" charset="0"/>
              </a:rPr>
              <a:t> is reallocated with a new size x.</a:t>
            </a:r>
          </a:p>
        </p:txBody>
      </p:sp>
    </p:spTree>
    <p:extLst>
      <p:ext uri="{BB962C8B-B14F-4D97-AF65-F5344CB8AC3E}">
        <p14:creationId xmlns:p14="http://schemas.microsoft.com/office/powerpoint/2010/main" xmlns="" val="82309733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624807" y="621894"/>
            <a:ext cx="8842953" cy="4978806"/>
          </a:xfrm>
          <a:prstGeom prst="rect">
            <a:avLst/>
          </a:prstGeom>
        </p:spPr>
      </p:pic>
    </p:spTree>
    <p:extLst>
      <p:ext uri="{BB962C8B-B14F-4D97-AF65-F5344CB8AC3E}">
        <p14:creationId xmlns:p14="http://schemas.microsoft.com/office/powerpoint/2010/main" xmlns="" val="799284773"/>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06413"/>
          </a:xfrm>
        </p:spPr>
        <p:txBody>
          <a:bodyPr>
            <a:normAutofit/>
          </a:bodyPr>
          <a:lstStyle/>
          <a:p>
            <a:r>
              <a:rPr lang="en-IN" sz="2800" b="1" dirty="0">
                <a:solidFill>
                  <a:srgbClr val="FF0000"/>
                </a:solidFill>
                <a:latin typeface="Times New Roman" panose="02020603050405020304" pitchFamily="18" charset="0"/>
                <a:cs typeface="Times New Roman" panose="02020603050405020304" pitchFamily="18" charset="0"/>
              </a:rPr>
              <a:t>Text </a:t>
            </a:r>
            <a:r>
              <a:rPr lang="en-IN" sz="2800" b="1" dirty="0" smtClean="0">
                <a:solidFill>
                  <a:srgbClr val="FF0000"/>
                </a:solidFill>
                <a:latin typeface="Times New Roman" panose="02020603050405020304" pitchFamily="18" charset="0"/>
                <a:cs typeface="Times New Roman" panose="02020603050405020304" pitchFamily="18" charset="0"/>
              </a:rPr>
              <a:t>Input/output: Files</a:t>
            </a:r>
            <a:endParaRPr lang="en-IN" sz="28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257300"/>
            <a:ext cx="10515600" cy="4919663"/>
          </a:xfrm>
        </p:spPr>
        <p:txBody>
          <a:bodyPr>
            <a:normAutofit lnSpcReduction="10000"/>
          </a:bodyPr>
          <a:lstStyle/>
          <a:p>
            <a:pPr marL="0" indent="0" algn="just">
              <a:lnSpc>
                <a:spcPct val="150000"/>
              </a:lnSpc>
              <a:spcBef>
                <a:spcPts val="0"/>
              </a:spcBef>
              <a:buNone/>
            </a:pPr>
            <a:r>
              <a:rPr lang="en-IN" sz="2400" dirty="0" smtClean="0">
                <a:latin typeface="Times New Roman" panose="02020603050405020304" pitchFamily="18" charset="0"/>
                <a:cs typeface="Times New Roman" panose="02020603050405020304" pitchFamily="18" charset="0"/>
              </a:rPr>
              <a:t>Why </a:t>
            </a:r>
            <a:r>
              <a:rPr lang="en-IN" sz="2400" dirty="0">
                <a:latin typeface="Times New Roman" panose="02020603050405020304" pitchFamily="18" charset="0"/>
                <a:cs typeface="Times New Roman" panose="02020603050405020304" pitchFamily="18" charset="0"/>
              </a:rPr>
              <a:t>files are needed</a:t>
            </a:r>
            <a:r>
              <a:rPr lang="en-IN" sz="2400" dirty="0" smtClean="0">
                <a:latin typeface="Times New Roman" panose="02020603050405020304" pitchFamily="18" charset="0"/>
                <a:cs typeface="Times New Roman" panose="02020603050405020304" pitchFamily="18" charset="0"/>
              </a:rPr>
              <a:t>?</a:t>
            </a:r>
          </a:p>
          <a:p>
            <a:pPr algn="just">
              <a:lnSpc>
                <a:spcPct val="150000"/>
              </a:lnSpc>
              <a:spcBef>
                <a:spcPts val="0"/>
              </a:spcBef>
            </a:pPr>
            <a:r>
              <a:rPr lang="en-IN" sz="2400" dirty="0">
                <a:latin typeface="Times New Roman" panose="02020603050405020304" pitchFamily="18" charset="0"/>
                <a:cs typeface="Times New Roman" panose="02020603050405020304" pitchFamily="18" charset="0"/>
              </a:rPr>
              <a:t>When a program is terminated, the entire data is lost. Storing in a file will preserve your data even if the program terminates.</a:t>
            </a:r>
          </a:p>
          <a:p>
            <a:pPr algn="just">
              <a:lnSpc>
                <a:spcPct val="150000"/>
              </a:lnSpc>
              <a:spcBef>
                <a:spcPts val="0"/>
              </a:spcBef>
            </a:pPr>
            <a:r>
              <a:rPr lang="en-IN" sz="2400" dirty="0">
                <a:latin typeface="Times New Roman" panose="02020603050405020304" pitchFamily="18" charset="0"/>
                <a:cs typeface="Times New Roman" panose="02020603050405020304" pitchFamily="18" charset="0"/>
              </a:rPr>
              <a:t>If you have to enter a large number of data, it will take a lot of time to enter them all.</a:t>
            </a:r>
          </a:p>
          <a:p>
            <a:pPr algn="just">
              <a:lnSpc>
                <a:spcPct val="150000"/>
              </a:lnSpc>
              <a:spcBef>
                <a:spcPts val="0"/>
              </a:spcBef>
            </a:pPr>
            <a:r>
              <a:rPr lang="en-IN" sz="2400" dirty="0">
                <a:latin typeface="Times New Roman" panose="02020603050405020304" pitchFamily="18" charset="0"/>
                <a:cs typeface="Times New Roman" panose="02020603050405020304" pitchFamily="18" charset="0"/>
              </a:rPr>
              <a:t>However, if you have a file containing all the data, you can easily access the contents of the file using a few commands in C.</a:t>
            </a:r>
          </a:p>
          <a:p>
            <a:pPr algn="just">
              <a:lnSpc>
                <a:spcPct val="150000"/>
              </a:lnSpc>
              <a:spcBef>
                <a:spcPts val="0"/>
              </a:spcBef>
            </a:pPr>
            <a:r>
              <a:rPr lang="en-IN" sz="2400" dirty="0">
                <a:latin typeface="Times New Roman" panose="02020603050405020304" pitchFamily="18" charset="0"/>
                <a:cs typeface="Times New Roman" panose="02020603050405020304" pitchFamily="18" charset="0"/>
              </a:rPr>
              <a:t>You can easily move your data from one computer to another without any changes.</a:t>
            </a:r>
          </a:p>
        </p:txBody>
      </p:sp>
    </p:spTree>
    <p:extLst>
      <p:ext uri="{BB962C8B-B14F-4D97-AF65-F5344CB8AC3E}">
        <p14:creationId xmlns:p14="http://schemas.microsoft.com/office/powerpoint/2010/main" xmlns="" val="166867720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57213"/>
            <a:ext cx="10515600" cy="5619750"/>
          </a:xfrm>
        </p:spPr>
        <p:txBody>
          <a:bodyPr>
            <a:noAutofit/>
          </a:bodyPr>
          <a:lstStyle/>
          <a:p>
            <a:pPr marL="0" indent="0">
              <a:lnSpc>
                <a:spcPct val="160000"/>
              </a:lnSpc>
              <a:spcBef>
                <a:spcPts val="0"/>
              </a:spcBef>
              <a:buNone/>
            </a:pPr>
            <a:r>
              <a:rPr lang="en-IN" sz="2000" b="1" dirty="0">
                <a:latin typeface="Times New Roman" panose="02020603050405020304" pitchFamily="18" charset="0"/>
                <a:cs typeface="Times New Roman" panose="02020603050405020304" pitchFamily="18" charset="0"/>
              </a:rPr>
              <a:t>Types of Files</a:t>
            </a:r>
          </a:p>
          <a:p>
            <a:pPr marL="0" indent="0">
              <a:lnSpc>
                <a:spcPct val="160000"/>
              </a:lnSpc>
              <a:spcBef>
                <a:spcPts val="0"/>
              </a:spcBef>
              <a:buNone/>
            </a:pPr>
            <a:r>
              <a:rPr lang="en-IN" sz="2000" dirty="0">
                <a:latin typeface="Times New Roman" panose="02020603050405020304" pitchFamily="18" charset="0"/>
                <a:cs typeface="Times New Roman" panose="02020603050405020304" pitchFamily="18" charset="0"/>
              </a:rPr>
              <a:t>When dealing with files, there are two types of </a:t>
            </a:r>
            <a:r>
              <a:rPr lang="en-IN" sz="2000" dirty="0" smtClean="0">
                <a:latin typeface="Times New Roman" panose="02020603050405020304" pitchFamily="18" charset="0"/>
                <a:cs typeface="Times New Roman" panose="02020603050405020304" pitchFamily="18" charset="0"/>
              </a:rPr>
              <a:t>files</a:t>
            </a:r>
            <a:endParaRPr lang="en-IN" sz="2000" dirty="0">
              <a:latin typeface="Times New Roman" panose="02020603050405020304" pitchFamily="18" charset="0"/>
              <a:cs typeface="Times New Roman" panose="02020603050405020304" pitchFamily="18" charset="0"/>
            </a:endParaRPr>
          </a:p>
          <a:p>
            <a:pPr lvl="4">
              <a:lnSpc>
                <a:spcPct val="160000"/>
              </a:lnSpc>
              <a:spcBef>
                <a:spcPts val="0"/>
              </a:spcBef>
              <a:buFont typeface="Wingdings" panose="05000000000000000000" pitchFamily="2" charset="2"/>
              <a:buChar char="q"/>
            </a:pPr>
            <a:r>
              <a:rPr lang="en-IN" sz="2000" dirty="0">
                <a:solidFill>
                  <a:srgbClr val="00B050"/>
                </a:solidFill>
                <a:latin typeface="Times New Roman" panose="02020603050405020304" pitchFamily="18" charset="0"/>
                <a:cs typeface="Times New Roman" panose="02020603050405020304" pitchFamily="18" charset="0"/>
              </a:rPr>
              <a:t>Text files</a:t>
            </a:r>
          </a:p>
          <a:p>
            <a:pPr lvl="4">
              <a:lnSpc>
                <a:spcPct val="160000"/>
              </a:lnSpc>
              <a:spcBef>
                <a:spcPts val="0"/>
              </a:spcBef>
              <a:buFont typeface="Wingdings" panose="05000000000000000000" pitchFamily="2" charset="2"/>
              <a:buChar char="q"/>
            </a:pPr>
            <a:r>
              <a:rPr lang="en-IN" sz="2000" dirty="0">
                <a:solidFill>
                  <a:srgbClr val="00B050"/>
                </a:solidFill>
                <a:latin typeface="Times New Roman" panose="02020603050405020304" pitchFamily="18" charset="0"/>
                <a:cs typeface="Times New Roman" panose="02020603050405020304" pitchFamily="18" charset="0"/>
              </a:rPr>
              <a:t>Binary </a:t>
            </a:r>
            <a:r>
              <a:rPr lang="en-IN" sz="2000" dirty="0" smtClean="0">
                <a:solidFill>
                  <a:srgbClr val="00B050"/>
                </a:solidFill>
                <a:latin typeface="Times New Roman" panose="02020603050405020304" pitchFamily="18" charset="0"/>
                <a:cs typeface="Times New Roman" panose="02020603050405020304" pitchFamily="18" charset="0"/>
              </a:rPr>
              <a:t>files</a:t>
            </a:r>
          </a:p>
          <a:p>
            <a:pPr marL="0" indent="0">
              <a:lnSpc>
                <a:spcPct val="160000"/>
              </a:lnSpc>
              <a:spcBef>
                <a:spcPts val="0"/>
              </a:spcBef>
              <a:buNone/>
            </a:pPr>
            <a:r>
              <a:rPr lang="en-IN" sz="2000" b="1" dirty="0" smtClean="0">
                <a:latin typeface="Times New Roman" panose="02020603050405020304" pitchFamily="18" charset="0"/>
                <a:cs typeface="Times New Roman" panose="02020603050405020304" pitchFamily="18" charset="0"/>
              </a:rPr>
              <a:t>Text </a:t>
            </a:r>
            <a:r>
              <a:rPr lang="en-IN" sz="2000" b="1" dirty="0">
                <a:latin typeface="Times New Roman" panose="02020603050405020304" pitchFamily="18" charset="0"/>
                <a:cs typeface="Times New Roman" panose="02020603050405020304" pitchFamily="18" charset="0"/>
              </a:rPr>
              <a:t>files</a:t>
            </a:r>
          </a:p>
          <a:p>
            <a:pPr algn="just">
              <a:lnSpc>
                <a:spcPct val="160000"/>
              </a:lnSpc>
              <a:spcBef>
                <a:spcPts val="0"/>
              </a:spcBef>
            </a:pPr>
            <a:r>
              <a:rPr lang="en-IN" sz="2000" dirty="0">
                <a:latin typeface="Times New Roman" panose="02020603050405020304" pitchFamily="18" charset="0"/>
                <a:cs typeface="Times New Roman" panose="02020603050405020304" pitchFamily="18" charset="0"/>
              </a:rPr>
              <a:t>Text files are the normal .txt files. </a:t>
            </a:r>
            <a:r>
              <a:rPr lang="en-IN" sz="2000" dirty="0" smtClean="0">
                <a:latin typeface="Times New Roman" panose="02020603050405020304" pitchFamily="18" charset="0"/>
                <a:cs typeface="Times New Roman" panose="02020603050405020304" pitchFamily="18" charset="0"/>
              </a:rPr>
              <a:t>We </a:t>
            </a:r>
            <a:r>
              <a:rPr lang="en-IN" sz="2000" dirty="0">
                <a:latin typeface="Times New Roman" panose="02020603050405020304" pitchFamily="18" charset="0"/>
                <a:cs typeface="Times New Roman" panose="02020603050405020304" pitchFamily="18" charset="0"/>
              </a:rPr>
              <a:t>can easily create text files using any simple text editors such as Notepad</a:t>
            </a:r>
            <a:r>
              <a:rPr lang="en-IN" sz="2000" dirty="0" smtClean="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a:p>
            <a:pPr algn="just">
              <a:lnSpc>
                <a:spcPct val="160000"/>
              </a:lnSpc>
              <a:spcBef>
                <a:spcPts val="0"/>
              </a:spcBef>
            </a:pPr>
            <a:r>
              <a:rPr lang="en-IN" sz="2000" dirty="0">
                <a:latin typeface="Times New Roman" panose="02020603050405020304" pitchFamily="18" charset="0"/>
                <a:cs typeface="Times New Roman" panose="02020603050405020304" pitchFamily="18" charset="0"/>
              </a:rPr>
              <a:t>When you open those files, you'll see all the contents within the file as plain text. You can easily edit or delete the contents</a:t>
            </a:r>
            <a:r>
              <a:rPr lang="en-IN" sz="2000" dirty="0" smtClean="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a:p>
            <a:pPr algn="just">
              <a:lnSpc>
                <a:spcPct val="160000"/>
              </a:lnSpc>
              <a:spcBef>
                <a:spcPts val="0"/>
              </a:spcBef>
            </a:pPr>
            <a:r>
              <a:rPr lang="en-IN" sz="2000" dirty="0">
                <a:latin typeface="Times New Roman" panose="02020603050405020304" pitchFamily="18" charset="0"/>
                <a:cs typeface="Times New Roman" panose="02020603050405020304" pitchFamily="18" charset="0"/>
              </a:rPr>
              <a:t>They take minimum effort to maintain, are easily readable, and provide the least security and takes bigger storage space.</a:t>
            </a:r>
          </a:p>
          <a:p>
            <a:pPr>
              <a:lnSpc>
                <a:spcPct val="160000"/>
              </a:lnSpc>
              <a:spcBef>
                <a:spcPts val="0"/>
              </a:spcBef>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4159700793"/>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57225"/>
            <a:ext cx="10515600" cy="5519738"/>
          </a:xfrm>
        </p:spPr>
        <p:txBody>
          <a:bodyPr>
            <a:normAutofit/>
          </a:bodyPr>
          <a:lstStyle/>
          <a:p>
            <a:pPr marL="0" indent="0" algn="just">
              <a:lnSpc>
                <a:spcPct val="150000"/>
              </a:lnSpc>
              <a:spcBef>
                <a:spcPts val="0"/>
              </a:spcBef>
              <a:buNone/>
            </a:pPr>
            <a:r>
              <a:rPr lang="en-IN" sz="2400" b="1" dirty="0">
                <a:latin typeface="Times New Roman" panose="02020603050405020304" pitchFamily="18" charset="0"/>
                <a:cs typeface="Times New Roman" panose="02020603050405020304" pitchFamily="18" charset="0"/>
              </a:rPr>
              <a:t>Binary files</a:t>
            </a:r>
          </a:p>
          <a:p>
            <a:pPr algn="just">
              <a:lnSpc>
                <a:spcPct val="150000"/>
              </a:lnSpc>
              <a:spcBef>
                <a:spcPts val="0"/>
              </a:spcBef>
            </a:pPr>
            <a:r>
              <a:rPr lang="en-IN" sz="2400" dirty="0">
                <a:latin typeface="Times New Roman" panose="02020603050405020304" pitchFamily="18" charset="0"/>
                <a:cs typeface="Times New Roman" panose="02020603050405020304" pitchFamily="18" charset="0"/>
              </a:rPr>
              <a:t>Binary files are mostly the .bin files in your computer</a:t>
            </a:r>
            <a:r>
              <a:rPr lang="en-IN" sz="2400" dirty="0" smtClean="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a:p>
            <a:pPr algn="just">
              <a:lnSpc>
                <a:spcPct val="150000"/>
              </a:lnSpc>
              <a:spcBef>
                <a:spcPts val="0"/>
              </a:spcBef>
            </a:pPr>
            <a:r>
              <a:rPr lang="en-IN" sz="2400" dirty="0">
                <a:latin typeface="Times New Roman" panose="02020603050405020304" pitchFamily="18" charset="0"/>
                <a:cs typeface="Times New Roman" panose="02020603050405020304" pitchFamily="18" charset="0"/>
              </a:rPr>
              <a:t>Instead of storing data in plain text, they store it in the binary form (0's and 1's</a:t>
            </a:r>
            <a:r>
              <a:rPr lang="en-IN" sz="2400" dirty="0" smtClean="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a:p>
            <a:pPr algn="just">
              <a:lnSpc>
                <a:spcPct val="150000"/>
              </a:lnSpc>
              <a:spcBef>
                <a:spcPts val="0"/>
              </a:spcBef>
            </a:pPr>
            <a:r>
              <a:rPr lang="en-IN" sz="2400" dirty="0">
                <a:latin typeface="Times New Roman" panose="02020603050405020304" pitchFamily="18" charset="0"/>
                <a:cs typeface="Times New Roman" panose="02020603050405020304" pitchFamily="18" charset="0"/>
              </a:rPr>
              <a:t>They can hold a higher amount of data, are not readable easily, and provides better security than text files.</a:t>
            </a:r>
          </a:p>
        </p:txBody>
      </p:sp>
    </p:spTree>
    <p:extLst>
      <p:ext uri="{BB962C8B-B14F-4D97-AF65-F5344CB8AC3E}">
        <p14:creationId xmlns:p14="http://schemas.microsoft.com/office/powerpoint/2010/main" xmlns="" val="3142215008"/>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14350"/>
            <a:ext cx="10515600" cy="5662613"/>
          </a:xfrm>
        </p:spPr>
        <p:txBody>
          <a:bodyPr>
            <a:normAutofit/>
          </a:bodyPr>
          <a:lstStyle/>
          <a:p>
            <a:pPr>
              <a:lnSpc>
                <a:spcPct val="150000"/>
              </a:lnSpc>
              <a:spcBef>
                <a:spcPts val="0"/>
              </a:spcBef>
            </a:pPr>
            <a:r>
              <a:rPr lang="en-IN" sz="2400" b="1" dirty="0">
                <a:latin typeface="Times New Roman" panose="02020603050405020304" pitchFamily="18" charset="0"/>
                <a:cs typeface="Times New Roman" panose="02020603050405020304" pitchFamily="18" charset="0"/>
              </a:rPr>
              <a:t>File Operations</a:t>
            </a:r>
          </a:p>
          <a:p>
            <a:pPr marL="0" indent="0">
              <a:lnSpc>
                <a:spcPct val="150000"/>
              </a:lnSpc>
              <a:spcBef>
                <a:spcPts val="0"/>
              </a:spcBef>
              <a:buNone/>
            </a:pPr>
            <a:r>
              <a:rPr lang="en-IN" sz="2400" dirty="0">
                <a:latin typeface="Times New Roman" panose="02020603050405020304" pitchFamily="18" charset="0"/>
                <a:cs typeface="Times New Roman" panose="02020603050405020304" pitchFamily="18" charset="0"/>
              </a:rPr>
              <a:t>In C, you can perform four major operations on files, either text or binary</a:t>
            </a:r>
            <a:r>
              <a:rPr lang="en-IN" sz="2400" dirty="0" smtClean="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a:p>
            <a:pPr marL="628650" indent="-357188">
              <a:lnSpc>
                <a:spcPct val="150000"/>
              </a:lnSpc>
              <a:spcBef>
                <a:spcPts val="0"/>
              </a:spcBef>
              <a:buFont typeface="Courier New" panose="02070309020205020404" pitchFamily="49" charset="0"/>
              <a:buChar char="o"/>
            </a:pPr>
            <a:r>
              <a:rPr lang="en-IN" sz="2400" dirty="0">
                <a:solidFill>
                  <a:srgbClr val="00B050"/>
                </a:solidFill>
                <a:latin typeface="Times New Roman" panose="02020603050405020304" pitchFamily="18" charset="0"/>
                <a:cs typeface="Times New Roman" panose="02020603050405020304" pitchFamily="18" charset="0"/>
              </a:rPr>
              <a:t>Creating a new file</a:t>
            </a:r>
          </a:p>
          <a:p>
            <a:pPr marL="628650" indent="-357188">
              <a:lnSpc>
                <a:spcPct val="150000"/>
              </a:lnSpc>
              <a:spcBef>
                <a:spcPts val="0"/>
              </a:spcBef>
              <a:buFont typeface="Courier New" panose="02070309020205020404" pitchFamily="49" charset="0"/>
              <a:buChar char="o"/>
            </a:pPr>
            <a:r>
              <a:rPr lang="en-IN" sz="2400" dirty="0">
                <a:solidFill>
                  <a:srgbClr val="00B050"/>
                </a:solidFill>
                <a:latin typeface="Times New Roman" panose="02020603050405020304" pitchFamily="18" charset="0"/>
                <a:cs typeface="Times New Roman" panose="02020603050405020304" pitchFamily="18" charset="0"/>
              </a:rPr>
              <a:t>Opening an existing file</a:t>
            </a:r>
          </a:p>
          <a:p>
            <a:pPr marL="628650" indent="-357188">
              <a:lnSpc>
                <a:spcPct val="150000"/>
              </a:lnSpc>
              <a:spcBef>
                <a:spcPts val="0"/>
              </a:spcBef>
              <a:buFont typeface="Courier New" panose="02070309020205020404" pitchFamily="49" charset="0"/>
              <a:buChar char="o"/>
            </a:pPr>
            <a:r>
              <a:rPr lang="en-IN" sz="2400" dirty="0">
                <a:solidFill>
                  <a:srgbClr val="00B050"/>
                </a:solidFill>
                <a:latin typeface="Times New Roman" panose="02020603050405020304" pitchFamily="18" charset="0"/>
                <a:cs typeface="Times New Roman" panose="02020603050405020304" pitchFamily="18" charset="0"/>
              </a:rPr>
              <a:t>Closing a file</a:t>
            </a:r>
          </a:p>
          <a:p>
            <a:pPr marL="628650" indent="-357188">
              <a:lnSpc>
                <a:spcPct val="150000"/>
              </a:lnSpc>
              <a:spcBef>
                <a:spcPts val="0"/>
              </a:spcBef>
              <a:buFont typeface="Courier New" panose="02070309020205020404" pitchFamily="49" charset="0"/>
              <a:buChar char="o"/>
            </a:pPr>
            <a:r>
              <a:rPr lang="en-IN" sz="2400" dirty="0">
                <a:solidFill>
                  <a:srgbClr val="00B050"/>
                </a:solidFill>
                <a:latin typeface="Times New Roman" panose="02020603050405020304" pitchFamily="18" charset="0"/>
                <a:cs typeface="Times New Roman" panose="02020603050405020304" pitchFamily="18" charset="0"/>
              </a:rPr>
              <a:t>Reading from and writing information to a </a:t>
            </a:r>
            <a:r>
              <a:rPr lang="en-IN" sz="2400" dirty="0" smtClean="0">
                <a:solidFill>
                  <a:srgbClr val="00B050"/>
                </a:solidFill>
                <a:latin typeface="Times New Roman" panose="02020603050405020304" pitchFamily="18" charset="0"/>
                <a:cs typeface="Times New Roman" panose="02020603050405020304" pitchFamily="18" charset="0"/>
              </a:rPr>
              <a:t>file</a:t>
            </a:r>
          </a:p>
          <a:p>
            <a:pPr marL="0" indent="0">
              <a:lnSpc>
                <a:spcPct val="150000"/>
              </a:lnSpc>
              <a:spcBef>
                <a:spcPts val="0"/>
              </a:spcBef>
              <a:buNone/>
            </a:pPr>
            <a:r>
              <a:rPr lang="en-IN" sz="2400" b="1" dirty="0" smtClean="0">
                <a:solidFill>
                  <a:schemeClr val="tx1">
                    <a:lumMod val="75000"/>
                    <a:lumOff val="25000"/>
                  </a:schemeClr>
                </a:solidFill>
                <a:latin typeface="Times New Roman" panose="02020603050405020304" pitchFamily="18" charset="0"/>
                <a:cs typeface="Times New Roman" panose="02020603050405020304" pitchFamily="18" charset="0"/>
              </a:rPr>
              <a:t>Working </a:t>
            </a:r>
            <a:r>
              <a:rPr lang="en-IN" sz="2400" b="1" dirty="0">
                <a:solidFill>
                  <a:schemeClr val="tx1">
                    <a:lumMod val="75000"/>
                    <a:lumOff val="25000"/>
                  </a:schemeClr>
                </a:solidFill>
                <a:latin typeface="Times New Roman" panose="02020603050405020304" pitchFamily="18" charset="0"/>
                <a:cs typeface="Times New Roman" panose="02020603050405020304" pitchFamily="18" charset="0"/>
              </a:rPr>
              <a:t>with files</a:t>
            </a:r>
          </a:p>
          <a:p>
            <a:pPr marL="628650" indent="-357188" algn="just">
              <a:lnSpc>
                <a:spcPct val="150000"/>
              </a:lnSpc>
              <a:spcBef>
                <a:spcPts val="0"/>
              </a:spcBef>
              <a:buFont typeface="Courier New" panose="02070309020205020404" pitchFamily="49" charset="0"/>
              <a:buChar char="o"/>
            </a:pPr>
            <a:r>
              <a:rPr lang="en-IN" sz="2400" dirty="0">
                <a:solidFill>
                  <a:srgbClr val="00B050"/>
                </a:solidFill>
                <a:latin typeface="Times New Roman" panose="02020603050405020304" pitchFamily="18" charset="0"/>
                <a:cs typeface="Times New Roman" panose="02020603050405020304" pitchFamily="18" charset="0"/>
              </a:rPr>
              <a:t>When working with files, you need to declare a pointer of type file. This declaration is </a:t>
            </a:r>
            <a:r>
              <a:rPr lang="en-IN" sz="2400" dirty="0" smtClean="0">
                <a:solidFill>
                  <a:srgbClr val="00B050"/>
                </a:solidFill>
                <a:latin typeface="Times New Roman" panose="02020603050405020304" pitchFamily="18" charset="0"/>
                <a:cs typeface="Times New Roman" panose="02020603050405020304" pitchFamily="18" charset="0"/>
              </a:rPr>
              <a:t>needed </a:t>
            </a:r>
            <a:r>
              <a:rPr lang="en-IN" sz="2400" dirty="0">
                <a:solidFill>
                  <a:srgbClr val="00B050"/>
                </a:solidFill>
                <a:latin typeface="Times New Roman" panose="02020603050405020304" pitchFamily="18" charset="0"/>
                <a:cs typeface="Times New Roman" panose="02020603050405020304" pitchFamily="18" charset="0"/>
              </a:rPr>
              <a:t>for communication between the file and the program</a:t>
            </a:r>
            <a:r>
              <a:rPr lang="en-IN" sz="2400" dirty="0" smtClean="0">
                <a:solidFill>
                  <a:srgbClr val="00B050"/>
                </a:solidFill>
                <a:latin typeface="Times New Roman" panose="02020603050405020304" pitchFamily="18" charset="0"/>
                <a:cs typeface="Times New Roman" panose="02020603050405020304" pitchFamily="18" charset="0"/>
              </a:rPr>
              <a:t>.</a:t>
            </a:r>
          </a:p>
          <a:p>
            <a:pPr marL="1971675" indent="0">
              <a:lnSpc>
                <a:spcPct val="150000"/>
              </a:lnSpc>
              <a:spcBef>
                <a:spcPts val="0"/>
              </a:spcBef>
              <a:buNone/>
            </a:pPr>
            <a:r>
              <a:rPr lang="en-IN" sz="2400" b="1" dirty="0">
                <a:solidFill>
                  <a:srgbClr val="0070C0"/>
                </a:solidFill>
                <a:latin typeface="Times New Roman" panose="02020603050405020304" pitchFamily="18" charset="0"/>
                <a:cs typeface="Times New Roman" panose="02020603050405020304" pitchFamily="18" charset="0"/>
              </a:rPr>
              <a:t>FILE *</a:t>
            </a:r>
            <a:r>
              <a:rPr lang="en-IN" sz="2400" b="1" dirty="0" err="1">
                <a:solidFill>
                  <a:srgbClr val="0070C0"/>
                </a:solidFill>
                <a:latin typeface="Times New Roman" panose="02020603050405020304" pitchFamily="18" charset="0"/>
                <a:cs typeface="Times New Roman" panose="02020603050405020304" pitchFamily="18" charset="0"/>
              </a:rPr>
              <a:t>fptr</a:t>
            </a:r>
            <a:r>
              <a:rPr lang="en-IN" sz="2400" b="1" dirty="0">
                <a:solidFill>
                  <a:srgbClr val="0070C0"/>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xmlns="" val="4082650965"/>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3675"/>
            <a:ext cx="10515600" cy="606426"/>
          </a:xfrm>
        </p:spPr>
        <p:txBody>
          <a:bodyPr>
            <a:normAutofit/>
          </a:bodyPr>
          <a:lstStyle/>
          <a:p>
            <a:r>
              <a:rPr lang="en-IN" sz="2800" b="1" dirty="0">
                <a:latin typeface="Times New Roman" panose="02020603050405020304" pitchFamily="18" charset="0"/>
                <a:cs typeface="Times New Roman" panose="02020603050405020304" pitchFamily="18" charset="0"/>
              </a:rPr>
              <a:t>Opening a file - for creation and edit</a:t>
            </a:r>
          </a:p>
        </p:txBody>
      </p:sp>
      <p:sp>
        <p:nvSpPr>
          <p:cNvPr id="3" name="Content Placeholder 2"/>
          <p:cNvSpPr>
            <a:spLocks noGrp="1"/>
          </p:cNvSpPr>
          <p:nvPr>
            <p:ph idx="1"/>
          </p:nvPr>
        </p:nvSpPr>
        <p:spPr>
          <a:xfrm>
            <a:off x="838200" y="1157288"/>
            <a:ext cx="10515600" cy="4905375"/>
          </a:xfrm>
        </p:spPr>
        <p:txBody>
          <a:bodyPr>
            <a:normAutofit/>
          </a:bodyPr>
          <a:lstStyle/>
          <a:p>
            <a:pPr>
              <a:lnSpc>
                <a:spcPct val="150000"/>
              </a:lnSpc>
              <a:spcBef>
                <a:spcPts val="0"/>
              </a:spcBef>
            </a:pPr>
            <a:r>
              <a:rPr lang="en-IN" dirty="0">
                <a:latin typeface="Times New Roman" panose="02020603050405020304" pitchFamily="18" charset="0"/>
                <a:cs typeface="Times New Roman" panose="02020603050405020304" pitchFamily="18" charset="0"/>
              </a:rPr>
              <a:t>Opening a file is performed using the </a:t>
            </a:r>
            <a:r>
              <a:rPr lang="en-IN" dirty="0" err="1">
                <a:latin typeface="Times New Roman" panose="02020603050405020304" pitchFamily="18" charset="0"/>
                <a:cs typeface="Times New Roman" panose="02020603050405020304" pitchFamily="18" charset="0"/>
              </a:rPr>
              <a:t>fopen</a:t>
            </a:r>
            <a:r>
              <a:rPr lang="en-IN" dirty="0">
                <a:latin typeface="Times New Roman" panose="02020603050405020304" pitchFamily="18" charset="0"/>
                <a:cs typeface="Times New Roman" panose="02020603050405020304" pitchFamily="18" charset="0"/>
              </a:rPr>
              <a:t>() function defined in the stdio.h header file</a:t>
            </a:r>
            <a:r>
              <a:rPr lang="en-IN" dirty="0" smtClean="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pPr>
              <a:lnSpc>
                <a:spcPct val="150000"/>
              </a:lnSpc>
              <a:spcBef>
                <a:spcPts val="0"/>
              </a:spcBef>
            </a:pPr>
            <a:r>
              <a:rPr lang="en-IN" dirty="0">
                <a:latin typeface="Times New Roman" panose="02020603050405020304" pitchFamily="18" charset="0"/>
                <a:cs typeface="Times New Roman" panose="02020603050405020304" pitchFamily="18" charset="0"/>
              </a:rPr>
              <a:t>The syntax for opening a file in standard I/O is</a:t>
            </a:r>
            <a:r>
              <a:rPr lang="en-IN" dirty="0" smtClean="0">
                <a:latin typeface="Times New Roman" panose="02020603050405020304" pitchFamily="18" charset="0"/>
                <a:cs typeface="Times New Roman" panose="02020603050405020304" pitchFamily="18" charset="0"/>
              </a:rPr>
              <a:t>:</a:t>
            </a:r>
          </a:p>
          <a:p>
            <a:pPr marL="0" indent="0" algn="ctr">
              <a:lnSpc>
                <a:spcPct val="150000"/>
              </a:lnSpc>
              <a:spcBef>
                <a:spcPts val="0"/>
              </a:spcBef>
              <a:buNone/>
            </a:pPr>
            <a:r>
              <a:rPr lang="en-IN" dirty="0" err="1" smtClean="0">
                <a:solidFill>
                  <a:srgbClr val="FF0000"/>
                </a:solidFill>
                <a:latin typeface="Times New Roman" panose="02020603050405020304" pitchFamily="18" charset="0"/>
                <a:cs typeface="Times New Roman" panose="02020603050405020304" pitchFamily="18" charset="0"/>
              </a:rPr>
              <a:t>fptr</a:t>
            </a:r>
            <a:r>
              <a:rPr lang="en-IN" dirty="0" smtClean="0">
                <a:solidFill>
                  <a:srgbClr val="FF0000"/>
                </a:solidFill>
                <a:latin typeface="Times New Roman" panose="02020603050405020304" pitchFamily="18" charset="0"/>
                <a:cs typeface="Times New Roman" panose="02020603050405020304" pitchFamily="18" charset="0"/>
              </a:rPr>
              <a:t> </a:t>
            </a:r>
            <a:r>
              <a:rPr lang="en-IN" dirty="0">
                <a:solidFill>
                  <a:srgbClr val="FF0000"/>
                </a:solidFill>
                <a:latin typeface="Times New Roman" panose="02020603050405020304" pitchFamily="18" charset="0"/>
                <a:cs typeface="Times New Roman" panose="02020603050405020304" pitchFamily="18" charset="0"/>
              </a:rPr>
              <a:t>= </a:t>
            </a:r>
            <a:r>
              <a:rPr lang="en-IN" dirty="0" err="1">
                <a:solidFill>
                  <a:srgbClr val="FF0000"/>
                </a:solidFill>
                <a:latin typeface="Times New Roman" panose="02020603050405020304" pitchFamily="18" charset="0"/>
                <a:cs typeface="Times New Roman" panose="02020603050405020304" pitchFamily="18" charset="0"/>
              </a:rPr>
              <a:t>fopen</a:t>
            </a:r>
            <a:r>
              <a:rPr lang="en-IN" dirty="0">
                <a:solidFill>
                  <a:srgbClr val="FF0000"/>
                </a:solidFill>
                <a:latin typeface="Times New Roman" panose="02020603050405020304" pitchFamily="18" charset="0"/>
                <a:cs typeface="Times New Roman" panose="02020603050405020304" pitchFamily="18" charset="0"/>
              </a:rPr>
              <a:t>("</a:t>
            </a:r>
            <a:r>
              <a:rPr lang="en-IN" dirty="0" err="1">
                <a:solidFill>
                  <a:srgbClr val="FF0000"/>
                </a:solidFill>
                <a:latin typeface="Times New Roman" panose="02020603050405020304" pitchFamily="18" charset="0"/>
                <a:cs typeface="Times New Roman" panose="02020603050405020304" pitchFamily="18" charset="0"/>
              </a:rPr>
              <a:t>fileopen</a:t>
            </a:r>
            <a:r>
              <a:rPr lang="en-IN" dirty="0">
                <a:solidFill>
                  <a:srgbClr val="FF0000"/>
                </a:solidFill>
                <a:latin typeface="Times New Roman" panose="02020603050405020304" pitchFamily="18" charset="0"/>
                <a:cs typeface="Times New Roman" panose="02020603050405020304" pitchFamily="18" charset="0"/>
              </a:rPr>
              <a:t>","mode</a:t>
            </a:r>
            <a:r>
              <a:rPr lang="en-IN" dirty="0" smtClean="0">
                <a:solidFill>
                  <a:srgbClr val="FF0000"/>
                </a:solidFill>
                <a:latin typeface="Times New Roman" panose="02020603050405020304" pitchFamily="18" charset="0"/>
                <a:cs typeface="Times New Roman" panose="02020603050405020304" pitchFamily="18" charset="0"/>
              </a:rPr>
              <a:t>");</a:t>
            </a:r>
          </a:p>
          <a:p>
            <a:pPr marL="0" indent="0">
              <a:lnSpc>
                <a:spcPct val="150000"/>
              </a:lnSpc>
              <a:spcBef>
                <a:spcPts val="0"/>
              </a:spcBef>
              <a:buNone/>
            </a:pPr>
            <a:r>
              <a:rPr lang="en-IN" dirty="0">
                <a:solidFill>
                  <a:srgbClr val="00B0F0"/>
                </a:solidFill>
                <a:latin typeface="Times New Roman" panose="02020603050405020304" pitchFamily="18" charset="0"/>
                <a:cs typeface="Times New Roman" panose="02020603050405020304" pitchFamily="18" charset="0"/>
              </a:rPr>
              <a:t>For example</a:t>
            </a:r>
            <a:r>
              <a:rPr lang="en-IN" dirty="0" smtClean="0">
                <a:solidFill>
                  <a:srgbClr val="00B0F0"/>
                </a:solidFill>
                <a:latin typeface="Times New Roman" panose="02020603050405020304" pitchFamily="18" charset="0"/>
                <a:cs typeface="Times New Roman" panose="02020603050405020304" pitchFamily="18" charset="0"/>
              </a:rPr>
              <a:t>,</a:t>
            </a:r>
          </a:p>
          <a:p>
            <a:pPr marL="442913" indent="0">
              <a:lnSpc>
                <a:spcPct val="150000"/>
              </a:lnSpc>
              <a:spcBef>
                <a:spcPts val="0"/>
              </a:spcBef>
              <a:buNone/>
            </a:pPr>
            <a:r>
              <a:rPr lang="en-IN" sz="2400" dirty="0" err="1">
                <a:solidFill>
                  <a:srgbClr val="00B050"/>
                </a:solidFill>
                <a:latin typeface="Times New Roman" panose="02020603050405020304" pitchFamily="18" charset="0"/>
                <a:cs typeface="Times New Roman" panose="02020603050405020304" pitchFamily="18" charset="0"/>
              </a:rPr>
              <a:t>fopen</a:t>
            </a:r>
            <a:r>
              <a:rPr lang="en-IN" sz="2400" dirty="0">
                <a:solidFill>
                  <a:srgbClr val="00B050"/>
                </a:solidFill>
                <a:latin typeface="Times New Roman" panose="02020603050405020304" pitchFamily="18" charset="0"/>
                <a:cs typeface="Times New Roman" panose="02020603050405020304" pitchFamily="18" charset="0"/>
              </a:rPr>
              <a:t>("E:\\cprogram\\newprogram.txt","w</a:t>
            </a:r>
            <a:r>
              <a:rPr lang="en-IN" sz="2400" dirty="0" smtClean="0">
                <a:solidFill>
                  <a:srgbClr val="00B050"/>
                </a:solidFill>
                <a:latin typeface="Times New Roman" panose="02020603050405020304" pitchFamily="18" charset="0"/>
                <a:cs typeface="Times New Roman" panose="02020603050405020304" pitchFamily="18" charset="0"/>
              </a:rPr>
              <a:t>");</a:t>
            </a:r>
            <a:endParaRPr lang="en-IN" sz="2400" dirty="0">
              <a:solidFill>
                <a:srgbClr val="00B050"/>
              </a:solidFill>
              <a:latin typeface="Times New Roman" panose="02020603050405020304" pitchFamily="18" charset="0"/>
              <a:cs typeface="Times New Roman" panose="02020603050405020304" pitchFamily="18" charset="0"/>
            </a:endParaRPr>
          </a:p>
          <a:p>
            <a:pPr marL="442913" indent="0">
              <a:lnSpc>
                <a:spcPct val="150000"/>
              </a:lnSpc>
              <a:spcBef>
                <a:spcPts val="0"/>
              </a:spcBef>
              <a:buNone/>
            </a:pPr>
            <a:r>
              <a:rPr lang="en-IN" sz="2400" dirty="0" err="1">
                <a:solidFill>
                  <a:srgbClr val="00B050"/>
                </a:solidFill>
                <a:latin typeface="Times New Roman" panose="02020603050405020304" pitchFamily="18" charset="0"/>
                <a:cs typeface="Times New Roman" panose="02020603050405020304" pitchFamily="18" charset="0"/>
              </a:rPr>
              <a:t>fopen</a:t>
            </a:r>
            <a:r>
              <a:rPr lang="en-IN" sz="2400" dirty="0">
                <a:solidFill>
                  <a:srgbClr val="00B050"/>
                </a:solidFill>
                <a:latin typeface="Times New Roman" panose="02020603050405020304" pitchFamily="18" charset="0"/>
                <a:cs typeface="Times New Roman" panose="02020603050405020304" pitchFamily="18" charset="0"/>
              </a:rPr>
              <a:t>("E:\\cprogram\\oldprogram.bin","rb");</a:t>
            </a:r>
            <a:endParaRPr lang="en-IN" sz="2400" dirty="0" smtClean="0">
              <a:solidFill>
                <a:srgbClr val="00B050"/>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endParaRPr lang="en-IN"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098018102"/>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57225"/>
            <a:ext cx="10515600" cy="5519738"/>
          </a:xfrm>
        </p:spPr>
        <p:txBody>
          <a:bodyPr>
            <a:normAutofit fontScale="92500" lnSpcReduction="20000"/>
          </a:bodyPr>
          <a:lstStyle/>
          <a:p>
            <a:pPr algn="just">
              <a:lnSpc>
                <a:spcPct val="150000"/>
              </a:lnSpc>
              <a:spcBef>
                <a:spcPts val="0"/>
              </a:spcBef>
            </a:pPr>
            <a:r>
              <a:rPr lang="en-IN" dirty="0">
                <a:latin typeface="Times New Roman" panose="02020603050405020304" pitchFamily="18" charset="0"/>
                <a:cs typeface="Times New Roman" panose="02020603050405020304" pitchFamily="18" charset="0"/>
              </a:rPr>
              <a:t>Let's suppose the file newprogram.txt doesn't exist in the location E:\cprogram. The first function creates a new file named newprogram.txt and opens it for writing as per the mode 'w'.</a:t>
            </a:r>
          </a:p>
          <a:p>
            <a:pPr algn="just">
              <a:lnSpc>
                <a:spcPct val="150000"/>
              </a:lnSpc>
              <a:spcBef>
                <a:spcPts val="0"/>
              </a:spcBef>
            </a:pPr>
            <a:r>
              <a:rPr lang="en-IN" dirty="0">
                <a:latin typeface="Times New Roman" panose="02020603050405020304" pitchFamily="18" charset="0"/>
                <a:cs typeface="Times New Roman" panose="02020603050405020304" pitchFamily="18" charset="0"/>
              </a:rPr>
              <a:t>The writing mode allows you to create and edit (overwrite) the contents of the file.</a:t>
            </a:r>
          </a:p>
          <a:p>
            <a:pPr algn="just">
              <a:lnSpc>
                <a:spcPct val="150000"/>
              </a:lnSpc>
              <a:spcBef>
                <a:spcPts val="0"/>
              </a:spcBef>
            </a:pPr>
            <a:r>
              <a:rPr lang="en-IN" dirty="0">
                <a:latin typeface="Times New Roman" panose="02020603050405020304" pitchFamily="18" charset="0"/>
                <a:cs typeface="Times New Roman" panose="02020603050405020304" pitchFamily="18" charset="0"/>
              </a:rPr>
              <a:t>Now let's suppose the second binary file </a:t>
            </a:r>
            <a:r>
              <a:rPr lang="en-IN" dirty="0" err="1">
                <a:latin typeface="Times New Roman" panose="02020603050405020304" pitchFamily="18" charset="0"/>
                <a:cs typeface="Times New Roman" panose="02020603050405020304" pitchFamily="18" charset="0"/>
              </a:rPr>
              <a:t>oldprogram.bin</a:t>
            </a:r>
            <a:r>
              <a:rPr lang="en-IN" dirty="0">
                <a:latin typeface="Times New Roman" panose="02020603050405020304" pitchFamily="18" charset="0"/>
                <a:cs typeface="Times New Roman" panose="02020603050405020304" pitchFamily="18" charset="0"/>
              </a:rPr>
              <a:t> exists in the location E:\cprogram. The second function opens the existing file for reading in binary mode '</a:t>
            </a:r>
            <a:r>
              <a:rPr lang="en-IN" dirty="0" err="1">
                <a:latin typeface="Times New Roman" panose="02020603050405020304" pitchFamily="18" charset="0"/>
                <a:cs typeface="Times New Roman" panose="02020603050405020304" pitchFamily="18" charset="0"/>
              </a:rPr>
              <a:t>rb</a:t>
            </a:r>
            <a:r>
              <a:rPr lang="en-IN" dirty="0">
                <a:latin typeface="Times New Roman" panose="02020603050405020304" pitchFamily="18" charset="0"/>
                <a:cs typeface="Times New Roman" panose="02020603050405020304" pitchFamily="18" charset="0"/>
              </a:rPr>
              <a:t>'.</a:t>
            </a:r>
          </a:p>
          <a:p>
            <a:pPr algn="just">
              <a:lnSpc>
                <a:spcPct val="150000"/>
              </a:lnSpc>
              <a:spcBef>
                <a:spcPts val="0"/>
              </a:spcBef>
            </a:pPr>
            <a:r>
              <a:rPr lang="en-IN" dirty="0">
                <a:latin typeface="Times New Roman" panose="02020603050405020304" pitchFamily="18" charset="0"/>
                <a:cs typeface="Times New Roman" panose="02020603050405020304" pitchFamily="18" charset="0"/>
              </a:rPr>
              <a:t>The reading mode only allows you to read the file, you cannot write into the file</a:t>
            </a:r>
          </a:p>
        </p:txBody>
      </p:sp>
    </p:spTree>
    <p:extLst>
      <p:ext uri="{BB962C8B-B14F-4D97-AF65-F5344CB8AC3E}">
        <p14:creationId xmlns:p14="http://schemas.microsoft.com/office/powerpoint/2010/main" xmlns="" val="4205761358"/>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xmlns="" val="333571439"/>
              </p:ext>
            </p:extLst>
          </p:nvPr>
        </p:nvGraphicFramePr>
        <p:xfrm>
          <a:off x="0" y="2"/>
          <a:ext cx="12192002" cy="7285303"/>
        </p:xfrm>
        <a:graphic>
          <a:graphicData uri="http://schemas.openxmlformats.org/drawingml/2006/table">
            <a:tbl>
              <a:tblPr>
                <a:tableStyleId>{284E427A-3D55-4303-BF80-6455036E1DE7}</a:tableStyleId>
              </a:tblPr>
              <a:tblGrid>
                <a:gridCol w="1029039">
                  <a:extLst>
                    <a:ext uri="{9D8B030D-6E8A-4147-A177-3AD203B41FA5}">
                      <a16:colId xmlns:a16="http://schemas.microsoft.com/office/drawing/2014/main" xmlns="" val="20000"/>
                    </a:ext>
                  </a:extLst>
                </a:gridCol>
                <a:gridCol w="4757399">
                  <a:extLst>
                    <a:ext uri="{9D8B030D-6E8A-4147-A177-3AD203B41FA5}">
                      <a16:colId xmlns:a16="http://schemas.microsoft.com/office/drawing/2014/main" xmlns="" val="20001"/>
                    </a:ext>
                  </a:extLst>
                </a:gridCol>
                <a:gridCol w="6405564">
                  <a:extLst>
                    <a:ext uri="{9D8B030D-6E8A-4147-A177-3AD203B41FA5}">
                      <a16:colId xmlns:a16="http://schemas.microsoft.com/office/drawing/2014/main" xmlns="" val="20002"/>
                    </a:ext>
                  </a:extLst>
                </a:gridCol>
              </a:tblGrid>
              <a:tr h="280719">
                <a:tc gridSpan="3">
                  <a:txBody>
                    <a:bodyPr/>
                    <a:lstStyle/>
                    <a:p>
                      <a:r>
                        <a:rPr lang="en-IN" sz="1800" b="1" dirty="0">
                          <a:latin typeface="Times New Roman" panose="02020603050405020304" pitchFamily="18" charset="0"/>
                          <a:cs typeface="Times New Roman" panose="02020603050405020304" pitchFamily="18" charset="0"/>
                        </a:rPr>
                        <a:t>Opening Modes in Standard I/O</a:t>
                      </a:r>
                      <a:endParaRPr lang="en-IN" sz="1800" b="1" dirty="0">
                        <a:solidFill>
                          <a:srgbClr val="FF0000"/>
                        </a:solidFill>
                        <a:latin typeface="Times New Roman" panose="02020603050405020304" pitchFamily="18" charset="0"/>
                        <a:cs typeface="Times New Roman" panose="02020603050405020304" pitchFamily="18" charset="0"/>
                      </a:endParaRPr>
                    </a:p>
                  </a:txBody>
                  <a:tcPr marL="22604" marR="22604" marT="11302" marB="11302" anchor="ctr">
                    <a:solidFill>
                      <a:schemeClr val="bg1"/>
                    </a:solidFill>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xmlns="" val="10000"/>
                  </a:ext>
                </a:extLst>
              </a:tr>
              <a:tr h="312775">
                <a:tc>
                  <a:txBody>
                    <a:bodyPr/>
                    <a:lstStyle/>
                    <a:p>
                      <a:pPr algn="ctr"/>
                      <a:r>
                        <a:rPr lang="en-IN" sz="1800" b="1" dirty="0">
                          <a:solidFill>
                            <a:srgbClr val="FF0000"/>
                          </a:solidFill>
                          <a:effectLst/>
                          <a:latin typeface="Times New Roman" panose="02020603050405020304" pitchFamily="18" charset="0"/>
                          <a:cs typeface="Times New Roman" panose="02020603050405020304" pitchFamily="18" charset="0"/>
                        </a:rPr>
                        <a:t>Mode</a:t>
                      </a:r>
                    </a:p>
                  </a:txBody>
                  <a:tcPr marL="56511" marR="56511" marT="28255" marB="28255" anchor="ctr">
                    <a:solidFill>
                      <a:schemeClr val="bg1"/>
                    </a:solidFill>
                  </a:tcPr>
                </a:tc>
                <a:tc>
                  <a:txBody>
                    <a:bodyPr/>
                    <a:lstStyle/>
                    <a:p>
                      <a:pPr algn="l"/>
                      <a:r>
                        <a:rPr lang="en-IN" sz="1800" b="1" dirty="0">
                          <a:solidFill>
                            <a:srgbClr val="FF0000"/>
                          </a:solidFill>
                          <a:effectLst/>
                          <a:latin typeface="Times New Roman" panose="02020603050405020304" pitchFamily="18" charset="0"/>
                          <a:cs typeface="Times New Roman" panose="02020603050405020304" pitchFamily="18" charset="0"/>
                        </a:rPr>
                        <a:t>Meaning of Mode</a:t>
                      </a:r>
                    </a:p>
                  </a:txBody>
                  <a:tcPr marL="56511" marR="56511" marT="28255" marB="28255" anchor="ctr">
                    <a:solidFill>
                      <a:schemeClr val="bg1"/>
                    </a:solidFill>
                  </a:tcPr>
                </a:tc>
                <a:tc>
                  <a:txBody>
                    <a:bodyPr/>
                    <a:lstStyle/>
                    <a:p>
                      <a:pPr algn="l"/>
                      <a:r>
                        <a:rPr lang="en-IN" sz="1800" b="1" dirty="0">
                          <a:solidFill>
                            <a:srgbClr val="FF0000"/>
                          </a:solidFill>
                          <a:effectLst/>
                          <a:latin typeface="Times New Roman" panose="02020603050405020304" pitchFamily="18" charset="0"/>
                          <a:cs typeface="Times New Roman" panose="02020603050405020304" pitchFamily="18" charset="0"/>
                        </a:rPr>
                        <a:t>During Inexistence of file</a:t>
                      </a:r>
                    </a:p>
                  </a:txBody>
                  <a:tcPr marL="56511" marR="56511" marT="28255" marB="28255" anchor="ctr">
                    <a:solidFill>
                      <a:schemeClr val="bg1"/>
                    </a:solidFill>
                  </a:tcPr>
                </a:tc>
                <a:extLst>
                  <a:ext uri="{0D108BD9-81ED-4DB2-BD59-A6C34878D82A}">
                    <a16:rowId xmlns:a16="http://schemas.microsoft.com/office/drawing/2014/main" xmlns="" val="10001"/>
                  </a:ext>
                </a:extLst>
              </a:tr>
              <a:tr h="411067">
                <a:tc>
                  <a:txBody>
                    <a:bodyPr/>
                    <a:lstStyle/>
                    <a:p>
                      <a:pPr algn="ctr"/>
                      <a:r>
                        <a:rPr lang="en-IN" sz="1800" dirty="0">
                          <a:solidFill>
                            <a:schemeClr val="accent2">
                              <a:lumMod val="50000"/>
                            </a:schemeClr>
                          </a:solidFill>
                          <a:effectLst/>
                          <a:latin typeface="Times New Roman" panose="02020603050405020304" pitchFamily="18" charset="0"/>
                          <a:cs typeface="Times New Roman" panose="02020603050405020304" pitchFamily="18" charset="0"/>
                        </a:rPr>
                        <a:t>r</a:t>
                      </a:r>
                    </a:p>
                  </a:txBody>
                  <a:tcPr marL="56511" marR="56511" marT="28255" marB="28255" anchor="ctr">
                    <a:solidFill>
                      <a:schemeClr val="bg1"/>
                    </a:solidFill>
                  </a:tcPr>
                </a:tc>
                <a:tc>
                  <a:txBody>
                    <a:bodyPr/>
                    <a:lstStyle/>
                    <a:p>
                      <a:r>
                        <a:rPr lang="en-IN" sz="1800" dirty="0">
                          <a:effectLst/>
                          <a:latin typeface="Times New Roman" panose="02020603050405020304" pitchFamily="18" charset="0"/>
                          <a:cs typeface="Times New Roman" panose="02020603050405020304" pitchFamily="18" charset="0"/>
                        </a:rPr>
                        <a:t>Open for reading.</a:t>
                      </a:r>
                    </a:p>
                  </a:txBody>
                  <a:tcPr marL="56511" marR="56511" marT="28255" marB="28255" anchor="ctr">
                    <a:solidFill>
                      <a:schemeClr val="bg1"/>
                    </a:solidFill>
                  </a:tcPr>
                </a:tc>
                <a:tc>
                  <a:txBody>
                    <a:bodyPr/>
                    <a:lstStyle/>
                    <a:p>
                      <a:r>
                        <a:rPr lang="en-IN" sz="1800" dirty="0">
                          <a:effectLst/>
                          <a:latin typeface="Times New Roman" panose="02020603050405020304" pitchFamily="18" charset="0"/>
                          <a:cs typeface="Times New Roman" panose="02020603050405020304" pitchFamily="18" charset="0"/>
                        </a:rPr>
                        <a:t>If the file does not exist, </a:t>
                      </a:r>
                      <a:r>
                        <a:rPr lang="en-IN" sz="1800" dirty="0" err="1">
                          <a:effectLst/>
                          <a:latin typeface="Times New Roman" panose="02020603050405020304" pitchFamily="18" charset="0"/>
                          <a:cs typeface="Times New Roman" panose="02020603050405020304" pitchFamily="18" charset="0"/>
                        </a:rPr>
                        <a:t>fopen</a:t>
                      </a:r>
                      <a:r>
                        <a:rPr lang="en-IN" sz="1800" dirty="0">
                          <a:effectLst/>
                          <a:latin typeface="Times New Roman" panose="02020603050405020304" pitchFamily="18" charset="0"/>
                          <a:cs typeface="Times New Roman" panose="02020603050405020304" pitchFamily="18" charset="0"/>
                        </a:rPr>
                        <a:t>() returns NULL.</a:t>
                      </a:r>
                    </a:p>
                  </a:txBody>
                  <a:tcPr marL="56511" marR="56511" marT="28255" marB="28255" anchor="ctr">
                    <a:solidFill>
                      <a:schemeClr val="bg1"/>
                    </a:solidFill>
                  </a:tcPr>
                </a:tc>
                <a:extLst>
                  <a:ext uri="{0D108BD9-81ED-4DB2-BD59-A6C34878D82A}">
                    <a16:rowId xmlns:a16="http://schemas.microsoft.com/office/drawing/2014/main" xmlns="" val="10002"/>
                  </a:ext>
                </a:extLst>
              </a:tr>
              <a:tr h="390794">
                <a:tc>
                  <a:txBody>
                    <a:bodyPr/>
                    <a:lstStyle/>
                    <a:p>
                      <a:pPr algn="ctr"/>
                      <a:r>
                        <a:rPr lang="en-IN" sz="1800" dirty="0" err="1">
                          <a:solidFill>
                            <a:schemeClr val="accent2">
                              <a:lumMod val="50000"/>
                            </a:schemeClr>
                          </a:solidFill>
                          <a:effectLst/>
                          <a:latin typeface="Times New Roman" panose="02020603050405020304" pitchFamily="18" charset="0"/>
                          <a:cs typeface="Times New Roman" panose="02020603050405020304" pitchFamily="18" charset="0"/>
                        </a:rPr>
                        <a:t>rb</a:t>
                      </a:r>
                      <a:endParaRPr lang="en-IN" sz="1800" dirty="0">
                        <a:solidFill>
                          <a:schemeClr val="accent2">
                            <a:lumMod val="50000"/>
                          </a:schemeClr>
                        </a:solidFill>
                        <a:effectLst/>
                        <a:latin typeface="Times New Roman" panose="02020603050405020304" pitchFamily="18" charset="0"/>
                        <a:cs typeface="Times New Roman" panose="02020603050405020304" pitchFamily="18" charset="0"/>
                      </a:endParaRPr>
                    </a:p>
                  </a:txBody>
                  <a:tcPr marL="56511" marR="56511" marT="28255" marB="28255" anchor="ctr">
                    <a:solidFill>
                      <a:schemeClr val="bg1"/>
                    </a:solidFill>
                  </a:tcPr>
                </a:tc>
                <a:tc>
                  <a:txBody>
                    <a:bodyPr/>
                    <a:lstStyle/>
                    <a:p>
                      <a:r>
                        <a:rPr lang="en-IN" sz="1800">
                          <a:effectLst/>
                          <a:latin typeface="Times New Roman" panose="02020603050405020304" pitchFamily="18" charset="0"/>
                          <a:cs typeface="Times New Roman" panose="02020603050405020304" pitchFamily="18" charset="0"/>
                        </a:rPr>
                        <a:t>Open for reading in binary mode.</a:t>
                      </a:r>
                    </a:p>
                  </a:txBody>
                  <a:tcPr marL="56511" marR="56511" marT="28255" marB="28255" anchor="ctr">
                    <a:solidFill>
                      <a:schemeClr val="bg1"/>
                    </a:solidFill>
                  </a:tcPr>
                </a:tc>
                <a:tc>
                  <a:txBody>
                    <a:bodyPr/>
                    <a:lstStyle/>
                    <a:p>
                      <a:r>
                        <a:rPr lang="en-IN" sz="1800">
                          <a:effectLst/>
                          <a:latin typeface="Times New Roman" panose="02020603050405020304" pitchFamily="18" charset="0"/>
                          <a:cs typeface="Times New Roman" panose="02020603050405020304" pitchFamily="18" charset="0"/>
                        </a:rPr>
                        <a:t>If the file does not exist, fopen() returns NULL.</a:t>
                      </a:r>
                    </a:p>
                  </a:txBody>
                  <a:tcPr marL="56511" marR="56511" marT="28255" marB="28255" anchor="ctr">
                    <a:solidFill>
                      <a:schemeClr val="bg1"/>
                    </a:solidFill>
                  </a:tcPr>
                </a:tc>
                <a:extLst>
                  <a:ext uri="{0D108BD9-81ED-4DB2-BD59-A6C34878D82A}">
                    <a16:rowId xmlns:a16="http://schemas.microsoft.com/office/drawing/2014/main" xmlns="" val="10003"/>
                  </a:ext>
                </a:extLst>
              </a:tr>
              <a:tr h="734461">
                <a:tc>
                  <a:txBody>
                    <a:bodyPr/>
                    <a:lstStyle/>
                    <a:p>
                      <a:pPr algn="ctr"/>
                      <a:r>
                        <a:rPr lang="en-IN" sz="1800" dirty="0">
                          <a:solidFill>
                            <a:schemeClr val="accent2">
                              <a:lumMod val="50000"/>
                            </a:schemeClr>
                          </a:solidFill>
                          <a:effectLst/>
                          <a:latin typeface="Times New Roman" panose="02020603050405020304" pitchFamily="18" charset="0"/>
                          <a:cs typeface="Times New Roman" panose="02020603050405020304" pitchFamily="18" charset="0"/>
                        </a:rPr>
                        <a:t>w</a:t>
                      </a:r>
                    </a:p>
                  </a:txBody>
                  <a:tcPr marL="56511" marR="56511" marT="28255" marB="28255" anchor="ctr">
                    <a:solidFill>
                      <a:schemeClr val="bg1"/>
                    </a:solidFill>
                  </a:tcPr>
                </a:tc>
                <a:tc>
                  <a:txBody>
                    <a:bodyPr/>
                    <a:lstStyle/>
                    <a:p>
                      <a:r>
                        <a:rPr lang="en-IN" sz="1800" dirty="0">
                          <a:effectLst/>
                          <a:latin typeface="Times New Roman" panose="02020603050405020304" pitchFamily="18" charset="0"/>
                          <a:cs typeface="Times New Roman" panose="02020603050405020304" pitchFamily="18" charset="0"/>
                        </a:rPr>
                        <a:t>Open for writing.</a:t>
                      </a:r>
                    </a:p>
                  </a:txBody>
                  <a:tcPr marL="56511" marR="56511" marT="28255" marB="28255" anchor="ctr">
                    <a:solidFill>
                      <a:schemeClr val="bg1"/>
                    </a:solidFill>
                  </a:tcPr>
                </a:tc>
                <a:tc>
                  <a:txBody>
                    <a:bodyPr/>
                    <a:lstStyle/>
                    <a:p>
                      <a:r>
                        <a:rPr lang="en-IN" sz="1800">
                          <a:effectLst/>
                          <a:latin typeface="Times New Roman" panose="02020603050405020304" pitchFamily="18" charset="0"/>
                          <a:cs typeface="Times New Roman" panose="02020603050405020304" pitchFamily="18" charset="0"/>
                        </a:rPr>
                        <a:t>If the file exists, its contents are overwritten.</a:t>
                      </a:r>
                      <a:br>
                        <a:rPr lang="en-IN" sz="1800">
                          <a:effectLst/>
                          <a:latin typeface="Times New Roman" panose="02020603050405020304" pitchFamily="18" charset="0"/>
                          <a:cs typeface="Times New Roman" panose="02020603050405020304" pitchFamily="18" charset="0"/>
                        </a:rPr>
                      </a:br>
                      <a:r>
                        <a:rPr lang="en-IN" sz="1800">
                          <a:effectLst/>
                          <a:latin typeface="Times New Roman" panose="02020603050405020304" pitchFamily="18" charset="0"/>
                          <a:cs typeface="Times New Roman" panose="02020603050405020304" pitchFamily="18" charset="0"/>
                        </a:rPr>
                        <a:t>If the file does not exist, it will be created.</a:t>
                      </a:r>
                    </a:p>
                  </a:txBody>
                  <a:tcPr marL="56511" marR="56511" marT="28255" marB="28255" anchor="ctr">
                    <a:solidFill>
                      <a:schemeClr val="bg1"/>
                    </a:solidFill>
                  </a:tcPr>
                </a:tc>
                <a:extLst>
                  <a:ext uri="{0D108BD9-81ED-4DB2-BD59-A6C34878D82A}">
                    <a16:rowId xmlns:a16="http://schemas.microsoft.com/office/drawing/2014/main" xmlns="" val="10004"/>
                  </a:ext>
                </a:extLst>
              </a:tr>
              <a:tr h="745028">
                <a:tc>
                  <a:txBody>
                    <a:bodyPr/>
                    <a:lstStyle/>
                    <a:p>
                      <a:pPr algn="ctr"/>
                      <a:r>
                        <a:rPr lang="en-IN" sz="1800" dirty="0" err="1">
                          <a:solidFill>
                            <a:schemeClr val="accent2">
                              <a:lumMod val="50000"/>
                            </a:schemeClr>
                          </a:solidFill>
                          <a:effectLst/>
                          <a:latin typeface="Times New Roman" panose="02020603050405020304" pitchFamily="18" charset="0"/>
                          <a:cs typeface="Times New Roman" panose="02020603050405020304" pitchFamily="18" charset="0"/>
                        </a:rPr>
                        <a:t>wb</a:t>
                      </a:r>
                      <a:endParaRPr lang="en-IN" sz="1800" dirty="0">
                        <a:solidFill>
                          <a:schemeClr val="accent2">
                            <a:lumMod val="50000"/>
                          </a:schemeClr>
                        </a:solidFill>
                        <a:effectLst/>
                        <a:latin typeface="Times New Roman" panose="02020603050405020304" pitchFamily="18" charset="0"/>
                        <a:cs typeface="Times New Roman" panose="02020603050405020304" pitchFamily="18" charset="0"/>
                      </a:endParaRPr>
                    </a:p>
                  </a:txBody>
                  <a:tcPr marL="56511" marR="56511" marT="28255" marB="28255" anchor="ctr">
                    <a:solidFill>
                      <a:schemeClr val="bg1"/>
                    </a:solidFill>
                  </a:tcPr>
                </a:tc>
                <a:tc>
                  <a:txBody>
                    <a:bodyPr/>
                    <a:lstStyle/>
                    <a:p>
                      <a:r>
                        <a:rPr lang="en-IN" sz="1800" dirty="0">
                          <a:effectLst/>
                          <a:latin typeface="Times New Roman" panose="02020603050405020304" pitchFamily="18" charset="0"/>
                          <a:cs typeface="Times New Roman" panose="02020603050405020304" pitchFamily="18" charset="0"/>
                        </a:rPr>
                        <a:t>Open for writing in binary mode.</a:t>
                      </a:r>
                    </a:p>
                  </a:txBody>
                  <a:tcPr marL="56511" marR="56511" marT="28255" marB="28255" anchor="ctr">
                    <a:solidFill>
                      <a:schemeClr val="bg1"/>
                    </a:solidFill>
                  </a:tcPr>
                </a:tc>
                <a:tc>
                  <a:txBody>
                    <a:bodyPr/>
                    <a:lstStyle/>
                    <a:p>
                      <a:r>
                        <a:rPr lang="en-IN" sz="1800">
                          <a:effectLst/>
                          <a:latin typeface="Times New Roman" panose="02020603050405020304" pitchFamily="18" charset="0"/>
                          <a:cs typeface="Times New Roman" panose="02020603050405020304" pitchFamily="18" charset="0"/>
                        </a:rPr>
                        <a:t>If the file exists, its contents are overwritten.</a:t>
                      </a:r>
                      <a:br>
                        <a:rPr lang="en-IN" sz="1800">
                          <a:effectLst/>
                          <a:latin typeface="Times New Roman" panose="02020603050405020304" pitchFamily="18" charset="0"/>
                          <a:cs typeface="Times New Roman" panose="02020603050405020304" pitchFamily="18" charset="0"/>
                        </a:rPr>
                      </a:br>
                      <a:r>
                        <a:rPr lang="en-IN" sz="1800">
                          <a:effectLst/>
                          <a:latin typeface="Times New Roman" panose="02020603050405020304" pitchFamily="18" charset="0"/>
                          <a:cs typeface="Times New Roman" panose="02020603050405020304" pitchFamily="18" charset="0"/>
                        </a:rPr>
                        <a:t>If the file does not exist, it will be created.</a:t>
                      </a:r>
                    </a:p>
                  </a:txBody>
                  <a:tcPr marL="56511" marR="56511" marT="28255" marB="28255" anchor="ctr">
                    <a:solidFill>
                      <a:schemeClr val="bg1"/>
                    </a:solidFill>
                  </a:tcPr>
                </a:tc>
                <a:extLst>
                  <a:ext uri="{0D108BD9-81ED-4DB2-BD59-A6C34878D82A}">
                    <a16:rowId xmlns:a16="http://schemas.microsoft.com/office/drawing/2014/main" xmlns="" val="10005"/>
                  </a:ext>
                </a:extLst>
              </a:tr>
              <a:tr h="572124">
                <a:tc>
                  <a:txBody>
                    <a:bodyPr/>
                    <a:lstStyle/>
                    <a:p>
                      <a:pPr algn="ctr"/>
                      <a:r>
                        <a:rPr lang="en-IN" sz="1800" dirty="0">
                          <a:solidFill>
                            <a:schemeClr val="accent2">
                              <a:lumMod val="50000"/>
                            </a:schemeClr>
                          </a:solidFill>
                          <a:effectLst/>
                          <a:latin typeface="Times New Roman" panose="02020603050405020304" pitchFamily="18" charset="0"/>
                          <a:cs typeface="Times New Roman" panose="02020603050405020304" pitchFamily="18" charset="0"/>
                        </a:rPr>
                        <a:t>a</a:t>
                      </a:r>
                    </a:p>
                  </a:txBody>
                  <a:tcPr marL="56511" marR="56511" marT="28255" marB="28255" anchor="ctr">
                    <a:solidFill>
                      <a:schemeClr val="bg1"/>
                    </a:solidFill>
                  </a:tcPr>
                </a:tc>
                <a:tc>
                  <a:txBody>
                    <a:bodyPr/>
                    <a:lstStyle/>
                    <a:p>
                      <a:r>
                        <a:rPr lang="en-IN" sz="1800">
                          <a:effectLst/>
                          <a:latin typeface="Times New Roman" panose="02020603050405020304" pitchFamily="18" charset="0"/>
                          <a:cs typeface="Times New Roman" panose="02020603050405020304" pitchFamily="18" charset="0"/>
                        </a:rPr>
                        <a:t>Open for append.</a:t>
                      </a:r>
                      <a:br>
                        <a:rPr lang="en-IN" sz="1800">
                          <a:effectLst/>
                          <a:latin typeface="Times New Roman" panose="02020603050405020304" pitchFamily="18" charset="0"/>
                          <a:cs typeface="Times New Roman" panose="02020603050405020304" pitchFamily="18" charset="0"/>
                        </a:rPr>
                      </a:br>
                      <a:r>
                        <a:rPr lang="en-IN" sz="1800">
                          <a:effectLst/>
                          <a:latin typeface="Times New Roman" panose="02020603050405020304" pitchFamily="18" charset="0"/>
                          <a:cs typeface="Times New Roman" panose="02020603050405020304" pitchFamily="18" charset="0"/>
                        </a:rPr>
                        <a:t>Data is added to the end of the file.</a:t>
                      </a:r>
                    </a:p>
                  </a:txBody>
                  <a:tcPr marL="56511" marR="56511" marT="28255" marB="28255" anchor="ctr">
                    <a:solidFill>
                      <a:schemeClr val="bg1"/>
                    </a:solidFill>
                  </a:tcPr>
                </a:tc>
                <a:tc>
                  <a:txBody>
                    <a:bodyPr/>
                    <a:lstStyle/>
                    <a:p>
                      <a:r>
                        <a:rPr lang="en-IN" sz="1800">
                          <a:effectLst/>
                          <a:latin typeface="Times New Roman" panose="02020603050405020304" pitchFamily="18" charset="0"/>
                          <a:cs typeface="Times New Roman" panose="02020603050405020304" pitchFamily="18" charset="0"/>
                        </a:rPr>
                        <a:t>If the file does not exist, it will be created.</a:t>
                      </a:r>
                    </a:p>
                  </a:txBody>
                  <a:tcPr marL="56511" marR="56511" marT="28255" marB="28255" anchor="ctr">
                    <a:solidFill>
                      <a:schemeClr val="bg1"/>
                    </a:solidFill>
                  </a:tcPr>
                </a:tc>
                <a:extLst>
                  <a:ext uri="{0D108BD9-81ED-4DB2-BD59-A6C34878D82A}">
                    <a16:rowId xmlns:a16="http://schemas.microsoft.com/office/drawing/2014/main" xmlns="" val="10006"/>
                  </a:ext>
                </a:extLst>
              </a:tr>
              <a:tr h="572124">
                <a:tc>
                  <a:txBody>
                    <a:bodyPr/>
                    <a:lstStyle/>
                    <a:p>
                      <a:pPr algn="ctr"/>
                      <a:r>
                        <a:rPr lang="en-IN" sz="1800" dirty="0">
                          <a:solidFill>
                            <a:schemeClr val="accent2">
                              <a:lumMod val="50000"/>
                            </a:schemeClr>
                          </a:solidFill>
                          <a:effectLst/>
                          <a:latin typeface="Times New Roman" panose="02020603050405020304" pitchFamily="18" charset="0"/>
                          <a:cs typeface="Times New Roman" panose="02020603050405020304" pitchFamily="18" charset="0"/>
                        </a:rPr>
                        <a:t>ab</a:t>
                      </a:r>
                    </a:p>
                  </a:txBody>
                  <a:tcPr marL="56511" marR="56511" marT="28255" marB="28255" anchor="ctr">
                    <a:solidFill>
                      <a:schemeClr val="bg1"/>
                    </a:solidFill>
                  </a:tcPr>
                </a:tc>
                <a:tc>
                  <a:txBody>
                    <a:bodyPr/>
                    <a:lstStyle/>
                    <a:p>
                      <a:r>
                        <a:rPr lang="en-IN" sz="1800">
                          <a:effectLst/>
                          <a:latin typeface="Times New Roman" panose="02020603050405020304" pitchFamily="18" charset="0"/>
                          <a:cs typeface="Times New Roman" panose="02020603050405020304" pitchFamily="18" charset="0"/>
                        </a:rPr>
                        <a:t>Open for append in binary mode.</a:t>
                      </a:r>
                      <a:br>
                        <a:rPr lang="en-IN" sz="1800">
                          <a:effectLst/>
                          <a:latin typeface="Times New Roman" panose="02020603050405020304" pitchFamily="18" charset="0"/>
                          <a:cs typeface="Times New Roman" panose="02020603050405020304" pitchFamily="18" charset="0"/>
                        </a:rPr>
                      </a:br>
                      <a:r>
                        <a:rPr lang="en-IN" sz="1800">
                          <a:effectLst/>
                          <a:latin typeface="Times New Roman" panose="02020603050405020304" pitchFamily="18" charset="0"/>
                          <a:cs typeface="Times New Roman" panose="02020603050405020304" pitchFamily="18" charset="0"/>
                        </a:rPr>
                        <a:t>Data is added to the end of the file.</a:t>
                      </a:r>
                    </a:p>
                  </a:txBody>
                  <a:tcPr marL="56511" marR="56511" marT="28255" marB="28255" anchor="ctr">
                    <a:solidFill>
                      <a:schemeClr val="bg1"/>
                    </a:solidFill>
                  </a:tcPr>
                </a:tc>
                <a:tc>
                  <a:txBody>
                    <a:bodyPr/>
                    <a:lstStyle/>
                    <a:p>
                      <a:r>
                        <a:rPr lang="en-IN" sz="1800" dirty="0">
                          <a:effectLst/>
                          <a:latin typeface="Times New Roman" panose="02020603050405020304" pitchFamily="18" charset="0"/>
                          <a:cs typeface="Times New Roman" panose="02020603050405020304" pitchFamily="18" charset="0"/>
                        </a:rPr>
                        <a:t>If the file does not exist, it will be created.</a:t>
                      </a:r>
                    </a:p>
                  </a:txBody>
                  <a:tcPr marL="56511" marR="56511" marT="28255" marB="28255" anchor="ctr">
                    <a:solidFill>
                      <a:schemeClr val="bg1"/>
                    </a:solidFill>
                  </a:tcPr>
                </a:tc>
                <a:extLst>
                  <a:ext uri="{0D108BD9-81ED-4DB2-BD59-A6C34878D82A}">
                    <a16:rowId xmlns:a16="http://schemas.microsoft.com/office/drawing/2014/main" xmlns="" val="10007"/>
                  </a:ext>
                </a:extLst>
              </a:tr>
              <a:tr h="547358">
                <a:tc>
                  <a:txBody>
                    <a:bodyPr/>
                    <a:lstStyle/>
                    <a:p>
                      <a:pPr algn="ctr"/>
                      <a:r>
                        <a:rPr lang="en-IN" sz="1800" dirty="0">
                          <a:solidFill>
                            <a:schemeClr val="accent2">
                              <a:lumMod val="50000"/>
                            </a:schemeClr>
                          </a:solidFill>
                          <a:effectLst/>
                          <a:latin typeface="Times New Roman" panose="02020603050405020304" pitchFamily="18" charset="0"/>
                          <a:cs typeface="Times New Roman" panose="02020603050405020304" pitchFamily="18" charset="0"/>
                        </a:rPr>
                        <a:t>r+</a:t>
                      </a:r>
                    </a:p>
                  </a:txBody>
                  <a:tcPr marL="56511" marR="56511" marT="28255" marB="28255" anchor="ctr">
                    <a:solidFill>
                      <a:schemeClr val="bg1"/>
                    </a:solidFill>
                  </a:tcPr>
                </a:tc>
                <a:tc>
                  <a:txBody>
                    <a:bodyPr/>
                    <a:lstStyle/>
                    <a:p>
                      <a:r>
                        <a:rPr lang="en-IN" sz="1800">
                          <a:effectLst/>
                          <a:latin typeface="Times New Roman" panose="02020603050405020304" pitchFamily="18" charset="0"/>
                          <a:cs typeface="Times New Roman" panose="02020603050405020304" pitchFamily="18" charset="0"/>
                        </a:rPr>
                        <a:t>Open for both reading and writing.</a:t>
                      </a:r>
                    </a:p>
                  </a:txBody>
                  <a:tcPr marL="56511" marR="56511" marT="28255" marB="28255" anchor="ctr">
                    <a:solidFill>
                      <a:schemeClr val="bg1"/>
                    </a:solidFill>
                  </a:tcPr>
                </a:tc>
                <a:tc>
                  <a:txBody>
                    <a:bodyPr/>
                    <a:lstStyle/>
                    <a:p>
                      <a:r>
                        <a:rPr lang="en-IN" sz="1800">
                          <a:effectLst/>
                          <a:latin typeface="Times New Roman" panose="02020603050405020304" pitchFamily="18" charset="0"/>
                          <a:cs typeface="Times New Roman" panose="02020603050405020304" pitchFamily="18" charset="0"/>
                        </a:rPr>
                        <a:t>If the file does not exist, fopen() returns NULL.</a:t>
                      </a:r>
                    </a:p>
                  </a:txBody>
                  <a:tcPr marL="56511" marR="56511" marT="28255" marB="28255" anchor="ctr">
                    <a:solidFill>
                      <a:schemeClr val="bg1"/>
                    </a:solidFill>
                  </a:tcPr>
                </a:tc>
                <a:extLst>
                  <a:ext uri="{0D108BD9-81ED-4DB2-BD59-A6C34878D82A}">
                    <a16:rowId xmlns:a16="http://schemas.microsoft.com/office/drawing/2014/main" xmlns="" val="10008"/>
                  </a:ext>
                </a:extLst>
              </a:tr>
              <a:tr h="312775">
                <a:tc>
                  <a:txBody>
                    <a:bodyPr/>
                    <a:lstStyle/>
                    <a:p>
                      <a:pPr algn="ctr"/>
                      <a:r>
                        <a:rPr lang="en-IN" sz="1800" dirty="0" err="1">
                          <a:solidFill>
                            <a:schemeClr val="accent2">
                              <a:lumMod val="50000"/>
                            </a:schemeClr>
                          </a:solidFill>
                          <a:effectLst/>
                          <a:latin typeface="Times New Roman" panose="02020603050405020304" pitchFamily="18" charset="0"/>
                          <a:cs typeface="Times New Roman" panose="02020603050405020304" pitchFamily="18" charset="0"/>
                        </a:rPr>
                        <a:t>rb</a:t>
                      </a:r>
                      <a:r>
                        <a:rPr lang="en-IN" sz="1800" dirty="0">
                          <a:solidFill>
                            <a:schemeClr val="accent2">
                              <a:lumMod val="50000"/>
                            </a:schemeClr>
                          </a:solidFill>
                          <a:effectLst/>
                          <a:latin typeface="Times New Roman" panose="02020603050405020304" pitchFamily="18" charset="0"/>
                          <a:cs typeface="Times New Roman" panose="02020603050405020304" pitchFamily="18" charset="0"/>
                        </a:rPr>
                        <a:t>+</a:t>
                      </a:r>
                    </a:p>
                  </a:txBody>
                  <a:tcPr marL="56511" marR="56511" marT="28255" marB="28255" anchor="ctr">
                    <a:solidFill>
                      <a:schemeClr val="bg1"/>
                    </a:solidFill>
                  </a:tcPr>
                </a:tc>
                <a:tc>
                  <a:txBody>
                    <a:bodyPr/>
                    <a:lstStyle/>
                    <a:p>
                      <a:r>
                        <a:rPr lang="en-IN" sz="1800">
                          <a:effectLst/>
                          <a:latin typeface="Times New Roman" panose="02020603050405020304" pitchFamily="18" charset="0"/>
                          <a:cs typeface="Times New Roman" panose="02020603050405020304" pitchFamily="18" charset="0"/>
                        </a:rPr>
                        <a:t>Open for both reading and writing in binary mode.</a:t>
                      </a:r>
                    </a:p>
                  </a:txBody>
                  <a:tcPr marL="56511" marR="56511" marT="28255" marB="28255" anchor="ctr">
                    <a:solidFill>
                      <a:schemeClr val="bg1"/>
                    </a:solidFill>
                  </a:tcPr>
                </a:tc>
                <a:tc>
                  <a:txBody>
                    <a:bodyPr/>
                    <a:lstStyle/>
                    <a:p>
                      <a:r>
                        <a:rPr lang="en-IN" sz="1800">
                          <a:effectLst/>
                          <a:latin typeface="Times New Roman" panose="02020603050405020304" pitchFamily="18" charset="0"/>
                          <a:cs typeface="Times New Roman" panose="02020603050405020304" pitchFamily="18" charset="0"/>
                        </a:rPr>
                        <a:t>If the file does not exist, fopen() returns NULL.</a:t>
                      </a:r>
                    </a:p>
                  </a:txBody>
                  <a:tcPr marL="56511" marR="56511" marT="28255" marB="28255" anchor="ctr">
                    <a:solidFill>
                      <a:schemeClr val="bg1"/>
                    </a:solidFill>
                  </a:tcPr>
                </a:tc>
                <a:extLst>
                  <a:ext uri="{0D108BD9-81ED-4DB2-BD59-A6C34878D82A}">
                    <a16:rowId xmlns:a16="http://schemas.microsoft.com/office/drawing/2014/main" xmlns="" val="10009"/>
                  </a:ext>
                </a:extLst>
              </a:tr>
              <a:tr h="655181">
                <a:tc>
                  <a:txBody>
                    <a:bodyPr/>
                    <a:lstStyle/>
                    <a:p>
                      <a:pPr algn="ctr"/>
                      <a:r>
                        <a:rPr lang="en-IN" sz="1800" dirty="0">
                          <a:solidFill>
                            <a:schemeClr val="accent2">
                              <a:lumMod val="50000"/>
                            </a:schemeClr>
                          </a:solidFill>
                          <a:effectLst/>
                          <a:latin typeface="Times New Roman" panose="02020603050405020304" pitchFamily="18" charset="0"/>
                          <a:cs typeface="Times New Roman" panose="02020603050405020304" pitchFamily="18" charset="0"/>
                        </a:rPr>
                        <a:t>w+</a:t>
                      </a:r>
                    </a:p>
                  </a:txBody>
                  <a:tcPr marL="56511" marR="56511" marT="28255" marB="28255" anchor="ctr">
                    <a:solidFill>
                      <a:schemeClr val="bg1"/>
                    </a:solidFill>
                  </a:tcPr>
                </a:tc>
                <a:tc>
                  <a:txBody>
                    <a:bodyPr/>
                    <a:lstStyle/>
                    <a:p>
                      <a:r>
                        <a:rPr lang="en-IN" sz="1800">
                          <a:effectLst/>
                          <a:latin typeface="Times New Roman" panose="02020603050405020304" pitchFamily="18" charset="0"/>
                          <a:cs typeface="Times New Roman" panose="02020603050405020304" pitchFamily="18" charset="0"/>
                        </a:rPr>
                        <a:t>Open for both reading and writing.</a:t>
                      </a:r>
                    </a:p>
                  </a:txBody>
                  <a:tcPr marL="56511" marR="56511" marT="28255" marB="28255" anchor="ctr">
                    <a:solidFill>
                      <a:schemeClr val="bg1"/>
                    </a:solidFill>
                  </a:tcPr>
                </a:tc>
                <a:tc>
                  <a:txBody>
                    <a:bodyPr/>
                    <a:lstStyle/>
                    <a:p>
                      <a:r>
                        <a:rPr lang="en-IN" sz="1800" dirty="0">
                          <a:effectLst/>
                          <a:latin typeface="Times New Roman" panose="02020603050405020304" pitchFamily="18" charset="0"/>
                          <a:cs typeface="Times New Roman" panose="02020603050405020304" pitchFamily="18" charset="0"/>
                        </a:rPr>
                        <a:t>If the file exists, its contents are overwritten.</a:t>
                      </a:r>
                      <a:br>
                        <a:rPr lang="en-IN" sz="1800" dirty="0">
                          <a:effectLst/>
                          <a:latin typeface="Times New Roman" panose="02020603050405020304" pitchFamily="18" charset="0"/>
                          <a:cs typeface="Times New Roman" panose="02020603050405020304" pitchFamily="18" charset="0"/>
                        </a:rPr>
                      </a:br>
                      <a:r>
                        <a:rPr lang="en-IN" sz="1800" dirty="0">
                          <a:effectLst/>
                          <a:latin typeface="Times New Roman" panose="02020603050405020304" pitchFamily="18" charset="0"/>
                          <a:cs typeface="Times New Roman" panose="02020603050405020304" pitchFamily="18" charset="0"/>
                        </a:rPr>
                        <a:t>If the file does not exist, it will be created.</a:t>
                      </a:r>
                    </a:p>
                  </a:txBody>
                  <a:tcPr marL="56511" marR="56511" marT="28255" marB="28255" anchor="ctr">
                    <a:solidFill>
                      <a:schemeClr val="bg1"/>
                    </a:solidFill>
                  </a:tcPr>
                </a:tc>
                <a:extLst>
                  <a:ext uri="{0D108BD9-81ED-4DB2-BD59-A6C34878D82A}">
                    <a16:rowId xmlns:a16="http://schemas.microsoft.com/office/drawing/2014/main" xmlns="" val="10010"/>
                  </a:ext>
                </a:extLst>
              </a:tr>
              <a:tr h="572124">
                <a:tc>
                  <a:txBody>
                    <a:bodyPr/>
                    <a:lstStyle/>
                    <a:p>
                      <a:pPr algn="ctr"/>
                      <a:r>
                        <a:rPr lang="en-IN" sz="1800" dirty="0" err="1">
                          <a:solidFill>
                            <a:schemeClr val="accent2">
                              <a:lumMod val="50000"/>
                            </a:schemeClr>
                          </a:solidFill>
                          <a:effectLst/>
                          <a:latin typeface="Times New Roman" panose="02020603050405020304" pitchFamily="18" charset="0"/>
                          <a:cs typeface="Times New Roman" panose="02020603050405020304" pitchFamily="18" charset="0"/>
                        </a:rPr>
                        <a:t>wb</a:t>
                      </a:r>
                      <a:r>
                        <a:rPr lang="en-IN" sz="1800" dirty="0">
                          <a:solidFill>
                            <a:schemeClr val="accent2">
                              <a:lumMod val="50000"/>
                            </a:schemeClr>
                          </a:solidFill>
                          <a:effectLst/>
                          <a:latin typeface="Times New Roman" panose="02020603050405020304" pitchFamily="18" charset="0"/>
                          <a:cs typeface="Times New Roman" panose="02020603050405020304" pitchFamily="18" charset="0"/>
                        </a:rPr>
                        <a:t>+</a:t>
                      </a:r>
                    </a:p>
                  </a:txBody>
                  <a:tcPr marL="56511" marR="56511" marT="28255" marB="28255" anchor="ctr">
                    <a:solidFill>
                      <a:schemeClr val="bg1"/>
                    </a:solidFill>
                  </a:tcPr>
                </a:tc>
                <a:tc>
                  <a:txBody>
                    <a:bodyPr/>
                    <a:lstStyle/>
                    <a:p>
                      <a:r>
                        <a:rPr lang="en-IN" sz="1800">
                          <a:effectLst/>
                          <a:latin typeface="Times New Roman" panose="02020603050405020304" pitchFamily="18" charset="0"/>
                          <a:cs typeface="Times New Roman" panose="02020603050405020304" pitchFamily="18" charset="0"/>
                        </a:rPr>
                        <a:t>Open for both reading and writing in binary mode.</a:t>
                      </a:r>
                    </a:p>
                  </a:txBody>
                  <a:tcPr marL="56511" marR="56511" marT="28255" marB="28255" anchor="ctr">
                    <a:solidFill>
                      <a:schemeClr val="bg1"/>
                    </a:solidFill>
                  </a:tcPr>
                </a:tc>
                <a:tc>
                  <a:txBody>
                    <a:bodyPr/>
                    <a:lstStyle/>
                    <a:p>
                      <a:r>
                        <a:rPr lang="en-IN" sz="1800">
                          <a:effectLst/>
                          <a:latin typeface="Times New Roman" panose="02020603050405020304" pitchFamily="18" charset="0"/>
                          <a:cs typeface="Times New Roman" panose="02020603050405020304" pitchFamily="18" charset="0"/>
                        </a:rPr>
                        <a:t>If the file exists, its contents are overwritten.</a:t>
                      </a:r>
                      <a:br>
                        <a:rPr lang="en-IN" sz="1800">
                          <a:effectLst/>
                          <a:latin typeface="Times New Roman" panose="02020603050405020304" pitchFamily="18" charset="0"/>
                          <a:cs typeface="Times New Roman" panose="02020603050405020304" pitchFamily="18" charset="0"/>
                        </a:rPr>
                      </a:br>
                      <a:r>
                        <a:rPr lang="en-IN" sz="1800">
                          <a:effectLst/>
                          <a:latin typeface="Times New Roman" panose="02020603050405020304" pitchFamily="18" charset="0"/>
                          <a:cs typeface="Times New Roman" panose="02020603050405020304" pitchFamily="18" charset="0"/>
                        </a:rPr>
                        <a:t>If the file does not exist, it will be created.</a:t>
                      </a:r>
                    </a:p>
                  </a:txBody>
                  <a:tcPr marL="56511" marR="56511" marT="28255" marB="28255" anchor="ctr">
                    <a:solidFill>
                      <a:schemeClr val="bg1"/>
                    </a:solidFill>
                  </a:tcPr>
                </a:tc>
                <a:extLst>
                  <a:ext uri="{0D108BD9-81ED-4DB2-BD59-A6C34878D82A}">
                    <a16:rowId xmlns:a16="http://schemas.microsoft.com/office/drawing/2014/main" xmlns="" val="10011"/>
                  </a:ext>
                </a:extLst>
              </a:tr>
              <a:tr h="422230">
                <a:tc>
                  <a:txBody>
                    <a:bodyPr/>
                    <a:lstStyle/>
                    <a:p>
                      <a:pPr algn="ctr"/>
                      <a:r>
                        <a:rPr lang="en-IN" sz="1800" dirty="0">
                          <a:solidFill>
                            <a:schemeClr val="accent2">
                              <a:lumMod val="50000"/>
                            </a:schemeClr>
                          </a:solidFill>
                          <a:effectLst/>
                          <a:latin typeface="Times New Roman" panose="02020603050405020304" pitchFamily="18" charset="0"/>
                          <a:cs typeface="Times New Roman" panose="02020603050405020304" pitchFamily="18" charset="0"/>
                        </a:rPr>
                        <a:t>a+</a:t>
                      </a:r>
                    </a:p>
                  </a:txBody>
                  <a:tcPr marL="56511" marR="56511" marT="28255" marB="28255" anchor="ctr">
                    <a:solidFill>
                      <a:schemeClr val="bg1"/>
                    </a:solidFill>
                  </a:tcPr>
                </a:tc>
                <a:tc>
                  <a:txBody>
                    <a:bodyPr/>
                    <a:lstStyle/>
                    <a:p>
                      <a:r>
                        <a:rPr lang="en-IN" sz="1800">
                          <a:effectLst/>
                          <a:latin typeface="Times New Roman" panose="02020603050405020304" pitchFamily="18" charset="0"/>
                          <a:cs typeface="Times New Roman" panose="02020603050405020304" pitchFamily="18" charset="0"/>
                        </a:rPr>
                        <a:t>Open for both reading and appending.</a:t>
                      </a:r>
                    </a:p>
                  </a:txBody>
                  <a:tcPr marL="56511" marR="56511" marT="28255" marB="28255" anchor="ctr">
                    <a:solidFill>
                      <a:schemeClr val="bg1"/>
                    </a:solidFill>
                  </a:tcPr>
                </a:tc>
                <a:tc>
                  <a:txBody>
                    <a:bodyPr/>
                    <a:lstStyle/>
                    <a:p>
                      <a:r>
                        <a:rPr lang="en-IN" sz="1800">
                          <a:effectLst/>
                          <a:latin typeface="Times New Roman" panose="02020603050405020304" pitchFamily="18" charset="0"/>
                          <a:cs typeface="Times New Roman" panose="02020603050405020304" pitchFamily="18" charset="0"/>
                        </a:rPr>
                        <a:t>If the file does not exist, it will be created.</a:t>
                      </a:r>
                    </a:p>
                  </a:txBody>
                  <a:tcPr marL="56511" marR="56511" marT="28255" marB="28255" anchor="ctr">
                    <a:solidFill>
                      <a:schemeClr val="bg1"/>
                    </a:solidFill>
                  </a:tcPr>
                </a:tc>
                <a:extLst>
                  <a:ext uri="{0D108BD9-81ED-4DB2-BD59-A6C34878D82A}">
                    <a16:rowId xmlns:a16="http://schemas.microsoft.com/office/drawing/2014/main" xmlns="" val="10012"/>
                  </a:ext>
                </a:extLst>
              </a:tr>
              <a:tr h="572124">
                <a:tc>
                  <a:txBody>
                    <a:bodyPr/>
                    <a:lstStyle/>
                    <a:p>
                      <a:pPr algn="ctr"/>
                      <a:r>
                        <a:rPr lang="en-IN" sz="1800" dirty="0">
                          <a:effectLst/>
                          <a:latin typeface="Times New Roman" panose="02020603050405020304" pitchFamily="18" charset="0"/>
                          <a:cs typeface="Times New Roman" panose="02020603050405020304" pitchFamily="18" charset="0"/>
                        </a:rPr>
                        <a:t>ab+</a:t>
                      </a:r>
                    </a:p>
                  </a:txBody>
                  <a:tcPr marL="56511" marR="56511" marT="28255" marB="28255" anchor="ctr">
                    <a:solidFill>
                      <a:schemeClr val="bg1"/>
                    </a:solidFill>
                  </a:tcPr>
                </a:tc>
                <a:tc>
                  <a:txBody>
                    <a:bodyPr/>
                    <a:lstStyle/>
                    <a:p>
                      <a:r>
                        <a:rPr lang="en-IN" sz="1800">
                          <a:effectLst/>
                          <a:latin typeface="Times New Roman" panose="02020603050405020304" pitchFamily="18" charset="0"/>
                          <a:cs typeface="Times New Roman" panose="02020603050405020304" pitchFamily="18" charset="0"/>
                        </a:rPr>
                        <a:t>Open for both reading and appending in binary mode.</a:t>
                      </a:r>
                    </a:p>
                  </a:txBody>
                  <a:tcPr marL="56511" marR="56511" marT="28255" marB="28255" anchor="ctr">
                    <a:solidFill>
                      <a:schemeClr val="bg1"/>
                    </a:solidFill>
                  </a:tcPr>
                </a:tc>
                <a:tc>
                  <a:txBody>
                    <a:bodyPr/>
                    <a:lstStyle/>
                    <a:p>
                      <a:r>
                        <a:rPr lang="en-IN" sz="1800" dirty="0">
                          <a:effectLst/>
                          <a:latin typeface="Times New Roman" panose="02020603050405020304" pitchFamily="18" charset="0"/>
                          <a:cs typeface="Times New Roman" panose="02020603050405020304" pitchFamily="18" charset="0"/>
                        </a:rPr>
                        <a:t>If the file does not exist, it will be created.</a:t>
                      </a:r>
                    </a:p>
                  </a:txBody>
                  <a:tcPr marL="56511" marR="56511" marT="28255" marB="28255" anchor="ctr">
                    <a:solidFill>
                      <a:schemeClr val="bg1"/>
                    </a:solidFill>
                  </a:tcPr>
                </a:tc>
                <a:extLst>
                  <a:ext uri="{0D108BD9-81ED-4DB2-BD59-A6C34878D82A}">
                    <a16:rowId xmlns:a16="http://schemas.microsoft.com/office/drawing/2014/main" xmlns="" val="10013"/>
                  </a:ext>
                </a:extLst>
              </a:tr>
            </a:tbl>
          </a:graphicData>
        </a:graphic>
      </p:graphicFrame>
    </p:spTree>
    <p:extLst>
      <p:ext uri="{BB962C8B-B14F-4D97-AF65-F5344CB8AC3E}">
        <p14:creationId xmlns:p14="http://schemas.microsoft.com/office/powerpoint/2010/main" xmlns="" val="887604677"/>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63550"/>
          </a:xfrm>
        </p:spPr>
        <p:txBody>
          <a:bodyPr>
            <a:noAutofit/>
          </a:bodyPr>
          <a:lstStyle/>
          <a:p>
            <a:r>
              <a:rPr lang="en-IN" sz="2800" b="1" dirty="0">
                <a:latin typeface="Times New Roman" panose="02020603050405020304" pitchFamily="18" charset="0"/>
                <a:cs typeface="Times New Roman" panose="02020603050405020304" pitchFamily="18" charset="0"/>
              </a:rPr>
              <a:t>Closing a File</a:t>
            </a:r>
          </a:p>
        </p:txBody>
      </p:sp>
      <p:sp>
        <p:nvSpPr>
          <p:cNvPr id="3" name="Content Placeholder 2"/>
          <p:cNvSpPr>
            <a:spLocks noGrp="1"/>
          </p:cNvSpPr>
          <p:nvPr>
            <p:ph idx="1"/>
          </p:nvPr>
        </p:nvSpPr>
        <p:spPr>
          <a:xfrm>
            <a:off x="838200" y="1014413"/>
            <a:ext cx="10515600" cy="5162550"/>
          </a:xfrm>
        </p:spPr>
        <p:txBody>
          <a:bodyPr>
            <a:normAutofit/>
          </a:bodyPr>
          <a:lstStyle/>
          <a:p>
            <a:pPr>
              <a:lnSpc>
                <a:spcPct val="150000"/>
              </a:lnSpc>
              <a:spcBef>
                <a:spcPts val="0"/>
              </a:spcBef>
            </a:pPr>
            <a:r>
              <a:rPr lang="en-IN" sz="2400" dirty="0">
                <a:latin typeface="Times New Roman" panose="02020603050405020304" pitchFamily="18" charset="0"/>
                <a:cs typeface="Times New Roman" panose="02020603050405020304" pitchFamily="18" charset="0"/>
              </a:rPr>
              <a:t>The file (both text and binary) should be closed after reading/writing</a:t>
            </a:r>
            <a:r>
              <a:rPr lang="en-IN" sz="2400" dirty="0" smtClean="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a:p>
            <a:pPr>
              <a:lnSpc>
                <a:spcPct val="150000"/>
              </a:lnSpc>
              <a:spcBef>
                <a:spcPts val="0"/>
              </a:spcBef>
            </a:pPr>
            <a:r>
              <a:rPr lang="en-IN" sz="2400" dirty="0">
                <a:latin typeface="Times New Roman" panose="02020603050405020304" pitchFamily="18" charset="0"/>
                <a:cs typeface="Times New Roman" panose="02020603050405020304" pitchFamily="18" charset="0"/>
              </a:rPr>
              <a:t>Closing a file is performed using the </a:t>
            </a:r>
            <a:r>
              <a:rPr lang="en-IN" sz="2400" dirty="0" err="1">
                <a:latin typeface="Times New Roman" panose="02020603050405020304" pitchFamily="18" charset="0"/>
                <a:cs typeface="Times New Roman" panose="02020603050405020304" pitchFamily="18" charset="0"/>
              </a:rPr>
              <a:t>fclose</a:t>
            </a:r>
            <a:r>
              <a:rPr lang="en-IN" sz="2400" dirty="0">
                <a:latin typeface="Times New Roman" panose="02020603050405020304" pitchFamily="18" charset="0"/>
                <a:cs typeface="Times New Roman" panose="02020603050405020304" pitchFamily="18" charset="0"/>
              </a:rPr>
              <a:t>() function</a:t>
            </a:r>
            <a:r>
              <a:rPr lang="en-IN" sz="2400" dirty="0" smtClean="0">
                <a:latin typeface="Times New Roman" panose="02020603050405020304" pitchFamily="18" charset="0"/>
                <a:cs typeface="Times New Roman" panose="02020603050405020304" pitchFamily="18" charset="0"/>
              </a:rPr>
              <a:t>.</a:t>
            </a:r>
          </a:p>
          <a:p>
            <a:pPr marL="1257300" indent="0">
              <a:lnSpc>
                <a:spcPct val="150000"/>
              </a:lnSpc>
              <a:spcBef>
                <a:spcPts val="0"/>
              </a:spcBef>
              <a:buNone/>
            </a:pPr>
            <a:r>
              <a:rPr lang="en-IN" sz="2400" dirty="0" err="1">
                <a:solidFill>
                  <a:srgbClr val="FF0000"/>
                </a:solidFill>
                <a:latin typeface="Times New Roman" panose="02020603050405020304" pitchFamily="18" charset="0"/>
                <a:cs typeface="Times New Roman" panose="02020603050405020304" pitchFamily="18" charset="0"/>
              </a:rPr>
              <a:t>fclose</a:t>
            </a:r>
            <a:r>
              <a:rPr lang="en-IN" sz="2400" dirty="0">
                <a:solidFill>
                  <a:srgbClr val="FF0000"/>
                </a:solidFill>
                <a:latin typeface="Times New Roman" panose="02020603050405020304" pitchFamily="18" charset="0"/>
                <a:cs typeface="Times New Roman" panose="02020603050405020304" pitchFamily="18" charset="0"/>
              </a:rPr>
              <a:t>(</a:t>
            </a:r>
            <a:r>
              <a:rPr lang="en-IN" sz="2400" dirty="0" err="1">
                <a:solidFill>
                  <a:srgbClr val="FF0000"/>
                </a:solidFill>
                <a:latin typeface="Times New Roman" panose="02020603050405020304" pitchFamily="18" charset="0"/>
                <a:cs typeface="Times New Roman" panose="02020603050405020304" pitchFamily="18" charset="0"/>
              </a:rPr>
              <a:t>fptr</a:t>
            </a:r>
            <a:r>
              <a:rPr lang="en-IN" sz="2400" dirty="0" smtClean="0">
                <a:solidFill>
                  <a:srgbClr val="FF0000"/>
                </a:solidFill>
                <a:latin typeface="Times New Roman" panose="02020603050405020304" pitchFamily="18" charset="0"/>
                <a:cs typeface="Times New Roman" panose="02020603050405020304" pitchFamily="18" charset="0"/>
              </a:rPr>
              <a:t>);</a:t>
            </a:r>
          </a:p>
          <a:p>
            <a:pPr marL="85725" indent="0">
              <a:lnSpc>
                <a:spcPct val="150000"/>
              </a:lnSpc>
              <a:spcBef>
                <a:spcPts val="0"/>
              </a:spcBef>
              <a:buNone/>
            </a:pPr>
            <a:r>
              <a:rPr lang="en-IN" sz="2400" dirty="0">
                <a:latin typeface="Times New Roman" panose="02020603050405020304" pitchFamily="18" charset="0"/>
                <a:cs typeface="Times New Roman" panose="02020603050405020304" pitchFamily="18" charset="0"/>
              </a:rPr>
              <a:t>Here, </a:t>
            </a:r>
            <a:r>
              <a:rPr lang="en-IN" sz="2400" dirty="0" err="1">
                <a:latin typeface="Times New Roman" panose="02020603050405020304" pitchFamily="18" charset="0"/>
                <a:cs typeface="Times New Roman" panose="02020603050405020304" pitchFamily="18" charset="0"/>
              </a:rPr>
              <a:t>fptr</a:t>
            </a:r>
            <a:r>
              <a:rPr lang="en-IN" sz="2400" dirty="0">
                <a:latin typeface="Times New Roman" panose="02020603050405020304" pitchFamily="18" charset="0"/>
                <a:cs typeface="Times New Roman" panose="02020603050405020304" pitchFamily="18" charset="0"/>
              </a:rPr>
              <a:t> is a file pointer associated with the file to be closed</a:t>
            </a:r>
            <a:r>
              <a:rPr lang="en-IN" sz="2400" dirty="0" smtClean="0">
                <a:latin typeface="Times New Roman" panose="02020603050405020304" pitchFamily="18" charset="0"/>
                <a:cs typeface="Times New Roman" panose="02020603050405020304" pitchFamily="18" charset="0"/>
              </a:rPr>
              <a:t>.</a:t>
            </a:r>
          </a:p>
          <a:p>
            <a:pPr marL="85725" indent="0">
              <a:lnSpc>
                <a:spcPct val="150000"/>
              </a:lnSpc>
              <a:spcBef>
                <a:spcPts val="0"/>
              </a:spcBef>
              <a:buNone/>
            </a:pPr>
            <a:endParaRPr lang="en-IN" sz="2400" dirty="0" smtClean="0">
              <a:latin typeface="Times New Roman" panose="02020603050405020304" pitchFamily="18" charset="0"/>
              <a:cs typeface="Times New Roman" panose="02020603050405020304" pitchFamily="18" charset="0"/>
            </a:endParaRPr>
          </a:p>
          <a:p>
            <a:pPr marL="1257300" indent="0">
              <a:lnSpc>
                <a:spcPct val="150000"/>
              </a:lnSpc>
              <a:spcBef>
                <a:spcPts val="0"/>
              </a:spcBef>
              <a:buNone/>
            </a:pPr>
            <a:endParaRPr lang="en-IN" sz="2400" dirty="0">
              <a:latin typeface="Times New Roman" panose="02020603050405020304" pitchFamily="18" charset="0"/>
              <a:cs typeface="Times New Roman" panose="02020603050405020304" pitchFamily="18" charset="0"/>
            </a:endParaRPr>
          </a:p>
          <a:p>
            <a:pPr marL="1257300" indent="0">
              <a:lnSpc>
                <a:spcPct val="150000"/>
              </a:lnSpc>
              <a:spcBef>
                <a:spcPts val="0"/>
              </a:spcBef>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1366563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943" y="365126"/>
            <a:ext cx="11625943" cy="627652"/>
          </a:xfrm>
        </p:spPr>
        <p:txBody>
          <a:bodyPr>
            <a:normAutofit fontScale="90000"/>
          </a:bodyPr>
          <a:lstStyle/>
          <a:p>
            <a:r>
              <a:rPr lang="en-US" dirty="0" err="1" smtClean="0"/>
              <a:t>strcpy</a:t>
            </a:r>
            <a:r>
              <a:rPr lang="en-US" dirty="0" smtClean="0"/>
              <a:t>( )copies one string in to another </a:t>
            </a:r>
            <a:r>
              <a:rPr lang="en-US" dirty="0" err="1" smtClean="0"/>
              <a:t>another</a:t>
            </a:r>
            <a:r>
              <a:rPr lang="en-US" dirty="0" smtClean="0"/>
              <a:t> string</a:t>
            </a:r>
            <a:endParaRPr lang="en-US" dirty="0"/>
          </a:p>
        </p:txBody>
      </p:sp>
      <p:sp>
        <p:nvSpPr>
          <p:cNvPr id="3" name="Content Placeholder 2"/>
          <p:cNvSpPr>
            <a:spLocks noGrp="1"/>
          </p:cNvSpPr>
          <p:nvPr>
            <p:ph idx="1"/>
          </p:nvPr>
        </p:nvSpPr>
        <p:spPr>
          <a:xfrm>
            <a:off x="838200" y="1240971"/>
            <a:ext cx="10515600" cy="4935992"/>
          </a:xfrm>
        </p:spPr>
        <p:txBody>
          <a:bodyPr>
            <a:noAutofit/>
          </a:bodyPr>
          <a:lstStyle/>
          <a:p>
            <a:pPr algn="just">
              <a:lnSpc>
                <a:spcPct val="150000"/>
              </a:lnSpc>
              <a:spcBef>
                <a:spcPts val="0"/>
              </a:spcBef>
              <a:buNone/>
            </a:pPr>
            <a:r>
              <a:rPr lang="en-US" sz="1800" b="1" dirty="0" err="1" smtClean="0"/>
              <a:t>strcpy</a:t>
            </a:r>
            <a:r>
              <a:rPr lang="en-US" sz="1800" b="1" dirty="0" smtClean="0"/>
              <a:t>( ) Function :</a:t>
            </a:r>
          </a:p>
          <a:p>
            <a:pPr algn="just">
              <a:lnSpc>
                <a:spcPct val="150000"/>
              </a:lnSpc>
              <a:spcBef>
                <a:spcPts val="0"/>
              </a:spcBef>
            </a:pPr>
            <a:r>
              <a:rPr lang="en-US" sz="1800" dirty="0" smtClean="0"/>
              <a:t>The </a:t>
            </a:r>
            <a:r>
              <a:rPr lang="en-US" sz="1800" dirty="0" err="1" smtClean="0"/>
              <a:t>strcpy</a:t>
            </a:r>
            <a:r>
              <a:rPr lang="en-US" sz="1800" dirty="0" smtClean="0"/>
              <a:t>() function copies the string to the another character array.</a:t>
            </a:r>
          </a:p>
          <a:p>
            <a:pPr algn="just">
              <a:lnSpc>
                <a:spcPct val="150000"/>
              </a:lnSpc>
              <a:spcBef>
                <a:spcPts val="0"/>
              </a:spcBef>
              <a:buNone/>
            </a:pPr>
            <a:r>
              <a:rPr lang="en-US" sz="1800" b="1" dirty="0" smtClean="0"/>
              <a:t>Syntax:  </a:t>
            </a:r>
            <a:r>
              <a:rPr lang="fr-FR" sz="1800" b="1" dirty="0" smtClean="0"/>
              <a:t>char* </a:t>
            </a:r>
            <a:r>
              <a:rPr lang="fr-FR" sz="1800" b="1" dirty="0" err="1" smtClean="0"/>
              <a:t>strcpy</a:t>
            </a:r>
            <a:r>
              <a:rPr lang="fr-FR" sz="1800" b="1" dirty="0" smtClean="0"/>
              <a:t>(char* destination, </a:t>
            </a:r>
            <a:r>
              <a:rPr lang="fr-FR" sz="1800" b="1" dirty="0" err="1" smtClean="0"/>
              <a:t>const</a:t>
            </a:r>
            <a:r>
              <a:rPr lang="fr-FR" sz="1800" b="1" dirty="0" smtClean="0"/>
              <a:t> char* source);</a:t>
            </a:r>
            <a:endParaRPr lang="en-US" sz="1800" dirty="0" smtClean="0"/>
          </a:p>
          <a:p>
            <a:pPr algn="just">
              <a:lnSpc>
                <a:spcPct val="150000"/>
              </a:lnSpc>
              <a:spcBef>
                <a:spcPts val="0"/>
              </a:spcBef>
              <a:buNone/>
            </a:pPr>
            <a:r>
              <a:rPr lang="en-US" sz="1800" b="1" dirty="0" smtClean="0"/>
              <a:t>Example:</a:t>
            </a:r>
            <a:endParaRPr lang="en-US" sz="1800" dirty="0" smtClean="0"/>
          </a:p>
          <a:p>
            <a:pPr algn="just">
              <a:lnSpc>
                <a:spcPct val="150000"/>
              </a:lnSpc>
              <a:spcBef>
                <a:spcPts val="0"/>
              </a:spcBef>
              <a:buNone/>
            </a:pPr>
            <a:r>
              <a:rPr lang="en-US" sz="1800" b="1" dirty="0" err="1" smtClean="0"/>
              <a:t>strcpy</a:t>
            </a:r>
            <a:r>
              <a:rPr lang="en-US" sz="1800" b="1" dirty="0" smtClean="0"/>
              <a:t> ( str1, str2) – It copies contents of str2 into str1.</a:t>
            </a:r>
            <a:endParaRPr lang="en-US" sz="1800" dirty="0" smtClean="0"/>
          </a:p>
          <a:p>
            <a:pPr algn="just">
              <a:lnSpc>
                <a:spcPct val="150000"/>
              </a:lnSpc>
              <a:spcBef>
                <a:spcPts val="0"/>
              </a:spcBef>
              <a:buNone/>
            </a:pPr>
            <a:r>
              <a:rPr lang="en-US" sz="1800" b="1" dirty="0" err="1" smtClean="0"/>
              <a:t>strcpy</a:t>
            </a:r>
            <a:r>
              <a:rPr lang="en-US" sz="1800" b="1" dirty="0" smtClean="0"/>
              <a:t> ( str2, str1) – It copies contents of str1 into str2.</a:t>
            </a:r>
            <a:endParaRPr lang="en-US" sz="1800" dirty="0" smtClean="0"/>
          </a:p>
          <a:p>
            <a:pPr algn="just">
              <a:lnSpc>
                <a:spcPct val="150000"/>
              </a:lnSpc>
              <a:spcBef>
                <a:spcPts val="0"/>
              </a:spcBef>
            </a:pPr>
            <a:r>
              <a:rPr lang="en-US" sz="1800" dirty="0" smtClean="0"/>
              <a:t>If destination string length is less than source string, entire source string value won’t be copied into destination string.</a:t>
            </a:r>
          </a:p>
          <a:p>
            <a:pPr algn="just">
              <a:lnSpc>
                <a:spcPct val="150000"/>
              </a:lnSpc>
              <a:spcBef>
                <a:spcPts val="0"/>
              </a:spcBef>
            </a:pPr>
            <a:r>
              <a:rPr lang="en-US" sz="1800" dirty="0" smtClean="0"/>
              <a:t>For example, consider destination string length is 20 and source string length is 30. Then, only 20 characters from source string will be copied into destination string and remaining 10 characters won’t be copied and will be truncated.</a:t>
            </a:r>
          </a:p>
          <a:p>
            <a:pPr algn="just">
              <a:lnSpc>
                <a:spcPct val="150000"/>
              </a:lnSpc>
              <a:spcBef>
                <a:spcPts val="0"/>
              </a:spcBef>
              <a:buNone/>
            </a:pPr>
            <a:endParaRPr lang="en-US" sz="1800" dirty="0" smtClean="0"/>
          </a:p>
          <a:p>
            <a:pPr algn="just">
              <a:lnSpc>
                <a:spcPct val="150000"/>
              </a:lnSpc>
              <a:spcBef>
                <a:spcPts val="0"/>
              </a:spcBef>
              <a:buNone/>
            </a:pPr>
            <a:r>
              <a:rPr lang="en-US" sz="1800" b="1" dirty="0" smtClean="0"/>
              <a:t> </a:t>
            </a:r>
            <a:endParaRPr lang="en-US" sz="1800" dirty="0"/>
          </a:p>
        </p:txBody>
      </p:sp>
    </p:spTree>
    <p:extLst>
      <p:ext uri="{BB962C8B-B14F-4D97-AF65-F5344CB8AC3E}">
        <p14:creationId xmlns:p14="http://schemas.microsoft.com/office/powerpoint/2010/main" xmlns="" val="1937601424"/>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06413"/>
          </a:xfrm>
        </p:spPr>
        <p:txBody>
          <a:bodyPr>
            <a:normAutofit/>
          </a:bodyPr>
          <a:lstStyle/>
          <a:p>
            <a:r>
              <a:rPr lang="en-IN" sz="2400" b="1" dirty="0">
                <a:latin typeface="Times New Roman" panose="02020603050405020304" pitchFamily="18" charset="0"/>
                <a:cs typeface="Times New Roman" panose="02020603050405020304" pitchFamily="18" charset="0"/>
              </a:rPr>
              <a:t>Reading and writing to a text file</a:t>
            </a:r>
          </a:p>
        </p:txBody>
      </p:sp>
      <p:sp>
        <p:nvSpPr>
          <p:cNvPr id="3" name="Content Placeholder 2"/>
          <p:cNvSpPr>
            <a:spLocks noGrp="1"/>
          </p:cNvSpPr>
          <p:nvPr>
            <p:ph idx="1"/>
          </p:nvPr>
        </p:nvSpPr>
        <p:spPr>
          <a:xfrm>
            <a:off x="838200" y="1128713"/>
            <a:ext cx="10515600" cy="5048250"/>
          </a:xfrm>
        </p:spPr>
        <p:txBody>
          <a:bodyPr>
            <a:normAutofit/>
          </a:bodyPr>
          <a:lstStyle/>
          <a:p>
            <a:pPr>
              <a:lnSpc>
                <a:spcPct val="150000"/>
              </a:lnSpc>
              <a:spcBef>
                <a:spcPts val="0"/>
              </a:spcBef>
            </a:pPr>
            <a:r>
              <a:rPr lang="en-IN" sz="2400" dirty="0">
                <a:latin typeface="Times New Roman" panose="02020603050405020304" pitchFamily="18" charset="0"/>
                <a:cs typeface="Times New Roman" panose="02020603050405020304" pitchFamily="18" charset="0"/>
              </a:rPr>
              <a:t>For reading and writing to a text file, we use the functions </a:t>
            </a:r>
            <a:r>
              <a:rPr lang="en-IN" sz="2400" dirty="0" err="1">
                <a:solidFill>
                  <a:srgbClr val="00B0F0"/>
                </a:solidFill>
                <a:latin typeface="Times New Roman" panose="02020603050405020304" pitchFamily="18" charset="0"/>
                <a:cs typeface="Times New Roman" panose="02020603050405020304" pitchFamily="18" charset="0"/>
              </a:rPr>
              <a:t>fprintf</a:t>
            </a:r>
            <a:r>
              <a:rPr lang="en-IN" sz="2400" dirty="0">
                <a:solidFill>
                  <a:srgbClr val="00B0F0"/>
                </a:solidFill>
                <a:latin typeface="Times New Roman" panose="02020603050405020304" pitchFamily="18" charset="0"/>
                <a:cs typeface="Times New Roman" panose="02020603050405020304" pitchFamily="18" charset="0"/>
              </a:rPr>
              <a:t>() and </a:t>
            </a:r>
            <a:r>
              <a:rPr lang="en-IN" sz="2400" dirty="0" err="1">
                <a:solidFill>
                  <a:srgbClr val="00B0F0"/>
                </a:solidFill>
                <a:latin typeface="Times New Roman" panose="02020603050405020304" pitchFamily="18" charset="0"/>
                <a:cs typeface="Times New Roman" panose="02020603050405020304" pitchFamily="18" charset="0"/>
              </a:rPr>
              <a:t>fscanf</a:t>
            </a:r>
            <a:r>
              <a:rPr lang="en-IN" sz="2400" dirty="0" smtClean="0">
                <a:solidFill>
                  <a:srgbClr val="00B0F0"/>
                </a:solidFill>
                <a:latin typeface="Times New Roman" panose="02020603050405020304" pitchFamily="18" charset="0"/>
                <a:cs typeface="Times New Roman" panose="02020603050405020304" pitchFamily="18" charset="0"/>
              </a:rPr>
              <a:t>().</a:t>
            </a:r>
          </a:p>
          <a:p>
            <a:pPr algn="just">
              <a:lnSpc>
                <a:spcPct val="150000"/>
              </a:lnSpc>
              <a:spcBef>
                <a:spcPts val="0"/>
              </a:spcBef>
            </a:pPr>
            <a:r>
              <a:rPr lang="en-IN" sz="2400" dirty="0">
                <a:latin typeface="Times New Roman" panose="02020603050405020304" pitchFamily="18" charset="0"/>
                <a:cs typeface="Times New Roman" panose="02020603050405020304" pitchFamily="18" charset="0"/>
              </a:rPr>
              <a:t>They are just the file versions of printf() and </a:t>
            </a:r>
            <a:r>
              <a:rPr lang="en-IN" sz="2400" dirty="0" err="1">
                <a:latin typeface="Times New Roman" panose="02020603050405020304" pitchFamily="18" charset="0"/>
                <a:cs typeface="Times New Roman" panose="02020603050405020304" pitchFamily="18" charset="0"/>
              </a:rPr>
              <a:t>scanf</a:t>
            </a:r>
            <a:r>
              <a:rPr lang="en-IN" sz="2400" dirty="0">
                <a:latin typeface="Times New Roman" panose="02020603050405020304" pitchFamily="18" charset="0"/>
                <a:cs typeface="Times New Roman" panose="02020603050405020304" pitchFamily="18" charset="0"/>
              </a:rPr>
              <a:t>(). The only difference is that </a:t>
            </a:r>
            <a:r>
              <a:rPr lang="en-IN" sz="2400" dirty="0" err="1">
                <a:latin typeface="Times New Roman" panose="02020603050405020304" pitchFamily="18" charset="0"/>
                <a:cs typeface="Times New Roman" panose="02020603050405020304" pitchFamily="18" charset="0"/>
              </a:rPr>
              <a:t>fprint</a:t>
            </a:r>
            <a:r>
              <a:rPr lang="en-IN" sz="2400" dirty="0">
                <a:latin typeface="Times New Roman" panose="02020603050405020304" pitchFamily="18" charset="0"/>
                <a:cs typeface="Times New Roman" panose="02020603050405020304" pitchFamily="18" charset="0"/>
              </a:rPr>
              <a:t>() and </a:t>
            </a:r>
            <a:r>
              <a:rPr lang="en-IN" sz="2400" dirty="0" err="1">
                <a:latin typeface="Times New Roman" panose="02020603050405020304" pitchFamily="18" charset="0"/>
                <a:cs typeface="Times New Roman" panose="02020603050405020304" pitchFamily="18" charset="0"/>
              </a:rPr>
              <a:t>fscanf</a:t>
            </a:r>
            <a:r>
              <a:rPr lang="en-IN" sz="2400" dirty="0">
                <a:latin typeface="Times New Roman" panose="02020603050405020304" pitchFamily="18" charset="0"/>
                <a:cs typeface="Times New Roman" panose="02020603050405020304" pitchFamily="18" charset="0"/>
              </a:rPr>
              <a:t>() expects a pointer to the structure FILE</a:t>
            </a:r>
            <a:r>
              <a:rPr lang="en-IN" sz="2400" dirty="0" smtClean="0">
                <a:latin typeface="Times New Roman" panose="02020603050405020304" pitchFamily="18" charset="0"/>
                <a:cs typeface="Times New Roman" panose="02020603050405020304" pitchFamily="18" charset="0"/>
              </a:rPr>
              <a:t>.</a:t>
            </a:r>
          </a:p>
          <a:p>
            <a:pPr algn="just">
              <a:lnSpc>
                <a:spcPct val="150000"/>
              </a:lnSpc>
              <a:spcBef>
                <a:spcPts val="0"/>
              </a:spcBef>
            </a:pPr>
            <a:endParaRPr lang="en-IN" sz="2400" dirty="0" smtClean="0">
              <a:latin typeface="Times New Roman" panose="02020603050405020304" pitchFamily="18" charset="0"/>
              <a:cs typeface="Times New Roman" panose="02020603050405020304" pitchFamily="18" charset="0"/>
            </a:endParaRPr>
          </a:p>
          <a:p>
            <a:pPr algn="just">
              <a:lnSpc>
                <a:spcPct val="150000"/>
              </a:lnSpc>
              <a:spcBef>
                <a:spcPts val="0"/>
              </a:spcBef>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009513927"/>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1038" y="207963"/>
            <a:ext cx="10515600" cy="463550"/>
          </a:xfrm>
        </p:spPr>
        <p:txBody>
          <a:bodyPr>
            <a:normAutofit/>
          </a:bodyPr>
          <a:lstStyle/>
          <a:p>
            <a:r>
              <a:rPr lang="en-IN" sz="2400" b="1" dirty="0">
                <a:latin typeface="Times New Roman" panose="02020603050405020304" pitchFamily="18" charset="0"/>
                <a:cs typeface="Times New Roman" panose="02020603050405020304" pitchFamily="18" charset="0"/>
              </a:rPr>
              <a:t>Example </a:t>
            </a:r>
            <a:r>
              <a:rPr lang="en-IN" sz="2400" b="1" dirty="0" smtClean="0">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Write to a text file</a:t>
            </a:r>
          </a:p>
        </p:txBody>
      </p:sp>
      <p:sp>
        <p:nvSpPr>
          <p:cNvPr id="3" name="Content Placeholder 2"/>
          <p:cNvSpPr>
            <a:spLocks noGrp="1"/>
          </p:cNvSpPr>
          <p:nvPr>
            <p:ph idx="1"/>
          </p:nvPr>
        </p:nvSpPr>
        <p:spPr>
          <a:xfrm>
            <a:off x="838200" y="1057275"/>
            <a:ext cx="6276975" cy="5119688"/>
          </a:xfrm>
        </p:spPr>
        <p:txBody>
          <a:bodyPr>
            <a:noAutofit/>
          </a:bodyPr>
          <a:lstStyle/>
          <a:p>
            <a:pPr marL="0" indent="0">
              <a:lnSpc>
                <a:spcPct val="100000"/>
              </a:lnSpc>
              <a:spcBef>
                <a:spcPts val="0"/>
              </a:spcBef>
              <a:buNone/>
            </a:pPr>
            <a:r>
              <a:rPr lang="en-IN" sz="2400" dirty="0">
                <a:latin typeface="Times New Roman" panose="02020603050405020304" pitchFamily="18" charset="0"/>
                <a:cs typeface="Times New Roman" panose="02020603050405020304" pitchFamily="18" charset="0"/>
              </a:rPr>
              <a:t>#include &lt;stdio.h&gt;</a:t>
            </a:r>
          </a:p>
          <a:p>
            <a:pPr marL="0" indent="0">
              <a:lnSpc>
                <a:spcPct val="100000"/>
              </a:lnSpc>
              <a:spcBef>
                <a:spcPts val="0"/>
              </a:spcBef>
              <a:buNone/>
            </a:pPr>
            <a:r>
              <a:rPr lang="en-IN" sz="2400" dirty="0">
                <a:latin typeface="Times New Roman" panose="02020603050405020304" pitchFamily="18" charset="0"/>
                <a:cs typeface="Times New Roman" panose="02020603050405020304" pitchFamily="18" charset="0"/>
              </a:rPr>
              <a:t>#include &lt;</a:t>
            </a:r>
            <a:r>
              <a:rPr lang="en-IN" sz="2400" dirty="0" err="1">
                <a:latin typeface="Times New Roman" panose="02020603050405020304" pitchFamily="18" charset="0"/>
                <a:cs typeface="Times New Roman" panose="02020603050405020304" pitchFamily="18" charset="0"/>
              </a:rPr>
              <a:t>stdlib.h</a:t>
            </a:r>
            <a:r>
              <a:rPr lang="en-IN" sz="2400" dirty="0">
                <a:latin typeface="Times New Roman" panose="02020603050405020304" pitchFamily="18" charset="0"/>
                <a:cs typeface="Times New Roman" panose="02020603050405020304" pitchFamily="18" charset="0"/>
              </a:rPr>
              <a:t>&gt;</a:t>
            </a:r>
          </a:p>
          <a:p>
            <a:pPr marL="0" indent="0">
              <a:lnSpc>
                <a:spcPct val="100000"/>
              </a:lnSpc>
              <a:spcBef>
                <a:spcPts val="0"/>
              </a:spcBef>
              <a:buNone/>
            </a:pPr>
            <a:r>
              <a:rPr lang="en-IN" sz="2400" dirty="0" smtClean="0">
                <a:latin typeface="Times New Roman" panose="02020603050405020304" pitchFamily="18" charset="0"/>
                <a:cs typeface="Times New Roman" panose="02020603050405020304" pitchFamily="18" charset="0"/>
              </a:rPr>
              <a:t>void </a:t>
            </a:r>
            <a:r>
              <a:rPr lang="en-IN" sz="2400" dirty="0">
                <a:latin typeface="Times New Roman" panose="02020603050405020304" pitchFamily="18" charset="0"/>
                <a:cs typeface="Times New Roman" panose="02020603050405020304" pitchFamily="18" charset="0"/>
              </a:rPr>
              <a:t>main()</a:t>
            </a:r>
          </a:p>
          <a:p>
            <a:pPr marL="0" indent="0">
              <a:lnSpc>
                <a:spcPct val="100000"/>
              </a:lnSpc>
              <a:spcBef>
                <a:spcPts val="0"/>
              </a:spcBef>
              <a:buNone/>
            </a:pPr>
            <a:r>
              <a:rPr lang="en-IN" sz="2400" dirty="0">
                <a:latin typeface="Times New Roman" panose="02020603050405020304" pitchFamily="18" charset="0"/>
                <a:cs typeface="Times New Roman" panose="02020603050405020304" pitchFamily="18" charset="0"/>
              </a:rPr>
              <a:t>{</a:t>
            </a:r>
          </a:p>
          <a:p>
            <a:pPr marL="0" indent="0">
              <a:lnSpc>
                <a:spcPct val="100000"/>
              </a:lnSpc>
              <a:spcBef>
                <a:spcPts val="0"/>
              </a:spcBef>
              <a:buNone/>
            </a:pPr>
            <a:r>
              <a:rPr lang="en-IN" sz="2400" dirty="0">
                <a:latin typeface="Times New Roman" panose="02020603050405020304" pitchFamily="18" charset="0"/>
                <a:cs typeface="Times New Roman" panose="02020603050405020304" pitchFamily="18" charset="0"/>
              </a:rPr>
              <a:t>   int </a:t>
            </a:r>
            <a:r>
              <a:rPr lang="en-IN" sz="2400" dirty="0" err="1">
                <a:latin typeface="Times New Roman" panose="02020603050405020304" pitchFamily="18" charset="0"/>
                <a:cs typeface="Times New Roman" panose="02020603050405020304" pitchFamily="18" charset="0"/>
              </a:rPr>
              <a:t>num</a:t>
            </a:r>
            <a:r>
              <a:rPr lang="en-IN" sz="2400" dirty="0">
                <a:latin typeface="Times New Roman" panose="02020603050405020304" pitchFamily="18" charset="0"/>
                <a:cs typeface="Times New Roman" panose="02020603050405020304" pitchFamily="18" charset="0"/>
              </a:rPr>
              <a:t>;</a:t>
            </a:r>
          </a:p>
          <a:p>
            <a:pPr marL="0" indent="0">
              <a:lnSpc>
                <a:spcPct val="100000"/>
              </a:lnSpc>
              <a:spcBef>
                <a:spcPts val="0"/>
              </a:spcBef>
              <a:buNone/>
            </a:pPr>
            <a:r>
              <a:rPr lang="en-IN" sz="2400" dirty="0">
                <a:latin typeface="Times New Roman" panose="02020603050405020304" pitchFamily="18" charset="0"/>
                <a:cs typeface="Times New Roman" panose="02020603050405020304" pitchFamily="18" charset="0"/>
              </a:rPr>
              <a:t>   FILE *</a:t>
            </a:r>
            <a:r>
              <a:rPr lang="en-IN" sz="2400" dirty="0" err="1">
                <a:latin typeface="Times New Roman" panose="02020603050405020304" pitchFamily="18" charset="0"/>
                <a:cs typeface="Times New Roman" panose="02020603050405020304" pitchFamily="18" charset="0"/>
              </a:rPr>
              <a:t>fptr</a:t>
            </a:r>
            <a:r>
              <a:rPr lang="en-IN" sz="2400" dirty="0">
                <a:latin typeface="Times New Roman" panose="02020603050405020304" pitchFamily="18" charset="0"/>
                <a:cs typeface="Times New Roman" panose="02020603050405020304" pitchFamily="18" charset="0"/>
              </a:rPr>
              <a:t>;</a:t>
            </a:r>
          </a:p>
          <a:p>
            <a:pPr marL="0" indent="0">
              <a:lnSpc>
                <a:spcPct val="100000"/>
              </a:lnSpc>
              <a:spcBef>
                <a:spcPts val="0"/>
              </a:spcBef>
              <a:buNone/>
            </a:pPr>
            <a:r>
              <a:rPr lang="en-IN" sz="2400" dirty="0" smtClean="0">
                <a:latin typeface="Times New Roman" panose="02020603050405020304" pitchFamily="18" charset="0"/>
                <a:cs typeface="Times New Roman" panose="02020603050405020304" pitchFamily="18" charset="0"/>
              </a:rPr>
              <a:t>   </a:t>
            </a:r>
            <a:r>
              <a:rPr lang="en-IN" sz="2400" dirty="0" err="1" smtClean="0">
                <a:latin typeface="Times New Roman" panose="02020603050405020304" pitchFamily="18" charset="0"/>
                <a:cs typeface="Times New Roman" panose="02020603050405020304" pitchFamily="18" charset="0"/>
              </a:rPr>
              <a:t>fptr</a:t>
            </a:r>
            <a:r>
              <a:rPr lang="en-IN" sz="2400" dirty="0" smtClean="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fopen</a:t>
            </a:r>
            <a:r>
              <a:rPr lang="en-IN" sz="2400" dirty="0">
                <a:latin typeface="Times New Roman" panose="02020603050405020304" pitchFamily="18" charset="0"/>
                <a:cs typeface="Times New Roman" panose="02020603050405020304" pitchFamily="18" charset="0"/>
              </a:rPr>
              <a:t>("C:\\program.txt","w");</a:t>
            </a:r>
          </a:p>
          <a:p>
            <a:pPr marL="0" indent="0">
              <a:lnSpc>
                <a:spcPct val="100000"/>
              </a:lnSpc>
              <a:spcBef>
                <a:spcPts val="0"/>
              </a:spcBef>
              <a:buNone/>
            </a:pPr>
            <a:r>
              <a:rPr lang="en-IN" sz="2400" dirty="0" smtClean="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if(</a:t>
            </a:r>
            <a:r>
              <a:rPr lang="en-IN" sz="2400" dirty="0" err="1">
                <a:latin typeface="Times New Roman" panose="02020603050405020304" pitchFamily="18" charset="0"/>
                <a:cs typeface="Times New Roman" panose="02020603050405020304" pitchFamily="18" charset="0"/>
              </a:rPr>
              <a:t>fptr</a:t>
            </a:r>
            <a:r>
              <a:rPr lang="en-IN" sz="2400" dirty="0">
                <a:latin typeface="Times New Roman" panose="02020603050405020304" pitchFamily="18" charset="0"/>
                <a:cs typeface="Times New Roman" panose="02020603050405020304" pitchFamily="18" charset="0"/>
              </a:rPr>
              <a:t> == NULL)</a:t>
            </a:r>
          </a:p>
          <a:p>
            <a:pPr marL="0" indent="0">
              <a:lnSpc>
                <a:spcPct val="100000"/>
              </a:lnSpc>
              <a:spcBef>
                <a:spcPts val="0"/>
              </a:spcBef>
              <a:buNone/>
            </a:pPr>
            <a:r>
              <a:rPr lang="en-IN" sz="2400" dirty="0">
                <a:latin typeface="Times New Roman" panose="02020603050405020304" pitchFamily="18" charset="0"/>
                <a:cs typeface="Times New Roman" panose="02020603050405020304" pitchFamily="18" charset="0"/>
              </a:rPr>
              <a:t>   {</a:t>
            </a:r>
          </a:p>
          <a:p>
            <a:pPr marL="0" indent="0">
              <a:lnSpc>
                <a:spcPct val="100000"/>
              </a:lnSpc>
              <a:spcBef>
                <a:spcPts val="0"/>
              </a:spcBef>
              <a:buNone/>
            </a:pPr>
            <a:r>
              <a:rPr lang="en-IN" sz="2400" dirty="0">
                <a:latin typeface="Times New Roman" panose="02020603050405020304" pitchFamily="18" charset="0"/>
                <a:cs typeface="Times New Roman" panose="02020603050405020304" pitchFamily="18" charset="0"/>
              </a:rPr>
              <a:t>      printf("Error!");   </a:t>
            </a:r>
          </a:p>
          <a:p>
            <a:pPr marL="0" indent="0">
              <a:lnSpc>
                <a:spcPct val="100000"/>
              </a:lnSpc>
              <a:spcBef>
                <a:spcPts val="0"/>
              </a:spcBef>
              <a:buNone/>
            </a:pPr>
            <a:r>
              <a:rPr lang="en-IN" sz="2400" dirty="0">
                <a:latin typeface="Times New Roman" panose="02020603050405020304" pitchFamily="18" charset="0"/>
                <a:cs typeface="Times New Roman" panose="02020603050405020304" pitchFamily="18" charset="0"/>
              </a:rPr>
              <a:t>      exit(1);             </a:t>
            </a:r>
          </a:p>
          <a:p>
            <a:pPr marL="0" indent="0">
              <a:lnSpc>
                <a:spcPct val="100000"/>
              </a:lnSpc>
              <a:spcBef>
                <a:spcPts val="0"/>
              </a:spcBef>
              <a:buNone/>
            </a:pPr>
            <a:r>
              <a:rPr lang="en-IN" sz="2400" dirty="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p:txBody>
      </p:sp>
      <p:sp>
        <p:nvSpPr>
          <p:cNvPr id="4" name="Rectangle 3"/>
          <p:cNvSpPr/>
          <p:nvPr/>
        </p:nvSpPr>
        <p:spPr>
          <a:xfrm>
            <a:off x="7600950" y="1159669"/>
            <a:ext cx="3810000" cy="2308324"/>
          </a:xfrm>
          <a:prstGeom prst="rect">
            <a:avLst/>
          </a:prstGeom>
        </p:spPr>
        <p:txBody>
          <a:bodyPr wrap="square">
            <a:spAutoFit/>
          </a:bodyPr>
          <a:lstStyle/>
          <a:p>
            <a:r>
              <a:rPr lang="en-IN" sz="2400" dirty="0">
                <a:latin typeface="Times New Roman" panose="02020603050405020304" pitchFamily="18" charset="0"/>
                <a:cs typeface="Times New Roman" panose="02020603050405020304" pitchFamily="18" charset="0"/>
              </a:rPr>
              <a:t> printf("Enter </a:t>
            </a:r>
            <a:r>
              <a:rPr lang="en-IN" sz="2400" dirty="0" err="1">
                <a:latin typeface="Times New Roman" panose="02020603050405020304" pitchFamily="18" charset="0"/>
                <a:cs typeface="Times New Roman" panose="02020603050405020304" pitchFamily="18" charset="0"/>
              </a:rPr>
              <a:t>num</a:t>
            </a:r>
            <a:r>
              <a:rPr lang="en-IN" sz="2400" dirty="0">
                <a:latin typeface="Times New Roman" panose="02020603050405020304" pitchFamily="18" charset="0"/>
                <a:cs typeface="Times New Roman" panose="02020603050405020304" pitchFamily="18" charset="0"/>
              </a:rPr>
              <a:t>: ");</a:t>
            </a:r>
          </a:p>
          <a:p>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scanf</a:t>
            </a:r>
            <a:r>
              <a:rPr lang="en-IN" sz="2400" dirty="0">
                <a:latin typeface="Times New Roman" panose="02020603050405020304" pitchFamily="18" charset="0"/>
                <a:cs typeface="Times New Roman" panose="02020603050405020304" pitchFamily="18" charset="0"/>
              </a:rPr>
              <a:t>("%d",&amp;</a:t>
            </a:r>
            <a:r>
              <a:rPr lang="en-IN" sz="2400" dirty="0" err="1">
                <a:latin typeface="Times New Roman" panose="02020603050405020304" pitchFamily="18" charset="0"/>
                <a:cs typeface="Times New Roman" panose="02020603050405020304" pitchFamily="18" charset="0"/>
              </a:rPr>
              <a:t>num</a:t>
            </a:r>
            <a:r>
              <a:rPr lang="en-IN" sz="2400" dirty="0">
                <a:latin typeface="Times New Roman" panose="02020603050405020304" pitchFamily="18" charset="0"/>
                <a:cs typeface="Times New Roman" panose="02020603050405020304" pitchFamily="18" charset="0"/>
              </a:rPr>
              <a:t>);</a:t>
            </a:r>
          </a:p>
          <a:p>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fprintf</a:t>
            </a:r>
            <a:r>
              <a:rPr lang="en-IN" sz="2400" dirty="0">
                <a:latin typeface="Times New Roman" panose="02020603050405020304" pitchFamily="18" charset="0"/>
                <a:cs typeface="Times New Roman" panose="02020603050405020304" pitchFamily="18" charset="0"/>
              </a:rPr>
              <a:t>(</a:t>
            </a:r>
            <a:r>
              <a:rPr lang="en-IN" sz="2400" dirty="0" err="1">
                <a:latin typeface="Times New Roman" panose="02020603050405020304" pitchFamily="18" charset="0"/>
                <a:cs typeface="Times New Roman" panose="02020603050405020304" pitchFamily="18" charset="0"/>
              </a:rPr>
              <a:t>fptr</a:t>
            </a:r>
            <a:r>
              <a:rPr lang="en-IN" sz="2400" dirty="0">
                <a:latin typeface="Times New Roman" panose="02020603050405020304" pitchFamily="18" charset="0"/>
                <a:cs typeface="Times New Roman" panose="02020603050405020304" pitchFamily="18" charset="0"/>
              </a:rPr>
              <a:t>,"%d",</a:t>
            </a:r>
            <a:r>
              <a:rPr lang="en-IN" sz="2400" dirty="0" err="1">
                <a:latin typeface="Times New Roman" panose="02020603050405020304" pitchFamily="18" charset="0"/>
                <a:cs typeface="Times New Roman" panose="02020603050405020304" pitchFamily="18" charset="0"/>
              </a:rPr>
              <a:t>num</a:t>
            </a:r>
            <a:r>
              <a:rPr lang="en-IN" sz="2400" dirty="0">
                <a:latin typeface="Times New Roman" panose="02020603050405020304" pitchFamily="18" charset="0"/>
                <a:cs typeface="Times New Roman" panose="02020603050405020304" pitchFamily="18" charset="0"/>
              </a:rPr>
              <a:t>);</a:t>
            </a:r>
          </a:p>
          <a:p>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fclose</a:t>
            </a:r>
            <a:r>
              <a:rPr lang="en-IN" sz="2400" dirty="0">
                <a:latin typeface="Times New Roman" panose="02020603050405020304" pitchFamily="18" charset="0"/>
                <a:cs typeface="Times New Roman" panose="02020603050405020304" pitchFamily="18" charset="0"/>
              </a:rPr>
              <a:t>(</a:t>
            </a:r>
            <a:r>
              <a:rPr lang="en-IN" sz="2400" dirty="0" err="1">
                <a:latin typeface="Times New Roman" panose="02020603050405020304" pitchFamily="18" charset="0"/>
                <a:cs typeface="Times New Roman" panose="02020603050405020304" pitchFamily="18" charset="0"/>
              </a:rPr>
              <a:t>fptr</a:t>
            </a:r>
            <a:r>
              <a:rPr lang="en-IN" sz="2400" dirty="0">
                <a:latin typeface="Times New Roman" panose="02020603050405020304" pitchFamily="18" charset="0"/>
                <a:cs typeface="Times New Roman" panose="02020603050405020304" pitchFamily="18" charset="0"/>
              </a:rPr>
              <a:t>);</a:t>
            </a:r>
          </a:p>
          <a:p>
            <a:r>
              <a:rPr lang="en-IN" sz="2400" dirty="0">
                <a:latin typeface="Times New Roman" panose="02020603050405020304" pitchFamily="18" charset="0"/>
                <a:cs typeface="Times New Roman" panose="02020603050405020304" pitchFamily="18" charset="0"/>
              </a:rPr>
              <a:t> getch();</a:t>
            </a:r>
          </a:p>
          <a:p>
            <a:r>
              <a:rPr lang="en-IN"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xmlns="" val="220362591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09637" y="1154112"/>
            <a:ext cx="10515600" cy="4351338"/>
          </a:xfrm>
        </p:spPr>
        <p:txBody>
          <a:bodyPr/>
          <a:lstStyle/>
          <a:p>
            <a:pPr algn="just">
              <a:lnSpc>
                <a:spcPct val="150000"/>
              </a:lnSpc>
              <a:spcBef>
                <a:spcPts val="0"/>
              </a:spcBef>
            </a:pPr>
            <a:r>
              <a:rPr lang="en-IN" dirty="0" smtClean="0">
                <a:latin typeface="Times New Roman" panose="02020603050405020304" pitchFamily="18" charset="0"/>
                <a:cs typeface="Times New Roman" panose="02020603050405020304" pitchFamily="18" charset="0"/>
              </a:rPr>
              <a:t>The above example </a:t>
            </a:r>
            <a:r>
              <a:rPr lang="en-IN" dirty="0">
                <a:latin typeface="Times New Roman" panose="02020603050405020304" pitchFamily="18" charset="0"/>
                <a:cs typeface="Times New Roman" panose="02020603050405020304" pitchFamily="18" charset="0"/>
              </a:rPr>
              <a:t>program takes a number from the user and stores in the file program.txt</a:t>
            </a:r>
            <a:r>
              <a:rPr lang="en-IN" dirty="0" smtClean="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pPr algn="just">
              <a:lnSpc>
                <a:spcPct val="150000"/>
              </a:lnSpc>
              <a:spcBef>
                <a:spcPts val="0"/>
              </a:spcBef>
            </a:pPr>
            <a:r>
              <a:rPr lang="en-IN" dirty="0">
                <a:latin typeface="Times New Roman" panose="02020603050405020304" pitchFamily="18" charset="0"/>
                <a:cs typeface="Times New Roman" panose="02020603050405020304" pitchFamily="18" charset="0"/>
              </a:rPr>
              <a:t>After you compile and run this program, you can see a text file program.txt created in C drive of your computer. When you open the file, you can see the integer you entered.</a:t>
            </a:r>
          </a:p>
          <a:p>
            <a:pPr algn="just">
              <a:lnSpc>
                <a:spcPct val="150000"/>
              </a:lnSpc>
              <a:spcBef>
                <a:spcPts val="0"/>
              </a:spcBef>
            </a:pPr>
            <a:endParaRPr lang="en-IN" dirty="0">
              <a:latin typeface="Times New Roman" panose="02020603050405020304" pitchFamily="18" charset="0"/>
              <a:cs typeface="Times New Roman" panose="02020603050405020304" pitchFamily="18" charset="0"/>
            </a:endParaRPr>
          </a:p>
          <a:p>
            <a:pPr algn="just">
              <a:lnSpc>
                <a:spcPct val="150000"/>
              </a:lnSpc>
              <a:spcBef>
                <a:spcPts val="0"/>
              </a:spcBef>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659038268"/>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413" y="236539"/>
            <a:ext cx="10515600" cy="406400"/>
          </a:xfrm>
        </p:spPr>
        <p:txBody>
          <a:bodyPr>
            <a:normAutofit fontScale="90000"/>
          </a:bodyPr>
          <a:lstStyle/>
          <a:p>
            <a:r>
              <a:rPr lang="en-IN" sz="2800" dirty="0">
                <a:latin typeface="Times New Roman" panose="02020603050405020304" pitchFamily="18" charset="0"/>
                <a:cs typeface="Times New Roman" panose="02020603050405020304" pitchFamily="18" charset="0"/>
              </a:rPr>
              <a:t>Example </a:t>
            </a:r>
            <a:r>
              <a:rPr lang="en-IN" sz="2800" dirty="0" smtClean="0">
                <a:latin typeface="Times New Roman" panose="02020603050405020304" pitchFamily="18" charset="0"/>
                <a:cs typeface="Times New Roman" panose="02020603050405020304" pitchFamily="18" charset="0"/>
              </a:rPr>
              <a:t>: </a:t>
            </a:r>
            <a:r>
              <a:rPr lang="en-IN" sz="2800" dirty="0">
                <a:latin typeface="Times New Roman" panose="02020603050405020304" pitchFamily="18" charset="0"/>
                <a:cs typeface="Times New Roman" panose="02020603050405020304" pitchFamily="18" charset="0"/>
              </a:rPr>
              <a:t>Read from a text file</a:t>
            </a:r>
          </a:p>
        </p:txBody>
      </p:sp>
      <p:sp>
        <p:nvSpPr>
          <p:cNvPr id="3" name="Content Placeholder 2"/>
          <p:cNvSpPr>
            <a:spLocks noGrp="1"/>
          </p:cNvSpPr>
          <p:nvPr>
            <p:ph idx="1"/>
          </p:nvPr>
        </p:nvSpPr>
        <p:spPr>
          <a:xfrm>
            <a:off x="423862" y="1028700"/>
            <a:ext cx="6919913" cy="5133975"/>
          </a:xfrm>
        </p:spPr>
        <p:txBody>
          <a:bodyPr>
            <a:normAutofit fontScale="85000" lnSpcReduction="20000"/>
          </a:bodyPr>
          <a:lstStyle/>
          <a:p>
            <a:pPr marL="0" indent="0">
              <a:lnSpc>
                <a:spcPct val="120000"/>
              </a:lnSpc>
              <a:spcBef>
                <a:spcPts val="0"/>
              </a:spcBef>
              <a:buNone/>
            </a:pPr>
            <a:r>
              <a:rPr lang="en-IN" dirty="0">
                <a:latin typeface="Times New Roman" panose="02020603050405020304" pitchFamily="18" charset="0"/>
                <a:cs typeface="Times New Roman" panose="02020603050405020304" pitchFamily="18" charset="0"/>
              </a:rPr>
              <a:t>#include &lt;stdio.h&gt;</a:t>
            </a:r>
          </a:p>
          <a:p>
            <a:pPr marL="0" indent="0">
              <a:lnSpc>
                <a:spcPct val="120000"/>
              </a:lnSpc>
              <a:spcBef>
                <a:spcPts val="0"/>
              </a:spcBef>
              <a:buNone/>
            </a:pPr>
            <a:r>
              <a:rPr lang="en-IN" dirty="0">
                <a:latin typeface="Times New Roman" panose="02020603050405020304" pitchFamily="18" charset="0"/>
                <a:cs typeface="Times New Roman" panose="02020603050405020304" pitchFamily="18" charset="0"/>
              </a:rPr>
              <a:t>#include &lt;</a:t>
            </a:r>
            <a:r>
              <a:rPr lang="en-IN" dirty="0" err="1">
                <a:latin typeface="Times New Roman" panose="02020603050405020304" pitchFamily="18" charset="0"/>
                <a:cs typeface="Times New Roman" panose="02020603050405020304" pitchFamily="18" charset="0"/>
              </a:rPr>
              <a:t>stdlib.h</a:t>
            </a:r>
            <a:r>
              <a:rPr lang="en-IN" dirty="0">
                <a:latin typeface="Times New Roman" panose="02020603050405020304" pitchFamily="18" charset="0"/>
                <a:cs typeface="Times New Roman" panose="02020603050405020304" pitchFamily="18" charset="0"/>
              </a:rPr>
              <a:t>&gt;</a:t>
            </a:r>
          </a:p>
          <a:p>
            <a:pPr marL="0" indent="0">
              <a:lnSpc>
                <a:spcPct val="120000"/>
              </a:lnSpc>
              <a:spcBef>
                <a:spcPts val="0"/>
              </a:spcBef>
              <a:buNone/>
            </a:pPr>
            <a:r>
              <a:rPr lang="en-IN" dirty="0" smtClean="0">
                <a:latin typeface="Times New Roman" panose="02020603050405020304" pitchFamily="18" charset="0"/>
                <a:cs typeface="Times New Roman" panose="02020603050405020304" pitchFamily="18" charset="0"/>
              </a:rPr>
              <a:t>void </a:t>
            </a:r>
            <a:r>
              <a:rPr lang="en-IN" dirty="0">
                <a:latin typeface="Times New Roman" panose="02020603050405020304" pitchFamily="18" charset="0"/>
                <a:cs typeface="Times New Roman" panose="02020603050405020304" pitchFamily="18" charset="0"/>
              </a:rPr>
              <a:t>main()</a:t>
            </a:r>
          </a:p>
          <a:p>
            <a:pPr marL="0" indent="0">
              <a:lnSpc>
                <a:spcPct val="120000"/>
              </a:lnSpc>
              <a:spcBef>
                <a:spcPts val="0"/>
              </a:spcBef>
              <a:buNone/>
            </a:pPr>
            <a:r>
              <a:rPr lang="en-IN" dirty="0">
                <a:latin typeface="Times New Roman" panose="02020603050405020304" pitchFamily="18" charset="0"/>
                <a:cs typeface="Times New Roman" panose="02020603050405020304" pitchFamily="18" charset="0"/>
              </a:rPr>
              <a:t>{</a:t>
            </a:r>
          </a:p>
          <a:p>
            <a:pPr marL="0" indent="0">
              <a:lnSpc>
                <a:spcPct val="120000"/>
              </a:lnSpc>
              <a:spcBef>
                <a:spcPts val="0"/>
              </a:spcBef>
              <a:buNone/>
            </a:pPr>
            <a:r>
              <a:rPr lang="en-IN" dirty="0">
                <a:latin typeface="Times New Roman" panose="02020603050405020304" pitchFamily="18" charset="0"/>
                <a:cs typeface="Times New Roman" panose="02020603050405020304" pitchFamily="18" charset="0"/>
              </a:rPr>
              <a:t>   int </a:t>
            </a:r>
            <a:r>
              <a:rPr lang="en-IN" dirty="0" err="1">
                <a:latin typeface="Times New Roman" panose="02020603050405020304" pitchFamily="18" charset="0"/>
                <a:cs typeface="Times New Roman" panose="02020603050405020304" pitchFamily="18" charset="0"/>
              </a:rPr>
              <a:t>num</a:t>
            </a:r>
            <a:r>
              <a:rPr lang="en-IN" dirty="0">
                <a:latin typeface="Times New Roman" panose="02020603050405020304" pitchFamily="18" charset="0"/>
                <a:cs typeface="Times New Roman" panose="02020603050405020304" pitchFamily="18" charset="0"/>
              </a:rPr>
              <a:t>;</a:t>
            </a:r>
          </a:p>
          <a:p>
            <a:pPr marL="0" indent="0">
              <a:lnSpc>
                <a:spcPct val="120000"/>
              </a:lnSpc>
              <a:spcBef>
                <a:spcPts val="0"/>
              </a:spcBef>
              <a:buNone/>
            </a:pPr>
            <a:r>
              <a:rPr lang="en-IN" dirty="0">
                <a:latin typeface="Times New Roman" panose="02020603050405020304" pitchFamily="18" charset="0"/>
                <a:cs typeface="Times New Roman" panose="02020603050405020304" pitchFamily="18" charset="0"/>
              </a:rPr>
              <a:t>   FILE *</a:t>
            </a:r>
            <a:r>
              <a:rPr lang="en-IN" dirty="0" err="1">
                <a:latin typeface="Times New Roman" panose="02020603050405020304" pitchFamily="18" charset="0"/>
                <a:cs typeface="Times New Roman" panose="02020603050405020304" pitchFamily="18" charset="0"/>
              </a:rPr>
              <a:t>fptr</a:t>
            </a:r>
            <a:r>
              <a:rPr lang="en-IN" dirty="0">
                <a:latin typeface="Times New Roman" panose="02020603050405020304" pitchFamily="18" charset="0"/>
                <a:cs typeface="Times New Roman" panose="02020603050405020304" pitchFamily="18" charset="0"/>
              </a:rPr>
              <a:t>;</a:t>
            </a:r>
          </a:p>
          <a:p>
            <a:pPr marL="0" indent="0">
              <a:lnSpc>
                <a:spcPct val="120000"/>
              </a:lnSpc>
              <a:spcBef>
                <a:spcPts val="0"/>
              </a:spcBef>
              <a:buNone/>
            </a:pPr>
            <a:r>
              <a:rPr lang="en-IN" dirty="0" smtClean="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if ((</a:t>
            </a:r>
            <a:r>
              <a:rPr lang="en-IN" dirty="0" err="1">
                <a:latin typeface="Times New Roman" panose="02020603050405020304" pitchFamily="18" charset="0"/>
                <a:cs typeface="Times New Roman" panose="02020603050405020304" pitchFamily="18" charset="0"/>
              </a:rPr>
              <a:t>fptr</a:t>
            </a:r>
            <a:r>
              <a:rPr lang="en-IN" dirty="0">
                <a:latin typeface="Times New Roman" panose="02020603050405020304" pitchFamily="18" charset="0"/>
                <a:cs typeface="Times New Roman" panose="02020603050405020304" pitchFamily="18" charset="0"/>
              </a:rPr>
              <a:t> = </a:t>
            </a:r>
            <a:r>
              <a:rPr lang="en-IN" dirty="0" err="1">
                <a:latin typeface="Times New Roman" panose="02020603050405020304" pitchFamily="18" charset="0"/>
                <a:cs typeface="Times New Roman" panose="02020603050405020304" pitchFamily="18" charset="0"/>
              </a:rPr>
              <a:t>fopen</a:t>
            </a:r>
            <a:r>
              <a:rPr lang="en-IN" dirty="0">
                <a:latin typeface="Times New Roman" panose="02020603050405020304" pitchFamily="18" charset="0"/>
                <a:cs typeface="Times New Roman" panose="02020603050405020304" pitchFamily="18" charset="0"/>
              </a:rPr>
              <a:t>("C:\\program.txt","r")) == NULL</a:t>
            </a:r>
            <a:r>
              <a:rPr lang="en-IN" dirty="0" smtClean="0">
                <a:latin typeface="Times New Roman" panose="02020603050405020304" pitchFamily="18" charset="0"/>
                <a:cs typeface="Times New Roman" panose="02020603050405020304" pitchFamily="18" charset="0"/>
              </a:rPr>
              <a:t>)</a:t>
            </a:r>
          </a:p>
          <a:p>
            <a:pPr marL="0" indent="0">
              <a:lnSpc>
                <a:spcPct val="120000"/>
              </a:lnSpc>
              <a:spcBef>
                <a:spcPts val="0"/>
              </a:spcBef>
              <a:buNone/>
            </a:pPr>
            <a:r>
              <a:rPr lang="en-IN" dirty="0" smtClean="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pPr marL="0" indent="0">
              <a:lnSpc>
                <a:spcPct val="120000"/>
              </a:lnSpc>
              <a:spcBef>
                <a:spcPts val="0"/>
              </a:spcBef>
              <a:buNone/>
            </a:pPr>
            <a:r>
              <a:rPr lang="en-IN" dirty="0">
                <a:latin typeface="Times New Roman" panose="02020603050405020304" pitchFamily="18" charset="0"/>
                <a:cs typeface="Times New Roman" panose="02020603050405020304" pitchFamily="18" charset="0"/>
              </a:rPr>
              <a:t>       printf("Error! opening file");</a:t>
            </a:r>
          </a:p>
          <a:p>
            <a:pPr marL="0" indent="0">
              <a:lnSpc>
                <a:spcPct val="120000"/>
              </a:lnSpc>
              <a:spcBef>
                <a:spcPts val="0"/>
              </a:spcBef>
              <a:buNone/>
            </a:pPr>
            <a:r>
              <a:rPr lang="en-IN" dirty="0" smtClean="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 Program exits if the file pointer returns NULL.</a:t>
            </a:r>
          </a:p>
          <a:p>
            <a:pPr marL="0" indent="0">
              <a:lnSpc>
                <a:spcPct val="120000"/>
              </a:lnSpc>
              <a:spcBef>
                <a:spcPts val="0"/>
              </a:spcBef>
              <a:buNone/>
            </a:pPr>
            <a:r>
              <a:rPr lang="en-IN" dirty="0">
                <a:latin typeface="Times New Roman" panose="02020603050405020304" pitchFamily="18" charset="0"/>
                <a:cs typeface="Times New Roman" panose="02020603050405020304" pitchFamily="18" charset="0"/>
              </a:rPr>
              <a:t>       exit(1);</a:t>
            </a:r>
          </a:p>
          <a:p>
            <a:pPr marL="0" indent="0">
              <a:lnSpc>
                <a:spcPct val="120000"/>
              </a:lnSpc>
              <a:spcBef>
                <a:spcPts val="0"/>
              </a:spcBef>
              <a:buNone/>
            </a:pPr>
            <a:r>
              <a:rPr lang="en-IN" dirty="0">
                <a:latin typeface="Times New Roman" panose="02020603050405020304" pitchFamily="18" charset="0"/>
                <a:cs typeface="Times New Roman" panose="02020603050405020304" pitchFamily="18" charset="0"/>
              </a:rPr>
              <a:t>   }</a:t>
            </a:r>
          </a:p>
          <a:p>
            <a:pPr marL="0" indent="0">
              <a:lnSpc>
                <a:spcPct val="120000"/>
              </a:lnSpc>
              <a:spcBef>
                <a:spcPts val="0"/>
              </a:spcBef>
              <a:buNone/>
            </a:pPr>
            <a:r>
              <a:rPr lang="en-IN" dirty="0" smtClean="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
        <p:nvSpPr>
          <p:cNvPr id="4" name="Rectangle 3"/>
          <p:cNvSpPr/>
          <p:nvPr/>
        </p:nvSpPr>
        <p:spPr>
          <a:xfrm>
            <a:off x="7491412" y="942976"/>
            <a:ext cx="4524375" cy="1938992"/>
          </a:xfrm>
          <a:prstGeom prst="rect">
            <a:avLst/>
          </a:prstGeom>
        </p:spPr>
        <p:txBody>
          <a:bodyPr wrap="square">
            <a:spAutoFit/>
          </a:bodyPr>
          <a:lstStyle/>
          <a:p>
            <a:r>
              <a:rPr lang="en-IN" sz="2400" dirty="0" err="1">
                <a:latin typeface="Times New Roman" panose="02020603050405020304" pitchFamily="18" charset="0"/>
                <a:cs typeface="Times New Roman" panose="02020603050405020304" pitchFamily="18" charset="0"/>
              </a:rPr>
              <a:t>fscanf</a:t>
            </a:r>
            <a:r>
              <a:rPr lang="en-IN" sz="2400" dirty="0">
                <a:latin typeface="Times New Roman" panose="02020603050405020304" pitchFamily="18" charset="0"/>
                <a:cs typeface="Times New Roman" panose="02020603050405020304" pitchFamily="18" charset="0"/>
              </a:rPr>
              <a:t>(</a:t>
            </a:r>
            <a:r>
              <a:rPr lang="en-IN" sz="2400" dirty="0" err="1">
                <a:latin typeface="Times New Roman" panose="02020603050405020304" pitchFamily="18" charset="0"/>
                <a:cs typeface="Times New Roman" panose="02020603050405020304" pitchFamily="18" charset="0"/>
              </a:rPr>
              <a:t>fptr</a:t>
            </a:r>
            <a:r>
              <a:rPr lang="en-IN" sz="2400" dirty="0">
                <a:latin typeface="Times New Roman" panose="02020603050405020304" pitchFamily="18" charset="0"/>
                <a:cs typeface="Times New Roman" panose="02020603050405020304" pitchFamily="18" charset="0"/>
              </a:rPr>
              <a:t>,"%d", &amp;</a:t>
            </a:r>
            <a:r>
              <a:rPr lang="en-IN" sz="2400" dirty="0" err="1">
                <a:latin typeface="Times New Roman" panose="02020603050405020304" pitchFamily="18" charset="0"/>
                <a:cs typeface="Times New Roman" panose="02020603050405020304" pitchFamily="18" charset="0"/>
              </a:rPr>
              <a:t>num</a:t>
            </a:r>
            <a:r>
              <a:rPr lang="en-IN" sz="2400" dirty="0">
                <a:latin typeface="Times New Roman" panose="02020603050405020304" pitchFamily="18" charset="0"/>
                <a:cs typeface="Times New Roman" panose="02020603050405020304" pitchFamily="18" charset="0"/>
              </a:rPr>
              <a:t>);</a:t>
            </a:r>
          </a:p>
          <a:p>
            <a:r>
              <a:rPr lang="en-IN" sz="2400" dirty="0">
                <a:latin typeface="Times New Roman" panose="02020603050405020304" pitchFamily="18" charset="0"/>
                <a:cs typeface="Times New Roman" panose="02020603050405020304" pitchFamily="18" charset="0"/>
              </a:rPr>
              <a:t>   printf("Value of n=%d", </a:t>
            </a:r>
            <a:r>
              <a:rPr lang="en-IN" sz="2400" dirty="0" err="1">
                <a:latin typeface="Times New Roman" panose="02020603050405020304" pitchFamily="18" charset="0"/>
                <a:cs typeface="Times New Roman" panose="02020603050405020304" pitchFamily="18" charset="0"/>
              </a:rPr>
              <a:t>num</a:t>
            </a:r>
            <a:r>
              <a:rPr lang="en-IN" sz="2400" dirty="0">
                <a:latin typeface="Times New Roman" panose="02020603050405020304" pitchFamily="18" charset="0"/>
                <a:cs typeface="Times New Roman" panose="02020603050405020304" pitchFamily="18" charset="0"/>
              </a:rPr>
              <a:t>);</a:t>
            </a:r>
          </a:p>
          <a:p>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fclose</a:t>
            </a:r>
            <a:r>
              <a:rPr lang="en-IN" sz="2400" dirty="0">
                <a:latin typeface="Times New Roman" panose="02020603050405020304" pitchFamily="18" charset="0"/>
                <a:cs typeface="Times New Roman" panose="02020603050405020304" pitchFamily="18" charset="0"/>
              </a:rPr>
              <a:t>(</a:t>
            </a:r>
            <a:r>
              <a:rPr lang="en-IN" sz="2400" dirty="0" err="1">
                <a:latin typeface="Times New Roman" panose="02020603050405020304" pitchFamily="18" charset="0"/>
                <a:cs typeface="Times New Roman" panose="02020603050405020304" pitchFamily="18" charset="0"/>
              </a:rPr>
              <a:t>fptr</a:t>
            </a:r>
            <a:r>
              <a:rPr lang="en-IN" sz="2400" dirty="0">
                <a:latin typeface="Times New Roman" panose="02020603050405020304" pitchFamily="18" charset="0"/>
                <a:cs typeface="Times New Roman" panose="02020603050405020304" pitchFamily="18" charset="0"/>
              </a:rPr>
              <a:t>); </a:t>
            </a:r>
          </a:p>
          <a:p>
            <a:r>
              <a:rPr lang="en-IN" sz="2400" dirty="0">
                <a:latin typeface="Times New Roman" panose="02020603050405020304" pitchFamily="18" charset="0"/>
                <a:cs typeface="Times New Roman" panose="02020603050405020304" pitchFamily="18" charset="0"/>
              </a:rPr>
              <a:t> getch();</a:t>
            </a:r>
          </a:p>
          <a:p>
            <a:r>
              <a:rPr lang="en-IN"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xmlns="" val="38744880"/>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nSpc>
                <a:spcPct val="100000"/>
              </a:lnSpc>
              <a:spcBef>
                <a:spcPts val="0"/>
              </a:spcBef>
            </a:pPr>
            <a:r>
              <a:rPr lang="en-IN" sz="2400" dirty="0" smtClean="0">
                <a:latin typeface="Times New Roman" panose="02020603050405020304" pitchFamily="18" charset="0"/>
                <a:cs typeface="Times New Roman" panose="02020603050405020304" pitchFamily="18" charset="0"/>
              </a:rPr>
              <a:t>The above example </a:t>
            </a:r>
            <a:r>
              <a:rPr lang="en-IN" sz="2400" dirty="0">
                <a:latin typeface="Times New Roman" panose="02020603050405020304" pitchFamily="18" charset="0"/>
                <a:cs typeface="Times New Roman" panose="02020603050405020304" pitchFamily="18" charset="0"/>
              </a:rPr>
              <a:t>program reads the integer present in the program.txt file and prints it onto the screen.</a:t>
            </a:r>
          </a:p>
          <a:p>
            <a:pPr>
              <a:lnSpc>
                <a:spcPct val="100000"/>
              </a:lnSpc>
              <a:spcBef>
                <a:spcPts val="0"/>
              </a:spcBef>
            </a:pPr>
            <a:endParaRPr lang="en-IN" sz="2400" dirty="0">
              <a:latin typeface="Times New Roman" panose="02020603050405020304" pitchFamily="18" charset="0"/>
              <a:cs typeface="Times New Roman" panose="02020603050405020304" pitchFamily="18" charset="0"/>
            </a:endParaRPr>
          </a:p>
          <a:p>
            <a:pPr>
              <a:lnSpc>
                <a:spcPct val="100000"/>
              </a:lnSpc>
              <a:spcBef>
                <a:spcPts val="0"/>
              </a:spcBef>
            </a:pPr>
            <a:r>
              <a:rPr lang="en-IN" sz="2400" dirty="0">
                <a:latin typeface="Times New Roman" panose="02020603050405020304" pitchFamily="18" charset="0"/>
                <a:cs typeface="Times New Roman" panose="02020603050405020304" pitchFamily="18" charset="0"/>
              </a:rPr>
              <a:t>If you successfully created the file from Example 1, running this program will get you the integer you entered.</a:t>
            </a:r>
          </a:p>
          <a:p>
            <a:pPr>
              <a:lnSpc>
                <a:spcPct val="100000"/>
              </a:lnSpc>
              <a:spcBef>
                <a:spcPts val="0"/>
              </a:spcBef>
            </a:pPr>
            <a:endParaRPr lang="en-IN" sz="2400" dirty="0">
              <a:latin typeface="Times New Roman" panose="02020603050405020304" pitchFamily="18" charset="0"/>
              <a:cs typeface="Times New Roman" panose="02020603050405020304" pitchFamily="18" charset="0"/>
            </a:endParaRPr>
          </a:p>
          <a:p>
            <a:pPr>
              <a:lnSpc>
                <a:spcPct val="100000"/>
              </a:lnSpc>
              <a:spcBef>
                <a:spcPts val="0"/>
              </a:spcBef>
            </a:pPr>
            <a:r>
              <a:rPr lang="en-IN" sz="2400" dirty="0">
                <a:latin typeface="Times New Roman" panose="02020603050405020304" pitchFamily="18" charset="0"/>
                <a:cs typeface="Times New Roman" panose="02020603050405020304" pitchFamily="18" charset="0"/>
              </a:rPr>
              <a:t>Other functions like </a:t>
            </a:r>
            <a:r>
              <a:rPr lang="en-IN" sz="2400" dirty="0" err="1">
                <a:latin typeface="Times New Roman" panose="02020603050405020304" pitchFamily="18" charset="0"/>
                <a:cs typeface="Times New Roman" panose="02020603050405020304" pitchFamily="18" charset="0"/>
              </a:rPr>
              <a:t>fgetchar</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fputc</a:t>
            </a:r>
            <a:r>
              <a:rPr lang="en-IN" sz="2400" dirty="0">
                <a:latin typeface="Times New Roman" panose="02020603050405020304" pitchFamily="18" charset="0"/>
                <a:cs typeface="Times New Roman" panose="02020603050405020304" pitchFamily="18" charset="0"/>
              </a:rPr>
              <a:t>() etc. can be used in a similar way.</a:t>
            </a:r>
          </a:p>
        </p:txBody>
      </p:sp>
    </p:spTree>
    <p:extLst>
      <p:ext uri="{BB962C8B-B14F-4D97-AF65-F5344CB8AC3E}">
        <p14:creationId xmlns:p14="http://schemas.microsoft.com/office/powerpoint/2010/main" xmlns="" val="2059021850"/>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6836"/>
            <a:ext cx="10515600" cy="549275"/>
          </a:xfrm>
        </p:spPr>
        <p:txBody>
          <a:bodyPr>
            <a:normAutofit/>
          </a:bodyPr>
          <a:lstStyle/>
          <a:p>
            <a:r>
              <a:rPr lang="en-IN" sz="3200" b="1" dirty="0" smtClean="0">
                <a:solidFill>
                  <a:srgbClr val="FF0000"/>
                </a:solidFill>
                <a:latin typeface="Times New Roman" panose="02020603050405020304" pitchFamily="18" charset="0"/>
                <a:cs typeface="Times New Roman" panose="02020603050405020304" pitchFamily="18" charset="0"/>
              </a:rPr>
              <a:t>Streams</a:t>
            </a:r>
            <a:endParaRPr lang="en-IN" sz="32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95362" y="663572"/>
            <a:ext cx="10515600" cy="4991100"/>
          </a:xfrm>
        </p:spPr>
        <p:txBody>
          <a:bodyPr>
            <a:normAutofit/>
          </a:bodyPr>
          <a:lstStyle/>
          <a:p>
            <a:pPr>
              <a:lnSpc>
                <a:spcPct val="150000"/>
              </a:lnSpc>
              <a:spcBef>
                <a:spcPts val="0"/>
              </a:spcBef>
            </a:pPr>
            <a:r>
              <a:rPr lang="en-IN" sz="2400" dirty="0">
                <a:latin typeface="Times New Roman" panose="02020603050405020304" pitchFamily="18" charset="0"/>
                <a:cs typeface="Times New Roman" panose="02020603050405020304" pitchFamily="18" charset="0"/>
              </a:rPr>
              <a:t>In C all input and output is done with streams</a:t>
            </a:r>
          </a:p>
          <a:p>
            <a:pPr>
              <a:lnSpc>
                <a:spcPct val="150000"/>
              </a:lnSpc>
              <a:spcBef>
                <a:spcPts val="0"/>
              </a:spcBef>
            </a:pPr>
            <a:r>
              <a:rPr lang="en-IN" sz="2400" dirty="0">
                <a:latin typeface="Times New Roman" panose="02020603050405020304" pitchFamily="18" charset="0"/>
                <a:cs typeface="Times New Roman" panose="02020603050405020304" pitchFamily="18" charset="0"/>
              </a:rPr>
              <a:t>Stream is nothing but the sequence of bytes of data</a:t>
            </a:r>
          </a:p>
          <a:p>
            <a:pPr>
              <a:lnSpc>
                <a:spcPct val="150000"/>
              </a:lnSpc>
              <a:spcBef>
                <a:spcPts val="0"/>
              </a:spcBef>
            </a:pPr>
            <a:r>
              <a:rPr lang="en-IN" sz="2400" dirty="0">
                <a:latin typeface="Times New Roman" panose="02020603050405020304" pitchFamily="18" charset="0"/>
                <a:cs typeface="Times New Roman" panose="02020603050405020304" pitchFamily="18" charset="0"/>
              </a:rPr>
              <a:t>A sequence of bytes flowing into program is called input stream</a:t>
            </a:r>
          </a:p>
          <a:p>
            <a:pPr>
              <a:lnSpc>
                <a:spcPct val="150000"/>
              </a:lnSpc>
              <a:spcBef>
                <a:spcPts val="0"/>
              </a:spcBef>
            </a:pPr>
            <a:r>
              <a:rPr lang="en-IN" sz="2400" dirty="0">
                <a:latin typeface="Times New Roman" panose="02020603050405020304" pitchFamily="18" charset="0"/>
                <a:cs typeface="Times New Roman" panose="02020603050405020304" pitchFamily="18" charset="0"/>
              </a:rPr>
              <a:t>A sequence of bytes flowing out of the program is called output stream</a:t>
            </a:r>
          </a:p>
          <a:p>
            <a:pPr>
              <a:lnSpc>
                <a:spcPct val="150000"/>
              </a:lnSpc>
              <a:spcBef>
                <a:spcPts val="0"/>
              </a:spcBef>
            </a:pPr>
            <a:r>
              <a:rPr lang="en-IN" sz="2400" dirty="0">
                <a:latin typeface="Times New Roman" panose="02020603050405020304" pitchFamily="18" charset="0"/>
                <a:cs typeface="Times New Roman" panose="02020603050405020304" pitchFamily="18" charset="0"/>
              </a:rPr>
              <a:t>Use of Stream make I/O machine independent</a:t>
            </a:r>
            <a:r>
              <a:rPr lang="en-IN" sz="2400" dirty="0" smtClean="0">
                <a:latin typeface="Times New Roman" panose="02020603050405020304" pitchFamily="18" charset="0"/>
                <a:cs typeface="Times New Roman" panose="02020603050405020304" pitchFamily="18" charset="0"/>
              </a:rPr>
              <a:t>.</a:t>
            </a:r>
          </a:p>
          <a:p>
            <a:pPr marL="0" indent="0">
              <a:lnSpc>
                <a:spcPct val="150000"/>
              </a:lnSpc>
              <a:spcBef>
                <a:spcPts val="0"/>
              </a:spcBef>
              <a:buNone/>
            </a:pPr>
            <a:r>
              <a:rPr lang="en-IN" sz="2400" b="1" dirty="0">
                <a:latin typeface="Times New Roman" panose="02020603050405020304" pitchFamily="18" charset="0"/>
                <a:cs typeface="Times New Roman" panose="02020603050405020304" pitchFamily="18" charset="0"/>
              </a:rPr>
              <a:t>Predefined Streams </a:t>
            </a:r>
            <a:r>
              <a:rPr lang="en-IN" sz="2400" b="1" dirty="0" smtClean="0">
                <a:latin typeface="Times New Roman" panose="02020603050405020304" pitchFamily="18" charset="0"/>
                <a:cs typeface="Times New Roman" panose="02020603050405020304" pitchFamily="18" charset="0"/>
              </a:rPr>
              <a:t>:</a:t>
            </a:r>
          </a:p>
          <a:p>
            <a:pPr marL="0" indent="0">
              <a:lnSpc>
                <a:spcPct val="150000"/>
              </a:lnSpc>
              <a:spcBef>
                <a:spcPts val="0"/>
              </a:spcBef>
              <a:buNone/>
            </a:pPr>
            <a:endParaRPr lang="en-IN" sz="2400" b="1" dirty="0">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xmlns="" val="1158775414"/>
              </p:ext>
            </p:extLst>
          </p:nvPr>
        </p:nvGraphicFramePr>
        <p:xfrm>
          <a:off x="3374230" y="4018438"/>
          <a:ext cx="5443540" cy="1915638"/>
        </p:xfrm>
        <a:graphic>
          <a:graphicData uri="http://schemas.openxmlformats.org/drawingml/2006/table">
            <a:tbl>
              <a:tblPr>
                <a:tableStyleId>{69C7853C-536D-4A76-A0AE-DD22124D55A5}</a:tableStyleId>
              </a:tblPr>
              <a:tblGrid>
                <a:gridCol w="2099304">
                  <a:extLst>
                    <a:ext uri="{9D8B030D-6E8A-4147-A177-3AD203B41FA5}">
                      <a16:colId xmlns:a16="http://schemas.microsoft.com/office/drawing/2014/main" xmlns="" val="20000"/>
                    </a:ext>
                  </a:extLst>
                </a:gridCol>
                <a:gridCol w="3344236">
                  <a:extLst>
                    <a:ext uri="{9D8B030D-6E8A-4147-A177-3AD203B41FA5}">
                      <a16:colId xmlns:a16="http://schemas.microsoft.com/office/drawing/2014/main" xmlns="" val="20001"/>
                    </a:ext>
                  </a:extLst>
                </a:gridCol>
              </a:tblGrid>
              <a:tr h="638546">
                <a:tc>
                  <a:txBody>
                    <a:bodyPr/>
                    <a:lstStyle/>
                    <a:p>
                      <a:pPr algn="ctr"/>
                      <a:r>
                        <a:rPr lang="en-IN" sz="2400" b="0" dirty="0" err="1">
                          <a:effectLst/>
                          <a:latin typeface="Times New Roman" panose="02020603050405020304" pitchFamily="18" charset="0"/>
                          <a:cs typeface="Times New Roman" panose="02020603050405020304" pitchFamily="18" charset="0"/>
                        </a:rPr>
                        <a:t>stdin</a:t>
                      </a:r>
                      <a:endParaRPr lang="en-IN" sz="2400" b="0" dirty="0">
                        <a:effectLst/>
                        <a:latin typeface="Times New Roman" panose="02020603050405020304" pitchFamily="18" charset="0"/>
                        <a:cs typeface="Times New Roman" panose="02020603050405020304" pitchFamily="18" charset="0"/>
                      </a:endParaRPr>
                    </a:p>
                  </a:txBody>
                  <a:tcPr marL="76200" marR="76200" marT="76200" marB="76200" anchor="ctr"/>
                </a:tc>
                <a:tc>
                  <a:txBody>
                    <a:bodyPr/>
                    <a:lstStyle/>
                    <a:p>
                      <a:pPr algn="ctr"/>
                      <a:r>
                        <a:rPr lang="en-IN" sz="2400" b="0">
                          <a:effectLst/>
                          <a:latin typeface="Times New Roman" panose="02020603050405020304" pitchFamily="18" charset="0"/>
                          <a:cs typeface="Times New Roman" panose="02020603050405020304" pitchFamily="18" charset="0"/>
                        </a:rPr>
                        <a:t>Standard Input</a:t>
                      </a:r>
                    </a:p>
                  </a:txBody>
                  <a:tcPr marL="76200" marR="76200" marT="76200" marB="76200" anchor="ctr"/>
                </a:tc>
                <a:extLst>
                  <a:ext uri="{0D108BD9-81ED-4DB2-BD59-A6C34878D82A}">
                    <a16:rowId xmlns:a16="http://schemas.microsoft.com/office/drawing/2014/main" xmlns="" val="10000"/>
                  </a:ext>
                </a:extLst>
              </a:tr>
              <a:tr h="638546">
                <a:tc>
                  <a:txBody>
                    <a:bodyPr/>
                    <a:lstStyle/>
                    <a:p>
                      <a:pPr algn="ctr"/>
                      <a:r>
                        <a:rPr lang="en-IN" sz="2400" b="0">
                          <a:effectLst/>
                          <a:latin typeface="Times New Roman" panose="02020603050405020304" pitchFamily="18" charset="0"/>
                          <a:cs typeface="Times New Roman" panose="02020603050405020304" pitchFamily="18" charset="0"/>
                        </a:rPr>
                        <a:t>stdout</a:t>
                      </a:r>
                    </a:p>
                  </a:txBody>
                  <a:tcPr marL="76200" marR="76200" marT="76200" marB="76200" anchor="ctr"/>
                </a:tc>
                <a:tc>
                  <a:txBody>
                    <a:bodyPr/>
                    <a:lstStyle/>
                    <a:p>
                      <a:pPr algn="ctr"/>
                      <a:r>
                        <a:rPr lang="en-IN" sz="2400" b="0" dirty="0">
                          <a:effectLst/>
                          <a:latin typeface="Times New Roman" panose="02020603050405020304" pitchFamily="18" charset="0"/>
                          <a:cs typeface="Times New Roman" panose="02020603050405020304" pitchFamily="18" charset="0"/>
                        </a:rPr>
                        <a:t>Standard Output</a:t>
                      </a:r>
                    </a:p>
                  </a:txBody>
                  <a:tcPr marL="76200" marR="76200" marT="76200" marB="76200" anchor="ctr"/>
                </a:tc>
                <a:extLst>
                  <a:ext uri="{0D108BD9-81ED-4DB2-BD59-A6C34878D82A}">
                    <a16:rowId xmlns:a16="http://schemas.microsoft.com/office/drawing/2014/main" xmlns="" val="10001"/>
                  </a:ext>
                </a:extLst>
              </a:tr>
              <a:tr h="638546">
                <a:tc>
                  <a:txBody>
                    <a:bodyPr/>
                    <a:lstStyle/>
                    <a:p>
                      <a:pPr algn="ctr"/>
                      <a:r>
                        <a:rPr lang="en-IN" sz="2400" b="0">
                          <a:effectLst/>
                          <a:latin typeface="Times New Roman" panose="02020603050405020304" pitchFamily="18" charset="0"/>
                          <a:cs typeface="Times New Roman" panose="02020603050405020304" pitchFamily="18" charset="0"/>
                        </a:rPr>
                        <a:t>stderr</a:t>
                      </a:r>
                    </a:p>
                  </a:txBody>
                  <a:tcPr marL="76200" marR="76200" marT="76200" marB="76200" anchor="ctr"/>
                </a:tc>
                <a:tc>
                  <a:txBody>
                    <a:bodyPr/>
                    <a:lstStyle/>
                    <a:p>
                      <a:pPr algn="ctr"/>
                      <a:r>
                        <a:rPr lang="en-IN" sz="2400" b="0" dirty="0">
                          <a:effectLst/>
                          <a:latin typeface="Times New Roman" panose="02020603050405020304" pitchFamily="18" charset="0"/>
                          <a:cs typeface="Times New Roman" panose="02020603050405020304" pitchFamily="18" charset="0"/>
                        </a:rPr>
                        <a:t>Standard Error</a:t>
                      </a:r>
                    </a:p>
                  </a:txBody>
                  <a:tcPr marL="76200" marR="76200" marT="76200" marB="76200" anchor="ct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xmlns="" val="64727024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205036" y="752474"/>
            <a:ext cx="7418537" cy="4548187"/>
          </a:xfrm>
          <a:prstGeom prst="rect">
            <a:avLst/>
          </a:prstGeom>
        </p:spPr>
      </p:pic>
    </p:spTree>
    <p:extLst>
      <p:ext uri="{BB962C8B-B14F-4D97-AF65-F5344CB8AC3E}">
        <p14:creationId xmlns:p14="http://schemas.microsoft.com/office/powerpoint/2010/main" xmlns="" val="394722062"/>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49275"/>
          </a:xfrm>
        </p:spPr>
        <p:txBody>
          <a:bodyPr>
            <a:normAutofit fontScale="90000"/>
          </a:bodyPr>
          <a:lstStyle/>
          <a:p>
            <a:r>
              <a:rPr lang="en-IN" b="1" dirty="0">
                <a:latin typeface="Times New Roman" panose="02020603050405020304" pitchFamily="18" charset="0"/>
                <a:cs typeface="Times New Roman" panose="02020603050405020304" pitchFamily="18" charset="0"/>
              </a:rPr>
              <a:t>Standard Input Stream Device :</a:t>
            </a:r>
          </a:p>
        </p:txBody>
      </p:sp>
      <p:sp>
        <p:nvSpPr>
          <p:cNvPr id="3" name="Content Placeholder 2"/>
          <p:cNvSpPr>
            <a:spLocks noGrp="1"/>
          </p:cNvSpPr>
          <p:nvPr>
            <p:ph idx="1"/>
          </p:nvPr>
        </p:nvSpPr>
        <p:spPr>
          <a:xfrm>
            <a:off x="838200" y="1200150"/>
            <a:ext cx="10515600" cy="4976813"/>
          </a:xfrm>
        </p:spPr>
        <p:txBody>
          <a:bodyPr/>
          <a:lstStyle/>
          <a:p>
            <a:pPr>
              <a:lnSpc>
                <a:spcPct val="150000"/>
              </a:lnSpc>
              <a:spcBef>
                <a:spcPts val="0"/>
              </a:spcBef>
            </a:pPr>
            <a:r>
              <a:rPr lang="en-IN" dirty="0" err="1">
                <a:latin typeface="Times New Roman" panose="02020603050405020304" pitchFamily="18" charset="0"/>
                <a:cs typeface="Times New Roman" panose="02020603050405020304" pitchFamily="18" charset="0"/>
              </a:rPr>
              <a:t>stdin</a:t>
            </a:r>
            <a:r>
              <a:rPr lang="en-IN" dirty="0">
                <a:latin typeface="Times New Roman" panose="02020603050405020304" pitchFamily="18" charset="0"/>
                <a:cs typeface="Times New Roman" panose="02020603050405020304" pitchFamily="18" charset="0"/>
              </a:rPr>
              <a:t> stands for (Standard Input)</a:t>
            </a:r>
          </a:p>
          <a:p>
            <a:pPr>
              <a:lnSpc>
                <a:spcPct val="150000"/>
              </a:lnSpc>
              <a:spcBef>
                <a:spcPts val="0"/>
              </a:spcBef>
            </a:pPr>
            <a:r>
              <a:rPr lang="en-IN" dirty="0">
                <a:latin typeface="Times New Roman" panose="02020603050405020304" pitchFamily="18" charset="0"/>
                <a:cs typeface="Times New Roman" panose="02020603050405020304" pitchFamily="18" charset="0"/>
              </a:rPr>
              <a:t>Keyboard is standard input device .</a:t>
            </a:r>
          </a:p>
          <a:p>
            <a:pPr>
              <a:lnSpc>
                <a:spcPct val="150000"/>
              </a:lnSpc>
              <a:spcBef>
                <a:spcPts val="0"/>
              </a:spcBef>
            </a:pPr>
            <a:r>
              <a:rPr lang="en-IN" dirty="0">
                <a:latin typeface="Times New Roman" panose="02020603050405020304" pitchFamily="18" charset="0"/>
                <a:cs typeface="Times New Roman" panose="02020603050405020304" pitchFamily="18" charset="0"/>
              </a:rPr>
              <a:t>Standard input is data (Often Text) going into a program.</a:t>
            </a:r>
          </a:p>
          <a:p>
            <a:pPr>
              <a:lnSpc>
                <a:spcPct val="150000"/>
              </a:lnSpc>
              <a:spcBef>
                <a:spcPts val="0"/>
              </a:spcBef>
            </a:pPr>
            <a:r>
              <a:rPr lang="en-IN" dirty="0">
                <a:latin typeface="Times New Roman" panose="02020603050405020304" pitchFamily="18" charset="0"/>
                <a:cs typeface="Times New Roman" panose="02020603050405020304" pitchFamily="18" charset="0"/>
              </a:rPr>
              <a:t>The program requests data transfers by use of the read operation.</a:t>
            </a:r>
          </a:p>
          <a:p>
            <a:pPr>
              <a:lnSpc>
                <a:spcPct val="150000"/>
              </a:lnSpc>
              <a:spcBef>
                <a:spcPts val="0"/>
              </a:spcBef>
            </a:pPr>
            <a:r>
              <a:rPr lang="en-IN" dirty="0">
                <a:latin typeface="Times New Roman" panose="02020603050405020304" pitchFamily="18" charset="0"/>
                <a:cs typeface="Times New Roman" panose="02020603050405020304" pitchFamily="18" charset="0"/>
              </a:rPr>
              <a:t>Not all programs require input.</a:t>
            </a:r>
          </a:p>
        </p:txBody>
      </p:sp>
    </p:spTree>
    <p:extLst>
      <p:ext uri="{BB962C8B-B14F-4D97-AF65-F5344CB8AC3E}">
        <p14:creationId xmlns:p14="http://schemas.microsoft.com/office/powerpoint/2010/main" xmlns="" val="2689171689"/>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77850"/>
          </a:xfrm>
        </p:spPr>
        <p:txBody>
          <a:bodyPr>
            <a:normAutofit/>
          </a:bodyPr>
          <a:lstStyle/>
          <a:p>
            <a:r>
              <a:rPr lang="en-IN" sz="2400" b="1" dirty="0">
                <a:latin typeface="Times New Roman" panose="02020603050405020304" pitchFamily="18" charset="0"/>
                <a:cs typeface="Times New Roman" panose="02020603050405020304" pitchFamily="18" charset="0"/>
              </a:rPr>
              <a:t>Standard Output Stream Device :</a:t>
            </a:r>
          </a:p>
        </p:txBody>
      </p:sp>
      <p:sp>
        <p:nvSpPr>
          <p:cNvPr id="3" name="Content Placeholder 2"/>
          <p:cNvSpPr>
            <a:spLocks noGrp="1"/>
          </p:cNvSpPr>
          <p:nvPr>
            <p:ph idx="1"/>
          </p:nvPr>
        </p:nvSpPr>
        <p:spPr>
          <a:xfrm>
            <a:off x="838200" y="1100138"/>
            <a:ext cx="10515600" cy="5076825"/>
          </a:xfrm>
        </p:spPr>
        <p:txBody>
          <a:bodyPr/>
          <a:lstStyle/>
          <a:p>
            <a:pPr>
              <a:lnSpc>
                <a:spcPct val="150000"/>
              </a:lnSpc>
              <a:spcBef>
                <a:spcPts val="0"/>
              </a:spcBef>
            </a:pPr>
            <a:r>
              <a:rPr lang="en-IN" dirty="0" err="1">
                <a:latin typeface="Times New Roman" panose="02020603050405020304" pitchFamily="18" charset="0"/>
                <a:cs typeface="Times New Roman" panose="02020603050405020304" pitchFamily="18" charset="0"/>
              </a:rPr>
              <a:t>stdout</a:t>
            </a:r>
            <a:r>
              <a:rPr lang="en-IN" dirty="0">
                <a:latin typeface="Times New Roman" panose="02020603050405020304" pitchFamily="18" charset="0"/>
                <a:cs typeface="Times New Roman" panose="02020603050405020304" pitchFamily="18" charset="0"/>
              </a:rPr>
              <a:t> stands for (Standard Output)</a:t>
            </a:r>
          </a:p>
          <a:p>
            <a:pPr>
              <a:lnSpc>
                <a:spcPct val="150000"/>
              </a:lnSpc>
              <a:spcBef>
                <a:spcPts val="0"/>
              </a:spcBef>
            </a:pPr>
            <a:r>
              <a:rPr lang="en-IN" dirty="0">
                <a:latin typeface="Times New Roman" panose="02020603050405020304" pitchFamily="18" charset="0"/>
                <a:cs typeface="Times New Roman" panose="02020603050405020304" pitchFamily="18" charset="0"/>
              </a:rPr>
              <a:t>Screen(Monitor) is standard output device .</a:t>
            </a:r>
          </a:p>
          <a:p>
            <a:pPr>
              <a:lnSpc>
                <a:spcPct val="150000"/>
              </a:lnSpc>
              <a:spcBef>
                <a:spcPts val="0"/>
              </a:spcBef>
            </a:pPr>
            <a:r>
              <a:rPr lang="en-IN" dirty="0">
                <a:latin typeface="Times New Roman" panose="02020603050405020304" pitchFamily="18" charset="0"/>
                <a:cs typeface="Times New Roman" panose="02020603050405020304" pitchFamily="18" charset="0"/>
              </a:rPr>
              <a:t>Standard output is data (Often Text) going out from a program.</a:t>
            </a:r>
          </a:p>
          <a:p>
            <a:pPr>
              <a:lnSpc>
                <a:spcPct val="150000"/>
              </a:lnSpc>
              <a:spcBef>
                <a:spcPts val="0"/>
              </a:spcBef>
            </a:pPr>
            <a:r>
              <a:rPr lang="en-IN" dirty="0">
                <a:latin typeface="Times New Roman" panose="02020603050405020304" pitchFamily="18" charset="0"/>
                <a:cs typeface="Times New Roman" panose="02020603050405020304" pitchFamily="18" charset="0"/>
              </a:rPr>
              <a:t>The program sends data to output device by using write operation.</a:t>
            </a:r>
          </a:p>
        </p:txBody>
      </p:sp>
    </p:spTree>
    <p:extLst>
      <p:ext uri="{BB962C8B-B14F-4D97-AF65-F5344CB8AC3E}">
        <p14:creationId xmlns:p14="http://schemas.microsoft.com/office/powerpoint/2010/main" xmlns="" val="2700091035"/>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35000"/>
          </a:xfrm>
        </p:spPr>
        <p:txBody>
          <a:bodyPr>
            <a:normAutofit/>
          </a:bodyPr>
          <a:lstStyle/>
          <a:p>
            <a:r>
              <a:rPr lang="en-IN" sz="3200" dirty="0">
                <a:latin typeface="Times New Roman" panose="02020603050405020304" pitchFamily="18" charset="0"/>
                <a:cs typeface="Times New Roman" panose="02020603050405020304" pitchFamily="18" charset="0"/>
              </a:rPr>
              <a:t>Difference Between Std. Input and Output Stream Devices :</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3703648567"/>
              </p:ext>
            </p:extLst>
          </p:nvPr>
        </p:nvGraphicFramePr>
        <p:xfrm>
          <a:off x="1185862" y="1260157"/>
          <a:ext cx="8372476" cy="3703692"/>
        </p:xfrm>
        <a:graphic>
          <a:graphicData uri="http://schemas.openxmlformats.org/drawingml/2006/table">
            <a:tbl>
              <a:tblPr>
                <a:tableStyleId>{775DCB02-9BB8-47FD-8907-85C794F793BA}</a:tableStyleId>
              </a:tblPr>
              <a:tblGrid>
                <a:gridCol w="1857376">
                  <a:extLst>
                    <a:ext uri="{9D8B030D-6E8A-4147-A177-3AD203B41FA5}">
                      <a16:colId xmlns:a16="http://schemas.microsoft.com/office/drawing/2014/main" xmlns="" val="20000"/>
                    </a:ext>
                  </a:extLst>
                </a:gridCol>
                <a:gridCol w="3724275">
                  <a:extLst>
                    <a:ext uri="{9D8B030D-6E8A-4147-A177-3AD203B41FA5}">
                      <a16:colId xmlns:a16="http://schemas.microsoft.com/office/drawing/2014/main" xmlns="" val="20001"/>
                    </a:ext>
                  </a:extLst>
                </a:gridCol>
                <a:gridCol w="2790825">
                  <a:extLst>
                    <a:ext uri="{9D8B030D-6E8A-4147-A177-3AD203B41FA5}">
                      <a16:colId xmlns:a16="http://schemas.microsoft.com/office/drawing/2014/main" xmlns="" val="20002"/>
                    </a:ext>
                  </a:extLst>
                </a:gridCol>
              </a:tblGrid>
              <a:tr h="859813">
                <a:tc>
                  <a:txBody>
                    <a:bodyPr/>
                    <a:lstStyle/>
                    <a:p>
                      <a:pPr algn="l"/>
                      <a:r>
                        <a:rPr lang="en-IN" sz="2400" b="1" dirty="0">
                          <a:effectLst/>
                          <a:latin typeface="Times New Roman" panose="02020603050405020304" pitchFamily="18" charset="0"/>
                          <a:cs typeface="Times New Roman" panose="02020603050405020304" pitchFamily="18" charset="0"/>
                        </a:rPr>
                        <a:t>Point</a:t>
                      </a:r>
                    </a:p>
                  </a:txBody>
                  <a:tcPr marL="76200" marR="76200" marT="76200" marB="76200" anchor="ctr"/>
                </a:tc>
                <a:tc>
                  <a:txBody>
                    <a:bodyPr/>
                    <a:lstStyle/>
                    <a:p>
                      <a:pPr algn="l"/>
                      <a:r>
                        <a:rPr lang="en-IN" sz="2400" b="1" dirty="0" err="1">
                          <a:effectLst/>
                          <a:latin typeface="Times New Roman" panose="02020603050405020304" pitchFamily="18" charset="0"/>
                          <a:cs typeface="Times New Roman" panose="02020603050405020304" pitchFamily="18" charset="0"/>
                        </a:rPr>
                        <a:t>Std</a:t>
                      </a:r>
                      <a:r>
                        <a:rPr lang="en-IN" sz="2400" b="1" dirty="0">
                          <a:effectLst/>
                          <a:latin typeface="Times New Roman" panose="02020603050405020304" pitchFamily="18" charset="0"/>
                          <a:cs typeface="Times New Roman" panose="02020603050405020304" pitchFamily="18" charset="0"/>
                        </a:rPr>
                        <a:t> </a:t>
                      </a:r>
                      <a:r>
                        <a:rPr lang="en-IN" sz="2400" b="1" dirty="0" err="1">
                          <a:effectLst/>
                          <a:latin typeface="Times New Roman" panose="02020603050405020304" pitchFamily="18" charset="0"/>
                          <a:cs typeface="Times New Roman" panose="02020603050405020304" pitchFamily="18" charset="0"/>
                        </a:rPr>
                        <a:t>i</a:t>
                      </a:r>
                      <a:r>
                        <a:rPr lang="en-IN" sz="2400" b="1" dirty="0">
                          <a:effectLst/>
                          <a:latin typeface="Times New Roman" panose="02020603050405020304" pitchFamily="18" charset="0"/>
                          <a:cs typeface="Times New Roman" panose="02020603050405020304" pitchFamily="18" charset="0"/>
                        </a:rPr>
                        <a:t>/p Stream Device</a:t>
                      </a:r>
                    </a:p>
                  </a:txBody>
                  <a:tcPr marL="76200" marR="76200" marT="76200" marB="76200" anchor="ctr"/>
                </a:tc>
                <a:tc>
                  <a:txBody>
                    <a:bodyPr/>
                    <a:lstStyle/>
                    <a:p>
                      <a:pPr algn="l"/>
                      <a:r>
                        <a:rPr lang="en-IN" sz="2400" b="1" dirty="0">
                          <a:effectLst/>
                          <a:latin typeface="Times New Roman" panose="02020603050405020304" pitchFamily="18" charset="0"/>
                          <a:cs typeface="Times New Roman" panose="02020603050405020304" pitchFamily="18" charset="0"/>
                        </a:rPr>
                        <a:t>Standard o/p Stream Device</a:t>
                      </a:r>
                    </a:p>
                  </a:txBody>
                  <a:tcPr marL="76200" marR="76200" marT="76200" marB="76200" anchor="ctr"/>
                </a:tc>
                <a:extLst>
                  <a:ext uri="{0D108BD9-81ED-4DB2-BD59-A6C34878D82A}">
                    <a16:rowId xmlns:a16="http://schemas.microsoft.com/office/drawing/2014/main" xmlns="" val="10000"/>
                  </a:ext>
                </a:extLst>
              </a:tr>
              <a:tr h="523364">
                <a:tc>
                  <a:txBody>
                    <a:bodyPr/>
                    <a:lstStyle/>
                    <a:p>
                      <a:r>
                        <a:rPr lang="en-IN" sz="2400">
                          <a:effectLst/>
                          <a:latin typeface="Times New Roman" panose="02020603050405020304" pitchFamily="18" charset="0"/>
                          <a:cs typeface="Times New Roman" panose="02020603050405020304" pitchFamily="18" charset="0"/>
                        </a:rPr>
                        <a:t>Stands For</a:t>
                      </a:r>
                    </a:p>
                  </a:txBody>
                  <a:tcPr marL="76200" marR="76200" marT="76200" marB="76200" anchor="ctr"/>
                </a:tc>
                <a:tc>
                  <a:txBody>
                    <a:bodyPr/>
                    <a:lstStyle/>
                    <a:p>
                      <a:r>
                        <a:rPr lang="en-IN" sz="2400">
                          <a:effectLst/>
                          <a:latin typeface="Times New Roman" panose="02020603050405020304" pitchFamily="18" charset="0"/>
                          <a:cs typeface="Times New Roman" panose="02020603050405020304" pitchFamily="18" charset="0"/>
                        </a:rPr>
                        <a:t>Standard Input</a:t>
                      </a:r>
                    </a:p>
                  </a:txBody>
                  <a:tcPr marL="76200" marR="76200" marT="76200" marB="76200" anchor="ctr"/>
                </a:tc>
                <a:tc>
                  <a:txBody>
                    <a:bodyPr/>
                    <a:lstStyle/>
                    <a:p>
                      <a:r>
                        <a:rPr lang="en-IN" sz="2400">
                          <a:effectLst/>
                          <a:latin typeface="Times New Roman" panose="02020603050405020304" pitchFamily="18" charset="0"/>
                          <a:cs typeface="Times New Roman" panose="02020603050405020304" pitchFamily="18" charset="0"/>
                        </a:rPr>
                        <a:t>Standard Output</a:t>
                      </a:r>
                    </a:p>
                  </a:txBody>
                  <a:tcPr marL="76200" marR="76200" marT="76200" marB="76200" anchor="ctr"/>
                </a:tc>
                <a:extLst>
                  <a:ext uri="{0D108BD9-81ED-4DB2-BD59-A6C34878D82A}">
                    <a16:rowId xmlns:a16="http://schemas.microsoft.com/office/drawing/2014/main" xmlns="" val="10001"/>
                  </a:ext>
                </a:extLst>
              </a:tr>
              <a:tr h="523364">
                <a:tc>
                  <a:txBody>
                    <a:bodyPr/>
                    <a:lstStyle/>
                    <a:p>
                      <a:r>
                        <a:rPr lang="en-IN" sz="2400">
                          <a:effectLst/>
                          <a:latin typeface="Times New Roman" panose="02020603050405020304" pitchFamily="18" charset="0"/>
                          <a:cs typeface="Times New Roman" panose="02020603050405020304" pitchFamily="18" charset="0"/>
                        </a:rPr>
                        <a:t>Example</a:t>
                      </a:r>
                    </a:p>
                  </a:txBody>
                  <a:tcPr marL="76200" marR="76200" marT="76200" marB="76200" anchor="ctr"/>
                </a:tc>
                <a:tc>
                  <a:txBody>
                    <a:bodyPr/>
                    <a:lstStyle/>
                    <a:p>
                      <a:r>
                        <a:rPr lang="en-IN" sz="2400">
                          <a:effectLst/>
                          <a:latin typeface="Times New Roman" panose="02020603050405020304" pitchFamily="18" charset="0"/>
                          <a:cs typeface="Times New Roman" panose="02020603050405020304" pitchFamily="18" charset="0"/>
                        </a:rPr>
                        <a:t>Keyboard</a:t>
                      </a:r>
                    </a:p>
                  </a:txBody>
                  <a:tcPr marL="76200" marR="76200" marT="76200" marB="76200" anchor="ctr"/>
                </a:tc>
                <a:tc>
                  <a:txBody>
                    <a:bodyPr/>
                    <a:lstStyle/>
                    <a:p>
                      <a:r>
                        <a:rPr lang="en-IN" sz="2400">
                          <a:effectLst/>
                          <a:latin typeface="Times New Roman" panose="02020603050405020304" pitchFamily="18" charset="0"/>
                          <a:cs typeface="Times New Roman" panose="02020603050405020304" pitchFamily="18" charset="0"/>
                        </a:rPr>
                        <a:t>Screen/Monitor</a:t>
                      </a:r>
                    </a:p>
                  </a:txBody>
                  <a:tcPr marL="76200" marR="76200" marT="76200" marB="76200" anchor="ctr"/>
                </a:tc>
                <a:extLst>
                  <a:ext uri="{0D108BD9-81ED-4DB2-BD59-A6C34878D82A}">
                    <a16:rowId xmlns:a16="http://schemas.microsoft.com/office/drawing/2014/main" xmlns="" val="10002"/>
                  </a:ext>
                </a:extLst>
              </a:tr>
              <a:tr h="1196262">
                <a:tc>
                  <a:txBody>
                    <a:bodyPr/>
                    <a:lstStyle/>
                    <a:p>
                      <a:r>
                        <a:rPr lang="en-IN" sz="2400">
                          <a:effectLst/>
                          <a:latin typeface="Times New Roman" panose="02020603050405020304" pitchFamily="18" charset="0"/>
                          <a:cs typeface="Times New Roman" panose="02020603050405020304" pitchFamily="18" charset="0"/>
                        </a:rPr>
                        <a:t>Data Flow</a:t>
                      </a:r>
                    </a:p>
                  </a:txBody>
                  <a:tcPr marL="76200" marR="76200" marT="76200" marB="76200" anchor="ctr"/>
                </a:tc>
                <a:tc>
                  <a:txBody>
                    <a:bodyPr/>
                    <a:lstStyle/>
                    <a:p>
                      <a:r>
                        <a:rPr lang="en-IN" sz="2400">
                          <a:effectLst/>
                          <a:latin typeface="Times New Roman" panose="02020603050405020304" pitchFamily="18" charset="0"/>
                          <a:cs typeface="Times New Roman" panose="02020603050405020304" pitchFamily="18" charset="0"/>
                        </a:rPr>
                        <a:t>Data (Often Text) going into a program</a:t>
                      </a:r>
                    </a:p>
                  </a:txBody>
                  <a:tcPr marL="76200" marR="76200" marT="76200" marB="76200" anchor="ctr"/>
                </a:tc>
                <a:tc>
                  <a:txBody>
                    <a:bodyPr/>
                    <a:lstStyle/>
                    <a:p>
                      <a:r>
                        <a:rPr lang="en-IN" sz="2400">
                          <a:effectLst/>
                          <a:latin typeface="Times New Roman" panose="02020603050405020304" pitchFamily="18" charset="0"/>
                          <a:cs typeface="Times New Roman" panose="02020603050405020304" pitchFamily="18" charset="0"/>
                        </a:rPr>
                        <a:t>data (Often Text) going out from a program</a:t>
                      </a:r>
                    </a:p>
                  </a:txBody>
                  <a:tcPr marL="76200" marR="76200" marT="76200" marB="76200" anchor="ctr"/>
                </a:tc>
                <a:extLst>
                  <a:ext uri="{0D108BD9-81ED-4DB2-BD59-A6C34878D82A}">
                    <a16:rowId xmlns:a16="http://schemas.microsoft.com/office/drawing/2014/main" xmlns="" val="10003"/>
                  </a:ext>
                </a:extLst>
              </a:tr>
              <a:tr h="523364">
                <a:tc>
                  <a:txBody>
                    <a:bodyPr/>
                    <a:lstStyle/>
                    <a:p>
                      <a:r>
                        <a:rPr lang="en-IN" sz="2400">
                          <a:effectLst/>
                          <a:latin typeface="Times New Roman" panose="02020603050405020304" pitchFamily="18" charset="0"/>
                          <a:cs typeface="Times New Roman" panose="02020603050405020304" pitchFamily="18" charset="0"/>
                        </a:rPr>
                        <a:t>Operation</a:t>
                      </a:r>
                    </a:p>
                  </a:txBody>
                  <a:tcPr marL="76200" marR="76200" marT="76200" marB="76200" anchor="ctr"/>
                </a:tc>
                <a:tc>
                  <a:txBody>
                    <a:bodyPr/>
                    <a:lstStyle/>
                    <a:p>
                      <a:r>
                        <a:rPr lang="en-IN" sz="2400">
                          <a:effectLst/>
                          <a:latin typeface="Times New Roman" panose="02020603050405020304" pitchFamily="18" charset="0"/>
                          <a:cs typeface="Times New Roman" panose="02020603050405020304" pitchFamily="18" charset="0"/>
                        </a:rPr>
                        <a:t>Read Operation</a:t>
                      </a:r>
                    </a:p>
                  </a:txBody>
                  <a:tcPr marL="76200" marR="76200" marT="76200" marB="76200" anchor="ctr"/>
                </a:tc>
                <a:tc>
                  <a:txBody>
                    <a:bodyPr/>
                    <a:lstStyle/>
                    <a:p>
                      <a:r>
                        <a:rPr lang="en-IN" sz="2400" dirty="0">
                          <a:effectLst/>
                          <a:latin typeface="Times New Roman" panose="02020603050405020304" pitchFamily="18" charset="0"/>
                          <a:cs typeface="Times New Roman" panose="02020603050405020304" pitchFamily="18" charset="0"/>
                        </a:rPr>
                        <a:t>Write Operation</a:t>
                      </a:r>
                    </a:p>
                  </a:txBody>
                  <a:tcPr marL="76200" marR="76200" marT="76200" marB="76200" anchor="ctr"/>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xmlns="" val="9998619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913"/>
            <a:ext cx="10515600" cy="6049568"/>
          </a:xfrm>
        </p:spPr>
        <p:txBody>
          <a:bodyPr>
            <a:noAutofit/>
          </a:bodyPr>
          <a:lstStyle/>
          <a:p>
            <a:pPr>
              <a:lnSpc>
                <a:spcPct val="150000"/>
              </a:lnSpc>
            </a:pPr>
            <a:r>
              <a:rPr lang="en-US" sz="1600" b="1" dirty="0" smtClean="0"/>
              <a:t> Program : The following program is an example of </a:t>
            </a:r>
            <a:r>
              <a:rPr lang="en-US" sz="1600" b="1" dirty="0" err="1" smtClean="0"/>
              <a:t>strcpy</a:t>
            </a:r>
            <a:r>
              <a:rPr lang="en-US" sz="1600" b="1" dirty="0" smtClean="0"/>
              <a:t>() function</a:t>
            </a:r>
            <a:r>
              <a:rPr lang="en-US" sz="1600" dirty="0" smtClean="0"/>
              <a:t/>
            </a:r>
            <a:br>
              <a:rPr lang="en-US" sz="1600" dirty="0" smtClean="0"/>
            </a:br>
            <a:r>
              <a:rPr lang="en-US" sz="1600" dirty="0" smtClean="0">
                <a:solidFill>
                  <a:srgbClr val="4078F2"/>
                </a:solidFill>
              </a:rPr>
              <a:t>#include </a:t>
            </a:r>
            <a:r>
              <a:rPr lang="en-US" sz="1600" dirty="0" smtClean="0">
                <a:solidFill>
                  <a:srgbClr val="50A14F"/>
                </a:solidFill>
              </a:rPr>
              <a:t>&lt;</a:t>
            </a:r>
            <a:r>
              <a:rPr lang="en-US" sz="1600" dirty="0" err="1" smtClean="0">
                <a:solidFill>
                  <a:srgbClr val="50A14F"/>
                </a:solidFill>
              </a:rPr>
              <a:t>stdio.h</a:t>
            </a:r>
            <a:r>
              <a:rPr lang="en-US" sz="1600" dirty="0" smtClean="0">
                <a:solidFill>
                  <a:srgbClr val="50A14F"/>
                </a:solidFill>
              </a:rPr>
              <a:t>&gt;</a:t>
            </a:r>
            <a:r>
              <a:rPr lang="en-US" sz="1600" dirty="0" smtClean="0"/>
              <a:t>  </a:t>
            </a:r>
            <a:br>
              <a:rPr lang="en-US" sz="1600" dirty="0" smtClean="0"/>
            </a:br>
            <a:r>
              <a:rPr lang="en-US" sz="1600" dirty="0" smtClean="0">
                <a:solidFill>
                  <a:srgbClr val="4078F2"/>
                </a:solidFill>
              </a:rPr>
              <a:t>#include </a:t>
            </a:r>
            <a:r>
              <a:rPr lang="en-US" sz="1600" dirty="0" smtClean="0">
                <a:solidFill>
                  <a:srgbClr val="50A14F"/>
                </a:solidFill>
              </a:rPr>
              <a:t>&lt;</a:t>
            </a:r>
            <a:r>
              <a:rPr lang="en-US" sz="1600" dirty="0" err="1" smtClean="0">
                <a:solidFill>
                  <a:srgbClr val="50A14F"/>
                </a:solidFill>
              </a:rPr>
              <a:t>string.h</a:t>
            </a:r>
            <a:r>
              <a:rPr lang="en-US" sz="1600" dirty="0" smtClean="0">
                <a:solidFill>
                  <a:srgbClr val="50A14F"/>
                </a:solidFill>
              </a:rPr>
              <a:t>&gt;</a:t>
            </a:r>
            <a:br>
              <a:rPr lang="en-US" sz="1600" dirty="0" smtClean="0">
                <a:solidFill>
                  <a:srgbClr val="50A14F"/>
                </a:solidFill>
              </a:rPr>
            </a:br>
            <a:r>
              <a:rPr lang="en-US" sz="1600" dirty="0" smtClean="0"/>
              <a:t> </a:t>
            </a:r>
            <a:r>
              <a:rPr lang="en-US" sz="1600" dirty="0" err="1" smtClean="0">
                <a:solidFill>
                  <a:srgbClr val="A626A4"/>
                </a:solidFill>
              </a:rPr>
              <a:t>int</a:t>
            </a:r>
            <a:r>
              <a:rPr lang="en-US" sz="1600" dirty="0" smtClean="0"/>
              <a:t> </a:t>
            </a:r>
            <a:r>
              <a:rPr lang="en-US" sz="1600" dirty="0" smtClean="0">
                <a:solidFill>
                  <a:srgbClr val="4078F2"/>
                </a:solidFill>
              </a:rPr>
              <a:t>main</a:t>
            </a:r>
            <a:r>
              <a:rPr lang="en-US" sz="1600" dirty="0" smtClean="0"/>
              <a:t>()</a:t>
            </a:r>
            <a:br>
              <a:rPr lang="en-US" sz="1600" dirty="0" smtClean="0"/>
            </a:br>
            <a:r>
              <a:rPr lang="en-US" sz="1600" dirty="0" smtClean="0"/>
              <a:t> { </a:t>
            </a:r>
            <a:br>
              <a:rPr lang="en-US" sz="1600" dirty="0" smtClean="0"/>
            </a:br>
            <a:r>
              <a:rPr lang="en-US" sz="1600" dirty="0" smtClean="0"/>
              <a:t>    </a:t>
            </a:r>
            <a:r>
              <a:rPr lang="en-US" sz="1600" dirty="0" smtClean="0">
                <a:solidFill>
                  <a:srgbClr val="A626A4"/>
                </a:solidFill>
              </a:rPr>
              <a:t>char</a:t>
            </a:r>
            <a:r>
              <a:rPr lang="en-US" sz="1600" dirty="0" smtClean="0"/>
              <a:t> str1[</a:t>
            </a:r>
            <a:r>
              <a:rPr lang="en-US" sz="1600" dirty="0" smtClean="0">
                <a:solidFill>
                  <a:srgbClr val="986801"/>
                </a:solidFill>
              </a:rPr>
              <a:t>10</a:t>
            </a:r>
            <a:r>
              <a:rPr lang="en-US" sz="1600" dirty="0" smtClean="0"/>
              <a:t>]= </a:t>
            </a:r>
            <a:r>
              <a:rPr lang="en-US" sz="1600" dirty="0" smtClean="0">
                <a:solidFill>
                  <a:srgbClr val="50A14F"/>
                </a:solidFill>
              </a:rPr>
              <a:t>"awesome"</a:t>
            </a:r>
            <a:r>
              <a:rPr lang="en-US" sz="1600" dirty="0" smtClean="0"/>
              <a:t>; </a:t>
            </a:r>
            <a:br>
              <a:rPr lang="en-US" sz="1600" dirty="0" smtClean="0"/>
            </a:br>
            <a:r>
              <a:rPr lang="en-US" sz="1600" dirty="0" smtClean="0"/>
              <a:t>    </a:t>
            </a:r>
            <a:r>
              <a:rPr lang="en-US" sz="1600" dirty="0" smtClean="0">
                <a:solidFill>
                  <a:srgbClr val="A626A4"/>
                </a:solidFill>
              </a:rPr>
              <a:t>char</a:t>
            </a:r>
            <a:r>
              <a:rPr lang="en-US" sz="1600" dirty="0" smtClean="0"/>
              <a:t> str2[</a:t>
            </a:r>
            <a:r>
              <a:rPr lang="en-US" sz="1600" dirty="0" smtClean="0">
                <a:solidFill>
                  <a:srgbClr val="986801"/>
                </a:solidFill>
              </a:rPr>
              <a:t>10</a:t>
            </a:r>
            <a:r>
              <a:rPr lang="en-US" sz="1600" dirty="0" smtClean="0"/>
              <a:t>]; </a:t>
            </a:r>
            <a:br>
              <a:rPr lang="en-US" sz="1600" dirty="0" smtClean="0"/>
            </a:br>
            <a:r>
              <a:rPr lang="en-US" sz="1600" dirty="0" smtClean="0"/>
              <a:t>    </a:t>
            </a:r>
            <a:r>
              <a:rPr lang="en-US" sz="1600" dirty="0" smtClean="0">
                <a:solidFill>
                  <a:srgbClr val="A626A4"/>
                </a:solidFill>
              </a:rPr>
              <a:t>char</a:t>
            </a:r>
            <a:r>
              <a:rPr lang="en-US" sz="1600" dirty="0" smtClean="0"/>
              <a:t> str3[</a:t>
            </a:r>
            <a:r>
              <a:rPr lang="en-US" sz="1600" dirty="0" smtClean="0">
                <a:solidFill>
                  <a:srgbClr val="986801"/>
                </a:solidFill>
              </a:rPr>
              <a:t>10</a:t>
            </a:r>
            <a:r>
              <a:rPr lang="en-US" sz="1600" dirty="0" smtClean="0"/>
              <a:t>];</a:t>
            </a:r>
            <a:br>
              <a:rPr lang="en-US" sz="1600" dirty="0" smtClean="0"/>
            </a:br>
            <a:r>
              <a:rPr lang="en-US" sz="1600" dirty="0" smtClean="0"/>
              <a:t>    </a:t>
            </a:r>
            <a:r>
              <a:rPr lang="en-US" sz="1600" dirty="0" err="1" smtClean="0">
                <a:solidFill>
                  <a:srgbClr val="FF0000"/>
                </a:solidFill>
              </a:rPr>
              <a:t>strcpy</a:t>
            </a:r>
            <a:r>
              <a:rPr lang="en-US" sz="1600" dirty="0" smtClean="0">
                <a:solidFill>
                  <a:srgbClr val="FF0000"/>
                </a:solidFill>
              </a:rPr>
              <a:t>(str2, str1); </a:t>
            </a:r>
            <a:br>
              <a:rPr lang="en-US" sz="1600" dirty="0" smtClean="0">
                <a:solidFill>
                  <a:srgbClr val="FF0000"/>
                </a:solidFill>
              </a:rPr>
            </a:br>
            <a:r>
              <a:rPr lang="en-US" sz="1600" dirty="0" smtClean="0">
                <a:solidFill>
                  <a:srgbClr val="FF0000"/>
                </a:solidFill>
              </a:rPr>
              <a:t>    </a:t>
            </a:r>
            <a:r>
              <a:rPr lang="en-US" sz="1600" dirty="0" err="1" smtClean="0">
                <a:solidFill>
                  <a:srgbClr val="FF0000"/>
                </a:solidFill>
              </a:rPr>
              <a:t>strcpy</a:t>
            </a:r>
            <a:r>
              <a:rPr lang="en-US" sz="1600" dirty="0" smtClean="0">
                <a:solidFill>
                  <a:srgbClr val="FF0000"/>
                </a:solidFill>
              </a:rPr>
              <a:t>(str3, "well"); </a:t>
            </a:r>
            <a:br>
              <a:rPr lang="en-US" sz="1600" dirty="0" smtClean="0">
                <a:solidFill>
                  <a:srgbClr val="FF0000"/>
                </a:solidFill>
              </a:rPr>
            </a:br>
            <a:r>
              <a:rPr lang="en-US" sz="1600" dirty="0" smtClean="0"/>
              <a:t>    </a:t>
            </a:r>
            <a:r>
              <a:rPr lang="en-US" sz="1600" dirty="0" smtClean="0">
                <a:solidFill>
                  <a:srgbClr val="C18401"/>
                </a:solidFill>
              </a:rPr>
              <a:t>puts</a:t>
            </a:r>
            <a:r>
              <a:rPr lang="en-US" sz="1600" dirty="0" smtClean="0"/>
              <a:t>(str2); </a:t>
            </a:r>
            <a:br>
              <a:rPr lang="en-US" sz="1600" dirty="0" smtClean="0"/>
            </a:br>
            <a:r>
              <a:rPr lang="en-US" sz="1600" dirty="0" smtClean="0"/>
              <a:t>    </a:t>
            </a:r>
            <a:r>
              <a:rPr lang="en-US" sz="1600" dirty="0" smtClean="0">
                <a:solidFill>
                  <a:srgbClr val="C18401"/>
                </a:solidFill>
              </a:rPr>
              <a:t>puts</a:t>
            </a:r>
            <a:r>
              <a:rPr lang="en-US" sz="1600" dirty="0" smtClean="0"/>
              <a:t>(str3); </a:t>
            </a:r>
            <a:br>
              <a:rPr lang="en-US" sz="1600" dirty="0" smtClean="0"/>
            </a:br>
            <a:r>
              <a:rPr lang="en-US" sz="1600" dirty="0" smtClean="0">
                <a:solidFill>
                  <a:srgbClr val="A626A4"/>
                </a:solidFill>
              </a:rPr>
              <a:t>return</a:t>
            </a:r>
            <a:r>
              <a:rPr lang="en-US" sz="1600" dirty="0" smtClean="0"/>
              <a:t> </a:t>
            </a:r>
            <a:r>
              <a:rPr lang="en-US" sz="1600" dirty="0" smtClean="0">
                <a:solidFill>
                  <a:srgbClr val="986801"/>
                </a:solidFill>
              </a:rPr>
              <a:t>0</a:t>
            </a:r>
            <a:r>
              <a:rPr lang="en-US" sz="1600" dirty="0" smtClean="0"/>
              <a:t>;</a:t>
            </a:r>
            <a:br>
              <a:rPr lang="en-US" sz="1600" dirty="0" smtClean="0"/>
            </a:br>
            <a:r>
              <a:rPr lang="en-US" sz="1600" dirty="0" smtClean="0"/>
              <a:t> }</a:t>
            </a:r>
            <a:br>
              <a:rPr lang="en-US" sz="1600" dirty="0" smtClean="0"/>
            </a:br>
            <a:r>
              <a:rPr lang="en-US" sz="1600" b="1" dirty="0" smtClean="0"/>
              <a:t>Output:</a:t>
            </a:r>
            <a:r>
              <a:rPr lang="en-US" sz="1600" dirty="0" smtClean="0"/>
              <a:t/>
            </a:r>
            <a:br>
              <a:rPr lang="en-US" sz="1600" dirty="0" smtClean="0"/>
            </a:br>
            <a:r>
              <a:rPr lang="en-US" sz="1600" dirty="0" smtClean="0"/>
              <a:t>awesome </a:t>
            </a:r>
            <a:br>
              <a:rPr lang="en-US" sz="1600" dirty="0" smtClean="0"/>
            </a:br>
            <a:r>
              <a:rPr lang="en-US" sz="1600" dirty="0" smtClean="0"/>
              <a:t>well</a:t>
            </a:r>
            <a:endParaRPr lang="en-US" sz="1600" dirty="0"/>
          </a:p>
        </p:txBody>
      </p:sp>
    </p:spTree>
    <p:extLst>
      <p:ext uri="{BB962C8B-B14F-4D97-AF65-F5344CB8AC3E}">
        <p14:creationId xmlns:p14="http://schemas.microsoft.com/office/powerpoint/2010/main" xmlns="" val="3962395833"/>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6738" y="293688"/>
            <a:ext cx="10515600" cy="492125"/>
          </a:xfrm>
        </p:spPr>
        <p:txBody>
          <a:bodyPr>
            <a:noAutofit/>
          </a:bodyPr>
          <a:lstStyle/>
          <a:p>
            <a:r>
              <a:rPr lang="en-IN" sz="2800" b="1" dirty="0">
                <a:solidFill>
                  <a:srgbClr val="FF0000"/>
                </a:solidFill>
                <a:latin typeface="Times New Roman" panose="02020603050405020304" pitchFamily="18" charset="0"/>
                <a:cs typeface="Times New Roman" panose="02020603050405020304" pitchFamily="18" charset="0"/>
              </a:rPr>
              <a:t>Standard Library </a:t>
            </a:r>
            <a:r>
              <a:rPr lang="en-IN" sz="2800" b="1" dirty="0" err="1">
                <a:solidFill>
                  <a:srgbClr val="FF0000"/>
                </a:solidFill>
                <a:latin typeface="Times New Roman" panose="02020603050405020304" pitchFamily="18" charset="0"/>
                <a:cs typeface="Times New Roman" panose="02020603050405020304" pitchFamily="18" charset="0"/>
              </a:rPr>
              <a:t>Input/Output</a:t>
            </a:r>
            <a:r>
              <a:rPr lang="en-IN" sz="2800" b="1" dirty="0">
                <a:solidFill>
                  <a:srgbClr val="FF0000"/>
                </a:solidFill>
                <a:latin typeface="Times New Roman" panose="02020603050405020304" pitchFamily="18" charset="0"/>
                <a:cs typeface="Times New Roman" panose="02020603050405020304" pitchFamily="18" charset="0"/>
              </a:rPr>
              <a:t> Functions</a:t>
            </a:r>
            <a:endParaRPr lang="en-IN" sz="2800" dirty="0"/>
          </a:p>
        </p:txBody>
      </p:sp>
      <p:sp>
        <p:nvSpPr>
          <p:cNvPr id="3" name="Content Placeholder 2"/>
          <p:cNvSpPr>
            <a:spLocks noGrp="1"/>
          </p:cNvSpPr>
          <p:nvPr>
            <p:ph idx="1"/>
          </p:nvPr>
        </p:nvSpPr>
        <p:spPr>
          <a:xfrm>
            <a:off x="695325" y="1082675"/>
            <a:ext cx="10515600" cy="4351338"/>
          </a:xfrm>
        </p:spPr>
        <p:txBody>
          <a:bodyPr/>
          <a:lstStyle/>
          <a:p>
            <a:pPr algn="just">
              <a:lnSpc>
                <a:spcPct val="150000"/>
              </a:lnSpc>
              <a:spcBef>
                <a:spcPts val="0"/>
              </a:spcBef>
            </a:pPr>
            <a:r>
              <a:rPr lang="en-IN" b="1" dirty="0">
                <a:latin typeface="Times New Roman" panose="02020603050405020304" pitchFamily="18" charset="0"/>
                <a:cs typeface="Times New Roman" panose="02020603050405020304" pitchFamily="18" charset="0"/>
              </a:rPr>
              <a:t>Input</a:t>
            </a:r>
            <a:r>
              <a:rPr lang="en-IN" dirty="0">
                <a:latin typeface="Times New Roman" panose="02020603050405020304" pitchFamily="18" charset="0"/>
                <a:cs typeface="Times New Roman" panose="02020603050405020304" pitchFamily="18" charset="0"/>
              </a:rPr>
              <a:t> means to provide the program with some data to be used in the program and </a:t>
            </a:r>
            <a:r>
              <a:rPr lang="en-IN" b="1" dirty="0">
                <a:latin typeface="Times New Roman" panose="02020603050405020304" pitchFamily="18" charset="0"/>
                <a:cs typeface="Times New Roman" panose="02020603050405020304" pitchFamily="18" charset="0"/>
              </a:rPr>
              <a:t>Output</a:t>
            </a:r>
            <a:r>
              <a:rPr lang="en-IN" dirty="0">
                <a:latin typeface="Times New Roman" panose="02020603050405020304" pitchFamily="18" charset="0"/>
                <a:cs typeface="Times New Roman" panose="02020603050405020304" pitchFamily="18" charset="0"/>
              </a:rPr>
              <a:t> means to display data on screen or write the data to a printer or a file.</a:t>
            </a:r>
          </a:p>
          <a:p>
            <a:pPr algn="just">
              <a:lnSpc>
                <a:spcPct val="150000"/>
              </a:lnSpc>
              <a:spcBef>
                <a:spcPts val="0"/>
              </a:spcBef>
            </a:pPr>
            <a:r>
              <a:rPr lang="en-IN" dirty="0">
                <a:latin typeface="Times New Roman" panose="02020603050405020304" pitchFamily="18" charset="0"/>
                <a:cs typeface="Times New Roman" panose="02020603050405020304" pitchFamily="18" charset="0"/>
              </a:rPr>
              <a:t>C programming language provides many built-in functions to read any given input and to display data on screen when there is a need to output the result.</a:t>
            </a:r>
          </a:p>
        </p:txBody>
      </p:sp>
    </p:spTree>
    <p:extLst>
      <p:ext uri="{BB962C8B-B14F-4D97-AF65-F5344CB8AC3E}">
        <p14:creationId xmlns:p14="http://schemas.microsoft.com/office/powerpoint/2010/main" xmlns="" val="1790891140"/>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735013"/>
          </a:xfrm>
        </p:spPr>
        <p:txBody>
          <a:bodyPr>
            <a:normAutofit/>
          </a:bodyPr>
          <a:lstStyle/>
          <a:p>
            <a:r>
              <a:rPr lang="en-IN" sz="3200" b="1" dirty="0" err="1">
                <a:latin typeface="Times New Roman" panose="02020603050405020304" pitchFamily="18" charset="0"/>
                <a:cs typeface="Times New Roman" panose="02020603050405020304" pitchFamily="18" charset="0"/>
              </a:rPr>
              <a:t>scanf</a:t>
            </a:r>
            <a:r>
              <a:rPr lang="en-IN" sz="3200" b="1" dirty="0">
                <a:latin typeface="Times New Roman" panose="02020603050405020304" pitchFamily="18" charset="0"/>
                <a:cs typeface="Times New Roman" panose="02020603050405020304" pitchFamily="18" charset="0"/>
              </a:rPr>
              <a:t>() and printf() functions</a:t>
            </a:r>
          </a:p>
        </p:txBody>
      </p:sp>
      <p:sp>
        <p:nvSpPr>
          <p:cNvPr id="3" name="Content Placeholder 2"/>
          <p:cNvSpPr>
            <a:spLocks noGrp="1"/>
          </p:cNvSpPr>
          <p:nvPr>
            <p:ph idx="1"/>
          </p:nvPr>
        </p:nvSpPr>
        <p:spPr>
          <a:xfrm>
            <a:off x="838200" y="985838"/>
            <a:ext cx="10515600" cy="5191125"/>
          </a:xfrm>
        </p:spPr>
        <p:txBody>
          <a:bodyPr>
            <a:noAutofit/>
          </a:bodyPr>
          <a:lstStyle/>
          <a:p>
            <a:pPr marL="0" indent="0" algn="just">
              <a:lnSpc>
                <a:spcPct val="150000"/>
              </a:lnSpc>
              <a:spcBef>
                <a:spcPts val="0"/>
              </a:spcBef>
              <a:buNone/>
            </a:pPr>
            <a:r>
              <a:rPr lang="en-IN" sz="2000" dirty="0">
                <a:latin typeface="Times New Roman" panose="02020603050405020304" pitchFamily="18" charset="0"/>
                <a:cs typeface="Times New Roman" panose="02020603050405020304" pitchFamily="18" charset="0"/>
              </a:rPr>
              <a:t>The standard input-output header file, named stdio.h contains the definition of the functions printf() and </a:t>
            </a:r>
            <a:r>
              <a:rPr lang="en-IN" sz="2000" dirty="0" err="1">
                <a:latin typeface="Times New Roman" panose="02020603050405020304" pitchFamily="18" charset="0"/>
                <a:cs typeface="Times New Roman" panose="02020603050405020304" pitchFamily="18" charset="0"/>
              </a:rPr>
              <a:t>scanf</a:t>
            </a:r>
            <a:r>
              <a:rPr lang="en-IN" sz="2000" dirty="0">
                <a:latin typeface="Times New Roman" panose="02020603050405020304" pitchFamily="18" charset="0"/>
                <a:cs typeface="Times New Roman" panose="02020603050405020304" pitchFamily="18" charset="0"/>
              </a:rPr>
              <a:t>(), which are used to display output on screen and to take input from user respectively</a:t>
            </a:r>
            <a:r>
              <a:rPr lang="en-IN" sz="2000" dirty="0" smtClean="0">
                <a:latin typeface="Times New Roman" panose="02020603050405020304" pitchFamily="18" charset="0"/>
                <a:cs typeface="Times New Roman" panose="02020603050405020304" pitchFamily="18" charset="0"/>
              </a:rPr>
              <a:t>.</a:t>
            </a:r>
          </a:p>
          <a:p>
            <a:pPr marL="0" indent="0" algn="just">
              <a:lnSpc>
                <a:spcPct val="150000"/>
              </a:lnSpc>
              <a:spcBef>
                <a:spcPts val="0"/>
              </a:spcBef>
              <a:buNone/>
            </a:pPr>
            <a:r>
              <a:rPr lang="en-IN" sz="2000" dirty="0">
                <a:latin typeface="Times New Roman" panose="02020603050405020304" pitchFamily="18" charset="0"/>
                <a:cs typeface="Times New Roman" panose="02020603050405020304" pitchFamily="18" charset="0"/>
              </a:rPr>
              <a:t>#include&lt;stdio.h&gt;</a:t>
            </a: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void </a:t>
            </a:r>
            <a:r>
              <a:rPr lang="en-IN" sz="2000" dirty="0">
                <a:latin typeface="Times New Roman" panose="02020603050405020304" pitchFamily="18" charset="0"/>
                <a:cs typeface="Times New Roman" panose="02020603050405020304" pitchFamily="18" charset="0"/>
              </a:rPr>
              <a:t>main()</a:t>
            </a:r>
          </a:p>
          <a:p>
            <a:pPr marL="0" indent="0" algn="just">
              <a:lnSpc>
                <a:spcPct val="150000"/>
              </a:lnSpc>
              <a:spcBef>
                <a:spcPts val="0"/>
              </a:spcBef>
              <a:buNone/>
            </a:pPr>
            <a:r>
              <a:rPr lang="en-IN" sz="2000" dirty="0">
                <a:latin typeface="Times New Roman" panose="02020603050405020304" pitchFamily="18" charset="0"/>
                <a:cs typeface="Times New Roman" panose="02020603050405020304" pitchFamily="18" charset="0"/>
              </a:rPr>
              <a:t>{</a:t>
            </a: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int </a:t>
            </a:r>
            <a:r>
              <a:rPr lang="en-IN" sz="2000" dirty="0" err="1">
                <a:latin typeface="Times New Roman" panose="02020603050405020304" pitchFamily="18" charset="0"/>
                <a:cs typeface="Times New Roman" panose="02020603050405020304" pitchFamily="18" charset="0"/>
              </a:rPr>
              <a:t>i</a:t>
            </a:r>
            <a:r>
              <a:rPr lang="en-IN" sz="2000" dirty="0">
                <a:latin typeface="Times New Roman" panose="02020603050405020304" pitchFamily="18" charset="0"/>
                <a:cs typeface="Times New Roman" panose="02020603050405020304" pitchFamily="18" charset="0"/>
              </a:rPr>
              <a:t>;</a:t>
            </a: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printf</a:t>
            </a:r>
            <a:r>
              <a:rPr lang="en-IN" sz="2000" dirty="0">
                <a:latin typeface="Times New Roman" panose="02020603050405020304" pitchFamily="18" charset="0"/>
                <a:cs typeface="Times New Roman" panose="02020603050405020304" pitchFamily="18" charset="0"/>
              </a:rPr>
              <a:t>("Please enter a value...");</a:t>
            </a:r>
          </a:p>
          <a:p>
            <a:pPr marL="0" indent="0" algn="just">
              <a:lnSpc>
                <a:spcPct val="150000"/>
              </a:lnSpc>
              <a:spcBef>
                <a:spcPts val="0"/>
              </a:spcBef>
              <a:buNone/>
            </a:pPr>
            <a:r>
              <a:rPr lang="en-IN" sz="2000" dirty="0" err="1" smtClean="0">
                <a:latin typeface="Times New Roman" panose="02020603050405020304" pitchFamily="18" charset="0"/>
                <a:cs typeface="Times New Roman" panose="02020603050405020304" pitchFamily="18" charset="0"/>
              </a:rPr>
              <a:t>scanf</a:t>
            </a:r>
            <a:r>
              <a:rPr lang="en-IN" sz="2000" dirty="0">
                <a:latin typeface="Times New Roman" panose="02020603050405020304" pitchFamily="18" charset="0"/>
                <a:cs typeface="Times New Roman" panose="02020603050405020304" pitchFamily="18" charset="0"/>
              </a:rPr>
              <a:t>("%d", &amp;</a:t>
            </a:r>
            <a:r>
              <a:rPr lang="en-IN" sz="2000" dirty="0" err="1">
                <a:latin typeface="Times New Roman" panose="02020603050405020304" pitchFamily="18" charset="0"/>
                <a:cs typeface="Times New Roman" panose="02020603050405020304" pitchFamily="18" charset="0"/>
              </a:rPr>
              <a:t>i</a:t>
            </a:r>
            <a:r>
              <a:rPr lang="en-IN" sz="2000" dirty="0">
                <a:latin typeface="Times New Roman" panose="02020603050405020304" pitchFamily="18" charset="0"/>
                <a:cs typeface="Times New Roman" panose="02020603050405020304" pitchFamily="18" charset="0"/>
              </a:rPr>
              <a:t>);</a:t>
            </a:r>
          </a:p>
          <a:p>
            <a:pPr marL="0" indent="0" algn="just">
              <a:lnSpc>
                <a:spcPct val="150000"/>
              </a:lnSpc>
              <a:spcBef>
                <a:spcPts val="0"/>
              </a:spcBef>
              <a:buNone/>
            </a:pPr>
            <a:r>
              <a:rPr lang="en-IN" sz="2000" dirty="0" smtClean="0">
                <a:latin typeface="Times New Roman" panose="02020603050405020304" pitchFamily="18" charset="0"/>
                <a:cs typeface="Times New Roman" panose="02020603050405020304" pitchFamily="18" charset="0"/>
              </a:rPr>
              <a:t>printf</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nYou</a:t>
            </a:r>
            <a:r>
              <a:rPr lang="en-IN" sz="2000" dirty="0">
                <a:latin typeface="Times New Roman" panose="02020603050405020304" pitchFamily="18" charset="0"/>
                <a:cs typeface="Times New Roman" panose="02020603050405020304" pitchFamily="18" charset="0"/>
              </a:rPr>
              <a:t> entered: %d", </a:t>
            </a:r>
            <a:r>
              <a:rPr lang="en-IN" sz="2000" dirty="0" err="1">
                <a:latin typeface="Times New Roman" panose="02020603050405020304" pitchFamily="18" charset="0"/>
                <a:cs typeface="Times New Roman" panose="02020603050405020304" pitchFamily="18" charset="0"/>
              </a:rPr>
              <a:t>i</a:t>
            </a:r>
            <a:r>
              <a:rPr lang="en-IN" sz="2000" dirty="0">
                <a:latin typeface="Times New Roman" panose="02020603050405020304" pitchFamily="18" charset="0"/>
                <a:cs typeface="Times New Roman" panose="02020603050405020304" pitchFamily="18" charset="0"/>
              </a:rPr>
              <a:t>);</a:t>
            </a:r>
          </a:p>
          <a:p>
            <a:pPr marL="0" indent="0" algn="just">
              <a:lnSpc>
                <a:spcPct val="150000"/>
              </a:lnSpc>
              <a:spcBef>
                <a:spcPts val="0"/>
              </a:spcBef>
              <a:buNone/>
            </a:pPr>
            <a:r>
              <a:rPr lang="en-IN"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xmlns="" val="213828576"/>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49263"/>
          </a:xfrm>
        </p:spPr>
        <p:txBody>
          <a:bodyPr>
            <a:noAutofit/>
          </a:bodyPr>
          <a:lstStyle/>
          <a:p>
            <a:r>
              <a:rPr lang="en-IN" sz="2800" b="1" dirty="0" err="1">
                <a:latin typeface="Times New Roman" panose="02020603050405020304" pitchFamily="18" charset="0"/>
                <a:cs typeface="Times New Roman" panose="02020603050405020304" pitchFamily="18" charset="0"/>
              </a:rPr>
              <a:t>getchar</a:t>
            </a:r>
            <a:r>
              <a:rPr lang="en-IN" sz="2800" b="1" dirty="0">
                <a:latin typeface="Times New Roman" panose="02020603050405020304" pitchFamily="18" charset="0"/>
                <a:cs typeface="Times New Roman" panose="02020603050405020304" pitchFamily="18" charset="0"/>
              </a:rPr>
              <a:t>() &amp; </a:t>
            </a:r>
            <a:r>
              <a:rPr lang="en-IN" sz="2800" b="1" dirty="0" err="1">
                <a:latin typeface="Times New Roman" panose="02020603050405020304" pitchFamily="18" charset="0"/>
                <a:cs typeface="Times New Roman" panose="02020603050405020304" pitchFamily="18" charset="0"/>
              </a:rPr>
              <a:t>putchar</a:t>
            </a:r>
            <a:r>
              <a:rPr lang="en-IN" sz="2800" b="1" dirty="0">
                <a:latin typeface="Times New Roman" panose="02020603050405020304" pitchFamily="18" charset="0"/>
                <a:cs typeface="Times New Roman" panose="02020603050405020304" pitchFamily="18" charset="0"/>
              </a:rPr>
              <a:t>() functions</a:t>
            </a:r>
          </a:p>
        </p:txBody>
      </p:sp>
      <p:sp>
        <p:nvSpPr>
          <p:cNvPr id="3" name="Content Placeholder 2"/>
          <p:cNvSpPr>
            <a:spLocks noGrp="1"/>
          </p:cNvSpPr>
          <p:nvPr>
            <p:ph idx="1"/>
          </p:nvPr>
        </p:nvSpPr>
        <p:spPr>
          <a:xfrm>
            <a:off x="838200" y="1243013"/>
            <a:ext cx="10515600" cy="4933950"/>
          </a:xfrm>
        </p:spPr>
        <p:txBody>
          <a:bodyPr>
            <a:normAutofit fontScale="92500"/>
          </a:bodyPr>
          <a:lstStyle/>
          <a:p>
            <a:pPr algn="just">
              <a:lnSpc>
                <a:spcPct val="150000"/>
              </a:lnSpc>
              <a:spcBef>
                <a:spcPts val="0"/>
              </a:spcBef>
            </a:pPr>
            <a:r>
              <a:rPr lang="en-IN" dirty="0">
                <a:latin typeface="Times New Roman" panose="02020603050405020304" pitchFamily="18" charset="0"/>
                <a:cs typeface="Times New Roman" panose="02020603050405020304" pitchFamily="18" charset="0"/>
              </a:rPr>
              <a:t>The </a:t>
            </a:r>
            <a:r>
              <a:rPr lang="en-IN" dirty="0" err="1">
                <a:solidFill>
                  <a:srgbClr val="FF0000"/>
                </a:solidFill>
                <a:latin typeface="Times New Roman" panose="02020603050405020304" pitchFamily="18" charset="0"/>
                <a:cs typeface="Times New Roman" panose="02020603050405020304" pitchFamily="18" charset="0"/>
              </a:rPr>
              <a:t>getchar</a:t>
            </a:r>
            <a:r>
              <a:rPr lang="en-IN" dirty="0">
                <a:solidFill>
                  <a:srgbClr val="FF0000"/>
                </a:solidFill>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function reads a character from the terminal and returns it as an integer. </a:t>
            </a:r>
            <a:endParaRPr lang="en-IN"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dirty="0" smtClean="0">
                <a:latin typeface="Times New Roman" panose="02020603050405020304" pitchFamily="18" charset="0"/>
                <a:cs typeface="Times New Roman" panose="02020603050405020304" pitchFamily="18" charset="0"/>
              </a:rPr>
              <a:t>This </a:t>
            </a:r>
            <a:r>
              <a:rPr lang="en-IN" dirty="0">
                <a:latin typeface="Times New Roman" panose="02020603050405020304" pitchFamily="18" charset="0"/>
                <a:cs typeface="Times New Roman" panose="02020603050405020304" pitchFamily="18" charset="0"/>
              </a:rPr>
              <a:t>function reads only single character at a time. You can use this method in a loop in case you want to read more than one character. The </a:t>
            </a:r>
            <a:r>
              <a:rPr lang="en-IN" dirty="0" err="1">
                <a:solidFill>
                  <a:srgbClr val="FF0000"/>
                </a:solidFill>
                <a:latin typeface="Times New Roman" panose="02020603050405020304" pitchFamily="18" charset="0"/>
                <a:cs typeface="Times New Roman" panose="02020603050405020304" pitchFamily="18" charset="0"/>
              </a:rPr>
              <a:t>putchar</a:t>
            </a:r>
            <a:r>
              <a:rPr lang="en-IN" dirty="0">
                <a:solidFill>
                  <a:srgbClr val="FF0000"/>
                </a:solidFill>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function displays the character passed to it on the screen and returns the same character. </a:t>
            </a:r>
            <a:endParaRPr lang="en-IN"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dirty="0" smtClean="0">
                <a:latin typeface="Times New Roman" panose="02020603050405020304" pitchFamily="18" charset="0"/>
                <a:cs typeface="Times New Roman" panose="02020603050405020304" pitchFamily="18" charset="0"/>
              </a:rPr>
              <a:t>This </a:t>
            </a:r>
            <a:r>
              <a:rPr lang="en-IN" dirty="0">
                <a:latin typeface="Times New Roman" panose="02020603050405020304" pitchFamily="18" charset="0"/>
                <a:cs typeface="Times New Roman" panose="02020603050405020304" pitchFamily="18" charset="0"/>
              </a:rPr>
              <a:t>function too displays only a single character at a time. In case you want to display more than one characters, use </a:t>
            </a:r>
            <a:r>
              <a:rPr lang="en-IN" dirty="0" err="1">
                <a:solidFill>
                  <a:srgbClr val="FF0000"/>
                </a:solidFill>
                <a:latin typeface="Times New Roman" panose="02020603050405020304" pitchFamily="18" charset="0"/>
                <a:cs typeface="Times New Roman" panose="02020603050405020304" pitchFamily="18" charset="0"/>
              </a:rPr>
              <a:t>putchar</a:t>
            </a:r>
            <a:r>
              <a:rPr lang="en-IN" dirty="0">
                <a:solidFill>
                  <a:srgbClr val="FF0000"/>
                </a:solidFill>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method in a loop.</a:t>
            </a:r>
          </a:p>
        </p:txBody>
      </p:sp>
    </p:spTree>
    <p:extLst>
      <p:ext uri="{BB962C8B-B14F-4D97-AF65-F5344CB8AC3E}">
        <p14:creationId xmlns:p14="http://schemas.microsoft.com/office/powerpoint/2010/main" xmlns="" val="2677212384"/>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14324"/>
            <a:ext cx="10515600" cy="6257925"/>
          </a:xfrm>
        </p:spPr>
        <p:txBody>
          <a:bodyPr>
            <a:noAutofit/>
          </a:bodyPr>
          <a:lstStyle/>
          <a:p>
            <a:pPr marL="0" indent="0">
              <a:lnSpc>
                <a:spcPct val="120000"/>
              </a:lnSpc>
              <a:spcBef>
                <a:spcPts val="0"/>
              </a:spcBef>
              <a:buNone/>
            </a:pPr>
            <a:r>
              <a:rPr lang="en-IN" sz="2000" dirty="0">
                <a:latin typeface="Times New Roman" panose="02020603050405020304" pitchFamily="18" charset="0"/>
                <a:cs typeface="Times New Roman" panose="02020603050405020304" pitchFamily="18" charset="0"/>
              </a:rPr>
              <a:t>#include &lt;stdio.h</a:t>
            </a:r>
            <a:r>
              <a:rPr lang="en-IN" sz="2000" dirty="0" smtClean="0">
                <a:latin typeface="Times New Roman" panose="02020603050405020304" pitchFamily="18" charset="0"/>
                <a:cs typeface="Times New Roman" panose="02020603050405020304" pitchFamily="18" charset="0"/>
              </a:rPr>
              <a:t>&gt;</a:t>
            </a:r>
            <a:endParaRPr lang="en-IN" sz="2000" dirty="0">
              <a:latin typeface="Times New Roman" panose="02020603050405020304" pitchFamily="18" charset="0"/>
              <a:cs typeface="Times New Roman" panose="02020603050405020304" pitchFamily="18" charset="0"/>
            </a:endParaRPr>
          </a:p>
          <a:p>
            <a:pPr marL="0" indent="0">
              <a:lnSpc>
                <a:spcPct val="120000"/>
              </a:lnSpc>
              <a:spcBef>
                <a:spcPts val="0"/>
              </a:spcBef>
              <a:buNone/>
            </a:pPr>
            <a:r>
              <a:rPr lang="en-IN" sz="2000" dirty="0">
                <a:latin typeface="Times New Roman" panose="02020603050405020304" pitchFamily="18" charset="0"/>
                <a:cs typeface="Times New Roman" panose="02020603050405020304" pitchFamily="18" charset="0"/>
              </a:rPr>
              <a:t>void main( )</a:t>
            </a:r>
          </a:p>
          <a:p>
            <a:pPr marL="0" indent="0">
              <a:lnSpc>
                <a:spcPct val="120000"/>
              </a:lnSpc>
              <a:spcBef>
                <a:spcPts val="0"/>
              </a:spcBef>
              <a:buNone/>
            </a:pPr>
            <a:r>
              <a:rPr lang="en-IN" sz="2000" dirty="0">
                <a:latin typeface="Times New Roman" panose="02020603050405020304" pitchFamily="18" charset="0"/>
                <a:cs typeface="Times New Roman" panose="02020603050405020304" pitchFamily="18" charset="0"/>
              </a:rPr>
              <a:t>{</a:t>
            </a:r>
          </a:p>
          <a:p>
            <a:pPr marL="0" indent="0">
              <a:lnSpc>
                <a:spcPct val="120000"/>
              </a:lnSpc>
              <a:spcBef>
                <a:spcPts val="0"/>
              </a:spcBef>
              <a:buNone/>
            </a:pPr>
            <a:r>
              <a:rPr lang="en-IN" sz="2000" dirty="0">
                <a:latin typeface="Times New Roman" panose="02020603050405020304" pitchFamily="18" charset="0"/>
                <a:cs typeface="Times New Roman" panose="02020603050405020304" pitchFamily="18" charset="0"/>
              </a:rPr>
              <a:t>    int c;</a:t>
            </a:r>
          </a:p>
          <a:p>
            <a:pPr marL="0" indent="0">
              <a:lnSpc>
                <a:spcPct val="120000"/>
              </a:lnSpc>
              <a:spcBef>
                <a:spcPts val="0"/>
              </a:spcBef>
              <a:buNone/>
            </a:pPr>
            <a:r>
              <a:rPr lang="en-IN" sz="2000" dirty="0">
                <a:latin typeface="Times New Roman" panose="02020603050405020304" pitchFamily="18" charset="0"/>
                <a:cs typeface="Times New Roman" panose="02020603050405020304" pitchFamily="18" charset="0"/>
              </a:rPr>
              <a:t>    printf("Enter a character");</a:t>
            </a:r>
          </a:p>
          <a:p>
            <a:pPr marL="0" indent="0">
              <a:lnSpc>
                <a:spcPct val="120000"/>
              </a:lnSpc>
              <a:spcBef>
                <a:spcPts val="0"/>
              </a:spcBef>
              <a:buNone/>
            </a:pPr>
            <a:r>
              <a:rPr lang="en-IN" sz="2000" dirty="0">
                <a:latin typeface="Times New Roman" panose="02020603050405020304" pitchFamily="18" charset="0"/>
                <a:cs typeface="Times New Roman" panose="02020603050405020304" pitchFamily="18" charset="0"/>
              </a:rPr>
              <a:t>    /*</a:t>
            </a:r>
          </a:p>
          <a:p>
            <a:pPr marL="0" indent="0">
              <a:lnSpc>
                <a:spcPct val="120000"/>
              </a:lnSpc>
              <a:spcBef>
                <a:spcPts val="0"/>
              </a:spcBef>
              <a:buNone/>
            </a:pPr>
            <a:r>
              <a:rPr lang="en-IN" sz="2000" dirty="0">
                <a:latin typeface="Times New Roman" panose="02020603050405020304" pitchFamily="18" charset="0"/>
                <a:cs typeface="Times New Roman" panose="02020603050405020304" pitchFamily="18" charset="0"/>
              </a:rPr>
              <a:t>        Take a character as input and </a:t>
            </a:r>
          </a:p>
          <a:p>
            <a:pPr marL="0" indent="0">
              <a:lnSpc>
                <a:spcPct val="120000"/>
              </a:lnSpc>
              <a:spcBef>
                <a:spcPts val="0"/>
              </a:spcBef>
              <a:buNone/>
            </a:pPr>
            <a:r>
              <a:rPr lang="en-IN" sz="2000" dirty="0">
                <a:latin typeface="Times New Roman" panose="02020603050405020304" pitchFamily="18" charset="0"/>
                <a:cs typeface="Times New Roman" panose="02020603050405020304" pitchFamily="18" charset="0"/>
              </a:rPr>
              <a:t>        store it in variable c</a:t>
            </a:r>
          </a:p>
          <a:p>
            <a:pPr marL="0" indent="0">
              <a:lnSpc>
                <a:spcPct val="120000"/>
              </a:lnSpc>
              <a:spcBef>
                <a:spcPts val="0"/>
              </a:spcBef>
              <a:buNone/>
            </a:pPr>
            <a:r>
              <a:rPr lang="en-IN" sz="2000" dirty="0">
                <a:latin typeface="Times New Roman" panose="02020603050405020304" pitchFamily="18" charset="0"/>
                <a:cs typeface="Times New Roman" panose="02020603050405020304" pitchFamily="18" charset="0"/>
              </a:rPr>
              <a:t>    */</a:t>
            </a:r>
          </a:p>
          <a:p>
            <a:pPr marL="0" indent="0">
              <a:lnSpc>
                <a:spcPct val="120000"/>
              </a:lnSpc>
              <a:spcBef>
                <a:spcPts val="0"/>
              </a:spcBef>
              <a:buNone/>
            </a:pPr>
            <a:r>
              <a:rPr lang="en-IN" sz="2000" dirty="0">
                <a:latin typeface="Times New Roman" panose="02020603050405020304" pitchFamily="18" charset="0"/>
                <a:cs typeface="Times New Roman" panose="02020603050405020304" pitchFamily="18" charset="0"/>
              </a:rPr>
              <a:t>    c = </a:t>
            </a:r>
            <a:r>
              <a:rPr lang="en-IN" sz="2000" dirty="0" err="1">
                <a:latin typeface="Times New Roman" panose="02020603050405020304" pitchFamily="18" charset="0"/>
                <a:cs typeface="Times New Roman" panose="02020603050405020304" pitchFamily="18" charset="0"/>
              </a:rPr>
              <a:t>getchar</a:t>
            </a:r>
            <a:r>
              <a:rPr lang="en-IN" sz="2000" dirty="0">
                <a:latin typeface="Times New Roman" panose="02020603050405020304" pitchFamily="18" charset="0"/>
                <a:cs typeface="Times New Roman" panose="02020603050405020304" pitchFamily="18" charset="0"/>
              </a:rPr>
              <a:t>();</a:t>
            </a:r>
          </a:p>
          <a:p>
            <a:pPr marL="0" indent="0">
              <a:lnSpc>
                <a:spcPct val="120000"/>
              </a:lnSpc>
              <a:spcBef>
                <a:spcPts val="0"/>
              </a:spcBef>
              <a:buNone/>
            </a:pPr>
            <a:r>
              <a:rPr lang="en-IN" sz="2000" dirty="0">
                <a:latin typeface="Times New Roman" panose="02020603050405020304" pitchFamily="18" charset="0"/>
                <a:cs typeface="Times New Roman" panose="02020603050405020304" pitchFamily="18" charset="0"/>
              </a:rPr>
              <a:t>    /*</a:t>
            </a:r>
          </a:p>
          <a:p>
            <a:pPr marL="0" indent="0">
              <a:lnSpc>
                <a:spcPct val="120000"/>
              </a:lnSpc>
              <a:spcBef>
                <a:spcPts val="0"/>
              </a:spcBef>
              <a:buNone/>
            </a:pPr>
            <a:r>
              <a:rPr lang="en-IN" sz="2000" dirty="0">
                <a:latin typeface="Times New Roman" panose="02020603050405020304" pitchFamily="18" charset="0"/>
                <a:cs typeface="Times New Roman" panose="02020603050405020304" pitchFamily="18" charset="0"/>
              </a:rPr>
              <a:t>        display the character stored </a:t>
            </a:r>
          </a:p>
          <a:p>
            <a:pPr marL="0" indent="0">
              <a:lnSpc>
                <a:spcPct val="120000"/>
              </a:lnSpc>
              <a:spcBef>
                <a:spcPts val="0"/>
              </a:spcBef>
              <a:buNone/>
            </a:pPr>
            <a:r>
              <a:rPr lang="en-IN" sz="2000" dirty="0">
                <a:latin typeface="Times New Roman" panose="02020603050405020304" pitchFamily="18" charset="0"/>
                <a:cs typeface="Times New Roman" panose="02020603050405020304" pitchFamily="18" charset="0"/>
              </a:rPr>
              <a:t>        in variable c </a:t>
            </a:r>
          </a:p>
          <a:p>
            <a:pPr marL="0" indent="0">
              <a:lnSpc>
                <a:spcPct val="120000"/>
              </a:lnSpc>
              <a:spcBef>
                <a:spcPts val="0"/>
              </a:spcBef>
              <a:buNone/>
            </a:pPr>
            <a:r>
              <a:rPr lang="en-IN" sz="2000" dirty="0">
                <a:latin typeface="Times New Roman" panose="02020603050405020304" pitchFamily="18" charset="0"/>
                <a:cs typeface="Times New Roman" panose="02020603050405020304" pitchFamily="18" charset="0"/>
              </a:rPr>
              <a:t>    */</a:t>
            </a:r>
          </a:p>
          <a:p>
            <a:pPr marL="0" indent="0">
              <a:lnSpc>
                <a:spcPct val="120000"/>
              </a:lnSpc>
              <a:spcBef>
                <a:spcPts val="0"/>
              </a:spcBef>
              <a:buNone/>
            </a:pP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putchar</a:t>
            </a:r>
            <a:r>
              <a:rPr lang="en-IN" sz="2000" dirty="0">
                <a:latin typeface="Times New Roman" panose="02020603050405020304" pitchFamily="18" charset="0"/>
                <a:cs typeface="Times New Roman" panose="02020603050405020304" pitchFamily="18" charset="0"/>
              </a:rPr>
              <a:t>(c);</a:t>
            </a:r>
          </a:p>
          <a:p>
            <a:pPr marL="0" indent="0">
              <a:lnSpc>
                <a:spcPct val="120000"/>
              </a:lnSpc>
              <a:spcBef>
                <a:spcPts val="0"/>
              </a:spcBef>
              <a:buNone/>
            </a:pPr>
            <a:r>
              <a:rPr lang="en-IN"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xmlns="" val="2499531685"/>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77838"/>
          </a:xfrm>
        </p:spPr>
        <p:txBody>
          <a:bodyPr>
            <a:normAutofit/>
          </a:bodyPr>
          <a:lstStyle/>
          <a:p>
            <a:r>
              <a:rPr lang="en-IN" sz="2800" b="1" dirty="0">
                <a:latin typeface="Times New Roman" panose="02020603050405020304" pitchFamily="18" charset="0"/>
                <a:cs typeface="Times New Roman" panose="02020603050405020304" pitchFamily="18" charset="0"/>
              </a:rPr>
              <a:t>gets() &amp; puts() functions</a:t>
            </a:r>
          </a:p>
        </p:txBody>
      </p:sp>
      <p:sp>
        <p:nvSpPr>
          <p:cNvPr id="3" name="Content Placeholder 2"/>
          <p:cNvSpPr>
            <a:spLocks noGrp="1"/>
          </p:cNvSpPr>
          <p:nvPr>
            <p:ph idx="1"/>
          </p:nvPr>
        </p:nvSpPr>
        <p:spPr>
          <a:xfrm>
            <a:off x="838200" y="1457325"/>
            <a:ext cx="10515600" cy="4719638"/>
          </a:xfrm>
        </p:spPr>
        <p:txBody>
          <a:bodyPr>
            <a:normAutofit/>
          </a:bodyPr>
          <a:lstStyle/>
          <a:p>
            <a:pPr algn="just">
              <a:lnSpc>
                <a:spcPct val="150000"/>
              </a:lnSpc>
              <a:spcBef>
                <a:spcPts val="0"/>
              </a:spcBef>
            </a:pPr>
            <a:r>
              <a:rPr lang="en-IN" sz="2400" dirty="0">
                <a:latin typeface="Times New Roman" panose="02020603050405020304" pitchFamily="18" charset="0"/>
                <a:cs typeface="Times New Roman" panose="02020603050405020304" pitchFamily="18" charset="0"/>
              </a:rPr>
              <a:t>The gets() function reads a line from </a:t>
            </a:r>
            <a:r>
              <a:rPr lang="en-IN" sz="2400" dirty="0" err="1">
                <a:latin typeface="Times New Roman" panose="02020603050405020304" pitchFamily="18" charset="0"/>
                <a:cs typeface="Times New Roman" panose="02020603050405020304" pitchFamily="18" charset="0"/>
              </a:rPr>
              <a:t>stdin</a:t>
            </a:r>
            <a:r>
              <a:rPr lang="en-IN" sz="2400" dirty="0">
                <a:latin typeface="Times New Roman" panose="02020603050405020304" pitchFamily="18" charset="0"/>
                <a:cs typeface="Times New Roman" panose="02020603050405020304" pitchFamily="18" charset="0"/>
              </a:rPr>
              <a:t>(standard input) into the buffer pointed to by </a:t>
            </a:r>
            <a:r>
              <a:rPr lang="en-IN" sz="2400" dirty="0" err="1">
                <a:latin typeface="Times New Roman" panose="02020603050405020304" pitchFamily="18" charset="0"/>
                <a:cs typeface="Times New Roman" panose="02020603050405020304" pitchFamily="18" charset="0"/>
              </a:rPr>
              <a:t>str</a:t>
            </a:r>
            <a:r>
              <a:rPr lang="en-IN" sz="2400" dirty="0">
                <a:latin typeface="Times New Roman" panose="02020603050405020304" pitchFamily="18" charset="0"/>
                <a:cs typeface="Times New Roman" panose="02020603050405020304" pitchFamily="18" charset="0"/>
              </a:rPr>
              <a:t> pointer, until either a terminating newline or EOF (end of file) occurs. The puts() function writes the string </a:t>
            </a:r>
            <a:r>
              <a:rPr lang="en-IN" sz="2400" dirty="0" err="1">
                <a:latin typeface="Times New Roman" panose="02020603050405020304" pitchFamily="18" charset="0"/>
                <a:cs typeface="Times New Roman" panose="02020603050405020304" pitchFamily="18" charset="0"/>
              </a:rPr>
              <a:t>str</a:t>
            </a:r>
            <a:r>
              <a:rPr lang="en-IN" sz="2400" dirty="0">
                <a:latin typeface="Times New Roman" panose="02020603050405020304" pitchFamily="18" charset="0"/>
                <a:cs typeface="Times New Roman" panose="02020603050405020304" pitchFamily="18" charset="0"/>
              </a:rPr>
              <a:t> and a trailing newline to </a:t>
            </a:r>
            <a:r>
              <a:rPr lang="en-IN" sz="2400" dirty="0" err="1">
                <a:latin typeface="Times New Roman" panose="02020603050405020304" pitchFamily="18" charset="0"/>
                <a:cs typeface="Times New Roman" panose="02020603050405020304" pitchFamily="18" charset="0"/>
              </a:rPr>
              <a:t>stdout</a:t>
            </a:r>
            <a:r>
              <a:rPr lang="en-IN" sz="2400" dirty="0">
                <a:latin typeface="Times New Roman" panose="02020603050405020304" pitchFamily="18" charset="0"/>
                <a:cs typeface="Times New Roman" panose="02020603050405020304" pitchFamily="18" charset="0"/>
              </a:rPr>
              <a:t>.</a:t>
            </a:r>
          </a:p>
          <a:p>
            <a:pPr algn="just">
              <a:lnSpc>
                <a:spcPct val="150000"/>
              </a:lnSpc>
              <a:spcBef>
                <a:spcPts val="0"/>
              </a:spcBef>
            </a:pPr>
            <a:endParaRPr lang="en-IN" sz="2400" dirty="0">
              <a:latin typeface="Times New Roman" panose="02020603050405020304" pitchFamily="18" charset="0"/>
              <a:cs typeface="Times New Roman" panose="02020603050405020304" pitchFamily="18" charset="0"/>
            </a:endParaRPr>
          </a:p>
          <a:p>
            <a:pPr algn="just">
              <a:lnSpc>
                <a:spcPct val="150000"/>
              </a:lnSpc>
              <a:spcBef>
                <a:spcPts val="0"/>
              </a:spcBef>
            </a:pPr>
            <a:r>
              <a:rPr lang="en-IN" sz="2400" dirty="0" err="1">
                <a:latin typeface="Times New Roman" panose="02020603050405020304" pitchFamily="18" charset="0"/>
                <a:cs typeface="Times New Roman" panose="02020603050405020304" pitchFamily="18" charset="0"/>
              </a:rPr>
              <a:t>str</a:t>
            </a:r>
            <a:r>
              <a:rPr lang="en-IN" sz="2400" dirty="0">
                <a:latin typeface="Times New Roman" panose="02020603050405020304" pitchFamily="18" charset="0"/>
                <a:cs typeface="Times New Roman" panose="02020603050405020304" pitchFamily="18" charset="0"/>
              </a:rPr>
              <a:t> → This is the pointer to an array of chars where the C string is stored</a:t>
            </a:r>
            <a:r>
              <a:rPr lang="en-IN" sz="2400" dirty="0" smtClean="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871568169"/>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71500"/>
            <a:ext cx="10515600" cy="5605463"/>
          </a:xfrm>
        </p:spPr>
        <p:txBody>
          <a:bodyPr>
            <a:normAutofit/>
          </a:bodyPr>
          <a:lstStyle/>
          <a:p>
            <a:pPr marL="0" indent="0">
              <a:buNone/>
            </a:pPr>
            <a:r>
              <a:rPr lang="en-IN" sz="2400" dirty="0">
                <a:latin typeface="Times New Roman" panose="02020603050405020304" pitchFamily="18" charset="0"/>
                <a:cs typeface="Times New Roman" panose="02020603050405020304" pitchFamily="18" charset="0"/>
              </a:rPr>
              <a:t>#include&lt;stdio.h</a:t>
            </a:r>
            <a:r>
              <a:rPr lang="en-IN" sz="2400" dirty="0" smtClean="0">
                <a:latin typeface="Times New Roman" panose="02020603050405020304" pitchFamily="18" charset="0"/>
                <a:cs typeface="Times New Roman" panose="02020603050405020304" pitchFamily="18" charset="0"/>
              </a:rPr>
              <a:t>&gt;</a:t>
            </a:r>
            <a:endParaRPr lang="en-IN" sz="2400" dirty="0">
              <a:latin typeface="Times New Roman" panose="02020603050405020304" pitchFamily="18" charset="0"/>
              <a:cs typeface="Times New Roman" panose="02020603050405020304" pitchFamily="18" charset="0"/>
            </a:endParaRPr>
          </a:p>
          <a:p>
            <a:pPr marL="0" indent="0">
              <a:buNone/>
            </a:pPr>
            <a:r>
              <a:rPr lang="en-IN" sz="2400" dirty="0">
                <a:latin typeface="Times New Roman" panose="02020603050405020304" pitchFamily="18" charset="0"/>
                <a:cs typeface="Times New Roman" panose="02020603050405020304" pitchFamily="18" charset="0"/>
              </a:rPr>
              <a:t>void main()</a:t>
            </a:r>
          </a:p>
          <a:p>
            <a:pPr marL="0" indent="0">
              <a:buNone/>
            </a:pPr>
            <a:r>
              <a:rPr lang="en-IN" sz="2400" dirty="0">
                <a:latin typeface="Times New Roman" panose="02020603050405020304" pitchFamily="18" charset="0"/>
                <a:cs typeface="Times New Roman" panose="02020603050405020304" pitchFamily="18" charset="0"/>
              </a:rPr>
              <a:t>{</a:t>
            </a:r>
          </a:p>
          <a:p>
            <a:pPr marL="0" indent="0">
              <a:buNone/>
            </a:pPr>
            <a:r>
              <a:rPr lang="en-IN" sz="2400" dirty="0">
                <a:latin typeface="Times New Roman" panose="02020603050405020304" pitchFamily="18" charset="0"/>
                <a:cs typeface="Times New Roman" panose="02020603050405020304" pitchFamily="18" charset="0"/>
              </a:rPr>
              <a:t>    /* character array of length 100 */</a:t>
            </a:r>
          </a:p>
          <a:p>
            <a:pPr marL="0" indent="0">
              <a:buNone/>
            </a:pPr>
            <a:r>
              <a:rPr lang="en-IN" sz="2400" dirty="0">
                <a:latin typeface="Times New Roman" panose="02020603050405020304" pitchFamily="18" charset="0"/>
                <a:cs typeface="Times New Roman" panose="02020603050405020304" pitchFamily="18" charset="0"/>
              </a:rPr>
              <a:t>    char </a:t>
            </a:r>
            <a:r>
              <a:rPr lang="en-IN" sz="2400" dirty="0" err="1">
                <a:latin typeface="Times New Roman" panose="02020603050405020304" pitchFamily="18" charset="0"/>
                <a:cs typeface="Times New Roman" panose="02020603050405020304" pitchFamily="18" charset="0"/>
              </a:rPr>
              <a:t>str</a:t>
            </a:r>
            <a:r>
              <a:rPr lang="en-IN" sz="2400" dirty="0">
                <a:latin typeface="Times New Roman" panose="02020603050405020304" pitchFamily="18" charset="0"/>
                <a:cs typeface="Times New Roman" panose="02020603050405020304" pitchFamily="18" charset="0"/>
              </a:rPr>
              <a:t>[100];</a:t>
            </a:r>
          </a:p>
          <a:p>
            <a:pPr marL="0" indent="0">
              <a:buNone/>
            </a:pPr>
            <a:r>
              <a:rPr lang="en-IN" sz="2400" dirty="0">
                <a:latin typeface="Times New Roman" panose="02020603050405020304" pitchFamily="18" charset="0"/>
                <a:cs typeface="Times New Roman" panose="02020603050405020304" pitchFamily="18" charset="0"/>
              </a:rPr>
              <a:t>    printf("Enter a string");</a:t>
            </a:r>
          </a:p>
          <a:p>
            <a:pPr marL="0" indent="0">
              <a:buNone/>
            </a:pPr>
            <a:r>
              <a:rPr lang="en-IN" sz="2400" dirty="0">
                <a:latin typeface="Times New Roman" panose="02020603050405020304" pitchFamily="18" charset="0"/>
                <a:cs typeface="Times New Roman" panose="02020603050405020304" pitchFamily="18" charset="0"/>
              </a:rPr>
              <a:t>    gets( </a:t>
            </a:r>
            <a:r>
              <a:rPr lang="en-IN" sz="2400" dirty="0" err="1">
                <a:latin typeface="Times New Roman" panose="02020603050405020304" pitchFamily="18" charset="0"/>
                <a:cs typeface="Times New Roman" panose="02020603050405020304" pitchFamily="18" charset="0"/>
              </a:rPr>
              <a:t>str</a:t>
            </a:r>
            <a:r>
              <a:rPr lang="en-IN" sz="2400" dirty="0">
                <a:latin typeface="Times New Roman" panose="02020603050405020304" pitchFamily="18" charset="0"/>
                <a:cs typeface="Times New Roman" panose="02020603050405020304" pitchFamily="18" charset="0"/>
              </a:rPr>
              <a:t> );</a:t>
            </a:r>
          </a:p>
          <a:p>
            <a:pPr marL="0" indent="0">
              <a:buNone/>
            </a:pPr>
            <a:r>
              <a:rPr lang="en-IN" sz="2400" dirty="0">
                <a:latin typeface="Times New Roman" panose="02020603050405020304" pitchFamily="18" charset="0"/>
                <a:cs typeface="Times New Roman" panose="02020603050405020304" pitchFamily="18" charset="0"/>
              </a:rPr>
              <a:t>    puts( </a:t>
            </a:r>
            <a:r>
              <a:rPr lang="en-IN" sz="2400" dirty="0" err="1">
                <a:latin typeface="Times New Roman" panose="02020603050405020304" pitchFamily="18" charset="0"/>
                <a:cs typeface="Times New Roman" panose="02020603050405020304" pitchFamily="18" charset="0"/>
              </a:rPr>
              <a:t>str</a:t>
            </a:r>
            <a:r>
              <a:rPr lang="en-IN" sz="2400" dirty="0">
                <a:latin typeface="Times New Roman" panose="02020603050405020304" pitchFamily="18" charset="0"/>
                <a:cs typeface="Times New Roman" panose="02020603050405020304" pitchFamily="18" charset="0"/>
              </a:rPr>
              <a:t> );</a:t>
            </a:r>
          </a:p>
          <a:p>
            <a:pPr marL="0" indent="0">
              <a:buNone/>
            </a:pPr>
            <a:r>
              <a:rPr lang="en-IN" sz="2400" dirty="0">
                <a:latin typeface="Times New Roman" panose="02020603050405020304" pitchFamily="18" charset="0"/>
                <a:cs typeface="Times New Roman" panose="02020603050405020304" pitchFamily="18" charset="0"/>
              </a:rPr>
              <a:t>    getch();</a:t>
            </a:r>
          </a:p>
          <a:p>
            <a:pPr marL="0" indent="0">
              <a:buNone/>
            </a:pPr>
            <a:r>
              <a:rPr lang="en-IN"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xmlns="" val="1100600909"/>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20700"/>
          </a:xfrm>
        </p:spPr>
        <p:txBody>
          <a:bodyPr>
            <a:normAutofit/>
          </a:bodyPr>
          <a:lstStyle/>
          <a:p>
            <a:r>
              <a:rPr lang="en-IN" sz="2800" b="1" dirty="0">
                <a:solidFill>
                  <a:srgbClr val="FF0000"/>
                </a:solidFill>
                <a:latin typeface="Times New Roman" panose="02020603050405020304" pitchFamily="18" charset="0"/>
                <a:cs typeface="Times New Roman" panose="02020603050405020304" pitchFamily="18" charset="0"/>
              </a:rPr>
              <a:t>Standard Library </a:t>
            </a:r>
            <a:r>
              <a:rPr lang="en-IN" sz="2800" b="1" dirty="0" err="1">
                <a:solidFill>
                  <a:srgbClr val="FF0000"/>
                </a:solidFill>
                <a:latin typeface="Times New Roman" panose="02020603050405020304" pitchFamily="18" charset="0"/>
                <a:cs typeface="Times New Roman" panose="02020603050405020304" pitchFamily="18" charset="0"/>
              </a:rPr>
              <a:t>Input/Output</a:t>
            </a:r>
            <a:r>
              <a:rPr lang="en-IN" sz="2800" b="1" dirty="0">
                <a:solidFill>
                  <a:srgbClr val="FF0000"/>
                </a:solidFill>
                <a:latin typeface="Times New Roman" panose="02020603050405020304" pitchFamily="18" charset="0"/>
                <a:cs typeface="Times New Roman" panose="02020603050405020304" pitchFamily="18" charset="0"/>
              </a:rPr>
              <a:t> Functions</a:t>
            </a:r>
          </a:p>
        </p:txBody>
      </p:sp>
      <p:graphicFrame>
        <p:nvGraphicFramePr>
          <p:cNvPr id="5" name="Table 4"/>
          <p:cNvGraphicFramePr>
            <a:graphicFrameLocks noGrp="1"/>
          </p:cNvGraphicFramePr>
          <p:nvPr>
            <p:extLst>
              <p:ext uri="{D42A27DB-BD31-4B8C-83A1-F6EECF244321}">
                <p14:modId xmlns:p14="http://schemas.microsoft.com/office/powerpoint/2010/main" xmlns="" val="4124959595"/>
              </p:ext>
            </p:extLst>
          </p:nvPr>
        </p:nvGraphicFramePr>
        <p:xfrm>
          <a:off x="838198" y="985927"/>
          <a:ext cx="10515602" cy="5539228"/>
        </p:xfrm>
        <a:graphic>
          <a:graphicData uri="http://schemas.openxmlformats.org/drawingml/2006/table">
            <a:tbl>
              <a:tblPr>
                <a:tableStyleId>{08FB837D-C827-4EFA-A057-4D05807E0F7C}</a:tableStyleId>
              </a:tblPr>
              <a:tblGrid>
                <a:gridCol w="5257801">
                  <a:extLst>
                    <a:ext uri="{9D8B030D-6E8A-4147-A177-3AD203B41FA5}">
                      <a16:colId xmlns:a16="http://schemas.microsoft.com/office/drawing/2014/main" xmlns="" val="20000"/>
                    </a:ext>
                  </a:extLst>
                </a:gridCol>
                <a:gridCol w="5257801">
                  <a:extLst>
                    <a:ext uri="{9D8B030D-6E8A-4147-A177-3AD203B41FA5}">
                      <a16:colId xmlns:a16="http://schemas.microsoft.com/office/drawing/2014/main" xmlns="" val="20001"/>
                    </a:ext>
                  </a:extLst>
                </a:gridCol>
              </a:tblGrid>
              <a:tr h="446310">
                <a:tc gridSpan="2">
                  <a:txBody>
                    <a:bodyPr/>
                    <a:lstStyle/>
                    <a:p>
                      <a:pPr algn="ctr"/>
                      <a:r>
                        <a:rPr lang="en-IN" sz="2000" b="1" dirty="0">
                          <a:solidFill>
                            <a:srgbClr val="C00000"/>
                          </a:solidFill>
                          <a:effectLst/>
                          <a:latin typeface="Times New Roman" panose="02020603050405020304" pitchFamily="18" charset="0"/>
                          <a:cs typeface="Times New Roman" panose="02020603050405020304" pitchFamily="18" charset="0"/>
                        </a:rPr>
                        <a:t>C Header Files</a:t>
                      </a:r>
                    </a:p>
                  </a:txBody>
                  <a:tcPr marL="151088" marR="151088" marT="75544" marB="75544" anchor="ctr"/>
                </a:tc>
                <a:tc hMerge="1">
                  <a:txBody>
                    <a:bodyPr/>
                    <a:lstStyle/>
                    <a:p>
                      <a:endParaRPr lang="en-IN"/>
                    </a:p>
                  </a:txBody>
                  <a:tcPr/>
                </a:tc>
                <a:extLst>
                  <a:ext uri="{0D108BD9-81ED-4DB2-BD59-A6C34878D82A}">
                    <a16:rowId xmlns:a16="http://schemas.microsoft.com/office/drawing/2014/main" xmlns="" val="10000"/>
                  </a:ext>
                </a:extLst>
              </a:tr>
              <a:tr h="446310">
                <a:tc>
                  <a:txBody>
                    <a:bodyPr/>
                    <a:lstStyle/>
                    <a:p>
                      <a:r>
                        <a:rPr lang="en-IN" sz="2000" dirty="0">
                          <a:solidFill>
                            <a:schemeClr val="tx1"/>
                          </a:solidFill>
                          <a:effectLst/>
                          <a:latin typeface="Times New Roman" panose="02020603050405020304" pitchFamily="18" charset="0"/>
                          <a:cs typeface="Times New Roman" panose="02020603050405020304" pitchFamily="18" charset="0"/>
                        </a:rPr>
                        <a:t>&lt;</a:t>
                      </a:r>
                      <a:r>
                        <a:rPr lang="en-IN" sz="2000" dirty="0" err="1">
                          <a:solidFill>
                            <a:schemeClr val="tx1"/>
                          </a:solidFill>
                          <a:effectLst/>
                          <a:latin typeface="Times New Roman" panose="02020603050405020304" pitchFamily="18" charset="0"/>
                          <a:cs typeface="Times New Roman" panose="02020603050405020304" pitchFamily="18" charset="0"/>
                        </a:rPr>
                        <a:t>assert.h</a:t>
                      </a:r>
                      <a:r>
                        <a:rPr lang="en-IN" sz="2000" dirty="0">
                          <a:solidFill>
                            <a:schemeClr val="tx1"/>
                          </a:solidFill>
                          <a:effectLst/>
                          <a:latin typeface="Times New Roman" panose="02020603050405020304" pitchFamily="18" charset="0"/>
                          <a:cs typeface="Times New Roman" panose="02020603050405020304" pitchFamily="18" charset="0"/>
                        </a:rPr>
                        <a:t>&gt;</a:t>
                      </a:r>
                    </a:p>
                  </a:txBody>
                  <a:tcPr marL="151088" marR="151088" marT="75544" marB="75544" anchor="ctr"/>
                </a:tc>
                <a:tc>
                  <a:txBody>
                    <a:bodyPr/>
                    <a:lstStyle/>
                    <a:p>
                      <a:r>
                        <a:rPr lang="en-IN" sz="2000">
                          <a:effectLst/>
                          <a:latin typeface="Times New Roman" panose="02020603050405020304" pitchFamily="18" charset="0"/>
                          <a:cs typeface="Times New Roman" panose="02020603050405020304" pitchFamily="18" charset="0"/>
                        </a:rPr>
                        <a:t>Program assertion functions</a:t>
                      </a:r>
                    </a:p>
                  </a:txBody>
                  <a:tcPr marL="151088" marR="151088" marT="75544" marB="75544" anchor="ctr"/>
                </a:tc>
                <a:extLst>
                  <a:ext uri="{0D108BD9-81ED-4DB2-BD59-A6C34878D82A}">
                    <a16:rowId xmlns:a16="http://schemas.microsoft.com/office/drawing/2014/main" xmlns="" val="10001"/>
                  </a:ext>
                </a:extLst>
              </a:tr>
              <a:tr h="446310">
                <a:tc>
                  <a:txBody>
                    <a:bodyPr/>
                    <a:lstStyle/>
                    <a:p>
                      <a:r>
                        <a:rPr lang="en-IN" sz="2000" u="none" strike="noStrike" dirty="0">
                          <a:solidFill>
                            <a:schemeClr val="tx1"/>
                          </a:solidFill>
                          <a:effectLst/>
                          <a:latin typeface="Times New Roman" panose="02020603050405020304" pitchFamily="18" charset="0"/>
                          <a:cs typeface="Times New Roman" panose="02020603050405020304" pitchFamily="18" charset="0"/>
                        </a:rPr>
                        <a:t>&lt;</a:t>
                      </a:r>
                      <a:r>
                        <a:rPr lang="en-IN" sz="2000" u="none" strike="noStrike" dirty="0" err="1">
                          <a:solidFill>
                            <a:schemeClr val="tx1"/>
                          </a:solidFill>
                          <a:effectLst/>
                          <a:latin typeface="Times New Roman" panose="02020603050405020304" pitchFamily="18" charset="0"/>
                          <a:cs typeface="Times New Roman" panose="02020603050405020304" pitchFamily="18" charset="0"/>
                        </a:rPr>
                        <a:t>ctype.h</a:t>
                      </a:r>
                      <a:r>
                        <a:rPr lang="en-IN" sz="2000" u="none" strike="noStrike" dirty="0">
                          <a:solidFill>
                            <a:schemeClr val="tx1"/>
                          </a:solidFill>
                          <a:effectLst/>
                          <a:latin typeface="Times New Roman" panose="02020603050405020304" pitchFamily="18" charset="0"/>
                          <a:cs typeface="Times New Roman" panose="02020603050405020304" pitchFamily="18" charset="0"/>
                        </a:rPr>
                        <a:t>&gt;</a:t>
                      </a:r>
                      <a:endParaRPr lang="en-IN" sz="2000" dirty="0">
                        <a:solidFill>
                          <a:schemeClr val="tx1"/>
                        </a:solidFill>
                        <a:effectLst/>
                        <a:latin typeface="Times New Roman" panose="02020603050405020304" pitchFamily="18" charset="0"/>
                        <a:cs typeface="Times New Roman" panose="02020603050405020304" pitchFamily="18" charset="0"/>
                      </a:endParaRPr>
                    </a:p>
                  </a:txBody>
                  <a:tcPr marL="151088" marR="151088" marT="75544" marB="75544" anchor="ctr"/>
                </a:tc>
                <a:tc>
                  <a:txBody>
                    <a:bodyPr/>
                    <a:lstStyle/>
                    <a:p>
                      <a:r>
                        <a:rPr lang="en-IN" sz="2000">
                          <a:effectLst/>
                          <a:latin typeface="Times New Roman" panose="02020603050405020304" pitchFamily="18" charset="0"/>
                          <a:cs typeface="Times New Roman" panose="02020603050405020304" pitchFamily="18" charset="0"/>
                        </a:rPr>
                        <a:t>Character type functions</a:t>
                      </a:r>
                    </a:p>
                  </a:txBody>
                  <a:tcPr marL="151088" marR="151088" marT="75544" marB="75544" anchor="ctr"/>
                </a:tc>
                <a:extLst>
                  <a:ext uri="{0D108BD9-81ED-4DB2-BD59-A6C34878D82A}">
                    <a16:rowId xmlns:a16="http://schemas.microsoft.com/office/drawing/2014/main" xmlns="" val="10002"/>
                  </a:ext>
                </a:extLst>
              </a:tr>
              <a:tr h="446310">
                <a:tc>
                  <a:txBody>
                    <a:bodyPr/>
                    <a:lstStyle/>
                    <a:p>
                      <a:r>
                        <a:rPr lang="en-IN" sz="2000" dirty="0">
                          <a:solidFill>
                            <a:schemeClr val="tx1"/>
                          </a:solidFill>
                          <a:effectLst/>
                          <a:latin typeface="Times New Roman" panose="02020603050405020304" pitchFamily="18" charset="0"/>
                          <a:cs typeface="Times New Roman" panose="02020603050405020304" pitchFamily="18" charset="0"/>
                        </a:rPr>
                        <a:t>&lt;</a:t>
                      </a:r>
                      <a:r>
                        <a:rPr lang="en-IN" sz="2000" dirty="0" err="1">
                          <a:solidFill>
                            <a:schemeClr val="tx1"/>
                          </a:solidFill>
                          <a:effectLst/>
                          <a:latin typeface="Times New Roman" panose="02020603050405020304" pitchFamily="18" charset="0"/>
                          <a:cs typeface="Times New Roman" panose="02020603050405020304" pitchFamily="18" charset="0"/>
                        </a:rPr>
                        <a:t>locale.h</a:t>
                      </a:r>
                      <a:r>
                        <a:rPr lang="en-IN" sz="2000" dirty="0">
                          <a:solidFill>
                            <a:schemeClr val="tx1"/>
                          </a:solidFill>
                          <a:effectLst/>
                          <a:latin typeface="Times New Roman" panose="02020603050405020304" pitchFamily="18" charset="0"/>
                          <a:cs typeface="Times New Roman" panose="02020603050405020304" pitchFamily="18" charset="0"/>
                        </a:rPr>
                        <a:t>&gt;</a:t>
                      </a:r>
                    </a:p>
                  </a:txBody>
                  <a:tcPr marL="151088" marR="151088" marT="75544" marB="75544" anchor="ctr"/>
                </a:tc>
                <a:tc>
                  <a:txBody>
                    <a:bodyPr/>
                    <a:lstStyle/>
                    <a:p>
                      <a:r>
                        <a:rPr lang="en-IN" sz="2000">
                          <a:effectLst/>
                          <a:latin typeface="Times New Roman" panose="02020603050405020304" pitchFamily="18" charset="0"/>
                          <a:cs typeface="Times New Roman" panose="02020603050405020304" pitchFamily="18" charset="0"/>
                        </a:rPr>
                        <a:t>Localization functions</a:t>
                      </a:r>
                    </a:p>
                  </a:txBody>
                  <a:tcPr marL="151088" marR="151088" marT="75544" marB="75544" anchor="ctr"/>
                </a:tc>
                <a:extLst>
                  <a:ext uri="{0D108BD9-81ED-4DB2-BD59-A6C34878D82A}">
                    <a16:rowId xmlns:a16="http://schemas.microsoft.com/office/drawing/2014/main" xmlns="" val="10003"/>
                  </a:ext>
                </a:extLst>
              </a:tr>
              <a:tr h="446310">
                <a:tc>
                  <a:txBody>
                    <a:bodyPr/>
                    <a:lstStyle/>
                    <a:p>
                      <a:r>
                        <a:rPr lang="en-IN" sz="2000" u="none" strike="noStrike" dirty="0">
                          <a:solidFill>
                            <a:schemeClr val="tx1"/>
                          </a:solidFill>
                          <a:effectLst/>
                          <a:latin typeface="Times New Roman" panose="02020603050405020304" pitchFamily="18" charset="0"/>
                          <a:cs typeface="Times New Roman" panose="02020603050405020304" pitchFamily="18" charset="0"/>
                        </a:rPr>
                        <a:t>&lt;</a:t>
                      </a:r>
                      <a:r>
                        <a:rPr lang="en-IN" sz="2000" u="none" strike="noStrike" dirty="0" err="1">
                          <a:solidFill>
                            <a:schemeClr val="tx1"/>
                          </a:solidFill>
                          <a:effectLst/>
                          <a:latin typeface="Times New Roman" panose="02020603050405020304" pitchFamily="18" charset="0"/>
                          <a:cs typeface="Times New Roman" panose="02020603050405020304" pitchFamily="18" charset="0"/>
                        </a:rPr>
                        <a:t>math.h</a:t>
                      </a:r>
                      <a:r>
                        <a:rPr lang="en-IN" sz="2000" u="none" strike="noStrike" dirty="0">
                          <a:solidFill>
                            <a:schemeClr val="tx1"/>
                          </a:solidFill>
                          <a:effectLst/>
                          <a:latin typeface="Times New Roman" panose="02020603050405020304" pitchFamily="18" charset="0"/>
                          <a:cs typeface="Times New Roman" panose="02020603050405020304" pitchFamily="18" charset="0"/>
                        </a:rPr>
                        <a:t>&gt;</a:t>
                      </a:r>
                      <a:endParaRPr lang="en-IN" sz="2000" dirty="0">
                        <a:solidFill>
                          <a:schemeClr val="tx1"/>
                        </a:solidFill>
                        <a:effectLst/>
                        <a:latin typeface="Times New Roman" panose="02020603050405020304" pitchFamily="18" charset="0"/>
                        <a:cs typeface="Times New Roman" panose="02020603050405020304" pitchFamily="18" charset="0"/>
                      </a:endParaRPr>
                    </a:p>
                  </a:txBody>
                  <a:tcPr marL="151088" marR="151088" marT="75544" marB="75544" anchor="ctr"/>
                </a:tc>
                <a:tc>
                  <a:txBody>
                    <a:bodyPr/>
                    <a:lstStyle/>
                    <a:p>
                      <a:r>
                        <a:rPr lang="en-IN" sz="2000" dirty="0">
                          <a:effectLst/>
                          <a:latin typeface="Times New Roman" panose="02020603050405020304" pitchFamily="18" charset="0"/>
                          <a:cs typeface="Times New Roman" panose="02020603050405020304" pitchFamily="18" charset="0"/>
                        </a:rPr>
                        <a:t>Mathematics functions</a:t>
                      </a:r>
                    </a:p>
                  </a:txBody>
                  <a:tcPr marL="151088" marR="151088" marT="75544" marB="75544" anchor="ctr"/>
                </a:tc>
                <a:extLst>
                  <a:ext uri="{0D108BD9-81ED-4DB2-BD59-A6C34878D82A}">
                    <a16:rowId xmlns:a16="http://schemas.microsoft.com/office/drawing/2014/main" xmlns="" val="10004"/>
                  </a:ext>
                </a:extLst>
              </a:tr>
              <a:tr h="446310">
                <a:tc>
                  <a:txBody>
                    <a:bodyPr/>
                    <a:lstStyle/>
                    <a:p>
                      <a:r>
                        <a:rPr lang="en-IN" sz="2000" dirty="0">
                          <a:solidFill>
                            <a:schemeClr val="tx1"/>
                          </a:solidFill>
                          <a:effectLst/>
                          <a:latin typeface="Times New Roman" panose="02020603050405020304" pitchFamily="18" charset="0"/>
                          <a:cs typeface="Times New Roman" panose="02020603050405020304" pitchFamily="18" charset="0"/>
                        </a:rPr>
                        <a:t>&lt;</a:t>
                      </a:r>
                      <a:r>
                        <a:rPr lang="en-IN" sz="2000" dirty="0" err="1">
                          <a:solidFill>
                            <a:schemeClr val="tx1"/>
                          </a:solidFill>
                          <a:effectLst/>
                          <a:latin typeface="Times New Roman" panose="02020603050405020304" pitchFamily="18" charset="0"/>
                          <a:cs typeface="Times New Roman" panose="02020603050405020304" pitchFamily="18" charset="0"/>
                        </a:rPr>
                        <a:t>setjmp.h</a:t>
                      </a:r>
                      <a:r>
                        <a:rPr lang="en-IN" sz="2000" dirty="0">
                          <a:solidFill>
                            <a:schemeClr val="tx1"/>
                          </a:solidFill>
                          <a:effectLst/>
                          <a:latin typeface="Times New Roman" panose="02020603050405020304" pitchFamily="18" charset="0"/>
                          <a:cs typeface="Times New Roman" panose="02020603050405020304" pitchFamily="18" charset="0"/>
                        </a:rPr>
                        <a:t>&gt;</a:t>
                      </a:r>
                    </a:p>
                  </a:txBody>
                  <a:tcPr marL="151088" marR="151088" marT="75544" marB="75544" anchor="ctr"/>
                </a:tc>
                <a:tc>
                  <a:txBody>
                    <a:bodyPr/>
                    <a:lstStyle/>
                    <a:p>
                      <a:r>
                        <a:rPr lang="en-IN" sz="2000">
                          <a:effectLst/>
                          <a:latin typeface="Times New Roman" panose="02020603050405020304" pitchFamily="18" charset="0"/>
                          <a:cs typeface="Times New Roman" panose="02020603050405020304" pitchFamily="18" charset="0"/>
                        </a:rPr>
                        <a:t>Jump functions</a:t>
                      </a:r>
                    </a:p>
                  </a:txBody>
                  <a:tcPr marL="151088" marR="151088" marT="75544" marB="75544" anchor="ctr"/>
                </a:tc>
                <a:extLst>
                  <a:ext uri="{0D108BD9-81ED-4DB2-BD59-A6C34878D82A}">
                    <a16:rowId xmlns:a16="http://schemas.microsoft.com/office/drawing/2014/main" xmlns="" val="10005"/>
                  </a:ext>
                </a:extLst>
              </a:tr>
              <a:tr h="446310">
                <a:tc>
                  <a:txBody>
                    <a:bodyPr/>
                    <a:lstStyle/>
                    <a:p>
                      <a:r>
                        <a:rPr lang="en-IN" sz="2000" dirty="0">
                          <a:solidFill>
                            <a:schemeClr val="tx1"/>
                          </a:solidFill>
                          <a:effectLst/>
                          <a:latin typeface="Times New Roman" panose="02020603050405020304" pitchFamily="18" charset="0"/>
                          <a:cs typeface="Times New Roman" panose="02020603050405020304" pitchFamily="18" charset="0"/>
                        </a:rPr>
                        <a:t>&lt;</a:t>
                      </a:r>
                      <a:r>
                        <a:rPr lang="en-IN" sz="2000" dirty="0" err="1">
                          <a:solidFill>
                            <a:schemeClr val="tx1"/>
                          </a:solidFill>
                          <a:effectLst/>
                          <a:latin typeface="Times New Roman" panose="02020603050405020304" pitchFamily="18" charset="0"/>
                          <a:cs typeface="Times New Roman" panose="02020603050405020304" pitchFamily="18" charset="0"/>
                        </a:rPr>
                        <a:t>signal.h</a:t>
                      </a:r>
                      <a:r>
                        <a:rPr lang="en-IN" sz="2000" dirty="0">
                          <a:solidFill>
                            <a:schemeClr val="tx1"/>
                          </a:solidFill>
                          <a:effectLst/>
                          <a:latin typeface="Times New Roman" panose="02020603050405020304" pitchFamily="18" charset="0"/>
                          <a:cs typeface="Times New Roman" panose="02020603050405020304" pitchFamily="18" charset="0"/>
                        </a:rPr>
                        <a:t>&gt;</a:t>
                      </a:r>
                    </a:p>
                  </a:txBody>
                  <a:tcPr marL="151088" marR="151088" marT="75544" marB="75544" anchor="ctr"/>
                </a:tc>
                <a:tc>
                  <a:txBody>
                    <a:bodyPr/>
                    <a:lstStyle/>
                    <a:p>
                      <a:r>
                        <a:rPr lang="en-IN" sz="2000" dirty="0">
                          <a:effectLst/>
                          <a:latin typeface="Times New Roman" panose="02020603050405020304" pitchFamily="18" charset="0"/>
                          <a:cs typeface="Times New Roman" panose="02020603050405020304" pitchFamily="18" charset="0"/>
                        </a:rPr>
                        <a:t>Signal handling functions</a:t>
                      </a:r>
                    </a:p>
                  </a:txBody>
                  <a:tcPr marL="151088" marR="151088" marT="75544" marB="75544" anchor="ctr"/>
                </a:tc>
                <a:extLst>
                  <a:ext uri="{0D108BD9-81ED-4DB2-BD59-A6C34878D82A}">
                    <a16:rowId xmlns:a16="http://schemas.microsoft.com/office/drawing/2014/main" xmlns="" val="10006"/>
                  </a:ext>
                </a:extLst>
              </a:tr>
              <a:tr h="490174">
                <a:tc>
                  <a:txBody>
                    <a:bodyPr/>
                    <a:lstStyle/>
                    <a:p>
                      <a:r>
                        <a:rPr lang="en-IN" sz="2000" dirty="0">
                          <a:solidFill>
                            <a:schemeClr val="tx1"/>
                          </a:solidFill>
                          <a:effectLst/>
                          <a:latin typeface="Times New Roman" panose="02020603050405020304" pitchFamily="18" charset="0"/>
                          <a:cs typeface="Times New Roman" panose="02020603050405020304" pitchFamily="18" charset="0"/>
                        </a:rPr>
                        <a:t>&lt;</a:t>
                      </a:r>
                      <a:r>
                        <a:rPr lang="en-IN" sz="2000" dirty="0" err="1">
                          <a:solidFill>
                            <a:schemeClr val="tx1"/>
                          </a:solidFill>
                          <a:effectLst/>
                          <a:latin typeface="Times New Roman" panose="02020603050405020304" pitchFamily="18" charset="0"/>
                          <a:cs typeface="Times New Roman" panose="02020603050405020304" pitchFamily="18" charset="0"/>
                        </a:rPr>
                        <a:t>stdarg.h</a:t>
                      </a:r>
                      <a:r>
                        <a:rPr lang="en-IN" sz="2000" dirty="0">
                          <a:solidFill>
                            <a:schemeClr val="tx1"/>
                          </a:solidFill>
                          <a:effectLst/>
                          <a:latin typeface="Times New Roman" panose="02020603050405020304" pitchFamily="18" charset="0"/>
                          <a:cs typeface="Times New Roman" panose="02020603050405020304" pitchFamily="18" charset="0"/>
                        </a:rPr>
                        <a:t>&gt;</a:t>
                      </a:r>
                    </a:p>
                  </a:txBody>
                  <a:tcPr marL="151088" marR="151088" marT="75544" marB="75544" anchor="ctr"/>
                </a:tc>
                <a:tc>
                  <a:txBody>
                    <a:bodyPr/>
                    <a:lstStyle/>
                    <a:p>
                      <a:r>
                        <a:rPr lang="en-IN" sz="2000">
                          <a:effectLst/>
                          <a:latin typeface="Times New Roman" panose="02020603050405020304" pitchFamily="18" charset="0"/>
                          <a:cs typeface="Times New Roman" panose="02020603050405020304" pitchFamily="18" charset="0"/>
                        </a:rPr>
                        <a:t>Variable arguments handling functions</a:t>
                      </a:r>
                    </a:p>
                  </a:txBody>
                  <a:tcPr marL="151088" marR="151088" marT="75544" marB="75544" anchor="ctr"/>
                </a:tc>
                <a:extLst>
                  <a:ext uri="{0D108BD9-81ED-4DB2-BD59-A6C34878D82A}">
                    <a16:rowId xmlns:a16="http://schemas.microsoft.com/office/drawing/2014/main" xmlns="" val="10007"/>
                  </a:ext>
                </a:extLst>
              </a:tr>
              <a:tr h="490174">
                <a:tc>
                  <a:txBody>
                    <a:bodyPr/>
                    <a:lstStyle/>
                    <a:p>
                      <a:r>
                        <a:rPr lang="en-IN" sz="2000" dirty="0">
                          <a:solidFill>
                            <a:schemeClr val="tx1"/>
                          </a:solidFill>
                          <a:effectLst/>
                          <a:latin typeface="Times New Roman" panose="02020603050405020304" pitchFamily="18" charset="0"/>
                          <a:cs typeface="Times New Roman" panose="02020603050405020304" pitchFamily="18" charset="0"/>
                        </a:rPr>
                        <a:t>&lt;stdio.h&gt;</a:t>
                      </a:r>
                    </a:p>
                  </a:txBody>
                  <a:tcPr marL="151088" marR="151088" marT="75544" marB="75544" anchor="ctr"/>
                </a:tc>
                <a:tc>
                  <a:txBody>
                    <a:bodyPr/>
                    <a:lstStyle/>
                    <a:p>
                      <a:r>
                        <a:rPr lang="en-IN" sz="2000">
                          <a:effectLst/>
                          <a:latin typeface="Times New Roman" panose="02020603050405020304" pitchFamily="18" charset="0"/>
                          <a:cs typeface="Times New Roman" panose="02020603050405020304" pitchFamily="18" charset="0"/>
                        </a:rPr>
                        <a:t>Standard Input/Output functions</a:t>
                      </a:r>
                    </a:p>
                  </a:txBody>
                  <a:tcPr marL="151088" marR="151088" marT="75544" marB="75544" anchor="ctr"/>
                </a:tc>
                <a:extLst>
                  <a:ext uri="{0D108BD9-81ED-4DB2-BD59-A6C34878D82A}">
                    <a16:rowId xmlns:a16="http://schemas.microsoft.com/office/drawing/2014/main" xmlns="" val="10008"/>
                  </a:ext>
                </a:extLst>
              </a:tr>
              <a:tr h="446310">
                <a:tc>
                  <a:txBody>
                    <a:bodyPr/>
                    <a:lstStyle/>
                    <a:p>
                      <a:r>
                        <a:rPr lang="en-IN" sz="2000" dirty="0">
                          <a:solidFill>
                            <a:schemeClr val="tx1"/>
                          </a:solidFill>
                          <a:effectLst/>
                          <a:latin typeface="Times New Roman" panose="02020603050405020304" pitchFamily="18" charset="0"/>
                          <a:cs typeface="Times New Roman" panose="02020603050405020304" pitchFamily="18" charset="0"/>
                        </a:rPr>
                        <a:t>&lt;</a:t>
                      </a:r>
                      <a:r>
                        <a:rPr lang="en-IN" sz="2000" dirty="0" err="1">
                          <a:solidFill>
                            <a:schemeClr val="tx1"/>
                          </a:solidFill>
                          <a:effectLst/>
                          <a:latin typeface="Times New Roman" panose="02020603050405020304" pitchFamily="18" charset="0"/>
                          <a:cs typeface="Times New Roman" panose="02020603050405020304" pitchFamily="18" charset="0"/>
                        </a:rPr>
                        <a:t>stdlib.h</a:t>
                      </a:r>
                      <a:r>
                        <a:rPr lang="en-IN" sz="2000" dirty="0">
                          <a:solidFill>
                            <a:schemeClr val="tx1"/>
                          </a:solidFill>
                          <a:effectLst/>
                          <a:latin typeface="Times New Roman" panose="02020603050405020304" pitchFamily="18" charset="0"/>
                          <a:cs typeface="Times New Roman" panose="02020603050405020304" pitchFamily="18" charset="0"/>
                        </a:rPr>
                        <a:t>&gt;</a:t>
                      </a:r>
                    </a:p>
                  </a:txBody>
                  <a:tcPr marL="151088" marR="151088" marT="75544" marB="75544" anchor="ctr"/>
                </a:tc>
                <a:tc>
                  <a:txBody>
                    <a:bodyPr/>
                    <a:lstStyle/>
                    <a:p>
                      <a:r>
                        <a:rPr lang="en-IN" sz="2000">
                          <a:effectLst/>
                          <a:latin typeface="Times New Roman" panose="02020603050405020304" pitchFamily="18" charset="0"/>
                          <a:cs typeface="Times New Roman" panose="02020603050405020304" pitchFamily="18" charset="0"/>
                        </a:rPr>
                        <a:t>Standard Utility functions</a:t>
                      </a:r>
                    </a:p>
                  </a:txBody>
                  <a:tcPr marL="151088" marR="151088" marT="75544" marB="75544" anchor="ctr"/>
                </a:tc>
                <a:extLst>
                  <a:ext uri="{0D108BD9-81ED-4DB2-BD59-A6C34878D82A}">
                    <a16:rowId xmlns:a16="http://schemas.microsoft.com/office/drawing/2014/main" xmlns="" val="10009"/>
                  </a:ext>
                </a:extLst>
              </a:tr>
              <a:tr h="446310">
                <a:tc>
                  <a:txBody>
                    <a:bodyPr/>
                    <a:lstStyle/>
                    <a:p>
                      <a:r>
                        <a:rPr lang="en-IN" sz="2000" u="none" strike="noStrike" dirty="0">
                          <a:solidFill>
                            <a:schemeClr val="tx1"/>
                          </a:solidFill>
                          <a:effectLst/>
                          <a:latin typeface="Times New Roman" panose="02020603050405020304" pitchFamily="18" charset="0"/>
                          <a:cs typeface="Times New Roman" panose="02020603050405020304" pitchFamily="18" charset="0"/>
                        </a:rPr>
                        <a:t>&lt;string.h&gt;</a:t>
                      </a:r>
                      <a:endParaRPr lang="en-IN" sz="2000" dirty="0">
                        <a:solidFill>
                          <a:schemeClr val="tx1"/>
                        </a:solidFill>
                        <a:effectLst/>
                        <a:latin typeface="Times New Roman" panose="02020603050405020304" pitchFamily="18" charset="0"/>
                        <a:cs typeface="Times New Roman" panose="02020603050405020304" pitchFamily="18" charset="0"/>
                      </a:endParaRPr>
                    </a:p>
                  </a:txBody>
                  <a:tcPr marL="151088" marR="151088" marT="75544" marB="75544" anchor="ctr"/>
                </a:tc>
                <a:tc>
                  <a:txBody>
                    <a:bodyPr/>
                    <a:lstStyle/>
                    <a:p>
                      <a:r>
                        <a:rPr lang="en-IN" sz="2000">
                          <a:effectLst/>
                          <a:latin typeface="Times New Roman" panose="02020603050405020304" pitchFamily="18" charset="0"/>
                          <a:cs typeface="Times New Roman" panose="02020603050405020304" pitchFamily="18" charset="0"/>
                        </a:rPr>
                        <a:t>String handling functions</a:t>
                      </a:r>
                    </a:p>
                  </a:txBody>
                  <a:tcPr marL="151088" marR="151088" marT="75544" marB="75544" anchor="ctr"/>
                </a:tc>
                <a:extLst>
                  <a:ext uri="{0D108BD9-81ED-4DB2-BD59-A6C34878D82A}">
                    <a16:rowId xmlns:a16="http://schemas.microsoft.com/office/drawing/2014/main" xmlns="" val="10010"/>
                  </a:ext>
                </a:extLst>
              </a:tr>
              <a:tr h="446310">
                <a:tc>
                  <a:txBody>
                    <a:bodyPr/>
                    <a:lstStyle/>
                    <a:p>
                      <a:r>
                        <a:rPr lang="en-IN" sz="2000" dirty="0">
                          <a:solidFill>
                            <a:schemeClr val="tx1"/>
                          </a:solidFill>
                          <a:effectLst/>
                          <a:latin typeface="Times New Roman" panose="02020603050405020304" pitchFamily="18" charset="0"/>
                          <a:cs typeface="Times New Roman" panose="02020603050405020304" pitchFamily="18" charset="0"/>
                        </a:rPr>
                        <a:t>&lt;</a:t>
                      </a:r>
                      <a:r>
                        <a:rPr lang="en-IN" sz="2000" dirty="0" err="1">
                          <a:solidFill>
                            <a:schemeClr val="tx1"/>
                          </a:solidFill>
                          <a:effectLst/>
                          <a:latin typeface="Times New Roman" panose="02020603050405020304" pitchFamily="18" charset="0"/>
                          <a:cs typeface="Times New Roman" panose="02020603050405020304" pitchFamily="18" charset="0"/>
                        </a:rPr>
                        <a:t>time.h</a:t>
                      </a:r>
                      <a:r>
                        <a:rPr lang="en-IN" sz="2000" dirty="0">
                          <a:solidFill>
                            <a:schemeClr val="tx1"/>
                          </a:solidFill>
                          <a:effectLst/>
                          <a:latin typeface="Times New Roman" panose="02020603050405020304" pitchFamily="18" charset="0"/>
                          <a:cs typeface="Times New Roman" panose="02020603050405020304" pitchFamily="18" charset="0"/>
                        </a:rPr>
                        <a:t>&gt;</a:t>
                      </a:r>
                    </a:p>
                  </a:txBody>
                  <a:tcPr marL="151088" marR="151088" marT="75544" marB="75544" anchor="ctr"/>
                </a:tc>
                <a:tc>
                  <a:txBody>
                    <a:bodyPr/>
                    <a:lstStyle/>
                    <a:p>
                      <a:r>
                        <a:rPr lang="en-IN" sz="2000" dirty="0">
                          <a:effectLst/>
                          <a:latin typeface="Times New Roman" panose="02020603050405020304" pitchFamily="18" charset="0"/>
                          <a:cs typeface="Times New Roman" panose="02020603050405020304" pitchFamily="18" charset="0"/>
                        </a:rPr>
                        <a:t>Date time functions</a:t>
                      </a:r>
                    </a:p>
                  </a:txBody>
                  <a:tcPr marL="151088" marR="151088" marT="75544" marB="75544" anchor="ctr"/>
                </a:tc>
                <a:extLst>
                  <a:ext uri="{0D108BD9-81ED-4DB2-BD59-A6C34878D82A}">
                    <a16:rowId xmlns:a16="http://schemas.microsoft.com/office/drawing/2014/main" xmlns="" val="10011"/>
                  </a:ext>
                </a:extLst>
              </a:tr>
            </a:tbl>
          </a:graphicData>
        </a:graphic>
      </p:graphicFrame>
    </p:spTree>
    <p:extLst>
      <p:ext uri="{BB962C8B-B14F-4D97-AF65-F5344CB8AC3E}">
        <p14:creationId xmlns:p14="http://schemas.microsoft.com/office/powerpoint/2010/main" xmlns="" val="1902653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6754"/>
            <a:ext cx="10515600" cy="595276"/>
          </a:xfrm>
        </p:spPr>
        <p:txBody>
          <a:bodyPr>
            <a:noAutofit/>
          </a:bodyPr>
          <a:lstStyle/>
          <a:p>
            <a:r>
              <a:rPr lang="en-US" sz="2000" b="1" dirty="0" smtClean="0"/>
              <a:t/>
            </a:r>
            <a:br>
              <a:rPr lang="en-US" sz="2000" b="1" dirty="0" smtClean="0"/>
            </a:br>
            <a:r>
              <a:rPr lang="en-US" sz="2000" b="1" dirty="0" smtClean="0"/>
              <a:t>Write a C program to copy one string to other without using  </a:t>
            </a:r>
            <a:r>
              <a:rPr lang="en-US" sz="2000" b="1" dirty="0" err="1" smtClean="0"/>
              <a:t>strcpy</a:t>
            </a:r>
            <a:r>
              <a:rPr lang="en-US" sz="2000" b="1" dirty="0" smtClean="0"/>
              <a:t>() function </a:t>
            </a:r>
            <a:r>
              <a:rPr lang="en-US" sz="3200" dirty="0" smtClean="0"/>
              <a:t/>
            </a:r>
            <a:br>
              <a:rPr lang="en-US" sz="3200" dirty="0" smtClean="0"/>
            </a:br>
            <a:endParaRPr lang="en-US" sz="3200" dirty="0"/>
          </a:p>
        </p:txBody>
      </p:sp>
      <p:sp>
        <p:nvSpPr>
          <p:cNvPr id="3" name="Content Placeholder 2"/>
          <p:cNvSpPr>
            <a:spLocks noGrp="1"/>
          </p:cNvSpPr>
          <p:nvPr>
            <p:ph sz="half" idx="1"/>
          </p:nvPr>
        </p:nvSpPr>
        <p:spPr>
          <a:xfrm>
            <a:off x="418012" y="1423851"/>
            <a:ext cx="4794924" cy="4753112"/>
          </a:xfrm>
        </p:spPr>
        <p:txBody>
          <a:bodyPr>
            <a:normAutofit fontScale="70000" lnSpcReduction="20000"/>
          </a:bodyPr>
          <a:lstStyle/>
          <a:p>
            <a:pPr fontAlgn="base">
              <a:buNone/>
            </a:pPr>
            <a:r>
              <a:rPr lang="en-US" sz="2000" dirty="0" smtClean="0"/>
              <a:t>  </a:t>
            </a:r>
          </a:p>
          <a:p>
            <a:pPr fontAlgn="base">
              <a:buNone/>
            </a:pPr>
            <a:r>
              <a:rPr lang="en-US" sz="2000" dirty="0" smtClean="0"/>
              <a:t>#include &lt;</a:t>
            </a:r>
            <a:r>
              <a:rPr lang="en-US" sz="2000" dirty="0" err="1" smtClean="0"/>
              <a:t>stdio.h</a:t>
            </a:r>
            <a:r>
              <a:rPr lang="en-US" sz="2000" dirty="0" smtClean="0"/>
              <a:t>&gt; </a:t>
            </a:r>
          </a:p>
          <a:p>
            <a:pPr fontAlgn="base">
              <a:buNone/>
            </a:pPr>
            <a:r>
              <a:rPr lang="en-US" sz="2000" dirty="0" err="1" smtClean="0"/>
              <a:t>int</a:t>
            </a:r>
            <a:r>
              <a:rPr lang="en-US" sz="2000" dirty="0" smtClean="0"/>
              <a:t> main() </a:t>
            </a:r>
          </a:p>
          <a:p>
            <a:pPr fontAlgn="base">
              <a:buNone/>
            </a:pPr>
            <a:r>
              <a:rPr lang="en-US" sz="2000" dirty="0" smtClean="0"/>
              <a:t>{ </a:t>
            </a:r>
          </a:p>
          <a:p>
            <a:pPr fontAlgn="base">
              <a:buNone/>
            </a:pPr>
            <a:r>
              <a:rPr lang="en-US" sz="2000" dirty="0" smtClean="0"/>
              <a:t>    </a:t>
            </a:r>
            <a:r>
              <a:rPr lang="en-US" sz="2000" b="1" dirty="0" smtClean="0"/>
              <a:t>// s1 is the source( input) string and s2 is the destination string </a:t>
            </a:r>
          </a:p>
          <a:p>
            <a:pPr fontAlgn="base">
              <a:buNone/>
            </a:pPr>
            <a:r>
              <a:rPr lang="en-US" sz="2000" dirty="0" smtClean="0"/>
              <a:t>    char s1[] = "</a:t>
            </a:r>
            <a:r>
              <a:rPr lang="en-US" sz="2000" dirty="0" err="1" smtClean="0"/>
              <a:t>GeeksforGeeks</a:t>
            </a:r>
            <a:r>
              <a:rPr lang="en-US" sz="2000" dirty="0" smtClean="0"/>
              <a:t>", s2[100], </a:t>
            </a:r>
            <a:r>
              <a:rPr lang="en-US" sz="2000" dirty="0" err="1" smtClean="0"/>
              <a:t>i</a:t>
            </a:r>
            <a:r>
              <a:rPr lang="en-US" sz="2000" dirty="0" smtClean="0"/>
              <a:t>; </a:t>
            </a:r>
          </a:p>
          <a:p>
            <a:pPr fontAlgn="base">
              <a:buNone/>
            </a:pPr>
            <a:r>
              <a:rPr lang="en-US" sz="2000" dirty="0" smtClean="0"/>
              <a:t>  </a:t>
            </a:r>
          </a:p>
          <a:p>
            <a:pPr fontAlgn="base">
              <a:buNone/>
            </a:pPr>
            <a:r>
              <a:rPr lang="en-US" sz="2000" dirty="0" smtClean="0"/>
              <a:t>    </a:t>
            </a:r>
            <a:r>
              <a:rPr lang="en-US" sz="2000" b="1" dirty="0" smtClean="0"/>
              <a:t>// Print the string s1 </a:t>
            </a:r>
          </a:p>
          <a:p>
            <a:pPr fontAlgn="base">
              <a:buNone/>
            </a:pPr>
            <a:r>
              <a:rPr lang="en-US" sz="2000" dirty="0" smtClean="0"/>
              <a:t>    </a:t>
            </a:r>
            <a:r>
              <a:rPr lang="en-US" sz="2000" dirty="0" err="1" smtClean="0"/>
              <a:t>printf</a:t>
            </a:r>
            <a:r>
              <a:rPr lang="en-US" sz="2000" dirty="0" smtClean="0"/>
              <a:t>("string s1 : %s\n", s1); </a:t>
            </a:r>
          </a:p>
          <a:p>
            <a:pPr fontAlgn="base">
              <a:buNone/>
            </a:pPr>
            <a:endParaRPr lang="en-US" sz="1800" dirty="0" smtClean="0"/>
          </a:p>
          <a:p>
            <a:endParaRPr lang="en-US" sz="1800" dirty="0"/>
          </a:p>
        </p:txBody>
      </p:sp>
      <p:sp>
        <p:nvSpPr>
          <p:cNvPr id="4" name="Content Placeholder 3"/>
          <p:cNvSpPr>
            <a:spLocks noGrp="1"/>
          </p:cNvSpPr>
          <p:nvPr>
            <p:ph sz="half" idx="2"/>
          </p:nvPr>
        </p:nvSpPr>
        <p:spPr>
          <a:xfrm>
            <a:off x="5569660" y="977946"/>
            <a:ext cx="6365966" cy="5199017"/>
          </a:xfrm>
        </p:spPr>
        <p:txBody>
          <a:bodyPr>
            <a:noAutofit/>
          </a:bodyPr>
          <a:lstStyle/>
          <a:p>
            <a:pPr fontAlgn="base">
              <a:buNone/>
            </a:pPr>
            <a:r>
              <a:rPr lang="en-US" sz="1600" b="1" dirty="0" smtClean="0"/>
              <a:t>// Execute loop till null found </a:t>
            </a:r>
            <a:endParaRPr lang="en-US" sz="1600" dirty="0" smtClean="0"/>
          </a:p>
          <a:p>
            <a:pPr fontAlgn="base">
              <a:buNone/>
            </a:pPr>
            <a:r>
              <a:rPr lang="en-US" sz="1600" dirty="0" smtClean="0"/>
              <a:t>  for (</a:t>
            </a:r>
            <a:r>
              <a:rPr lang="en-US" sz="1600" dirty="0" err="1" smtClean="0"/>
              <a:t>i</a:t>
            </a:r>
            <a:r>
              <a:rPr lang="en-US" sz="1600" dirty="0" smtClean="0"/>
              <a:t> = 0; s1[</a:t>
            </a:r>
            <a:r>
              <a:rPr lang="en-US" sz="1600" dirty="0" err="1" smtClean="0"/>
              <a:t>i</a:t>
            </a:r>
            <a:r>
              <a:rPr lang="en-US" sz="1600" dirty="0" smtClean="0"/>
              <a:t>] != '\0'; ++</a:t>
            </a:r>
            <a:r>
              <a:rPr lang="en-US" sz="1600" dirty="0" err="1" smtClean="0"/>
              <a:t>i</a:t>
            </a:r>
            <a:r>
              <a:rPr lang="en-US" sz="1600" dirty="0" smtClean="0"/>
              <a:t>)</a:t>
            </a:r>
          </a:p>
          <a:p>
            <a:pPr fontAlgn="base">
              <a:buNone/>
            </a:pPr>
            <a:r>
              <a:rPr lang="en-US" sz="1600" dirty="0" smtClean="0"/>
              <a:t> { </a:t>
            </a:r>
          </a:p>
          <a:p>
            <a:pPr fontAlgn="base">
              <a:buNone/>
            </a:pPr>
            <a:r>
              <a:rPr lang="en-US" sz="1600" b="1" dirty="0" smtClean="0"/>
              <a:t>	</a:t>
            </a:r>
            <a:r>
              <a:rPr lang="en-US" sz="1400" b="1" dirty="0" smtClean="0"/>
              <a:t>// copying the characters by  character to str2 from str1 </a:t>
            </a:r>
          </a:p>
          <a:p>
            <a:pPr fontAlgn="base">
              <a:buNone/>
            </a:pPr>
            <a:r>
              <a:rPr lang="en-US" sz="1600" dirty="0" smtClean="0"/>
              <a:t>        s2[</a:t>
            </a:r>
            <a:r>
              <a:rPr lang="en-US" sz="1600" dirty="0" err="1" smtClean="0"/>
              <a:t>i</a:t>
            </a:r>
            <a:r>
              <a:rPr lang="en-US" sz="1600" dirty="0" smtClean="0"/>
              <a:t>] = s1[</a:t>
            </a:r>
            <a:r>
              <a:rPr lang="en-US" sz="1600" dirty="0" err="1" smtClean="0"/>
              <a:t>i</a:t>
            </a:r>
            <a:r>
              <a:rPr lang="en-US" sz="1600" dirty="0" smtClean="0"/>
              <a:t>]; </a:t>
            </a:r>
          </a:p>
          <a:p>
            <a:pPr fontAlgn="base">
              <a:buNone/>
            </a:pPr>
            <a:r>
              <a:rPr lang="en-US" sz="1600" dirty="0" smtClean="0"/>
              <a:t>    } </a:t>
            </a:r>
          </a:p>
          <a:p>
            <a:pPr fontAlgn="base">
              <a:buNone/>
            </a:pPr>
            <a:r>
              <a:rPr lang="en-US" sz="1600" dirty="0" smtClean="0"/>
              <a:t>      s2[</a:t>
            </a:r>
            <a:r>
              <a:rPr lang="en-US" sz="1600" dirty="0" err="1" smtClean="0"/>
              <a:t>i</a:t>
            </a:r>
            <a:r>
              <a:rPr lang="en-US" sz="1600" dirty="0" smtClean="0"/>
              <a:t>] = '\0'; </a:t>
            </a:r>
          </a:p>
          <a:p>
            <a:pPr fontAlgn="base">
              <a:buNone/>
            </a:pPr>
            <a:r>
              <a:rPr lang="en-US" sz="1600" b="1" dirty="0" smtClean="0"/>
              <a:t>// printing the destination string </a:t>
            </a:r>
          </a:p>
          <a:p>
            <a:pPr fontAlgn="base">
              <a:buNone/>
            </a:pPr>
            <a:r>
              <a:rPr lang="en-US" sz="1600" dirty="0" smtClean="0"/>
              <a:t>    </a:t>
            </a:r>
            <a:r>
              <a:rPr lang="en-US" sz="1600" dirty="0" err="1" smtClean="0"/>
              <a:t>printf</a:t>
            </a:r>
            <a:r>
              <a:rPr lang="en-US" sz="1600" dirty="0" smtClean="0"/>
              <a:t>("String s2 : %s", s2); </a:t>
            </a:r>
          </a:p>
          <a:p>
            <a:pPr fontAlgn="base">
              <a:buNone/>
            </a:pPr>
            <a:r>
              <a:rPr lang="en-US" sz="1600" dirty="0" smtClean="0"/>
              <a:t>      return 0; </a:t>
            </a:r>
          </a:p>
          <a:p>
            <a:pPr fontAlgn="base">
              <a:buNone/>
            </a:pPr>
            <a:r>
              <a:rPr lang="en-US" sz="1600" dirty="0" smtClean="0"/>
              <a:t>} </a:t>
            </a:r>
          </a:p>
          <a:p>
            <a:pPr fontAlgn="base">
              <a:buNone/>
            </a:pPr>
            <a:r>
              <a:rPr lang="en-US" sz="1600" b="1" dirty="0" smtClean="0"/>
              <a:t>Output:</a:t>
            </a:r>
          </a:p>
          <a:p>
            <a:pPr>
              <a:buNone/>
            </a:pPr>
            <a:r>
              <a:rPr lang="en-US" sz="1600" b="1" dirty="0" smtClean="0"/>
              <a:t>string s1 : </a:t>
            </a:r>
            <a:r>
              <a:rPr lang="en-US" sz="1600" b="1" dirty="0" err="1" smtClean="0"/>
              <a:t>GeeksforGeeks</a:t>
            </a:r>
            <a:r>
              <a:rPr lang="en-US" sz="1600" b="1" dirty="0" smtClean="0"/>
              <a:t> </a:t>
            </a:r>
          </a:p>
          <a:p>
            <a:pPr>
              <a:buNone/>
            </a:pPr>
            <a:r>
              <a:rPr lang="en-US" sz="1600" b="1" dirty="0" smtClean="0"/>
              <a:t>String s2 : </a:t>
            </a:r>
            <a:r>
              <a:rPr lang="en-US" sz="1600" b="1" dirty="0" err="1" smtClean="0"/>
              <a:t>GeeksforGeeks</a:t>
            </a:r>
            <a:endParaRPr lang="en-US" sz="1600" b="1" dirty="0"/>
          </a:p>
        </p:txBody>
      </p:sp>
    </p:spTree>
    <p:extLst>
      <p:ext uri="{BB962C8B-B14F-4D97-AF65-F5344CB8AC3E}">
        <p14:creationId xmlns:p14="http://schemas.microsoft.com/office/powerpoint/2010/main" xmlns="" val="5593447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8917" y="219848"/>
            <a:ext cx="10515600" cy="679904"/>
          </a:xfrm>
        </p:spPr>
        <p:txBody>
          <a:bodyPr>
            <a:normAutofit/>
          </a:bodyPr>
          <a:lstStyle/>
          <a:p>
            <a:r>
              <a:rPr lang="en-US" sz="3200" b="1" dirty="0" err="1" smtClean="0"/>
              <a:t>strcmp</a:t>
            </a:r>
            <a:r>
              <a:rPr lang="en-US" sz="3200" b="1" dirty="0" smtClean="0"/>
              <a:t>() Function</a:t>
            </a:r>
            <a:endParaRPr lang="en-US" sz="3200" dirty="0"/>
          </a:p>
        </p:txBody>
      </p:sp>
      <p:sp>
        <p:nvSpPr>
          <p:cNvPr id="3" name="Content Placeholder 2"/>
          <p:cNvSpPr>
            <a:spLocks noGrp="1"/>
          </p:cNvSpPr>
          <p:nvPr>
            <p:ph idx="1"/>
          </p:nvPr>
        </p:nvSpPr>
        <p:spPr>
          <a:xfrm>
            <a:off x="442184" y="899752"/>
            <a:ext cx="11014166" cy="5865222"/>
          </a:xfrm>
        </p:spPr>
        <p:txBody>
          <a:bodyPr>
            <a:normAutofit/>
          </a:bodyPr>
          <a:lstStyle/>
          <a:p>
            <a:pPr>
              <a:lnSpc>
                <a:spcPct val="150000"/>
              </a:lnSpc>
              <a:spcBef>
                <a:spcPts val="0"/>
              </a:spcBef>
            </a:pPr>
            <a:r>
              <a:rPr lang="en-US" sz="1400" dirty="0" smtClean="0"/>
              <a:t>The </a:t>
            </a:r>
            <a:r>
              <a:rPr lang="en-US" sz="1400" dirty="0" err="1" smtClean="0"/>
              <a:t>strcmp</a:t>
            </a:r>
            <a:r>
              <a:rPr lang="en-US" sz="1400" dirty="0" smtClean="0"/>
              <a:t>() function compares two strings and returns 0 if both strings are identical.</a:t>
            </a:r>
          </a:p>
          <a:p>
            <a:pPr>
              <a:lnSpc>
                <a:spcPct val="150000"/>
              </a:lnSpc>
              <a:spcBef>
                <a:spcPts val="0"/>
              </a:spcBef>
            </a:pPr>
            <a:r>
              <a:rPr lang="en-US" sz="1400" dirty="0" smtClean="0"/>
              <a:t>Syntax:  </a:t>
            </a:r>
            <a:r>
              <a:rPr lang="en-US" sz="1400" b="1" dirty="0" err="1" smtClean="0"/>
              <a:t>int</a:t>
            </a:r>
            <a:r>
              <a:rPr lang="en-US" sz="1400" b="1" dirty="0" smtClean="0"/>
              <a:t> </a:t>
            </a:r>
            <a:r>
              <a:rPr lang="en-US" sz="1400" b="1" dirty="0" err="1" smtClean="0"/>
              <a:t>strcmp</a:t>
            </a:r>
            <a:r>
              <a:rPr lang="en-US" sz="1400" b="1" dirty="0" smtClean="0"/>
              <a:t> (const char* str1, const char* str2);</a:t>
            </a:r>
          </a:p>
          <a:p>
            <a:pPr>
              <a:lnSpc>
                <a:spcPct val="150000"/>
              </a:lnSpc>
              <a:spcBef>
                <a:spcPts val="0"/>
              </a:spcBef>
            </a:pPr>
            <a:r>
              <a:rPr lang="en-US" sz="1400" dirty="0" smtClean="0"/>
              <a:t>The </a:t>
            </a:r>
            <a:r>
              <a:rPr lang="en-US" sz="1400" dirty="0" err="1" smtClean="0"/>
              <a:t>strcmp</a:t>
            </a:r>
            <a:r>
              <a:rPr lang="en-US" sz="1400" dirty="0" smtClean="0"/>
              <a:t>() function takes two strings and returns an integer</a:t>
            </a:r>
          </a:p>
          <a:p>
            <a:pPr>
              <a:lnSpc>
                <a:spcPct val="150000"/>
              </a:lnSpc>
              <a:spcBef>
                <a:spcPts val="0"/>
              </a:spcBef>
            </a:pPr>
            <a:r>
              <a:rPr lang="en-US" sz="1400" dirty="0" smtClean="0"/>
              <a:t>The </a:t>
            </a:r>
            <a:r>
              <a:rPr lang="en-US" sz="1400" dirty="0" err="1" smtClean="0"/>
              <a:t>strcmp</a:t>
            </a:r>
            <a:r>
              <a:rPr lang="en-US" sz="1400" dirty="0" smtClean="0"/>
              <a:t>() compares two strings character by character.</a:t>
            </a:r>
          </a:p>
          <a:p>
            <a:pPr>
              <a:lnSpc>
                <a:spcPct val="150000"/>
              </a:lnSpc>
              <a:spcBef>
                <a:spcPts val="0"/>
              </a:spcBef>
            </a:pPr>
            <a:r>
              <a:rPr lang="en-US" sz="1400" dirty="0" smtClean="0"/>
              <a:t>If the first character of two strings is equal, the next character of two strings are compared. This continues until the corresponding characters of two strings are different or a null character '\0' is reached.</a:t>
            </a:r>
          </a:p>
          <a:p>
            <a:pPr>
              <a:lnSpc>
                <a:spcPct val="150000"/>
              </a:lnSpc>
              <a:spcBef>
                <a:spcPts val="0"/>
              </a:spcBef>
            </a:pPr>
            <a:r>
              <a:rPr lang="en-US" sz="1400" b="1" dirty="0" smtClean="0"/>
              <a:t>Function </a:t>
            </a:r>
            <a:r>
              <a:rPr lang="en-US" sz="1400" b="1" dirty="0" err="1" smtClean="0"/>
              <a:t>strcmp</a:t>
            </a:r>
            <a:r>
              <a:rPr lang="en-US" sz="1400" b="1" dirty="0" smtClean="0"/>
              <a:t> compares its first and second arguments character wise. It returns 0 if the strings are equal.</a:t>
            </a:r>
            <a:br>
              <a:rPr lang="en-US" sz="1400" b="1" dirty="0" smtClean="0"/>
            </a:br>
            <a:r>
              <a:rPr lang="en-US" sz="1400" b="1" dirty="0" smtClean="0"/>
              <a:t>It returns a positive value if the first string is greater than second.</a:t>
            </a:r>
            <a:br>
              <a:rPr lang="en-US" sz="1400" b="1" dirty="0" smtClean="0"/>
            </a:br>
            <a:r>
              <a:rPr lang="en-US" sz="1400" b="1" dirty="0" smtClean="0"/>
              <a:t>It returns a negative value if the first string is less than second.</a:t>
            </a:r>
          </a:p>
          <a:p>
            <a:pPr>
              <a:lnSpc>
                <a:spcPct val="150000"/>
              </a:lnSpc>
              <a:spcBef>
                <a:spcPts val="0"/>
              </a:spcBef>
            </a:pPr>
            <a:r>
              <a:rPr lang="en-US" sz="1400" dirty="0" smtClean="0"/>
              <a:t> Return Value from </a:t>
            </a:r>
            <a:r>
              <a:rPr lang="en-US" sz="1400" dirty="0" err="1" smtClean="0"/>
              <a:t>strcmp</a:t>
            </a:r>
            <a:r>
              <a:rPr lang="en-US" sz="1400" dirty="0" smtClean="0"/>
              <a:t>()</a:t>
            </a:r>
          </a:p>
          <a:p>
            <a:pPr>
              <a:lnSpc>
                <a:spcPct val="150000"/>
              </a:lnSpc>
              <a:spcBef>
                <a:spcPts val="0"/>
              </a:spcBef>
            </a:pPr>
            <a:endParaRPr lang="en-US" sz="2000" dirty="0" smtClean="0"/>
          </a:p>
          <a:p>
            <a:pPr>
              <a:lnSpc>
                <a:spcPct val="150000"/>
              </a:lnSpc>
              <a:spcBef>
                <a:spcPts val="0"/>
              </a:spcBef>
              <a:buNone/>
            </a:pPr>
            <a:endParaRPr lang="en-US" sz="2000" dirty="0"/>
          </a:p>
        </p:txBody>
      </p:sp>
      <p:graphicFrame>
        <p:nvGraphicFramePr>
          <p:cNvPr id="4" name="Table 3"/>
          <p:cNvGraphicFramePr>
            <a:graphicFrameLocks noGrp="1"/>
          </p:cNvGraphicFramePr>
          <p:nvPr>
            <p:extLst>
              <p:ext uri="{D42A27DB-BD31-4B8C-83A1-F6EECF244321}">
                <p14:modId xmlns:p14="http://schemas.microsoft.com/office/powerpoint/2010/main" xmlns="" val="1402071361"/>
              </p:ext>
            </p:extLst>
          </p:nvPr>
        </p:nvGraphicFramePr>
        <p:xfrm>
          <a:off x="2999574" y="4366900"/>
          <a:ext cx="6772532" cy="2018530"/>
        </p:xfrm>
        <a:graphic>
          <a:graphicData uri="http://schemas.openxmlformats.org/drawingml/2006/table">
            <a:tbl>
              <a:tblPr firstRow="1" bandRow="1">
                <a:tableStyleId>{5C22544A-7EE6-4342-B048-85BDC9FD1C3A}</a:tableStyleId>
              </a:tblPr>
              <a:tblGrid>
                <a:gridCol w="3386266">
                  <a:extLst>
                    <a:ext uri="{9D8B030D-6E8A-4147-A177-3AD203B41FA5}">
                      <a16:colId xmlns:a16="http://schemas.microsoft.com/office/drawing/2014/main" xmlns="" val="20000"/>
                    </a:ext>
                  </a:extLst>
                </a:gridCol>
                <a:gridCol w="3386266">
                  <a:extLst>
                    <a:ext uri="{9D8B030D-6E8A-4147-A177-3AD203B41FA5}">
                      <a16:colId xmlns:a16="http://schemas.microsoft.com/office/drawing/2014/main" xmlns="" val="20001"/>
                    </a:ext>
                  </a:extLst>
                </a:gridCol>
              </a:tblGrid>
              <a:tr h="341510">
                <a:tc>
                  <a:txBody>
                    <a:bodyPr/>
                    <a:lstStyle/>
                    <a:p>
                      <a:pPr algn="l"/>
                      <a:r>
                        <a:rPr lang="en-US" sz="1200" b="0" dirty="0"/>
                        <a:t>Return Value</a:t>
                      </a:r>
                    </a:p>
                  </a:txBody>
                  <a:tcPr marL="228600" marR="228600" marT="114300" marB="114300" anchor="ctr"/>
                </a:tc>
                <a:tc>
                  <a:txBody>
                    <a:bodyPr/>
                    <a:lstStyle/>
                    <a:p>
                      <a:pPr algn="l"/>
                      <a:r>
                        <a:rPr lang="en-US" sz="1200" b="0" dirty="0"/>
                        <a:t>Remarks</a:t>
                      </a:r>
                    </a:p>
                  </a:txBody>
                  <a:tcPr marL="228600" marR="228600" marT="114300" marB="114300" anchor="ctr"/>
                </a:tc>
                <a:extLst>
                  <a:ext uri="{0D108BD9-81ED-4DB2-BD59-A6C34878D82A}">
                    <a16:rowId xmlns:a16="http://schemas.microsoft.com/office/drawing/2014/main" xmlns="" val="10000"/>
                  </a:ext>
                </a:extLst>
              </a:tr>
              <a:tr h="341510">
                <a:tc>
                  <a:txBody>
                    <a:bodyPr/>
                    <a:lstStyle/>
                    <a:p>
                      <a:r>
                        <a:rPr lang="en-US" sz="1200" dirty="0"/>
                        <a:t>0</a:t>
                      </a:r>
                    </a:p>
                  </a:txBody>
                  <a:tcPr marL="228600" marR="228600" marT="114300" marB="114300" anchor="ctr"/>
                </a:tc>
                <a:tc>
                  <a:txBody>
                    <a:bodyPr/>
                    <a:lstStyle/>
                    <a:p>
                      <a:r>
                        <a:rPr lang="en-US" sz="1200"/>
                        <a:t>if both strings are identical (equal)</a:t>
                      </a:r>
                    </a:p>
                  </a:txBody>
                  <a:tcPr marL="228600" marR="228600" marT="114300" marB="114300" anchor="ctr"/>
                </a:tc>
                <a:extLst>
                  <a:ext uri="{0D108BD9-81ED-4DB2-BD59-A6C34878D82A}">
                    <a16:rowId xmlns:a16="http://schemas.microsoft.com/office/drawing/2014/main" xmlns="" val="10001"/>
                  </a:ext>
                </a:extLst>
              </a:tr>
              <a:tr h="597785">
                <a:tc>
                  <a:txBody>
                    <a:bodyPr/>
                    <a:lstStyle/>
                    <a:p>
                      <a:r>
                        <a:rPr lang="en-US" sz="1200" dirty="0"/>
                        <a:t>negative</a:t>
                      </a:r>
                    </a:p>
                  </a:txBody>
                  <a:tcPr marL="228600" marR="228600" marT="114300" marB="114300" anchor="ctr"/>
                </a:tc>
                <a:tc>
                  <a:txBody>
                    <a:bodyPr/>
                    <a:lstStyle/>
                    <a:p>
                      <a:r>
                        <a:rPr lang="en-US" sz="1200" dirty="0"/>
                        <a:t>if the ASCII value of the first unmatched character is less than second.</a:t>
                      </a:r>
                    </a:p>
                  </a:txBody>
                  <a:tcPr marL="228600" marR="228600" marT="114300" marB="114300" anchor="ctr"/>
                </a:tc>
                <a:extLst>
                  <a:ext uri="{0D108BD9-81ED-4DB2-BD59-A6C34878D82A}">
                    <a16:rowId xmlns:a16="http://schemas.microsoft.com/office/drawing/2014/main" xmlns="" val="10002"/>
                  </a:ext>
                </a:extLst>
              </a:tr>
              <a:tr h="597785">
                <a:tc>
                  <a:txBody>
                    <a:bodyPr/>
                    <a:lstStyle/>
                    <a:p>
                      <a:r>
                        <a:rPr lang="en-US" sz="1200" dirty="0"/>
                        <a:t>positive integer</a:t>
                      </a:r>
                    </a:p>
                  </a:txBody>
                  <a:tcPr marL="228600" marR="228600" marT="114300" marB="114300" anchor="ctr"/>
                </a:tc>
                <a:tc>
                  <a:txBody>
                    <a:bodyPr/>
                    <a:lstStyle/>
                    <a:p>
                      <a:r>
                        <a:rPr lang="en-US" sz="1200" dirty="0"/>
                        <a:t>if the ASCII value of the first unmatched character is greater than second.</a:t>
                      </a:r>
                    </a:p>
                  </a:txBody>
                  <a:tcPr marL="228600" marR="228600" marT="114300" marB="114300" anchor="ct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xmlns="" val="7576009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0174" y="168655"/>
            <a:ext cx="10515600" cy="6583680"/>
          </a:xfrm>
        </p:spPr>
        <p:txBody>
          <a:bodyPr>
            <a:noAutofit/>
          </a:bodyPr>
          <a:lstStyle/>
          <a:p>
            <a:pPr>
              <a:lnSpc>
                <a:spcPct val="150000"/>
              </a:lnSpc>
              <a:buFont typeface="Arial" pitchFamily="34" charset="0"/>
              <a:buChar char="•"/>
            </a:pPr>
            <a:r>
              <a:rPr lang="en-US" sz="1200" b="1" dirty="0" smtClean="0">
                <a:solidFill>
                  <a:srgbClr val="FF0000"/>
                </a:solidFill>
                <a:latin typeface="Times New Roman" panose="02020603050405020304" pitchFamily="18" charset="0"/>
                <a:cs typeface="Times New Roman" panose="02020603050405020304" pitchFamily="18" charset="0"/>
              </a:rPr>
              <a:t>Example: C strcmp() function</a:t>
            </a:r>
            <a:r>
              <a:rPr lang="en-US" sz="1200" dirty="0" smtClean="0">
                <a:latin typeface="Times New Roman" panose="02020603050405020304" pitchFamily="18" charset="0"/>
                <a:cs typeface="Times New Roman" panose="02020603050405020304" pitchFamily="18" charset="0"/>
              </a:rPr>
              <a:t/>
            </a:r>
            <a:br>
              <a:rPr lang="en-US" sz="1200" dirty="0" smtClean="0">
                <a:latin typeface="Times New Roman" panose="02020603050405020304" pitchFamily="18" charset="0"/>
                <a:cs typeface="Times New Roman" panose="02020603050405020304" pitchFamily="18" charset="0"/>
              </a:rPr>
            </a:br>
            <a:r>
              <a:rPr lang="en-US" sz="1200" dirty="0" smtClean="0">
                <a:latin typeface="Times New Roman" panose="02020603050405020304" pitchFamily="18" charset="0"/>
                <a:cs typeface="Times New Roman" panose="02020603050405020304" pitchFamily="18" charset="0"/>
              </a:rPr>
              <a:t>#include &lt;stdio.h&gt;</a:t>
            </a:r>
            <a:br>
              <a:rPr lang="en-US" sz="1200" dirty="0" smtClean="0">
                <a:latin typeface="Times New Roman" panose="02020603050405020304" pitchFamily="18" charset="0"/>
                <a:cs typeface="Times New Roman" panose="02020603050405020304" pitchFamily="18" charset="0"/>
              </a:rPr>
            </a:br>
            <a:r>
              <a:rPr lang="en-US" sz="1200" dirty="0" smtClean="0">
                <a:latin typeface="Times New Roman" panose="02020603050405020304" pitchFamily="18" charset="0"/>
                <a:cs typeface="Times New Roman" panose="02020603050405020304" pitchFamily="18" charset="0"/>
              </a:rPr>
              <a:t> #include &lt;string.h&gt;</a:t>
            </a:r>
            <a:br>
              <a:rPr lang="en-US" sz="1200" dirty="0" smtClean="0">
                <a:latin typeface="Times New Roman" panose="02020603050405020304" pitchFamily="18" charset="0"/>
                <a:cs typeface="Times New Roman" panose="02020603050405020304" pitchFamily="18" charset="0"/>
              </a:rPr>
            </a:br>
            <a:r>
              <a:rPr lang="en-US" sz="1200" dirty="0" smtClean="0">
                <a:latin typeface="Times New Roman" panose="02020603050405020304" pitchFamily="18" charset="0"/>
                <a:cs typeface="Times New Roman" panose="02020603050405020304" pitchFamily="18" charset="0"/>
              </a:rPr>
              <a:t> int main()</a:t>
            </a:r>
            <a:br>
              <a:rPr lang="en-US" sz="1200" dirty="0" smtClean="0">
                <a:latin typeface="Times New Roman" panose="02020603050405020304" pitchFamily="18" charset="0"/>
                <a:cs typeface="Times New Roman" panose="02020603050405020304" pitchFamily="18" charset="0"/>
              </a:rPr>
            </a:br>
            <a:r>
              <a:rPr lang="en-US" sz="1200" dirty="0" smtClean="0">
                <a:latin typeface="Times New Roman" panose="02020603050405020304" pitchFamily="18" charset="0"/>
                <a:cs typeface="Times New Roman" panose="02020603050405020304" pitchFamily="18" charset="0"/>
              </a:rPr>
              <a:t> { </a:t>
            </a:r>
            <a:br>
              <a:rPr lang="en-US" sz="1200" dirty="0" smtClean="0">
                <a:latin typeface="Times New Roman" panose="02020603050405020304" pitchFamily="18" charset="0"/>
                <a:cs typeface="Times New Roman" panose="02020603050405020304" pitchFamily="18" charset="0"/>
              </a:rPr>
            </a:br>
            <a:r>
              <a:rPr lang="en-US" sz="1200" dirty="0" smtClean="0">
                <a:latin typeface="Times New Roman" panose="02020603050405020304" pitchFamily="18" charset="0"/>
                <a:cs typeface="Times New Roman" panose="02020603050405020304" pitchFamily="18" charset="0"/>
              </a:rPr>
              <a:t>char str1[] = "</a:t>
            </a:r>
            <a:r>
              <a:rPr lang="en-US" sz="1200" dirty="0" err="1" smtClean="0">
                <a:latin typeface="Times New Roman" panose="02020603050405020304" pitchFamily="18" charset="0"/>
                <a:cs typeface="Times New Roman" panose="02020603050405020304" pitchFamily="18" charset="0"/>
              </a:rPr>
              <a:t>abcd</a:t>
            </a:r>
            <a:r>
              <a:rPr lang="en-US" sz="1200" dirty="0" smtClean="0">
                <a:latin typeface="Times New Roman" panose="02020603050405020304" pitchFamily="18" charset="0"/>
                <a:cs typeface="Times New Roman" panose="02020603050405020304" pitchFamily="18" charset="0"/>
              </a:rPr>
              <a:t>", str2[] = "</a:t>
            </a:r>
            <a:r>
              <a:rPr lang="en-US" sz="1200" dirty="0" err="1" smtClean="0">
                <a:latin typeface="Times New Roman" panose="02020603050405020304" pitchFamily="18" charset="0"/>
                <a:cs typeface="Times New Roman" panose="02020603050405020304" pitchFamily="18" charset="0"/>
              </a:rPr>
              <a:t>abCd</a:t>
            </a:r>
            <a:r>
              <a:rPr lang="en-US" sz="1200" dirty="0" smtClean="0">
                <a:latin typeface="Times New Roman" panose="02020603050405020304" pitchFamily="18" charset="0"/>
                <a:cs typeface="Times New Roman" panose="02020603050405020304" pitchFamily="18" charset="0"/>
              </a:rPr>
              <a:t>", str3[] = "</a:t>
            </a:r>
            <a:r>
              <a:rPr lang="en-US" sz="1200" dirty="0" err="1" smtClean="0">
                <a:latin typeface="Times New Roman" panose="02020603050405020304" pitchFamily="18" charset="0"/>
                <a:cs typeface="Times New Roman" panose="02020603050405020304" pitchFamily="18" charset="0"/>
              </a:rPr>
              <a:t>abcd</a:t>
            </a:r>
            <a:r>
              <a:rPr lang="en-US" sz="1200" dirty="0" smtClean="0">
                <a:latin typeface="Times New Roman" panose="02020603050405020304" pitchFamily="18" charset="0"/>
                <a:cs typeface="Times New Roman" panose="02020603050405020304" pitchFamily="18" charset="0"/>
              </a:rPr>
              <a:t>"; </a:t>
            </a:r>
            <a:br>
              <a:rPr lang="en-US" sz="1200" dirty="0" smtClean="0">
                <a:latin typeface="Times New Roman" panose="02020603050405020304" pitchFamily="18" charset="0"/>
                <a:cs typeface="Times New Roman" panose="02020603050405020304" pitchFamily="18" charset="0"/>
              </a:rPr>
            </a:br>
            <a:r>
              <a:rPr lang="en-US" sz="1200" dirty="0" smtClean="0">
                <a:latin typeface="Times New Roman" panose="02020603050405020304" pitchFamily="18" charset="0"/>
                <a:cs typeface="Times New Roman" panose="02020603050405020304" pitchFamily="18" charset="0"/>
              </a:rPr>
              <a:t>int result; </a:t>
            </a:r>
            <a:br>
              <a:rPr lang="en-US" sz="1200" dirty="0" smtClean="0">
                <a:latin typeface="Times New Roman" panose="02020603050405020304" pitchFamily="18" charset="0"/>
                <a:cs typeface="Times New Roman" panose="02020603050405020304" pitchFamily="18" charset="0"/>
              </a:rPr>
            </a:br>
            <a:r>
              <a:rPr lang="en-US" sz="1200" b="1" dirty="0" smtClean="0">
                <a:latin typeface="Times New Roman" panose="02020603050405020304" pitchFamily="18" charset="0"/>
                <a:cs typeface="Times New Roman" panose="02020603050405020304" pitchFamily="18" charset="0"/>
              </a:rPr>
              <a:t>// comparing strings str1 and str2</a:t>
            </a:r>
            <a:r>
              <a:rPr lang="en-US" sz="1200" dirty="0" smtClean="0">
                <a:latin typeface="Times New Roman" panose="02020603050405020304" pitchFamily="18" charset="0"/>
                <a:cs typeface="Times New Roman" panose="02020603050405020304" pitchFamily="18" charset="0"/>
              </a:rPr>
              <a:t/>
            </a:r>
            <a:br>
              <a:rPr lang="en-US" sz="1200" dirty="0" smtClean="0">
                <a:latin typeface="Times New Roman" panose="02020603050405020304" pitchFamily="18" charset="0"/>
                <a:cs typeface="Times New Roman" panose="02020603050405020304" pitchFamily="18" charset="0"/>
              </a:rPr>
            </a:br>
            <a:r>
              <a:rPr lang="en-US" sz="1200" dirty="0" smtClean="0">
                <a:latin typeface="Times New Roman" panose="02020603050405020304" pitchFamily="18" charset="0"/>
                <a:cs typeface="Times New Roman" panose="02020603050405020304" pitchFamily="18" charset="0"/>
              </a:rPr>
              <a:t>result = strcmp(str1, str2); </a:t>
            </a:r>
            <a:br>
              <a:rPr lang="en-US" sz="1200" dirty="0" smtClean="0">
                <a:latin typeface="Times New Roman" panose="02020603050405020304" pitchFamily="18" charset="0"/>
                <a:cs typeface="Times New Roman" panose="02020603050405020304" pitchFamily="18" charset="0"/>
              </a:rPr>
            </a:br>
            <a:r>
              <a:rPr lang="en-US" sz="1200" dirty="0" smtClean="0">
                <a:latin typeface="Times New Roman" panose="02020603050405020304" pitchFamily="18" charset="0"/>
                <a:cs typeface="Times New Roman" panose="02020603050405020304" pitchFamily="18" charset="0"/>
              </a:rPr>
              <a:t>printf("strcmp(str1, str2) = %d\n", result); </a:t>
            </a:r>
            <a:br>
              <a:rPr lang="en-US" sz="1200" dirty="0" smtClean="0">
                <a:latin typeface="Times New Roman" panose="02020603050405020304" pitchFamily="18" charset="0"/>
                <a:cs typeface="Times New Roman" panose="02020603050405020304" pitchFamily="18" charset="0"/>
              </a:rPr>
            </a:br>
            <a:r>
              <a:rPr lang="en-US" sz="1200" b="1" dirty="0" smtClean="0">
                <a:latin typeface="Times New Roman" panose="02020603050405020304" pitchFamily="18" charset="0"/>
                <a:cs typeface="Times New Roman" panose="02020603050405020304" pitchFamily="18" charset="0"/>
              </a:rPr>
              <a:t>// comparing strings str1 and str3</a:t>
            </a:r>
            <a:r>
              <a:rPr lang="en-US" sz="1200" dirty="0" smtClean="0">
                <a:latin typeface="Times New Roman" panose="02020603050405020304" pitchFamily="18" charset="0"/>
                <a:cs typeface="Times New Roman" panose="02020603050405020304" pitchFamily="18" charset="0"/>
              </a:rPr>
              <a:t/>
            </a:r>
            <a:br>
              <a:rPr lang="en-US" sz="1200" dirty="0" smtClean="0">
                <a:latin typeface="Times New Roman" panose="02020603050405020304" pitchFamily="18" charset="0"/>
                <a:cs typeface="Times New Roman" panose="02020603050405020304" pitchFamily="18" charset="0"/>
              </a:rPr>
            </a:br>
            <a:r>
              <a:rPr lang="en-US" sz="1200" dirty="0" smtClean="0">
                <a:latin typeface="Times New Roman" panose="02020603050405020304" pitchFamily="18" charset="0"/>
                <a:cs typeface="Times New Roman" panose="02020603050405020304" pitchFamily="18" charset="0"/>
              </a:rPr>
              <a:t>result = strcmp(str1, str3); </a:t>
            </a:r>
            <a:br>
              <a:rPr lang="en-US" sz="1200" dirty="0" smtClean="0">
                <a:latin typeface="Times New Roman" panose="02020603050405020304" pitchFamily="18" charset="0"/>
                <a:cs typeface="Times New Roman" panose="02020603050405020304" pitchFamily="18" charset="0"/>
              </a:rPr>
            </a:br>
            <a:r>
              <a:rPr lang="en-US" sz="1200" dirty="0" smtClean="0">
                <a:latin typeface="Times New Roman" panose="02020603050405020304" pitchFamily="18" charset="0"/>
                <a:cs typeface="Times New Roman" panose="02020603050405020304" pitchFamily="18" charset="0"/>
              </a:rPr>
              <a:t>printf("strcmp(str1, str3) = %d\n", result);</a:t>
            </a:r>
            <a:br>
              <a:rPr lang="en-US" sz="1200" dirty="0" smtClean="0">
                <a:latin typeface="Times New Roman" panose="02020603050405020304" pitchFamily="18" charset="0"/>
                <a:cs typeface="Times New Roman" panose="02020603050405020304" pitchFamily="18" charset="0"/>
              </a:rPr>
            </a:br>
            <a:r>
              <a:rPr lang="en-US" sz="1200" dirty="0" smtClean="0">
                <a:latin typeface="Times New Roman" panose="02020603050405020304" pitchFamily="18" charset="0"/>
                <a:cs typeface="Times New Roman" panose="02020603050405020304" pitchFamily="18" charset="0"/>
              </a:rPr>
              <a:t> return 0;</a:t>
            </a:r>
            <a:br>
              <a:rPr lang="en-US" sz="1200" dirty="0" smtClean="0">
                <a:latin typeface="Times New Roman" panose="02020603050405020304" pitchFamily="18" charset="0"/>
                <a:cs typeface="Times New Roman" panose="02020603050405020304" pitchFamily="18" charset="0"/>
              </a:rPr>
            </a:br>
            <a:r>
              <a:rPr lang="en-US" sz="1200" dirty="0" smtClean="0">
                <a:latin typeface="Times New Roman" panose="02020603050405020304" pitchFamily="18" charset="0"/>
                <a:cs typeface="Times New Roman" panose="02020603050405020304" pitchFamily="18" charset="0"/>
              </a:rPr>
              <a:t> }</a:t>
            </a:r>
            <a:br>
              <a:rPr lang="en-US" sz="1200" dirty="0" smtClean="0">
                <a:latin typeface="Times New Roman" panose="02020603050405020304" pitchFamily="18" charset="0"/>
                <a:cs typeface="Times New Roman" panose="02020603050405020304" pitchFamily="18" charset="0"/>
              </a:rPr>
            </a:br>
            <a:r>
              <a:rPr lang="en-US" sz="1200" b="1" dirty="0" smtClean="0">
                <a:latin typeface="Times New Roman" panose="02020603050405020304" pitchFamily="18" charset="0"/>
                <a:cs typeface="Times New Roman" panose="02020603050405020304" pitchFamily="18" charset="0"/>
              </a:rPr>
              <a:t> Output</a:t>
            </a:r>
            <a:r>
              <a:rPr lang="en-US" sz="1200" dirty="0" smtClean="0">
                <a:latin typeface="Times New Roman" panose="02020603050405020304" pitchFamily="18" charset="0"/>
                <a:cs typeface="Times New Roman" panose="02020603050405020304" pitchFamily="18" charset="0"/>
              </a:rPr>
              <a:t/>
            </a:r>
            <a:br>
              <a:rPr lang="en-US" sz="1200" dirty="0" smtClean="0">
                <a:latin typeface="Times New Roman" panose="02020603050405020304" pitchFamily="18" charset="0"/>
                <a:cs typeface="Times New Roman" panose="02020603050405020304" pitchFamily="18" charset="0"/>
              </a:rPr>
            </a:br>
            <a:r>
              <a:rPr lang="en-US" sz="1200" dirty="0" smtClean="0">
                <a:latin typeface="Times New Roman" panose="02020603050405020304" pitchFamily="18" charset="0"/>
                <a:cs typeface="Times New Roman" panose="02020603050405020304" pitchFamily="18" charset="0"/>
              </a:rPr>
              <a:t>strcmp(str1, str2) = 32 </a:t>
            </a:r>
            <a:br>
              <a:rPr lang="en-US" sz="1200" dirty="0" smtClean="0">
                <a:latin typeface="Times New Roman" panose="02020603050405020304" pitchFamily="18" charset="0"/>
                <a:cs typeface="Times New Roman" panose="02020603050405020304" pitchFamily="18" charset="0"/>
              </a:rPr>
            </a:br>
            <a:r>
              <a:rPr lang="en-US" sz="1200" dirty="0" smtClean="0">
                <a:latin typeface="Times New Roman" panose="02020603050405020304" pitchFamily="18" charset="0"/>
                <a:cs typeface="Times New Roman" panose="02020603050405020304" pitchFamily="18" charset="0"/>
              </a:rPr>
              <a:t>strcmp(str1, str3) = 0</a:t>
            </a:r>
            <a:br>
              <a:rPr lang="en-US" sz="1200" dirty="0" smtClean="0">
                <a:latin typeface="Times New Roman" panose="02020603050405020304" pitchFamily="18" charset="0"/>
                <a:cs typeface="Times New Roman" panose="02020603050405020304" pitchFamily="18" charset="0"/>
              </a:rPr>
            </a:br>
            <a:r>
              <a:rPr lang="en-US" sz="1200" dirty="0" smtClean="0">
                <a:latin typeface="Times New Roman" panose="02020603050405020304" pitchFamily="18" charset="0"/>
                <a:cs typeface="Times New Roman" panose="02020603050405020304" pitchFamily="18" charset="0"/>
              </a:rPr>
              <a:t/>
            </a:r>
            <a:br>
              <a:rPr lang="en-US" sz="1200" dirty="0" smtClean="0">
                <a:latin typeface="Times New Roman" panose="02020603050405020304" pitchFamily="18" charset="0"/>
                <a:cs typeface="Times New Roman" panose="02020603050405020304" pitchFamily="18" charset="0"/>
              </a:rPr>
            </a:br>
            <a:r>
              <a:rPr lang="en-US" sz="1200" b="1" i="1" dirty="0" smtClean="0">
                <a:latin typeface="Times New Roman" panose="02020603050405020304" pitchFamily="18" charset="0"/>
                <a:cs typeface="Times New Roman" panose="02020603050405020304" pitchFamily="18" charset="0"/>
              </a:rPr>
              <a:t> </a:t>
            </a:r>
            <a:r>
              <a:rPr lang="en-US" sz="1200" b="1" dirty="0" smtClean="0">
                <a:latin typeface="Times New Roman" pitchFamily="18" charset="0"/>
                <a:cs typeface="Times New Roman" pitchFamily="18" charset="0"/>
              </a:rPr>
              <a:t>The first unmatched character between string str1 and str2 is third character. </a:t>
            </a:r>
            <a:r>
              <a:rPr lang="en-US" sz="1200" b="1" dirty="0" smtClean="0">
                <a:solidFill>
                  <a:srgbClr val="FF0000"/>
                </a:solidFill>
                <a:latin typeface="Times New Roman" pitchFamily="18" charset="0"/>
                <a:cs typeface="Times New Roman" pitchFamily="18" charset="0"/>
              </a:rPr>
              <a:t>The ASCII value of 'c' is 99 and the ASCII value of 'C' is 67. Hence, when strings str1 and str2 are compared, the return value is 32.</a:t>
            </a:r>
            <a:r>
              <a:rPr lang="en-US" sz="1200" b="1" dirty="0" smtClean="0">
                <a:latin typeface="Times New Roman" pitchFamily="18" charset="0"/>
                <a:cs typeface="Times New Roman" pitchFamily="18" charset="0"/>
              </a:rPr>
              <a:t/>
            </a:r>
            <a:br>
              <a:rPr lang="en-US" sz="1200" b="1" dirty="0" smtClean="0">
                <a:latin typeface="Times New Roman" pitchFamily="18" charset="0"/>
                <a:cs typeface="Times New Roman" pitchFamily="18" charset="0"/>
              </a:rPr>
            </a:br>
            <a:r>
              <a:rPr lang="en-US" sz="1200" b="1" dirty="0" smtClean="0">
                <a:latin typeface="Times New Roman" pitchFamily="18" charset="0"/>
                <a:cs typeface="Times New Roman" pitchFamily="18" charset="0"/>
              </a:rPr>
              <a:t>When strings str1 and str3 are compared, the result is 0 because both strings are identical.</a:t>
            </a:r>
            <a:r>
              <a:rPr lang="en-US" sz="1200" b="1" i="1" dirty="0" smtClean="0">
                <a:latin typeface="Times New Roman" panose="02020603050405020304" pitchFamily="18" charset="0"/>
                <a:cs typeface="Times New Roman" panose="02020603050405020304" pitchFamily="18" charset="0"/>
              </a:rPr>
              <a:t/>
            </a:r>
            <a:br>
              <a:rPr lang="en-US" sz="1200" b="1" i="1" dirty="0" smtClean="0">
                <a:latin typeface="Times New Roman" panose="02020603050405020304" pitchFamily="18" charset="0"/>
                <a:cs typeface="Times New Roman" panose="02020603050405020304" pitchFamily="18" charset="0"/>
              </a:rPr>
            </a:br>
            <a:endParaRPr lang="en-US" sz="1200" b="1"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88505064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54031"/>
            <a:ext cx="10515600" cy="601525"/>
          </a:xfrm>
        </p:spPr>
        <p:txBody>
          <a:bodyPr>
            <a:normAutofit/>
          </a:bodyPr>
          <a:lstStyle/>
          <a:p>
            <a:r>
              <a:rPr lang="en-US" sz="2000" b="1" dirty="0" smtClean="0"/>
              <a:t>C Program to Compare Two Strings </a:t>
            </a:r>
            <a:r>
              <a:rPr lang="en-US" sz="2000" b="1" dirty="0" smtClean="0">
                <a:solidFill>
                  <a:srgbClr val="C00000"/>
                </a:solidFill>
              </a:rPr>
              <a:t>Without Using </a:t>
            </a:r>
            <a:r>
              <a:rPr lang="en-US" sz="2000" b="1" dirty="0" err="1" smtClean="0">
                <a:solidFill>
                  <a:srgbClr val="C00000"/>
                </a:solidFill>
              </a:rPr>
              <a:t>strcmp</a:t>
            </a:r>
            <a:r>
              <a:rPr lang="en-US" sz="2000" b="1" dirty="0" smtClean="0">
                <a:solidFill>
                  <a:srgbClr val="C00000"/>
                </a:solidFill>
              </a:rPr>
              <a:t>()</a:t>
            </a:r>
            <a:r>
              <a:rPr lang="en-US" sz="2000" b="1" dirty="0" smtClean="0"/>
              <a:t> Function</a:t>
            </a:r>
            <a:endParaRPr lang="en-US" sz="2000" b="1" dirty="0"/>
          </a:p>
        </p:txBody>
      </p:sp>
      <p:sp>
        <p:nvSpPr>
          <p:cNvPr id="3" name="Content Placeholder 2"/>
          <p:cNvSpPr>
            <a:spLocks noGrp="1"/>
          </p:cNvSpPr>
          <p:nvPr>
            <p:ph sz="half" idx="1"/>
          </p:nvPr>
        </p:nvSpPr>
        <p:spPr>
          <a:xfrm>
            <a:off x="838200" y="1240971"/>
            <a:ext cx="5181600" cy="4935992"/>
          </a:xfrm>
        </p:spPr>
        <p:txBody>
          <a:bodyPr>
            <a:normAutofit fontScale="70000" lnSpcReduction="20000"/>
          </a:bodyPr>
          <a:lstStyle/>
          <a:p>
            <a:pPr fontAlgn="base" latinLnBrk="1">
              <a:buNone/>
            </a:pPr>
            <a:r>
              <a:rPr lang="en-US" dirty="0" smtClean="0"/>
              <a:t>#include&lt;</a:t>
            </a:r>
            <a:r>
              <a:rPr lang="en-US" dirty="0" err="1" smtClean="0"/>
              <a:t>stdio.h</a:t>
            </a:r>
            <a:r>
              <a:rPr lang="en-US" dirty="0" smtClean="0"/>
              <a:t>&gt;</a:t>
            </a:r>
          </a:p>
          <a:p>
            <a:pPr fontAlgn="base" latinLnBrk="1">
              <a:buNone/>
            </a:pPr>
            <a:r>
              <a:rPr lang="en-US" dirty="0" err="1" smtClean="0"/>
              <a:t>int</a:t>
            </a:r>
            <a:r>
              <a:rPr lang="en-US" dirty="0" smtClean="0"/>
              <a:t> main() {</a:t>
            </a:r>
          </a:p>
          <a:p>
            <a:pPr fontAlgn="base" latinLnBrk="1">
              <a:buNone/>
            </a:pPr>
            <a:r>
              <a:rPr lang="en-US" dirty="0" smtClean="0"/>
              <a:t>char s1[100], s2[100];</a:t>
            </a:r>
          </a:p>
          <a:p>
            <a:pPr fontAlgn="base" latinLnBrk="1">
              <a:buNone/>
            </a:pPr>
            <a:r>
              <a:rPr lang="en-US" dirty="0" err="1" smtClean="0"/>
              <a:t>int</a:t>
            </a:r>
            <a:r>
              <a:rPr lang="en-US" dirty="0" smtClean="0"/>
              <a:t>  </a:t>
            </a:r>
            <a:r>
              <a:rPr lang="en-US" dirty="0" err="1" smtClean="0"/>
              <a:t>i</a:t>
            </a:r>
            <a:r>
              <a:rPr lang="en-US" dirty="0" smtClean="0"/>
              <a:t>;</a:t>
            </a:r>
          </a:p>
          <a:p>
            <a:pPr fontAlgn="base" latinLnBrk="1">
              <a:buNone/>
            </a:pPr>
            <a:r>
              <a:rPr lang="en-US" dirty="0" err="1" smtClean="0">
                <a:solidFill>
                  <a:srgbClr val="C00000"/>
                </a:solidFill>
              </a:rPr>
              <a:t>printf</a:t>
            </a:r>
            <a:r>
              <a:rPr lang="en-US" dirty="0" smtClean="0">
                <a:solidFill>
                  <a:srgbClr val="C00000"/>
                </a:solidFill>
              </a:rPr>
              <a:t>("\n Enter two strings :");</a:t>
            </a:r>
          </a:p>
          <a:p>
            <a:pPr fontAlgn="base" latinLnBrk="1">
              <a:buNone/>
            </a:pPr>
            <a:r>
              <a:rPr lang="en-US" dirty="0" smtClean="0">
                <a:solidFill>
                  <a:srgbClr val="C00000"/>
                </a:solidFill>
              </a:rPr>
              <a:t>gets(s1);</a:t>
            </a:r>
          </a:p>
          <a:p>
            <a:pPr fontAlgn="base" latinLnBrk="1">
              <a:buNone/>
            </a:pPr>
            <a:r>
              <a:rPr lang="en-US" dirty="0" smtClean="0">
                <a:solidFill>
                  <a:srgbClr val="C00000"/>
                </a:solidFill>
              </a:rPr>
              <a:t>gets(s2);</a:t>
            </a:r>
          </a:p>
          <a:p>
            <a:pPr fontAlgn="base" latinLnBrk="1">
              <a:buNone/>
            </a:pPr>
            <a:r>
              <a:rPr lang="en-US" dirty="0" err="1" smtClean="0"/>
              <a:t>i</a:t>
            </a:r>
            <a:r>
              <a:rPr lang="en-US" dirty="0" smtClean="0"/>
              <a:t> = 0;</a:t>
            </a:r>
          </a:p>
          <a:p>
            <a:pPr fontAlgn="base" latinLnBrk="1">
              <a:buNone/>
            </a:pPr>
            <a:r>
              <a:rPr lang="en-US" dirty="0" smtClean="0"/>
              <a:t>  </a:t>
            </a:r>
            <a:endParaRPr lang="en-US" dirty="0"/>
          </a:p>
        </p:txBody>
      </p:sp>
      <p:sp>
        <p:nvSpPr>
          <p:cNvPr id="4" name="Content Placeholder 3"/>
          <p:cNvSpPr>
            <a:spLocks noGrp="1"/>
          </p:cNvSpPr>
          <p:nvPr>
            <p:ph sz="half" idx="2"/>
          </p:nvPr>
        </p:nvSpPr>
        <p:spPr>
          <a:xfrm>
            <a:off x="6172200" y="1097280"/>
            <a:ext cx="5181600" cy="5079683"/>
          </a:xfrm>
        </p:spPr>
        <p:txBody>
          <a:bodyPr>
            <a:normAutofit fontScale="70000" lnSpcReduction="20000"/>
          </a:bodyPr>
          <a:lstStyle/>
          <a:p>
            <a:pPr fontAlgn="base" latinLnBrk="1">
              <a:buNone/>
            </a:pPr>
            <a:r>
              <a:rPr lang="en-US" b="1" dirty="0" smtClean="0"/>
              <a:t>   // while s1 is equal to s2 </a:t>
            </a:r>
          </a:p>
          <a:p>
            <a:pPr fontAlgn="base" latinLnBrk="1">
              <a:buNone/>
            </a:pPr>
            <a:r>
              <a:rPr lang="en-US" dirty="0" smtClean="0"/>
              <a:t>   while (s1[</a:t>
            </a:r>
            <a:r>
              <a:rPr lang="en-US" dirty="0" err="1" smtClean="0"/>
              <a:t>i</a:t>
            </a:r>
            <a:r>
              <a:rPr lang="en-US" dirty="0" smtClean="0"/>
              <a:t>] == s2[</a:t>
            </a:r>
            <a:r>
              <a:rPr lang="en-US" dirty="0" err="1" smtClean="0"/>
              <a:t>i</a:t>
            </a:r>
            <a:r>
              <a:rPr lang="en-US" dirty="0" smtClean="0"/>
              <a:t>] &amp;&amp; s1[</a:t>
            </a:r>
            <a:r>
              <a:rPr lang="en-US" dirty="0" err="1" smtClean="0"/>
              <a:t>i</a:t>
            </a:r>
            <a:r>
              <a:rPr lang="en-US" dirty="0" smtClean="0"/>
              <a:t>] != '\0')</a:t>
            </a:r>
          </a:p>
          <a:p>
            <a:pPr fontAlgn="base" latinLnBrk="1">
              <a:buNone/>
            </a:pPr>
            <a:r>
              <a:rPr lang="en-US" dirty="0" smtClean="0"/>
              <a:t>      </a:t>
            </a:r>
            <a:r>
              <a:rPr lang="en-US" dirty="0" err="1" smtClean="0"/>
              <a:t>i</a:t>
            </a:r>
            <a:r>
              <a:rPr lang="en-US" dirty="0" smtClean="0"/>
              <a:t>++;</a:t>
            </a:r>
          </a:p>
          <a:p>
            <a:pPr fontAlgn="base" latinLnBrk="1">
              <a:buNone/>
            </a:pPr>
            <a:r>
              <a:rPr lang="en-US" dirty="0" smtClean="0"/>
              <a:t>   if (s1[</a:t>
            </a:r>
            <a:r>
              <a:rPr lang="en-US" dirty="0" err="1" smtClean="0"/>
              <a:t>i</a:t>
            </a:r>
            <a:r>
              <a:rPr lang="en-US" dirty="0" smtClean="0"/>
              <a:t>] &gt; s2[</a:t>
            </a:r>
            <a:r>
              <a:rPr lang="en-US" dirty="0" err="1" smtClean="0"/>
              <a:t>i</a:t>
            </a:r>
            <a:r>
              <a:rPr lang="en-US" dirty="0" smtClean="0"/>
              <a:t>])</a:t>
            </a:r>
          </a:p>
          <a:p>
            <a:pPr fontAlgn="base" latinLnBrk="1">
              <a:buNone/>
            </a:pPr>
            <a:r>
              <a:rPr lang="en-US" dirty="0" smtClean="0"/>
              <a:t>      </a:t>
            </a:r>
            <a:r>
              <a:rPr lang="en-US" dirty="0" err="1" smtClean="0"/>
              <a:t>printf</a:t>
            </a:r>
            <a:r>
              <a:rPr lang="en-US" dirty="0" smtClean="0"/>
              <a:t>("s1 is greater than s2");</a:t>
            </a:r>
          </a:p>
          <a:p>
            <a:pPr fontAlgn="base" latinLnBrk="1">
              <a:buNone/>
            </a:pPr>
            <a:r>
              <a:rPr lang="en-US" dirty="0" smtClean="0"/>
              <a:t>   else if (s1[</a:t>
            </a:r>
            <a:r>
              <a:rPr lang="en-US" dirty="0" err="1" smtClean="0"/>
              <a:t>i</a:t>
            </a:r>
            <a:r>
              <a:rPr lang="en-US" dirty="0" smtClean="0"/>
              <a:t>] &lt; s2[</a:t>
            </a:r>
            <a:r>
              <a:rPr lang="en-US" dirty="0" err="1" smtClean="0"/>
              <a:t>i</a:t>
            </a:r>
            <a:r>
              <a:rPr lang="en-US" dirty="0" smtClean="0"/>
              <a:t>])</a:t>
            </a:r>
          </a:p>
          <a:p>
            <a:pPr fontAlgn="base" latinLnBrk="1">
              <a:buNone/>
            </a:pPr>
            <a:r>
              <a:rPr lang="en-US" dirty="0" smtClean="0"/>
              <a:t>      </a:t>
            </a:r>
            <a:r>
              <a:rPr lang="en-US" dirty="0" err="1" smtClean="0"/>
              <a:t>printf</a:t>
            </a:r>
            <a:r>
              <a:rPr lang="en-US" dirty="0" smtClean="0"/>
              <a:t>("s1 is less than s2");</a:t>
            </a:r>
          </a:p>
          <a:p>
            <a:pPr fontAlgn="base" latinLnBrk="1">
              <a:buNone/>
            </a:pPr>
            <a:r>
              <a:rPr lang="en-US" dirty="0" smtClean="0"/>
              <a:t>   else</a:t>
            </a:r>
          </a:p>
          <a:p>
            <a:pPr fontAlgn="base" latinLnBrk="1">
              <a:buNone/>
            </a:pPr>
            <a:r>
              <a:rPr lang="en-US" dirty="0" smtClean="0"/>
              <a:t>      </a:t>
            </a:r>
            <a:r>
              <a:rPr lang="en-US" dirty="0" err="1" smtClean="0"/>
              <a:t>printf</a:t>
            </a:r>
            <a:r>
              <a:rPr lang="en-US" dirty="0" smtClean="0"/>
              <a:t>("s1 is equal to s2");</a:t>
            </a:r>
          </a:p>
          <a:p>
            <a:pPr fontAlgn="base" latinLnBrk="1">
              <a:buNone/>
            </a:pPr>
            <a:r>
              <a:rPr lang="en-US" dirty="0" smtClean="0"/>
              <a:t>   return 0;</a:t>
            </a:r>
          </a:p>
          <a:p>
            <a:pPr fontAlgn="base" latinLnBrk="1">
              <a:buNone/>
            </a:pPr>
            <a:r>
              <a:rPr lang="en-US" dirty="0" smtClean="0"/>
              <a:t>}</a:t>
            </a:r>
          </a:p>
          <a:p>
            <a:pPr fontAlgn="base"/>
            <a:r>
              <a:rPr lang="en-US" b="1" dirty="0" smtClean="0"/>
              <a:t>Output:</a:t>
            </a:r>
            <a:endParaRPr lang="en-US" dirty="0" smtClean="0"/>
          </a:p>
          <a:p>
            <a:pPr fontAlgn="base"/>
            <a:r>
              <a:rPr lang="en-US" dirty="0" smtClean="0"/>
              <a:t>Enter two strings :ac</a:t>
            </a:r>
            <a:br>
              <a:rPr lang="en-US" dirty="0" smtClean="0"/>
            </a:br>
            <a:r>
              <a:rPr lang="en-US" dirty="0" err="1" smtClean="0"/>
              <a:t>acde</a:t>
            </a:r>
            <a:r>
              <a:rPr lang="en-US" dirty="0" smtClean="0"/>
              <a:t/>
            </a:r>
            <a:br>
              <a:rPr lang="en-US" dirty="0" smtClean="0"/>
            </a:br>
            <a:r>
              <a:rPr lang="en-US" dirty="0" smtClean="0"/>
              <a:t>s1 is less than s2</a:t>
            </a:r>
          </a:p>
          <a:p>
            <a:pPr fontAlgn="base" latinLnBrk="1">
              <a:buNone/>
            </a:pPr>
            <a:endParaRPr lang="en-US" dirty="0" smtClean="0"/>
          </a:p>
          <a:p>
            <a:endParaRPr lang="en-US" dirty="0"/>
          </a:p>
        </p:txBody>
      </p:sp>
    </p:spTree>
    <p:extLst>
      <p:ext uri="{BB962C8B-B14F-4D97-AF65-F5344CB8AC3E}">
        <p14:creationId xmlns:p14="http://schemas.microsoft.com/office/powerpoint/2010/main" xmlns="" val="116922397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862150"/>
          </a:xfrm>
        </p:spPr>
        <p:txBody>
          <a:bodyPr>
            <a:noAutofit/>
          </a:bodyPr>
          <a:lstStyle/>
          <a:p>
            <a:r>
              <a:rPr lang="en-US" sz="2800" b="1" dirty="0" smtClean="0"/>
              <a:t/>
            </a:r>
            <a:br>
              <a:rPr lang="en-US" sz="2800" b="1" dirty="0" smtClean="0"/>
            </a:br>
            <a:r>
              <a:rPr lang="en-US" sz="2800" b="1" dirty="0" err="1" smtClean="0"/>
              <a:t>strlwr</a:t>
            </a:r>
            <a:r>
              <a:rPr lang="en-US" sz="2800" b="1" dirty="0" smtClean="0"/>
              <a:t>() function :</a:t>
            </a:r>
            <a:br>
              <a:rPr lang="en-US" sz="2800" b="1" dirty="0" smtClean="0"/>
            </a:br>
            <a:endParaRPr lang="en-US" sz="2800" b="1" dirty="0"/>
          </a:p>
        </p:txBody>
      </p:sp>
      <p:sp>
        <p:nvSpPr>
          <p:cNvPr id="3" name="Content Placeholder 2"/>
          <p:cNvSpPr>
            <a:spLocks noGrp="1"/>
          </p:cNvSpPr>
          <p:nvPr>
            <p:ph idx="1"/>
          </p:nvPr>
        </p:nvSpPr>
        <p:spPr>
          <a:xfrm>
            <a:off x="838200" y="966652"/>
            <a:ext cx="10515600" cy="5721532"/>
          </a:xfrm>
        </p:spPr>
        <p:txBody>
          <a:bodyPr>
            <a:normAutofit/>
          </a:bodyPr>
          <a:lstStyle/>
          <a:p>
            <a:pPr>
              <a:lnSpc>
                <a:spcPct val="150000"/>
              </a:lnSpc>
              <a:spcBef>
                <a:spcPts val="0"/>
              </a:spcBef>
              <a:buNone/>
            </a:pPr>
            <a:r>
              <a:rPr lang="en-US" sz="1600" b="1" dirty="0" err="1" smtClean="0"/>
              <a:t>strlwr</a:t>
            </a:r>
            <a:r>
              <a:rPr lang="en-US" sz="1600" b="1" dirty="0" smtClean="0"/>
              <a:t>()</a:t>
            </a:r>
            <a:r>
              <a:rPr lang="en-US" sz="1600" dirty="0" smtClean="0"/>
              <a:t> function converts a given string into lowercase.</a:t>
            </a:r>
          </a:p>
          <a:p>
            <a:pPr>
              <a:lnSpc>
                <a:spcPct val="150000"/>
              </a:lnSpc>
              <a:spcBef>
                <a:spcPts val="0"/>
              </a:spcBef>
              <a:buNone/>
            </a:pPr>
            <a:r>
              <a:rPr lang="en-US" sz="1600" b="1" dirty="0" smtClean="0"/>
              <a:t>Syntax : char *</a:t>
            </a:r>
            <a:r>
              <a:rPr lang="en-US" sz="1600" b="1" dirty="0" err="1" smtClean="0"/>
              <a:t>strlwr</a:t>
            </a:r>
            <a:r>
              <a:rPr lang="en-US" sz="1600" b="1" dirty="0" smtClean="0"/>
              <a:t>(char *string);</a:t>
            </a:r>
            <a:endParaRPr lang="en-US" sz="1600" dirty="0" smtClean="0"/>
          </a:p>
          <a:p>
            <a:pPr>
              <a:lnSpc>
                <a:spcPct val="150000"/>
              </a:lnSpc>
              <a:spcBef>
                <a:spcPts val="0"/>
              </a:spcBef>
              <a:buNone/>
            </a:pPr>
            <a:r>
              <a:rPr lang="en-US" sz="1600" b="1" dirty="0" err="1" smtClean="0"/>
              <a:t>strlwr</a:t>
            </a:r>
            <a:r>
              <a:rPr lang="en-US" sz="1600" b="1" dirty="0" smtClean="0"/>
              <a:t>()</a:t>
            </a:r>
            <a:r>
              <a:rPr lang="en-US" sz="1600" dirty="0" smtClean="0"/>
              <a:t> function is non standard function which may not available in standard library in C.</a:t>
            </a:r>
          </a:p>
          <a:p>
            <a:pPr>
              <a:lnSpc>
                <a:spcPct val="150000"/>
              </a:lnSpc>
              <a:spcBef>
                <a:spcPts val="0"/>
              </a:spcBef>
              <a:buNone/>
            </a:pPr>
            <a:r>
              <a:rPr lang="en-US" sz="1600" b="1" dirty="0" smtClean="0"/>
              <a:t> Program : </a:t>
            </a:r>
            <a:r>
              <a:rPr lang="en-US" sz="1600" dirty="0" smtClean="0"/>
              <a:t>In this program, string ”MODIFY This String To </a:t>
            </a:r>
            <a:r>
              <a:rPr lang="en-US" sz="1600" dirty="0" err="1" smtClean="0"/>
              <a:t>LOwer</a:t>
            </a:r>
            <a:r>
              <a:rPr lang="en-US" sz="1600" dirty="0" smtClean="0"/>
              <a:t>” is converted into lower case using </a:t>
            </a:r>
            <a:r>
              <a:rPr lang="en-US" sz="1600" dirty="0" err="1" smtClean="0"/>
              <a:t>strlwr</a:t>
            </a:r>
            <a:r>
              <a:rPr lang="en-US" sz="1600" dirty="0" smtClean="0"/>
              <a:t>( ) function and result is displayed as “modify this string to lower”.</a:t>
            </a:r>
            <a:endParaRPr lang="en-US" sz="1600" b="1" dirty="0" smtClean="0"/>
          </a:p>
          <a:p>
            <a:pPr>
              <a:lnSpc>
                <a:spcPct val="150000"/>
              </a:lnSpc>
              <a:spcBef>
                <a:spcPts val="0"/>
              </a:spcBef>
              <a:buNone/>
            </a:pPr>
            <a:r>
              <a:rPr lang="en-US" sz="1600" dirty="0" smtClean="0"/>
              <a:t>#include&lt;</a:t>
            </a:r>
            <a:r>
              <a:rPr lang="en-US" sz="1600" dirty="0" err="1" smtClean="0"/>
              <a:t>stdio.h</a:t>
            </a:r>
            <a:r>
              <a:rPr lang="en-US" sz="1600" dirty="0" smtClean="0"/>
              <a:t>&gt;</a:t>
            </a:r>
          </a:p>
          <a:p>
            <a:pPr>
              <a:lnSpc>
                <a:spcPct val="150000"/>
              </a:lnSpc>
              <a:spcBef>
                <a:spcPts val="0"/>
              </a:spcBef>
              <a:buNone/>
            </a:pPr>
            <a:r>
              <a:rPr lang="en-US" sz="1600" dirty="0" smtClean="0"/>
              <a:t>#include&lt;</a:t>
            </a:r>
            <a:r>
              <a:rPr lang="en-US" sz="1600" dirty="0" err="1" smtClean="0"/>
              <a:t>string.h</a:t>
            </a:r>
            <a:r>
              <a:rPr lang="en-US" sz="1600" dirty="0" smtClean="0"/>
              <a:t>&gt; </a:t>
            </a:r>
          </a:p>
          <a:p>
            <a:pPr>
              <a:lnSpc>
                <a:spcPct val="150000"/>
              </a:lnSpc>
              <a:spcBef>
                <a:spcPts val="0"/>
              </a:spcBef>
              <a:buNone/>
            </a:pPr>
            <a:r>
              <a:rPr lang="en-US" sz="1600" dirty="0" err="1" smtClean="0"/>
              <a:t>int</a:t>
            </a:r>
            <a:r>
              <a:rPr lang="en-US" sz="1600" dirty="0" smtClean="0"/>
              <a:t> main() </a:t>
            </a:r>
          </a:p>
          <a:p>
            <a:pPr>
              <a:lnSpc>
                <a:spcPct val="150000"/>
              </a:lnSpc>
              <a:spcBef>
                <a:spcPts val="0"/>
              </a:spcBef>
              <a:buNone/>
            </a:pPr>
            <a:r>
              <a:rPr lang="en-US" sz="1600" dirty="0" smtClean="0"/>
              <a:t>{ </a:t>
            </a:r>
          </a:p>
          <a:p>
            <a:pPr>
              <a:lnSpc>
                <a:spcPct val="150000"/>
              </a:lnSpc>
              <a:spcBef>
                <a:spcPts val="0"/>
              </a:spcBef>
              <a:buNone/>
            </a:pPr>
            <a:r>
              <a:rPr lang="en-US" sz="1600" dirty="0" smtClean="0"/>
              <a:t>    char </a:t>
            </a:r>
            <a:r>
              <a:rPr lang="en-US" sz="1600" dirty="0" err="1" smtClean="0"/>
              <a:t>str</a:t>
            </a:r>
            <a:r>
              <a:rPr lang="en-US" sz="1600" dirty="0" smtClean="0"/>
              <a:t>[ ] = “MODIFY This String To Lower”; </a:t>
            </a:r>
          </a:p>
          <a:p>
            <a:pPr>
              <a:lnSpc>
                <a:spcPct val="150000"/>
              </a:lnSpc>
              <a:spcBef>
                <a:spcPts val="0"/>
              </a:spcBef>
              <a:buNone/>
            </a:pPr>
            <a:r>
              <a:rPr lang="en-US" sz="1600" dirty="0" smtClean="0"/>
              <a:t>    </a:t>
            </a:r>
            <a:r>
              <a:rPr lang="en-US" sz="1600" dirty="0" err="1" smtClean="0"/>
              <a:t>printf</a:t>
            </a:r>
            <a:r>
              <a:rPr lang="en-US" sz="1600" dirty="0" smtClean="0"/>
              <a:t>(“%s\n”, </a:t>
            </a:r>
            <a:r>
              <a:rPr lang="en-US" sz="1600" dirty="0" err="1" smtClean="0"/>
              <a:t>strlwr</a:t>
            </a:r>
            <a:r>
              <a:rPr lang="en-US" sz="1600" dirty="0" smtClean="0"/>
              <a:t> (</a:t>
            </a:r>
            <a:r>
              <a:rPr lang="en-US" sz="1600" dirty="0" err="1" smtClean="0"/>
              <a:t>str</a:t>
            </a:r>
            <a:r>
              <a:rPr lang="en-US" sz="1600" dirty="0" smtClean="0"/>
              <a:t>));</a:t>
            </a:r>
          </a:p>
          <a:p>
            <a:pPr>
              <a:lnSpc>
                <a:spcPct val="150000"/>
              </a:lnSpc>
              <a:spcBef>
                <a:spcPts val="0"/>
              </a:spcBef>
              <a:buNone/>
            </a:pPr>
            <a:r>
              <a:rPr lang="en-US" sz="1600" dirty="0" smtClean="0"/>
              <a:t> return 0;</a:t>
            </a:r>
          </a:p>
          <a:p>
            <a:pPr>
              <a:lnSpc>
                <a:spcPct val="150000"/>
              </a:lnSpc>
              <a:spcBef>
                <a:spcPts val="0"/>
              </a:spcBef>
              <a:buNone/>
            </a:pPr>
            <a:r>
              <a:rPr lang="en-US" sz="1600" dirty="0" smtClean="0"/>
              <a:t> }</a:t>
            </a:r>
          </a:p>
          <a:p>
            <a:pPr>
              <a:lnSpc>
                <a:spcPct val="150000"/>
              </a:lnSpc>
              <a:spcBef>
                <a:spcPts val="0"/>
              </a:spcBef>
            </a:pPr>
            <a:r>
              <a:rPr lang="en-US" sz="1600" b="1" dirty="0" smtClean="0"/>
              <a:t>Output :</a:t>
            </a:r>
          </a:p>
          <a:p>
            <a:pPr>
              <a:lnSpc>
                <a:spcPct val="150000"/>
              </a:lnSpc>
              <a:spcBef>
                <a:spcPts val="0"/>
              </a:spcBef>
            </a:pPr>
            <a:r>
              <a:rPr lang="en-US" sz="1600" b="1" dirty="0" smtClean="0"/>
              <a:t>modify this string to lower</a:t>
            </a:r>
            <a:endParaRPr lang="en-US" sz="1600" dirty="0" smtClean="0"/>
          </a:p>
          <a:p>
            <a:pPr>
              <a:lnSpc>
                <a:spcPct val="150000"/>
              </a:lnSpc>
              <a:spcBef>
                <a:spcPts val="0"/>
              </a:spcBef>
              <a:buNone/>
            </a:pPr>
            <a:endParaRPr lang="en-US" sz="1600" dirty="0"/>
          </a:p>
        </p:txBody>
      </p:sp>
    </p:spTree>
    <p:extLst>
      <p:ext uri="{BB962C8B-B14F-4D97-AF65-F5344CB8AC3E}">
        <p14:creationId xmlns:p14="http://schemas.microsoft.com/office/powerpoint/2010/main" xmlns="" val="11929942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205492"/>
          </a:xfrm>
        </p:spPr>
        <p:txBody>
          <a:bodyPr>
            <a:noAutofit/>
          </a:bodyPr>
          <a:lstStyle/>
          <a:p>
            <a:pPr>
              <a:lnSpc>
                <a:spcPct val="100000"/>
              </a:lnSpc>
            </a:pPr>
            <a:r>
              <a:rPr lang="en-US" sz="1600" b="1" dirty="0" smtClean="0">
                <a:latin typeface="Times New Roman" panose="02020603050405020304" pitchFamily="18" charset="0"/>
                <a:cs typeface="Times New Roman" panose="02020603050405020304" pitchFamily="18" charset="0"/>
              </a:rPr>
              <a:t>/* C program to Convert String to Lowercase without using </a:t>
            </a:r>
            <a:r>
              <a:rPr lang="en-US" sz="1600" b="1" dirty="0" err="1" smtClean="0">
                <a:latin typeface="Times New Roman" panose="02020603050405020304" pitchFamily="18" charset="0"/>
                <a:cs typeface="Times New Roman" panose="02020603050405020304" pitchFamily="18" charset="0"/>
              </a:rPr>
              <a:t>strlwr</a:t>
            </a:r>
            <a:r>
              <a:rPr lang="en-US" sz="1600" b="1" dirty="0" smtClean="0">
                <a:latin typeface="Times New Roman" panose="02020603050405020304" pitchFamily="18" charset="0"/>
                <a:cs typeface="Times New Roman" panose="02020603050405020304" pitchFamily="18" charset="0"/>
              </a:rPr>
              <a:t>() */</a:t>
            </a:r>
            <a:br>
              <a:rPr lang="en-US" sz="1600" b="1" dirty="0" smtClean="0">
                <a:latin typeface="Times New Roman" panose="02020603050405020304" pitchFamily="18" charset="0"/>
                <a:cs typeface="Times New Roman" panose="02020603050405020304" pitchFamily="18" charset="0"/>
              </a:rPr>
            </a:br>
            <a:r>
              <a:rPr lang="en-US" sz="1600" b="1" dirty="0" smtClean="0">
                <a:latin typeface="Times New Roman" panose="02020603050405020304" pitchFamily="18" charset="0"/>
                <a:cs typeface="Times New Roman" panose="02020603050405020304" pitchFamily="18" charset="0"/>
              </a:rPr>
              <a:t/>
            </a:r>
            <a:br>
              <a:rPr lang="en-US" sz="1600" b="1" dirty="0" smtClean="0">
                <a:latin typeface="Times New Roman" panose="02020603050405020304" pitchFamily="18" charset="0"/>
                <a:cs typeface="Times New Roman" panose="02020603050405020304" pitchFamily="18" charset="0"/>
              </a:rPr>
            </a:br>
            <a:r>
              <a:rPr lang="en-US" sz="1600" dirty="0" smtClean="0"/>
              <a:t> #include &lt;stdio.h&gt;</a:t>
            </a:r>
            <a:br>
              <a:rPr lang="en-US" sz="1600" dirty="0" smtClean="0"/>
            </a:br>
            <a:r>
              <a:rPr lang="en-US" sz="1600" dirty="0" smtClean="0"/>
              <a:t> #include &lt;</a:t>
            </a:r>
            <a:r>
              <a:rPr lang="en-US" sz="1600" dirty="0" err="1" smtClean="0"/>
              <a:t>string.h</a:t>
            </a:r>
            <a:r>
              <a:rPr lang="en-US" sz="1600" dirty="0" smtClean="0"/>
              <a:t>&gt;</a:t>
            </a:r>
            <a:br>
              <a:rPr lang="en-US" sz="1600" dirty="0" smtClean="0"/>
            </a:br>
            <a:r>
              <a:rPr lang="en-US" sz="1600" dirty="0" smtClean="0"/>
              <a:t> </a:t>
            </a:r>
            <a:r>
              <a:rPr lang="en-US" sz="1600" dirty="0" err="1" smtClean="0"/>
              <a:t>int</a:t>
            </a:r>
            <a:r>
              <a:rPr lang="en-US" sz="1600" dirty="0" smtClean="0"/>
              <a:t> main()</a:t>
            </a:r>
            <a:br>
              <a:rPr lang="en-US" sz="1600" dirty="0" smtClean="0"/>
            </a:br>
            <a:r>
              <a:rPr lang="en-US" sz="1600" dirty="0" smtClean="0"/>
              <a:t> { </a:t>
            </a:r>
            <a:br>
              <a:rPr lang="en-US" sz="1600" dirty="0" smtClean="0"/>
            </a:br>
            <a:r>
              <a:rPr lang="en-US" sz="1600" dirty="0" smtClean="0"/>
              <a:t>   char Str1[100];</a:t>
            </a:r>
            <a:br>
              <a:rPr lang="en-US" sz="1600" dirty="0" smtClean="0"/>
            </a:br>
            <a:r>
              <a:rPr lang="en-US" sz="1600" dirty="0" smtClean="0"/>
              <a:t>   </a:t>
            </a:r>
            <a:r>
              <a:rPr lang="en-US" sz="1600" dirty="0" err="1" smtClean="0"/>
              <a:t>int</a:t>
            </a:r>
            <a:r>
              <a:rPr lang="en-US" sz="1600" dirty="0" smtClean="0"/>
              <a:t> </a:t>
            </a:r>
            <a:r>
              <a:rPr lang="en-US" sz="1600" dirty="0" err="1" smtClean="0"/>
              <a:t>i</a:t>
            </a:r>
            <a:r>
              <a:rPr lang="en-US" sz="1600" dirty="0" smtClean="0"/>
              <a:t>; </a:t>
            </a:r>
            <a:br>
              <a:rPr lang="en-US" sz="1600" dirty="0" smtClean="0"/>
            </a:br>
            <a:r>
              <a:rPr lang="en-US" sz="1600" dirty="0" err="1" smtClean="0"/>
              <a:t>printf</a:t>
            </a:r>
            <a:r>
              <a:rPr lang="en-US" sz="1600" dirty="0" smtClean="0"/>
              <a:t>("\n Please Enter a String to Convert into Lowercase : "); </a:t>
            </a:r>
            <a:br>
              <a:rPr lang="en-US" sz="1600" dirty="0" smtClean="0"/>
            </a:br>
            <a:r>
              <a:rPr lang="en-US" sz="1600" dirty="0" smtClean="0"/>
              <a:t>gets(Str1);</a:t>
            </a:r>
            <a:br>
              <a:rPr lang="en-US" sz="1600" dirty="0" smtClean="0"/>
            </a:br>
            <a:r>
              <a:rPr lang="en-US" sz="1600" dirty="0" smtClean="0"/>
              <a:t> for (</a:t>
            </a:r>
            <a:r>
              <a:rPr lang="en-US" sz="1600" dirty="0" err="1" smtClean="0"/>
              <a:t>i</a:t>
            </a:r>
            <a:r>
              <a:rPr lang="en-US" sz="1600" dirty="0" smtClean="0"/>
              <a:t> = 0; Str1[</a:t>
            </a:r>
            <a:r>
              <a:rPr lang="en-US" sz="1600" dirty="0" err="1" smtClean="0"/>
              <a:t>i</a:t>
            </a:r>
            <a:r>
              <a:rPr lang="en-US" sz="1600" dirty="0" smtClean="0"/>
              <a:t>]!='\0'; </a:t>
            </a:r>
            <a:r>
              <a:rPr lang="en-US" sz="1600" dirty="0" err="1" smtClean="0"/>
              <a:t>i</a:t>
            </a:r>
            <a:r>
              <a:rPr lang="en-US" sz="1600" dirty="0" smtClean="0"/>
              <a:t>++)</a:t>
            </a:r>
            <a:br>
              <a:rPr lang="en-US" sz="1600" dirty="0" smtClean="0"/>
            </a:br>
            <a:r>
              <a:rPr lang="en-US" sz="1600" dirty="0" smtClean="0"/>
              <a:t>   {</a:t>
            </a:r>
            <a:br>
              <a:rPr lang="en-US" sz="1600" dirty="0" smtClean="0"/>
            </a:br>
            <a:r>
              <a:rPr lang="en-US" sz="1600" dirty="0" smtClean="0"/>
              <a:t>        if(Str1[</a:t>
            </a:r>
            <a:r>
              <a:rPr lang="en-US" sz="1600" dirty="0" err="1" smtClean="0"/>
              <a:t>i</a:t>
            </a:r>
            <a:r>
              <a:rPr lang="en-US" sz="1600" dirty="0" smtClean="0"/>
              <a:t>] &gt;= 'A' &amp;&amp; Str1[</a:t>
            </a:r>
            <a:r>
              <a:rPr lang="en-US" sz="1600" dirty="0" err="1" smtClean="0"/>
              <a:t>i</a:t>
            </a:r>
            <a:r>
              <a:rPr lang="en-US" sz="1600" dirty="0" smtClean="0"/>
              <a:t>] &lt;= 'Z')</a:t>
            </a:r>
            <a:br>
              <a:rPr lang="en-US" sz="1600" dirty="0" smtClean="0"/>
            </a:br>
            <a:r>
              <a:rPr lang="en-US" sz="1600" dirty="0" smtClean="0"/>
              <a:t>          { </a:t>
            </a:r>
            <a:br>
              <a:rPr lang="en-US" sz="1600" dirty="0" smtClean="0"/>
            </a:br>
            <a:r>
              <a:rPr lang="en-US" sz="1600" dirty="0" smtClean="0">
                <a:solidFill>
                  <a:srgbClr val="C00000"/>
                </a:solidFill>
              </a:rPr>
              <a:t>             Str1[</a:t>
            </a:r>
            <a:r>
              <a:rPr lang="en-US" sz="1600" dirty="0" err="1" smtClean="0">
                <a:solidFill>
                  <a:srgbClr val="C00000"/>
                </a:solidFill>
              </a:rPr>
              <a:t>i</a:t>
            </a:r>
            <a:r>
              <a:rPr lang="en-US" sz="1600" dirty="0" smtClean="0">
                <a:solidFill>
                  <a:srgbClr val="C00000"/>
                </a:solidFill>
              </a:rPr>
              <a:t>] = Str1[</a:t>
            </a:r>
            <a:r>
              <a:rPr lang="en-US" sz="1600" dirty="0" err="1" smtClean="0">
                <a:solidFill>
                  <a:srgbClr val="C00000"/>
                </a:solidFill>
              </a:rPr>
              <a:t>i</a:t>
            </a:r>
            <a:r>
              <a:rPr lang="en-US" sz="1600" dirty="0" smtClean="0">
                <a:solidFill>
                  <a:srgbClr val="C00000"/>
                </a:solidFill>
              </a:rPr>
              <a:t>] + 32;</a:t>
            </a:r>
            <a:br>
              <a:rPr lang="en-US" sz="1600" dirty="0" smtClean="0">
                <a:solidFill>
                  <a:srgbClr val="C00000"/>
                </a:solidFill>
              </a:rPr>
            </a:br>
            <a:r>
              <a:rPr lang="en-US" sz="1600" dirty="0" smtClean="0"/>
              <a:t>          } </a:t>
            </a:r>
            <a:br>
              <a:rPr lang="en-US" sz="1600" dirty="0" smtClean="0"/>
            </a:br>
            <a:r>
              <a:rPr lang="en-US" sz="1600" dirty="0" smtClean="0"/>
              <a:t>   }</a:t>
            </a:r>
            <a:br>
              <a:rPr lang="en-US" sz="1600" dirty="0" smtClean="0"/>
            </a:br>
            <a:r>
              <a:rPr lang="en-US" sz="1600" dirty="0" smtClean="0"/>
              <a:t> </a:t>
            </a:r>
            <a:r>
              <a:rPr lang="en-US" sz="1600" dirty="0" err="1" smtClean="0"/>
              <a:t>printf</a:t>
            </a:r>
            <a:r>
              <a:rPr lang="en-US" sz="1600" dirty="0" smtClean="0"/>
              <a:t>("\n The given String in Lower Case = %s", Str1);</a:t>
            </a:r>
            <a:br>
              <a:rPr lang="en-US" sz="1600" dirty="0" smtClean="0"/>
            </a:br>
            <a:r>
              <a:rPr lang="en-US" sz="1600" dirty="0" smtClean="0"/>
              <a:t> return 0;</a:t>
            </a:r>
            <a:br>
              <a:rPr lang="en-US" sz="1600" dirty="0" smtClean="0"/>
            </a:br>
            <a:r>
              <a:rPr lang="en-US" sz="1600" dirty="0" smtClean="0"/>
              <a:t> }</a:t>
            </a:r>
            <a:br>
              <a:rPr lang="en-US" sz="1600" dirty="0" smtClean="0"/>
            </a:br>
            <a:r>
              <a:rPr lang="en-US" sz="1600" b="1" dirty="0" smtClean="0"/>
              <a:t>output:</a:t>
            </a:r>
            <a:br>
              <a:rPr lang="en-US" sz="1600" b="1" dirty="0" smtClean="0"/>
            </a:br>
            <a:r>
              <a:rPr lang="en-US" sz="1600" b="1" dirty="0" smtClean="0"/>
              <a:t> Please Enter a String to Convert into Lowercase : </a:t>
            </a:r>
            <a:r>
              <a:rPr lang="en-US" sz="1600" b="1" dirty="0" err="1" smtClean="0"/>
              <a:t>hELLO</a:t>
            </a:r>
            <a:r>
              <a:rPr lang="en-US" sz="1600" b="1" dirty="0" smtClean="0"/>
              <a:t/>
            </a:r>
            <a:br>
              <a:rPr lang="en-US" sz="1600" b="1" dirty="0" smtClean="0"/>
            </a:br>
            <a:r>
              <a:rPr lang="en-US" sz="1600" b="1" dirty="0" smtClean="0"/>
              <a:t> The given String in Lower Case = hello</a:t>
            </a:r>
            <a:r>
              <a:rPr lang="en-US" sz="1600" dirty="0" smtClean="0"/>
              <a:t/>
            </a:r>
            <a:br>
              <a:rPr lang="en-US" sz="1600" dirty="0" smtClean="0"/>
            </a:br>
            <a:endParaRPr lang="en-US" sz="1600" dirty="0"/>
          </a:p>
        </p:txBody>
      </p:sp>
    </p:spTree>
    <p:extLst>
      <p:ext uri="{BB962C8B-B14F-4D97-AF65-F5344CB8AC3E}">
        <p14:creationId xmlns:p14="http://schemas.microsoft.com/office/powerpoint/2010/main" xmlns="" val="40584288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2329" y="136525"/>
            <a:ext cx="10515600" cy="629957"/>
          </a:xfrm>
        </p:spPr>
        <p:txBody>
          <a:bodyPr>
            <a:normAutofit/>
          </a:bodyPr>
          <a:lstStyle/>
          <a:p>
            <a:r>
              <a:rPr lang="en-IN" sz="3600" b="1" dirty="0" smtClean="0">
                <a:solidFill>
                  <a:srgbClr val="FF0000"/>
                </a:solidFill>
              </a:rPr>
              <a:t>Strings:</a:t>
            </a:r>
            <a:endParaRPr lang="en-IN" sz="3600" b="1" dirty="0">
              <a:solidFill>
                <a:srgbClr val="FF0000"/>
              </a:solidFill>
            </a:endParaRPr>
          </a:p>
        </p:txBody>
      </p:sp>
      <p:sp>
        <p:nvSpPr>
          <p:cNvPr id="3" name="Content Placeholder 2"/>
          <p:cNvSpPr>
            <a:spLocks noGrp="1"/>
          </p:cNvSpPr>
          <p:nvPr>
            <p:ph idx="1"/>
          </p:nvPr>
        </p:nvSpPr>
        <p:spPr>
          <a:xfrm>
            <a:off x="1039905" y="766482"/>
            <a:ext cx="10515600" cy="4953281"/>
          </a:xfrm>
        </p:spPr>
        <p:txBody>
          <a:bodyPr>
            <a:normAutofit/>
          </a:bodyPr>
          <a:lstStyle/>
          <a:p>
            <a:r>
              <a:rPr lang="en-IN" sz="2400" dirty="0"/>
              <a:t>String </a:t>
            </a:r>
            <a:r>
              <a:rPr lang="en-IN" sz="2400" dirty="0" smtClean="0"/>
              <a:t>Concepts</a:t>
            </a:r>
          </a:p>
          <a:p>
            <a:pPr algn="just"/>
            <a:r>
              <a:rPr lang="en-IN" sz="2400" dirty="0"/>
              <a:t>Strings are actually one-dimensional array of characters terminated by a </a:t>
            </a:r>
            <a:r>
              <a:rPr lang="en-IN" sz="2400" b="1" dirty="0"/>
              <a:t>null</a:t>
            </a:r>
            <a:r>
              <a:rPr lang="en-IN" sz="2400" dirty="0"/>
              <a:t> character '\0'. Thus a null-terminated string contains the characters that comprise the string followed by a </a:t>
            </a:r>
            <a:r>
              <a:rPr lang="en-IN" sz="2400" b="1" dirty="0"/>
              <a:t>null</a:t>
            </a:r>
            <a:r>
              <a:rPr lang="en-IN" sz="2400" dirty="0"/>
              <a:t>.</a:t>
            </a:r>
          </a:p>
          <a:p>
            <a:pPr algn="just"/>
            <a:r>
              <a:rPr lang="en-IN" sz="2400" dirty="0"/>
              <a:t>The following declaration and initialization create a string consisting of the word "Hello". To hold the null character at the end of the array, the size of the character array containing the string is one more than the number of characters in the word "Hello</a:t>
            </a:r>
            <a:r>
              <a:rPr lang="en-IN" sz="2400" dirty="0" smtClean="0"/>
              <a:t>.“</a:t>
            </a:r>
          </a:p>
          <a:p>
            <a:pPr marL="0" indent="0" algn="just">
              <a:buNone/>
            </a:pPr>
            <a:r>
              <a:rPr lang="en-IN" sz="2400" dirty="0" smtClean="0">
                <a:solidFill>
                  <a:schemeClr val="accent4">
                    <a:lumMod val="75000"/>
                  </a:schemeClr>
                </a:solidFill>
              </a:rPr>
              <a:t>Syntax:</a:t>
            </a:r>
          </a:p>
          <a:p>
            <a:pPr algn="just"/>
            <a:r>
              <a:rPr lang="en-IN" sz="2400" dirty="0"/>
              <a:t>char greeting[6] = {'H', 'e', 'l', 'l', 'o', '\0</a:t>
            </a:r>
            <a:r>
              <a:rPr lang="en-IN" sz="2400" dirty="0" smtClean="0"/>
              <a:t>'};</a:t>
            </a:r>
            <a:endParaRPr lang="en-IN" sz="2400" dirty="0"/>
          </a:p>
          <a:p>
            <a:pPr marL="0" indent="0" algn="just">
              <a:buNone/>
            </a:pPr>
            <a:r>
              <a:rPr lang="en-IN" sz="1800" b="1" dirty="0" smtClean="0">
                <a:solidFill>
                  <a:schemeClr val="accent1">
                    <a:lumMod val="75000"/>
                  </a:schemeClr>
                </a:solidFill>
              </a:rPr>
              <a:t>                (Or)</a:t>
            </a:r>
          </a:p>
          <a:p>
            <a:pPr marL="0" indent="0">
              <a:buNone/>
            </a:pPr>
            <a:r>
              <a:rPr lang="en-IN" sz="2400" dirty="0" smtClean="0"/>
              <a:t>char greeting</a:t>
            </a:r>
            <a:r>
              <a:rPr lang="en-IN" sz="2400" dirty="0"/>
              <a:t>[] = "Hello";</a:t>
            </a:r>
          </a:p>
        </p:txBody>
      </p:sp>
    </p:spTree>
    <p:extLst>
      <p:ext uri="{BB962C8B-B14F-4D97-AF65-F5344CB8AC3E}">
        <p14:creationId xmlns:p14="http://schemas.microsoft.com/office/powerpoint/2010/main" xmlns="" val="26435271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34733"/>
          </a:xfrm>
        </p:spPr>
        <p:txBody>
          <a:bodyPr>
            <a:normAutofit fontScale="90000"/>
          </a:bodyPr>
          <a:lstStyle/>
          <a:p>
            <a:r>
              <a:rPr lang="en-US" sz="4000" b="1" dirty="0" err="1" smtClean="0"/>
              <a:t>strupr</a:t>
            </a:r>
            <a:r>
              <a:rPr lang="en-US" sz="4000" b="1" dirty="0" smtClean="0"/>
              <a:t>() function :</a:t>
            </a:r>
            <a:endParaRPr lang="en-US" sz="4000" dirty="0"/>
          </a:p>
        </p:txBody>
      </p:sp>
      <p:sp>
        <p:nvSpPr>
          <p:cNvPr id="3" name="Content Placeholder 2"/>
          <p:cNvSpPr>
            <a:spLocks noGrp="1"/>
          </p:cNvSpPr>
          <p:nvPr>
            <p:ph idx="1"/>
          </p:nvPr>
        </p:nvSpPr>
        <p:spPr>
          <a:xfrm>
            <a:off x="838200" y="1110343"/>
            <a:ext cx="10515600" cy="5066620"/>
          </a:xfrm>
        </p:spPr>
        <p:txBody>
          <a:bodyPr>
            <a:noAutofit/>
          </a:bodyPr>
          <a:lstStyle/>
          <a:p>
            <a:pPr>
              <a:lnSpc>
                <a:spcPct val="150000"/>
              </a:lnSpc>
              <a:spcBef>
                <a:spcPts val="0"/>
              </a:spcBef>
            </a:pPr>
            <a:r>
              <a:rPr lang="en-US" sz="1800" b="1" dirty="0" err="1" smtClean="0"/>
              <a:t>strupr</a:t>
            </a:r>
            <a:r>
              <a:rPr lang="en-US" sz="1800" b="1" dirty="0" smtClean="0"/>
              <a:t>()</a:t>
            </a:r>
            <a:r>
              <a:rPr lang="en-US" sz="1800" dirty="0" smtClean="0"/>
              <a:t> function converts a given string into uppercase.</a:t>
            </a:r>
          </a:p>
          <a:p>
            <a:pPr>
              <a:lnSpc>
                <a:spcPct val="150000"/>
              </a:lnSpc>
              <a:spcBef>
                <a:spcPts val="0"/>
              </a:spcBef>
              <a:buNone/>
            </a:pPr>
            <a:r>
              <a:rPr lang="en-US" sz="1800" b="1" dirty="0" smtClean="0"/>
              <a:t>	Syntax : char *</a:t>
            </a:r>
            <a:r>
              <a:rPr lang="en-US" sz="1800" b="1" dirty="0" err="1" smtClean="0"/>
              <a:t>strupr</a:t>
            </a:r>
            <a:r>
              <a:rPr lang="en-US" sz="1800" b="1" dirty="0" smtClean="0"/>
              <a:t>(char *string);</a:t>
            </a:r>
            <a:endParaRPr lang="en-US" sz="1800" dirty="0" smtClean="0"/>
          </a:p>
          <a:p>
            <a:pPr>
              <a:lnSpc>
                <a:spcPct val="150000"/>
              </a:lnSpc>
              <a:spcBef>
                <a:spcPts val="0"/>
              </a:spcBef>
            </a:pPr>
            <a:r>
              <a:rPr lang="en-US" sz="1800" b="1" dirty="0" err="1" smtClean="0"/>
              <a:t>strupr</a:t>
            </a:r>
            <a:r>
              <a:rPr lang="en-US" sz="1800" b="1" dirty="0" smtClean="0"/>
              <a:t>()</a:t>
            </a:r>
            <a:r>
              <a:rPr lang="en-US" sz="1800" dirty="0" smtClean="0"/>
              <a:t> function is non standard function which may not available in standard library in C.</a:t>
            </a:r>
          </a:p>
          <a:p>
            <a:pPr>
              <a:lnSpc>
                <a:spcPct val="150000"/>
              </a:lnSpc>
              <a:spcBef>
                <a:spcPts val="0"/>
              </a:spcBef>
            </a:pPr>
            <a:r>
              <a:rPr lang="en-US" sz="1800" b="1" dirty="0" smtClean="0"/>
              <a:t>  Program : </a:t>
            </a:r>
            <a:r>
              <a:rPr lang="en-US" sz="1800" dirty="0" smtClean="0"/>
              <a:t>In this program, string ”Modify This String To Upper” is converted into uppercase using </a:t>
            </a:r>
            <a:r>
              <a:rPr lang="en-US" sz="1800" dirty="0" err="1" smtClean="0"/>
              <a:t>strupr</a:t>
            </a:r>
            <a:r>
              <a:rPr lang="en-US" sz="1800" dirty="0" smtClean="0"/>
              <a:t>( ) function and result is displayed as “MODIFY THIS STRING TO UPPER”.</a:t>
            </a:r>
            <a:endParaRPr lang="en-US" sz="1800" b="1" dirty="0" smtClean="0"/>
          </a:p>
          <a:p>
            <a:pPr>
              <a:lnSpc>
                <a:spcPct val="150000"/>
              </a:lnSpc>
              <a:spcBef>
                <a:spcPts val="0"/>
              </a:spcBef>
              <a:buNone/>
            </a:pPr>
            <a:r>
              <a:rPr lang="en-US" sz="1800" dirty="0" smtClean="0"/>
              <a:t>#include&lt;</a:t>
            </a:r>
            <a:r>
              <a:rPr lang="en-US" sz="1800" dirty="0" err="1" smtClean="0"/>
              <a:t>stdio.h</a:t>
            </a:r>
            <a:r>
              <a:rPr lang="en-US" sz="1800" dirty="0" smtClean="0"/>
              <a:t>&gt; </a:t>
            </a:r>
          </a:p>
          <a:p>
            <a:pPr>
              <a:lnSpc>
                <a:spcPct val="150000"/>
              </a:lnSpc>
              <a:spcBef>
                <a:spcPts val="0"/>
              </a:spcBef>
              <a:buNone/>
            </a:pPr>
            <a:r>
              <a:rPr lang="en-US" sz="1800" dirty="0" smtClean="0"/>
              <a:t>#include&lt;</a:t>
            </a:r>
            <a:r>
              <a:rPr lang="en-US" sz="1800" dirty="0" err="1" smtClean="0"/>
              <a:t>string.h</a:t>
            </a:r>
            <a:r>
              <a:rPr lang="en-US" sz="1800" dirty="0" smtClean="0"/>
              <a:t>&gt;</a:t>
            </a:r>
          </a:p>
          <a:p>
            <a:pPr>
              <a:lnSpc>
                <a:spcPct val="150000"/>
              </a:lnSpc>
              <a:spcBef>
                <a:spcPts val="0"/>
              </a:spcBef>
              <a:buNone/>
            </a:pPr>
            <a:r>
              <a:rPr lang="en-US" sz="1800" dirty="0" smtClean="0"/>
              <a:t> </a:t>
            </a:r>
            <a:r>
              <a:rPr lang="en-US" sz="1800" dirty="0" err="1" smtClean="0"/>
              <a:t>int</a:t>
            </a:r>
            <a:r>
              <a:rPr lang="en-US" sz="1800" dirty="0" smtClean="0"/>
              <a:t> main()</a:t>
            </a:r>
          </a:p>
          <a:p>
            <a:pPr>
              <a:lnSpc>
                <a:spcPct val="150000"/>
              </a:lnSpc>
              <a:spcBef>
                <a:spcPts val="0"/>
              </a:spcBef>
              <a:buNone/>
            </a:pPr>
            <a:r>
              <a:rPr lang="en-US" sz="1800" dirty="0" smtClean="0"/>
              <a:t> { </a:t>
            </a:r>
          </a:p>
          <a:p>
            <a:pPr>
              <a:lnSpc>
                <a:spcPct val="150000"/>
              </a:lnSpc>
              <a:spcBef>
                <a:spcPts val="0"/>
              </a:spcBef>
              <a:buNone/>
            </a:pPr>
            <a:r>
              <a:rPr lang="en-US" sz="1800" dirty="0" smtClean="0"/>
              <a:t>   char </a:t>
            </a:r>
            <a:r>
              <a:rPr lang="en-US" sz="1800" dirty="0" err="1" smtClean="0"/>
              <a:t>str</a:t>
            </a:r>
            <a:r>
              <a:rPr lang="en-US" sz="1800" dirty="0" smtClean="0"/>
              <a:t>[ ] = “Modify This String To Upper”; </a:t>
            </a:r>
          </a:p>
          <a:p>
            <a:pPr>
              <a:lnSpc>
                <a:spcPct val="150000"/>
              </a:lnSpc>
              <a:spcBef>
                <a:spcPts val="0"/>
              </a:spcBef>
              <a:buNone/>
            </a:pPr>
            <a:r>
              <a:rPr lang="en-US" sz="1800" dirty="0" smtClean="0"/>
              <a:t>   </a:t>
            </a:r>
            <a:r>
              <a:rPr lang="en-US" sz="1800" dirty="0" err="1" smtClean="0"/>
              <a:t>printf</a:t>
            </a:r>
            <a:r>
              <a:rPr lang="en-US" sz="1800" dirty="0" smtClean="0"/>
              <a:t>(“%s\n”, </a:t>
            </a:r>
            <a:r>
              <a:rPr lang="en-US" sz="1800" dirty="0" err="1" smtClean="0"/>
              <a:t>strupr</a:t>
            </a:r>
            <a:r>
              <a:rPr lang="en-US" sz="1800" dirty="0" smtClean="0"/>
              <a:t>(</a:t>
            </a:r>
            <a:r>
              <a:rPr lang="en-US" sz="1800" dirty="0" err="1" smtClean="0"/>
              <a:t>str</a:t>
            </a:r>
            <a:r>
              <a:rPr lang="en-US" sz="1800" dirty="0" smtClean="0"/>
              <a:t>)); </a:t>
            </a:r>
          </a:p>
          <a:p>
            <a:pPr>
              <a:lnSpc>
                <a:spcPct val="150000"/>
              </a:lnSpc>
              <a:spcBef>
                <a:spcPts val="0"/>
              </a:spcBef>
              <a:buNone/>
            </a:pPr>
            <a:r>
              <a:rPr lang="en-US" sz="1800" dirty="0" smtClean="0"/>
              <a:t>   return 0; </a:t>
            </a:r>
          </a:p>
          <a:p>
            <a:pPr>
              <a:lnSpc>
                <a:spcPct val="150000"/>
              </a:lnSpc>
              <a:spcBef>
                <a:spcPts val="0"/>
              </a:spcBef>
              <a:buNone/>
            </a:pPr>
            <a:r>
              <a:rPr lang="en-US" sz="1800" dirty="0" smtClean="0"/>
              <a:t>}</a:t>
            </a:r>
          </a:p>
          <a:p>
            <a:pPr>
              <a:lnSpc>
                <a:spcPct val="150000"/>
              </a:lnSpc>
              <a:spcBef>
                <a:spcPts val="0"/>
              </a:spcBef>
              <a:buNone/>
            </a:pPr>
            <a:endParaRPr lang="en-US" sz="1800" dirty="0"/>
          </a:p>
        </p:txBody>
      </p:sp>
      <p:sp>
        <p:nvSpPr>
          <p:cNvPr id="4" name="Rectangle 3"/>
          <p:cNvSpPr/>
          <p:nvPr/>
        </p:nvSpPr>
        <p:spPr>
          <a:xfrm>
            <a:off x="7167073" y="4138109"/>
            <a:ext cx="3686086" cy="923330"/>
          </a:xfrm>
          <a:prstGeom prst="rect">
            <a:avLst/>
          </a:prstGeom>
        </p:spPr>
        <p:txBody>
          <a:bodyPr wrap="square">
            <a:spAutoFit/>
          </a:bodyPr>
          <a:lstStyle/>
          <a:p>
            <a:pPr>
              <a:lnSpc>
                <a:spcPct val="150000"/>
              </a:lnSpc>
              <a:spcBef>
                <a:spcPts val="0"/>
              </a:spcBef>
              <a:buNone/>
            </a:pPr>
            <a:r>
              <a:rPr lang="en-US" b="1" dirty="0">
                <a:solidFill>
                  <a:srgbClr val="C00000"/>
                </a:solidFill>
              </a:rPr>
              <a:t>Output :</a:t>
            </a:r>
          </a:p>
          <a:p>
            <a:pPr>
              <a:lnSpc>
                <a:spcPct val="150000"/>
              </a:lnSpc>
              <a:spcBef>
                <a:spcPts val="0"/>
              </a:spcBef>
              <a:buNone/>
            </a:pPr>
            <a:r>
              <a:rPr lang="en-US" b="1" dirty="0">
                <a:solidFill>
                  <a:srgbClr val="C00000"/>
                </a:solidFill>
              </a:rPr>
              <a:t>MODIFY THIS STRING TO UPPER</a:t>
            </a:r>
            <a:endParaRPr lang="en-US" dirty="0">
              <a:solidFill>
                <a:srgbClr val="C00000"/>
              </a:solidFill>
            </a:endParaRPr>
          </a:p>
        </p:txBody>
      </p:sp>
    </p:spTree>
    <p:extLst>
      <p:ext uri="{BB962C8B-B14F-4D97-AF65-F5344CB8AC3E}">
        <p14:creationId xmlns:p14="http://schemas.microsoft.com/office/powerpoint/2010/main" xmlns="" val="11646783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7284" y="136732"/>
            <a:ext cx="10515600" cy="6020513"/>
          </a:xfrm>
        </p:spPr>
        <p:txBody>
          <a:bodyPr>
            <a:normAutofit fontScale="90000"/>
          </a:bodyPr>
          <a:lstStyle/>
          <a:p>
            <a:pPr>
              <a:lnSpc>
                <a:spcPct val="100000"/>
              </a:lnSpc>
            </a:pPr>
            <a:r>
              <a:rPr lang="en-US" sz="1800" b="1" dirty="0" smtClean="0">
                <a:latin typeface="Times New Roman" panose="02020603050405020304" pitchFamily="18" charset="0"/>
                <a:cs typeface="Times New Roman" panose="02020603050405020304" pitchFamily="18" charset="0"/>
              </a:rPr>
              <a:t>/* C program to Convert String to Uppercase without using </a:t>
            </a:r>
            <a:r>
              <a:rPr lang="en-US" sz="1800" b="1" dirty="0" err="1" smtClean="0">
                <a:latin typeface="Times New Roman" panose="02020603050405020304" pitchFamily="18" charset="0"/>
                <a:cs typeface="Times New Roman" panose="02020603050405020304" pitchFamily="18" charset="0"/>
              </a:rPr>
              <a:t>strupr</a:t>
            </a:r>
            <a:r>
              <a:rPr lang="en-US" sz="1800" b="1" dirty="0" smtClean="0">
                <a:latin typeface="Times New Roman" panose="02020603050405020304" pitchFamily="18" charset="0"/>
                <a:cs typeface="Times New Roman" panose="02020603050405020304" pitchFamily="18" charset="0"/>
              </a:rPr>
              <a:t>() */ </a:t>
            </a:r>
            <a:br>
              <a:rPr lang="en-US" sz="1800" b="1" dirty="0" smtClean="0">
                <a:latin typeface="Times New Roman" panose="02020603050405020304" pitchFamily="18" charset="0"/>
                <a:cs typeface="Times New Roman" panose="02020603050405020304" pitchFamily="18" charset="0"/>
              </a:rPr>
            </a:br>
            <a:r>
              <a:rPr lang="en-US" sz="1800" dirty="0" smtClean="0">
                <a:latin typeface="Times New Roman" panose="02020603050405020304" pitchFamily="18" charset="0"/>
                <a:cs typeface="Times New Roman" panose="02020603050405020304" pitchFamily="18" charset="0"/>
              </a:rPr>
              <a:t>#include &lt;stdio.h&gt;</a:t>
            </a:r>
            <a:br>
              <a:rPr lang="en-US" sz="1800" dirty="0" smtClean="0">
                <a:latin typeface="Times New Roman" panose="02020603050405020304" pitchFamily="18" charset="0"/>
                <a:cs typeface="Times New Roman" panose="02020603050405020304" pitchFamily="18" charset="0"/>
              </a:rPr>
            </a:br>
            <a:r>
              <a:rPr lang="en-US" sz="1800" dirty="0" smtClean="0">
                <a:latin typeface="Times New Roman" panose="02020603050405020304" pitchFamily="18" charset="0"/>
                <a:cs typeface="Times New Roman" panose="02020603050405020304" pitchFamily="18" charset="0"/>
              </a:rPr>
              <a:t> #include &lt;</a:t>
            </a:r>
            <a:r>
              <a:rPr lang="en-US" sz="1800" dirty="0" err="1" smtClean="0">
                <a:latin typeface="Times New Roman" panose="02020603050405020304" pitchFamily="18" charset="0"/>
                <a:cs typeface="Times New Roman" panose="02020603050405020304" pitchFamily="18" charset="0"/>
              </a:rPr>
              <a:t>string.h</a:t>
            </a:r>
            <a:r>
              <a:rPr lang="en-US" sz="1800" dirty="0" smtClean="0">
                <a:latin typeface="Times New Roman" panose="02020603050405020304" pitchFamily="18" charset="0"/>
                <a:cs typeface="Times New Roman" panose="02020603050405020304" pitchFamily="18" charset="0"/>
              </a:rPr>
              <a:t>&gt; </a:t>
            </a:r>
            <a:br>
              <a:rPr lang="en-US" sz="1800" dirty="0" smtClean="0">
                <a:latin typeface="Times New Roman" panose="02020603050405020304" pitchFamily="18" charset="0"/>
                <a:cs typeface="Times New Roman" panose="02020603050405020304" pitchFamily="18" charset="0"/>
              </a:rPr>
            </a:br>
            <a:r>
              <a:rPr lang="en-US" sz="1800" dirty="0" err="1" smtClean="0">
                <a:latin typeface="Times New Roman" panose="02020603050405020304" pitchFamily="18" charset="0"/>
                <a:cs typeface="Times New Roman" panose="02020603050405020304" pitchFamily="18" charset="0"/>
              </a:rPr>
              <a:t>int</a:t>
            </a:r>
            <a:r>
              <a:rPr lang="en-US" sz="1800" dirty="0" smtClean="0">
                <a:latin typeface="Times New Roman" panose="02020603050405020304" pitchFamily="18" charset="0"/>
                <a:cs typeface="Times New Roman" panose="02020603050405020304" pitchFamily="18" charset="0"/>
              </a:rPr>
              <a:t> main() </a:t>
            </a:r>
            <a:br>
              <a:rPr lang="en-US" sz="1800" dirty="0" smtClean="0">
                <a:latin typeface="Times New Roman" panose="02020603050405020304" pitchFamily="18" charset="0"/>
                <a:cs typeface="Times New Roman" panose="02020603050405020304" pitchFamily="18" charset="0"/>
              </a:rPr>
            </a:br>
            <a:r>
              <a:rPr lang="en-US" sz="1800" dirty="0" smtClean="0">
                <a:latin typeface="Times New Roman" panose="02020603050405020304" pitchFamily="18" charset="0"/>
                <a:cs typeface="Times New Roman" panose="02020603050405020304" pitchFamily="18" charset="0"/>
              </a:rPr>
              <a:t>{ </a:t>
            </a:r>
            <a:br>
              <a:rPr lang="en-US" sz="1800" dirty="0" smtClean="0">
                <a:latin typeface="Times New Roman" panose="02020603050405020304" pitchFamily="18" charset="0"/>
                <a:cs typeface="Times New Roman" panose="02020603050405020304" pitchFamily="18" charset="0"/>
              </a:rPr>
            </a:br>
            <a:r>
              <a:rPr lang="en-US" sz="1800" dirty="0" smtClean="0">
                <a:latin typeface="Times New Roman" panose="02020603050405020304" pitchFamily="18" charset="0"/>
                <a:cs typeface="Times New Roman" panose="02020603050405020304" pitchFamily="18" charset="0"/>
              </a:rPr>
              <a:t>  char Str1[100];</a:t>
            </a:r>
            <a:br>
              <a:rPr lang="en-US" sz="1800" dirty="0" smtClean="0">
                <a:latin typeface="Times New Roman" panose="02020603050405020304" pitchFamily="18" charset="0"/>
                <a:cs typeface="Times New Roman" panose="02020603050405020304" pitchFamily="18" charset="0"/>
              </a:rPr>
            </a:b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int</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i</a:t>
            </a:r>
            <a:r>
              <a:rPr lang="en-US" sz="1800" dirty="0" smtClean="0">
                <a:latin typeface="Times New Roman" panose="02020603050405020304" pitchFamily="18" charset="0"/>
                <a:cs typeface="Times New Roman" panose="02020603050405020304" pitchFamily="18" charset="0"/>
              </a:rPr>
              <a:t>; </a:t>
            </a:r>
            <a:br>
              <a:rPr lang="en-US" sz="1800" dirty="0" smtClean="0">
                <a:latin typeface="Times New Roman" panose="02020603050405020304" pitchFamily="18" charset="0"/>
                <a:cs typeface="Times New Roman" panose="02020603050405020304" pitchFamily="18" charset="0"/>
              </a:rPr>
            </a:b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printf</a:t>
            </a:r>
            <a:r>
              <a:rPr lang="en-US" sz="1800" dirty="0" smtClean="0">
                <a:latin typeface="Times New Roman" panose="02020603050405020304" pitchFamily="18" charset="0"/>
                <a:cs typeface="Times New Roman" panose="02020603050405020304" pitchFamily="18" charset="0"/>
              </a:rPr>
              <a:t>("\n Please Enter a String that you want to Convert into Uppercase : "); </a:t>
            </a:r>
            <a:br>
              <a:rPr lang="en-US" sz="1800" dirty="0" smtClean="0">
                <a:latin typeface="Times New Roman" panose="02020603050405020304" pitchFamily="18" charset="0"/>
                <a:cs typeface="Times New Roman" panose="02020603050405020304" pitchFamily="18" charset="0"/>
              </a:rPr>
            </a:br>
            <a:r>
              <a:rPr lang="en-US" sz="1800" dirty="0" smtClean="0">
                <a:latin typeface="Times New Roman" panose="02020603050405020304" pitchFamily="18" charset="0"/>
                <a:cs typeface="Times New Roman" panose="02020603050405020304" pitchFamily="18" charset="0"/>
              </a:rPr>
              <a:t>  gets(Str1);</a:t>
            </a:r>
            <a:br>
              <a:rPr lang="en-US" sz="1800" dirty="0" smtClean="0">
                <a:latin typeface="Times New Roman" panose="02020603050405020304" pitchFamily="18" charset="0"/>
                <a:cs typeface="Times New Roman" panose="02020603050405020304" pitchFamily="18" charset="0"/>
              </a:rPr>
            </a:br>
            <a:r>
              <a:rPr lang="en-US" sz="1800" dirty="0" smtClean="0">
                <a:latin typeface="Times New Roman" panose="02020603050405020304" pitchFamily="18" charset="0"/>
                <a:cs typeface="Times New Roman" panose="02020603050405020304" pitchFamily="18" charset="0"/>
              </a:rPr>
              <a:t>  for (</a:t>
            </a:r>
            <a:r>
              <a:rPr lang="en-US" sz="1800" dirty="0" err="1" smtClean="0">
                <a:latin typeface="Times New Roman" panose="02020603050405020304" pitchFamily="18" charset="0"/>
                <a:cs typeface="Times New Roman" panose="02020603050405020304" pitchFamily="18" charset="0"/>
              </a:rPr>
              <a:t>i</a:t>
            </a:r>
            <a:r>
              <a:rPr lang="en-US" sz="1800" dirty="0" smtClean="0">
                <a:latin typeface="Times New Roman" panose="02020603050405020304" pitchFamily="18" charset="0"/>
                <a:cs typeface="Times New Roman" panose="02020603050405020304" pitchFamily="18" charset="0"/>
              </a:rPr>
              <a:t> = 0; Str1[</a:t>
            </a:r>
            <a:r>
              <a:rPr lang="en-US" sz="1800" dirty="0" err="1" smtClean="0">
                <a:latin typeface="Times New Roman" panose="02020603050405020304" pitchFamily="18" charset="0"/>
                <a:cs typeface="Times New Roman" panose="02020603050405020304" pitchFamily="18" charset="0"/>
              </a:rPr>
              <a:t>i</a:t>
            </a:r>
            <a:r>
              <a:rPr lang="en-US" sz="1800" dirty="0" smtClean="0">
                <a:latin typeface="Times New Roman" panose="02020603050405020304" pitchFamily="18" charset="0"/>
                <a:cs typeface="Times New Roman" panose="02020603050405020304" pitchFamily="18" charset="0"/>
              </a:rPr>
              <a:t>]!='\0'; </a:t>
            </a:r>
            <a:r>
              <a:rPr lang="en-US" sz="1800" dirty="0" err="1" smtClean="0">
                <a:latin typeface="Times New Roman" panose="02020603050405020304" pitchFamily="18" charset="0"/>
                <a:cs typeface="Times New Roman" panose="02020603050405020304" pitchFamily="18" charset="0"/>
              </a:rPr>
              <a:t>i</a:t>
            </a:r>
            <a:r>
              <a:rPr lang="en-US" sz="1800" dirty="0" smtClean="0">
                <a:latin typeface="Times New Roman" panose="02020603050405020304" pitchFamily="18" charset="0"/>
                <a:cs typeface="Times New Roman" panose="02020603050405020304" pitchFamily="18" charset="0"/>
              </a:rPr>
              <a:t>++)</a:t>
            </a:r>
            <a:br>
              <a:rPr lang="en-US" sz="1800" dirty="0" smtClean="0">
                <a:latin typeface="Times New Roman" panose="02020603050405020304" pitchFamily="18" charset="0"/>
                <a:cs typeface="Times New Roman" panose="02020603050405020304" pitchFamily="18" charset="0"/>
              </a:rPr>
            </a:br>
            <a:r>
              <a:rPr lang="en-US" sz="1800" dirty="0" smtClean="0">
                <a:latin typeface="Times New Roman" panose="02020603050405020304" pitchFamily="18" charset="0"/>
                <a:cs typeface="Times New Roman" panose="02020603050405020304" pitchFamily="18" charset="0"/>
              </a:rPr>
              <a:t>  {</a:t>
            </a:r>
            <a:br>
              <a:rPr lang="en-US" sz="1800" dirty="0" smtClean="0">
                <a:latin typeface="Times New Roman" panose="02020603050405020304" pitchFamily="18" charset="0"/>
                <a:cs typeface="Times New Roman" panose="02020603050405020304" pitchFamily="18" charset="0"/>
              </a:rPr>
            </a:br>
            <a:r>
              <a:rPr lang="en-US" sz="1800" dirty="0" smtClean="0">
                <a:latin typeface="Times New Roman" panose="02020603050405020304" pitchFamily="18" charset="0"/>
                <a:cs typeface="Times New Roman" panose="02020603050405020304" pitchFamily="18" charset="0"/>
              </a:rPr>
              <a:t>   if(Str1[</a:t>
            </a:r>
            <a:r>
              <a:rPr lang="en-US" sz="1800" dirty="0" err="1" smtClean="0">
                <a:latin typeface="Times New Roman" panose="02020603050405020304" pitchFamily="18" charset="0"/>
                <a:cs typeface="Times New Roman" panose="02020603050405020304" pitchFamily="18" charset="0"/>
              </a:rPr>
              <a:t>i</a:t>
            </a:r>
            <a:r>
              <a:rPr lang="en-US" sz="1800" dirty="0" smtClean="0">
                <a:latin typeface="Times New Roman" panose="02020603050405020304" pitchFamily="18" charset="0"/>
                <a:cs typeface="Times New Roman" panose="02020603050405020304" pitchFamily="18" charset="0"/>
              </a:rPr>
              <a:t>] &gt;= 'a' &amp;&amp; Str1[</a:t>
            </a:r>
            <a:r>
              <a:rPr lang="en-US" sz="1800" dirty="0" err="1" smtClean="0">
                <a:latin typeface="Times New Roman" panose="02020603050405020304" pitchFamily="18" charset="0"/>
                <a:cs typeface="Times New Roman" panose="02020603050405020304" pitchFamily="18" charset="0"/>
              </a:rPr>
              <a:t>i</a:t>
            </a:r>
            <a:r>
              <a:rPr lang="en-US" sz="1800" dirty="0" smtClean="0">
                <a:latin typeface="Times New Roman" panose="02020603050405020304" pitchFamily="18" charset="0"/>
                <a:cs typeface="Times New Roman" panose="02020603050405020304" pitchFamily="18" charset="0"/>
              </a:rPr>
              <a:t>] &lt;= 'z') </a:t>
            </a:r>
            <a:br>
              <a:rPr lang="en-US" sz="1800" dirty="0" smtClean="0">
                <a:latin typeface="Times New Roman" panose="02020603050405020304" pitchFamily="18" charset="0"/>
                <a:cs typeface="Times New Roman" panose="02020603050405020304" pitchFamily="18" charset="0"/>
              </a:rPr>
            </a:br>
            <a:r>
              <a:rPr lang="en-US" sz="1800" dirty="0" smtClean="0">
                <a:latin typeface="Times New Roman" panose="02020603050405020304" pitchFamily="18" charset="0"/>
                <a:cs typeface="Times New Roman" panose="02020603050405020304" pitchFamily="18" charset="0"/>
              </a:rPr>
              <a:t>    { </a:t>
            </a:r>
            <a:br>
              <a:rPr lang="en-US" sz="1800" dirty="0" smtClean="0">
                <a:latin typeface="Times New Roman" panose="02020603050405020304" pitchFamily="18" charset="0"/>
                <a:cs typeface="Times New Roman" panose="02020603050405020304" pitchFamily="18" charset="0"/>
              </a:rPr>
            </a:br>
            <a:r>
              <a:rPr lang="en-US" sz="1800" dirty="0" smtClean="0">
                <a:latin typeface="Times New Roman" panose="02020603050405020304" pitchFamily="18" charset="0"/>
                <a:cs typeface="Times New Roman" panose="02020603050405020304" pitchFamily="18" charset="0"/>
              </a:rPr>
              <a:t>      </a:t>
            </a:r>
            <a:r>
              <a:rPr lang="en-US" sz="1800" dirty="0" smtClean="0">
                <a:solidFill>
                  <a:srgbClr val="C00000"/>
                </a:solidFill>
                <a:latin typeface="Times New Roman" panose="02020603050405020304" pitchFamily="18" charset="0"/>
                <a:cs typeface="Times New Roman" panose="02020603050405020304" pitchFamily="18" charset="0"/>
              </a:rPr>
              <a:t>Str1[</a:t>
            </a:r>
            <a:r>
              <a:rPr lang="en-US" sz="1800" dirty="0" err="1" smtClean="0">
                <a:solidFill>
                  <a:srgbClr val="C00000"/>
                </a:solidFill>
                <a:latin typeface="Times New Roman" panose="02020603050405020304" pitchFamily="18" charset="0"/>
                <a:cs typeface="Times New Roman" panose="02020603050405020304" pitchFamily="18" charset="0"/>
              </a:rPr>
              <a:t>i</a:t>
            </a:r>
            <a:r>
              <a:rPr lang="en-US" sz="1800" dirty="0" smtClean="0">
                <a:solidFill>
                  <a:srgbClr val="C00000"/>
                </a:solidFill>
                <a:latin typeface="Times New Roman" panose="02020603050405020304" pitchFamily="18" charset="0"/>
                <a:cs typeface="Times New Roman" panose="02020603050405020304" pitchFamily="18" charset="0"/>
              </a:rPr>
              <a:t>] = Str1[</a:t>
            </a:r>
            <a:r>
              <a:rPr lang="en-US" sz="1800" dirty="0" err="1" smtClean="0">
                <a:solidFill>
                  <a:srgbClr val="C00000"/>
                </a:solidFill>
                <a:latin typeface="Times New Roman" panose="02020603050405020304" pitchFamily="18" charset="0"/>
                <a:cs typeface="Times New Roman" panose="02020603050405020304" pitchFamily="18" charset="0"/>
              </a:rPr>
              <a:t>i</a:t>
            </a:r>
            <a:r>
              <a:rPr lang="en-US" sz="1800" dirty="0" smtClean="0">
                <a:solidFill>
                  <a:srgbClr val="C00000"/>
                </a:solidFill>
                <a:latin typeface="Times New Roman" panose="02020603050405020304" pitchFamily="18" charset="0"/>
                <a:cs typeface="Times New Roman" panose="02020603050405020304" pitchFamily="18" charset="0"/>
              </a:rPr>
              <a:t>] -32; </a:t>
            </a:r>
            <a:br>
              <a:rPr lang="en-US" sz="1800" dirty="0" smtClean="0">
                <a:solidFill>
                  <a:srgbClr val="C00000"/>
                </a:solidFill>
                <a:latin typeface="Times New Roman" panose="02020603050405020304" pitchFamily="18" charset="0"/>
                <a:cs typeface="Times New Roman" panose="02020603050405020304" pitchFamily="18" charset="0"/>
              </a:rPr>
            </a:br>
            <a:r>
              <a:rPr lang="en-US" sz="1800" dirty="0" smtClean="0">
                <a:latin typeface="Times New Roman" panose="02020603050405020304" pitchFamily="18" charset="0"/>
                <a:cs typeface="Times New Roman" panose="02020603050405020304" pitchFamily="18" charset="0"/>
              </a:rPr>
              <a:t>    } </a:t>
            </a:r>
            <a:br>
              <a:rPr lang="en-US" sz="1800" dirty="0" smtClean="0">
                <a:latin typeface="Times New Roman" panose="02020603050405020304" pitchFamily="18" charset="0"/>
                <a:cs typeface="Times New Roman" panose="02020603050405020304" pitchFamily="18" charset="0"/>
              </a:rPr>
            </a:br>
            <a:r>
              <a:rPr lang="en-US" sz="1800" dirty="0" smtClean="0">
                <a:latin typeface="Times New Roman" panose="02020603050405020304" pitchFamily="18" charset="0"/>
                <a:cs typeface="Times New Roman" panose="02020603050405020304" pitchFamily="18" charset="0"/>
              </a:rPr>
              <a:t>   } </a:t>
            </a:r>
            <a:br>
              <a:rPr lang="en-US" sz="1800" dirty="0" smtClean="0">
                <a:latin typeface="Times New Roman" panose="02020603050405020304" pitchFamily="18" charset="0"/>
                <a:cs typeface="Times New Roman" panose="02020603050405020304" pitchFamily="18" charset="0"/>
              </a:rPr>
            </a:br>
            <a:r>
              <a:rPr lang="en-US" sz="1800" dirty="0" err="1" smtClean="0">
                <a:latin typeface="Times New Roman" panose="02020603050405020304" pitchFamily="18" charset="0"/>
                <a:cs typeface="Times New Roman" panose="02020603050405020304" pitchFamily="18" charset="0"/>
              </a:rPr>
              <a:t>printf</a:t>
            </a:r>
            <a:r>
              <a:rPr lang="en-US" sz="1800" dirty="0" smtClean="0">
                <a:latin typeface="Times New Roman" panose="02020603050405020304" pitchFamily="18" charset="0"/>
                <a:cs typeface="Times New Roman" panose="02020603050405020304" pitchFamily="18" charset="0"/>
              </a:rPr>
              <a:t>("\n The given String in Upper Case = %s", Str1); </a:t>
            </a:r>
            <a:br>
              <a:rPr lang="en-US" sz="1800" dirty="0" smtClean="0">
                <a:latin typeface="Times New Roman" panose="02020603050405020304" pitchFamily="18" charset="0"/>
                <a:cs typeface="Times New Roman" panose="02020603050405020304" pitchFamily="18" charset="0"/>
              </a:rPr>
            </a:br>
            <a:r>
              <a:rPr lang="en-US" sz="1800" dirty="0" smtClean="0">
                <a:latin typeface="Times New Roman" panose="02020603050405020304" pitchFamily="18" charset="0"/>
                <a:cs typeface="Times New Roman" panose="02020603050405020304" pitchFamily="18" charset="0"/>
              </a:rPr>
              <a:t>return 0;</a:t>
            </a:r>
            <a:br>
              <a:rPr lang="en-US" sz="1800" dirty="0" smtClean="0">
                <a:latin typeface="Times New Roman" panose="02020603050405020304" pitchFamily="18" charset="0"/>
                <a:cs typeface="Times New Roman" panose="02020603050405020304" pitchFamily="18" charset="0"/>
              </a:rPr>
            </a:br>
            <a:r>
              <a:rPr lang="en-US" sz="1800" dirty="0" smtClean="0">
                <a:latin typeface="Times New Roman" panose="02020603050405020304" pitchFamily="18" charset="0"/>
                <a:cs typeface="Times New Roman" panose="02020603050405020304" pitchFamily="18" charset="0"/>
              </a:rPr>
              <a:t> }</a:t>
            </a:r>
            <a:br>
              <a:rPr lang="en-US" sz="1800" dirty="0" smtClean="0">
                <a:latin typeface="Times New Roman" panose="02020603050405020304" pitchFamily="18" charset="0"/>
                <a:cs typeface="Times New Roman" panose="02020603050405020304" pitchFamily="18" charset="0"/>
              </a:rPr>
            </a:br>
            <a:r>
              <a:rPr lang="en-US" sz="1800" b="1" dirty="0" smtClean="0">
                <a:solidFill>
                  <a:srgbClr val="C00000"/>
                </a:solidFill>
                <a:latin typeface="Times New Roman" panose="02020603050405020304" pitchFamily="18" charset="0"/>
                <a:cs typeface="Times New Roman" panose="02020603050405020304" pitchFamily="18" charset="0"/>
              </a:rPr>
              <a:t>output:</a:t>
            </a:r>
            <a:br>
              <a:rPr lang="en-US" sz="1800" b="1" dirty="0" smtClean="0">
                <a:solidFill>
                  <a:srgbClr val="C00000"/>
                </a:solidFill>
                <a:latin typeface="Times New Roman" panose="02020603050405020304" pitchFamily="18" charset="0"/>
                <a:cs typeface="Times New Roman" panose="02020603050405020304" pitchFamily="18" charset="0"/>
              </a:rPr>
            </a:br>
            <a:r>
              <a:rPr lang="en-US" sz="1800" b="1" dirty="0" smtClean="0">
                <a:solidFill>
                  <a:srgbClr val="C00000"/>
                </a:solidFill>
                <a:latin typeface="Times New Roman" panose="02020603050405020304" pitchFamily="18" charset="0"/>
                <a:cs typeface="Times New Roman" panose="02020603050405020304" pitchFamily="18" charset="0"/>
              </a:rPr>
              <a:t> Please Enter a String that you want to Convert into Uppercase : world</a:t>
            </a:r>
            <a:br>
              <a:rPr lang="en-US" sz="1800" b="1" dirty="0" smtClean="0">
                <a:solidFill>
                  <a:srgbClr val="C00000"/>
                </a:solidFill>
                <a:latin typeface="Times New Roman" panose="02020603050405020304" pitchFamily="18" charset="0"/>
                <a:cs typeface="Times New Roman" panose="02020603050405020304" pitchFamily="18" charset="0"/>
              </a:rPr>
            </a:br>
            <a:r>
              <a:rPr lang="en-US" sz="1800" b="1" dirty="0" smtClean="0">
                <a:solidFill>
                  <a:srgbClr val="C00000"/>
                </a:solidFill>
                <a:latin typeface="Times New Roman" panose="02020603050405020304" pitchFamily="18" charset="0"/>
                <a:cs typeface="Times New Roman" panose="02020603050405020304" pitchFamily="18" charset="0"/>
              </a:rPr>
              <a:t> The given String in Upper Case = WORLD</a:t>
            </a:r>
            <a:br>
              <a:rPr lang="en-US" sz="1800" b="1" dirty="0" smtClean="0">
                <a:solidFill>
                  <a:srgbClr val="C00000"/>
                </a:solidFill>
                <a:latin typeface="Times New Roman" panose="02020603050405020304" pitchFamily="18" charset="0"/>
                <a:cs typeface="Times New Roman" panose="02020603050405020304" pitchFamily="18" charset="0"/>
              </a:rPr>
            </a:br>
            <a:endParaRPr lang="en-US" sz="1800" b="1"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4582735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08934"/>
          </a:xfrm>
        </p:spPr>
        <p:txBody>
          <a:bodyPr>
            <a:normAutofit/>
          </a:bodyPr>
          <a:lstStyle/>
          <a:p>
            <a:r>
              <a:rPr lang="en-IN" sz="2000" b="1" dirty="0" smtClean="0">
                <a:solidFill>
                  <a:srgbClr val="FF0000"/>
                </a:solidFill>
                <a:latin typeface="Times New Roman" panose="02020603050405020304" pitchFamily="18" charset="0"/>
                <a:cs typeface="Times New Roman" panose="02020603050405020304" pitchFamily="18" charset="0"/>
              </a:rPr>
              <a:t>String Data </a:t>
            </a:r>
            <a:r>
              <a:rPr lang="en-IN" sz="2000" b="1" dirty="0">
                <a:solidFill>
                  <a:srgbClr val="FF0000"/>
                </a:solidFill>
                <a:latin typeface="Times New Roman" panose="02020603050405020304" pitchFamily="18" charset="0"/>
                <a:cs typeface="Times New Roman" panose="02020603050405020304" pitchFamily="18" charset="0"/>
              </a:rPr>
              <a:t>Conversion Functions in C programming</a:t>
            </a:r>
          </a:p>
        </p:txBody>
      </p:sp>
      <p:pic>
        <p:nvPicPr>
          <p:cNvPr id="4" name="Picture 3"/>
          <p:cNvPicPr>
            <a:picLocks noChangeAspect="1"/>
          </p:cNvPicPr>
          <p:nvPr/>
        </p:nvPicPr>
        <p:blipFill>
          <a:blip r:embed="rId2"/>
          <a:stretch>
            <a:fillRect/>
          </a:stretch>
        </p:blipFill>
        <p:spPr>
          <a:xfrm>
            <a:off x="2467815" y="1106860"/>
            <a:ext cx="5761785" cy="4932088"/>
          </a:xfrm>
          <a:prstGeom prst="rect">
            <a:avLst/>
          </a:prstGeom>
        </p:spPr>
      </p:pic>
    </p:spTree>
    <p:extLst>
      <p:ext uri="{BB962C8B-B14F-4D97-AF65-F5344CB8AC3E}">
        <p14:creationId xmlns:p14="http://schemas.microsoft.com/office/powerpoint/2010/main" xmlns="" val="37145413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22381"/>
          </a:xfrm>
        </p:spPr>
        <p:txBody>
          <a:bodyPr>
            <a:noAutofit/>
          </a:bodyPr>
          <a:lstStyle/>
          <a:p>
            <a:r>
              <a:rPr lang="en-IN" sz="3600" b="1" dirty="0" smtClean="0"/>
              <a:t>Example for String Data Conversion</a:t>
            </a:r>
            <a:endParaRPr lang="en-IN" sz="3600" b="1" dirty="0"/>
          </a:p>
        </p:txBody>
      </p:sp>
      <p:sp>
        <p:nvSpPr>
          <p:cNvPr id="3" name="Content Placeholder 2"/>
          <p:cNvSpPr>
            <a:spLocks noGrp="1"/>
          </p:cNvSpPr>
          <p:nvPr>
            <p:ph idx="1"/>
          </p:nvPr>
        </p:nvSpPr>
        <p:spPr>
          <a:xfrm>
            <a:off x="838200" y="1196788"/>
            <a:ext cx="10515600" cy="4980175"/>
          </a:xfrm>
        </p:spPr>
        <p:txBody>
          <a:bodyPr/>
          <a:lstStyle/>
          <a:p>
            <a:pPr algn="just"/>
            <a:r>
              <a:rPr lang="en-IN" dirty="0" err="1">
                <a:latin typeface="Times New Roman" panose="02020603050405020304" pitchFamily="18" charset="0"/>
                <a:cs typeface="Times New Roman" panose="02020603050405020304" pitchFamily="18" charset="0"/>
              </a:rPr>
              <a:t>itoa</a:t>
            </a:r>
            <a:r>
              <a:rPr lang="en-IN" dirty="0">
                <a:latin typeface="Times New Roman" panose="02020603050405020304" pitchFamily="18" charset="0"/>
                <a:cs typeface="Times New Roman" panose="02020603050405020304" pitchFamily="18" charset="0"/>
              </a:rPr>
              <a:t> () function in C language converts int data type to string data type. Syntax for this function is given below</a:t>
            </a:r>
            <a:r>
              <a:rPr lang="en-IN" dirty="0" smtClean="0">
                <a:latin typeface="Times New Roman" panose="02020603050405020304" pitchFamily="18" charset="0"/>
                <a:cs typeface="Times New Roman" panose="02020603050405020304" pitchFamily="18" charset="0"/>
              </a:rPr>
              <a:t>.</a:t>
            </a:r>
          </a:p>
          <a:p>
            <a:pPr marL="0" indent="0">
              <a:buNone/>
            </a:pPr>
            <a:r>
              <a:rPr lang="en-IN" dirty="0" smtClean="0">
                <a:solidFill>
                  <a:srgbClr val="FF0000"/>
                </a:solidFill>
              </a:rPr>
              <a:t>           char </a:t>
            </a:r>
            <a:r>
              <a:rPr lang="en-IN" dirty="0">
                <a:solidFill>
                  <a:srgbClr val="FF0000"/>
                </a:solidFill>
              </a:rPr>
              <a:t>*  </a:t>
            </a:r>
            <a:r>
              <a:rPr lang="en-IN" dirty="0" err="1">
                <a:solidFill>
                  <a:srgbClr val="FF0000"/>
                </a:solidFill>
              </a:rPr>
              <a:t>itoa</a:t>
            </a:r>
            <a:r>
              <a:rPr lang="en-IN" dirty="0">
                <a:solidFill>
                  <a:srgbClr val="FF0000"/>
                </a:solidFill>
              </a:rPr>
              <a:t> ( int value, char * </a:t>
            </a:r>
            <a:r>
              <a:rPr lang="en-IN" dirty="0" err="1">
                <a:solidFill>
                  <a:srgbClr val="FF0000"/>
                </a:solidFill>
              </a:rPr>
              <a:t>str</a:t>
            </a:r>
            <a:r>
              <a:rPr lang="en-IN" dirty="0">
                <a:solidFill>
                  <a:srgbClr val="FF0000"/>
                </a:solidFill>
              </a:rPr>
              <a:t>, int base </a:t>
            </a:r>
            <a:r>
              <a:rPr lang="en-IN" dirty="0" smtClean="0">
                <a:solidFill>
                  <a:srgbClr val="FF0000"/>
                </a:solidFill>
              </a:rPr>
              <a:t>);</a:t>
            </a:r>
          </a:p>
          <a:p>
            <a:pPr marL="0" indent="0" algn="just">
              <a:buNone/>
            </a:pPr>
            <a:r>
              <a:rPr lang="en-IN" dirty="0"/>
              <a:t>“</a:t>
            </a:r>
            <a:r>
              <a:rPr lang="en-IN" dirty="0" err="1"/>
              <a:t>stdlib.h</a:t>
            </a:r>
            <a:r>
              <a:rPr lang="en-IN" dirty="0"/>
              <a:t>” header file supports all the type casting functions in C language. But, it is a non standard function.</a:t>
            </a:r>
            <a:endParaRPr lang="en-IN"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7526255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6153" y="346448"/>
            <a:ext cx="10515600" cy="6229164"/>
          </a:xfrm>
        </p:spPr>
        <p:txBody>
          <a:bodyPr>
            <a:noAutofit/>
          </a:bodyPr>
          <a:lstStyle/>
          <a:p>
            <a:pPr marL="0" indent="0">
              <a:lnSpc>
                <a:spcPct val="120000"/>
              </a:lnSpc>
              <a:spcBef>
                <a:spcPts val="0"/>
              </a:spcBef>
              <a:buNone/>
            </a:pPr>
            <a:r>
              <a:rPr lang="en-IN" sz="1800" dirty="0">
                <a:latin typeface="Times New Roman" panose="02020603050405020304" pitchFamily="18" charset="0"/>
                <a:cs typeface="Times New Roman" panose="02020603050405020304" pitchFamily="18" charset="0"/>
              </a:rPr>
              <a:t>#include &lt;stdio.h&gt;</a:t>
            </a:r>
          </a:p>
          <a:p>
            <a:pPr marL="0" indent="0">
              <a:lnSpc>
                <a:spcPct val="120000"/>
              </a:lnSpc>
              <a:spcBef>
                <a:spcPts val="0"/>
              </a:spcBef>
              <a:buNone/>
            </a:pPr>
            <a:r>
              <a:rPr lang="en-IN" sz="1800" dirty="0">
                <a:latin typeface="Times New Roman" panose="02020603050405020304" pitchFamily="18" charset="0"/>
                <a:cs typeface="Times New Roman" panose="02020603050405020304" pitchFamily="18" charset="0"/>
              </a:rPr>
              <a:t>#include &lt;</a:t>
            </a:r>
            <a:r>
              <a:rPr lang="en-IN" sz="1800" dirty="0" err="1">
                <a:latin typeface="Times New Roman" panose="02020603050405020304" pitchFamily="18" charset="0"/>
                <a:cs typeface="Times New Roman" panose="02020603050405020304" pitchFamily="18" charset="0"/>
              </a:rPr>
              <a:t>stdlib.h</a:t>
            </a:r>
            <a:r>
              <a:rPr lang="en-IN" sz="1800" dirty="0">
                <a:latin typeface="Times New Roman" panose="02020603050405020304" pitchFamily="18" charset="0"/>
                <a:cs typeface="Times New Roman" panose="02020603050405020304" pitchFamily="18" charset="0"/>
              </a:rPr>
              <a:t>&gt;</a:t>
            </a:r>
          </a:p>
          <a:p>
            <a:pPr marL="0" indent="0">
              <a:lnSpc>
                <a:spcPct val="120000"/>
              </a:lnSpc>
              <a:spcBef>
                <a:spcPts val="0"/>
              </a:spcBef>
              <a:buNone/>
            </a:pPr>
            <a:r>
              <a:rPr lang="en-IN" sz="1800" dirty="0">
                <a:latin typeface="Times New Roman" panose="02020603050405020304" pitchFamily="18" charset="0"/>
                <a:cs typeface="Times New Roman" panose="02020603050405020304" pitchFamily="18" charset="0"/>
              </a:rPr>
              <a:t>#include &lt;string.h</a:t>
            </a:r>
            <a:r>
              <a:rPr lang="en-IN" sz="1800" dirty="0" smtClean="0">
                <a:latin typeface="Times New Roman" panose="02020603050405020304" pitchFamily="18" charset="0"/>
                <a:cs typeface="Times New Roman" panose="02020603050405020304" pitchFamily="18" charset="0"/>
              </a:rPr>
              <a:t>&gt;</a:t>
            </a:r>
            <a:endParaRPr lang="en-IN" sz="1800" dirty="0">
              <a:latin typeface="Times New Roman" panose="02020603050405020304" pitchFamily="18" charset="0"/>
              <a:cs typeface="Times New Roman" panose="02020603050405020304" pitchFamily="18" charset="0"/>
            </a:endParaRPr>
          </a:p>
          <a:p>
            <a:pPr marL="0" indent="0">
              <a:lnSpc>
                <a:spcPct val="120000"/>
              </a:lnSpc>
              <a:spcBef>
                <a:spcPts val="0"/>
              </a:spcBef>
              <a:buNone/>
            </a:pPr>
            <a:r>
              <a:rPr lang="en-IN" sz="1800" dirty="0">
                <a:latin typeface="Times New Roman" panose="02020603050405020304" pitchFamily="18" charset="0"/>
                <a:cs typeface="Times New Roman" panose="02020603050405020304" pitchFamily="18" charset="0"/>
              </a:rPr>
              <a:t>void main()</a:t>
            </a:r>
          </a:p>
          <a:p>
            <a:pPr marL="0" indent="0">
              <a:lnSpc>
                <a:spcPct val="120000"/>
              </a:lnSpc>
              <a:spcBef>
                <a:spcPts val="0"/>
              </a:spcBef>
              <a:buNone/>
            </a:pPr>
            <a:r>
              <a:rPr lang="en-IN" sz="1800" dirty="0">
                <a:latin typeface="Times New Roman" panose="02020603050405020304" pitchFamily="18" charset="0"/>
                <a:cs typeface="Times New Roman" panose="02020603050405020304" pitchFamily="18" charset="0"/>
              </a:rPr>
              <a:t>{</a:t>
            </a:r>
          </a:p>
          <a:p>
            <a:pPr marL="0" indent="0">
              <a:lnSpc>
                <a:spcPct val="120000"/>
              </a:lnSpc>
              <a:spcBef>
                <a:spcPts val="0"/>
              </a:spcBef>
              <a:buNone/>
            </a:pPr>
            <a:r>
              <a:rPr lang="en-IN" sz="1800" dirty="0">
                <a:latin typeface="Times New Roman" panose="02020603050405020304" pitchFamily="18" charset="0"/>
                <a:cs typeface="Times New Roman" panose="02020603050405020304" pitchFamily="18" charset="0"/>
              </a:rPr>
              <a:t>    int a=25;</a:t>
            </a:r>
          </a:p>
          <a:p>
            <a:pPr marL="0" indent="0">
              <a:lnSpc>
                <a:spcPct val="120000"/>
              </a:lnSpc>
              <a:spcBef>
                <a:spcPts val="0"/>
              </a:spcBef>
              <a:buNone/>
            </a:pPr>
            <a:r>
              <a:rPr lang="en-IN" sz="1800" dirty="0">
                <a:latin typeface="Times New Roman" panose="02020603050405020304" pitchFamily="18" charset="0"/>
                <a:cs typeface="Times New Roman" panose="02020603050405020304" pitchFamily="18" charset="0"/>
              </a:rPr>
              <a:t>    char buffer[20];</a:t>
            </a:r>
          </a:p>
          <a:p>
            <a:pPr marL="0" indent="0">
              <a:lnSpc>
                <a:spcPct val="120000"/>
              </a:lnSpc>
              <a:spcBef>
                <a:spcPts val="0"/>
              </a:spcBef>
              <a:buNone/>
            </a:pPr>
            <a:r>
              <a:rPr lang="en-IN" sz="1800" dirty="0" smtClean="0">
                <a:latin typeface="Times New Roman" panose="02020603050405020304" pitchFamily="18" charset="0"/>
                <a:cs typeface="Times New Roman" panose="02020603050405020304" pitchFamily="18" charset="0"/>
              </a:rPr>
              <a:t>    </a:t>
            </a:r>
            <a:r>
              <a:rPr lang="en-IN" sz="1800" dirty="0" err="1" smtClean="0">
                <a:latin typeface="Times New Roman" panose="02020603050405020304" pitchFamily="18" charset="0"/>
                <a:cs typeface="Times New Roman" panose="02020603050405020304" pitchFamily="18" charset="0"/>
              </a:rPr>
              <a:t>clrscr</a:t>
            </a:r>
            <a:r>
              <a:rPr lang="en-IN" sz="1800" dirty="0">
                <a:latin typeface="Times New Roman" panose="02020603050405020304" pitchFamily="18" charset="0"/>
                <a:cs typeface="Times New Roman" panose="02020603050405020304" pitchFamily="18" charset="0"/>
              </a:rPr>
              <a:t>();</a:t>
            </a:r>
          </a:p>
          <a:p>
            <a:pPr marL="0" indent="0">
              <a:lnSpc>
                <a:spcPct val="120000"/>
              </a:lnSpc>
              <a:spcBef>
                <a:spcPts val="0"/>
              </a:spcBef>
              <a:buNone/>
            </a:pP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itoa</a:t>
            </a:r>
            <a:r>
              <a:rPr lang="en-IN" sz="1800" dirty="0">
                <a:latin typeface="Times New Roman" panose="02020603050405020304" pitchFamily="18" charset="0"/>
                <a:cs typeface="Times New Roman" panose="02020603050405020304" pitchFamily="18" charset="0"/>
              </a:rPr>
              <a:t>(a,buffer,2);   // here 2 means binary</a:t>
            </a:r>
          </a:p>
          <a:p>
            <a:pPr marL="0" indent="0">
              <a:lnSpc>
                <a:spcPct val="120000"/>
              </a:lnSpc>
              <a:spcBef>
                <a:spcPts val="0"/>
              </a:spcBef>
              <a:buNone/>
            </a:pPr>
            <a:r>
              <a:rPr lang="en-IN" sz="1800" dirty="0">
                <a:latin typeface="Times New Roman" panose="02020603050405020304" pitchFamily="18" charset="0"/>
                <a:cs typeface="Times New Roman" panose="02020603050405020304" pitchFamily="18" charset="0"/>
              </a:rPr>
              <a:t>    printf("Binary value = %s\n", buffer);</a:t>
            </a:r>
          </a:p>
          <a:p>
            <a:pPr marL="0" indent="0">
              <a:lnSpc>
                <a:spcPct val="120000"/>
              </a:lnSpc>
              <a:spcBef>
                <a:spcPts val="0"/>
              </a:spcBef>
              <a:buNone/>
            </a:pPr>
            <a:r>
              <a:rPr lang="en-IN" sz="1800" dirty="0">
                <a:latin typeface="Times New Roman" panose="02020603050405020304" pitchFamily="18" charset="0"/>
                <a:cs typeface="Times New Roman" panose="02020603050405020304" pitchFamily="18" charset="0"/>
              </a:rPr>
              <a:t> </a:t>
            </a:r>
          </a:p>
          <a:p>
            <a:pPr marL="0" indent="0">
              <a:lnSpc>
                <a:spcPct val="120000"/>
              </a:lnSpc>
              <a:spcBef>
                <a:spcPts val="0"/>
              </a:spcBef>
              <a:buNone/>
            </a:pP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itoa</a:t>
            </a:r>
            <a:r>
              <a:rPr lang="en-IN" sz="1800" dirty="0">
                <a:latin typeface="Times New Roman" panose="02020603050405020304" pitchFamily="18" charset="0"/>
                <a:cs typeface="Times New Roman" panose="02020603050405020304" pitchFamily="18" charset="0"/>
              </a:rPr>
              <a:t>(a,buffer,10);   // here 10 means decimal</a:t>
            </a:r>
          </a:p>
          <a:p>
            <a:pPr marL="0" indent="0">
              <a:lnSpc>
                <a:spcPct val="120000"/>
              </a:lnSpc>
              <a:spcBef>
                <a:spcPts val="0"/>
              </a:spcBef>
              <a:buNone/>
            </a:pPr>
            <a:r>
              <a:rPr lang="en-IN" sz="1800" dirty="0">
                <a:latin typeface="Times New Roman" panose="02020603050405020304" pitchFamily="18" charset="0"/>
                <a:cs typeface="Times New Roman" panose="02020603050405020304" pitchFamily="18" charset="0"/>
              </a:rPr>
              <a:t>    printf("Decimal value = %s\n", buffer);</a:t>
            </a:r>
          </a:p>
          <a:p>
            <a:pPr marL="0" indent="0">
              <a:lnSpc>
                <a:spcPct val="120000"/>
              </a:lnSpc>
              <a:spcBef>
                <a:spcPts val="0"/>
              </a:spcBef>
              <a:buNone/>
            </a:pPr>
            <a:r>
              <a:rPr lang="en-IN" sz="1800" dirty="0">
                <a:latin typeface="Times New Roman" panose="02020603050405020304" pitchFamily="18" charset="0"/>
                <a:cs typeface="Times New Roman" panose="02020603050405020304" pitchFamily="18" charset="0"/>
              </a:rPr>
              <a:t> </a:t>
            </a:r>
          </a:p>
          <a:p>
            <a:pPr marL="0" indent="0">
              <a:lnSpc>
                <a:spcPct val="120000"/>
              </a:lnSpc>
              <a:spcBef>
                <a:spcPts val="0"/>
              </a:spcBef>
              <a:buNone/>
            </a:pP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itoa</a:t>
            </a:r>
            <a:r>
              <a:rPr lang="en-IN" sz="1800" dirty="0">
                <a:latin typeface="Times New Roman" panose="02020603050405020304" pitchFamily="18" charset="0"/>
                <a:cs typeface="Times New Roman" panose="02020603050405020304" pitchFamily="18" charset="0"/>
              </a:rPr>
              <a:t>(a,buffer,16);   // here 16 means Hexadecimal</a:t>
            </a:r>
          </a:p>
          <a:p>
            <a:pPr marL="0" indent="0">
              <a:lnSpc>
                <a:spcPct val="120000"/>
              </a:lnSpc>
              <a:spcBef>
                <a:spcPts val="0"/>
              </a:spcBef>
              <a:buNone/>
            </a:pPr>
            <a:r>
              <a:rPr lang="en-IN" sz="1800" dirty="0">
                <a:latin typeface="Times New Roman" panose="02020603050405020304" pitchFamily="18" charset="0"/>
                <a:cs typeface="Times New Roman" panose="02020603050405020304" pitchFamily="18" charset="0"/>
              </a:rPr>
              <a:t>    printf("Hexadecimal value = %s\n", buffer);</a:t>
            </a:r>
          </a:p>
          <a:p>
            <a:pPr marL="0" indent="0">
              <a:lnSpc>
                <a:spcPct val="120000"/>
              </a:lnSpc>
              <a:spcBef>
                <a:spcPts val="0"/>
              </a:spcBef>
              <a:buNone/>
            </a:pPr>
            <a:r>
              <a:rPr lang="en-IN" sz="1800" dirty="0">
                <a:latin typeface="Times New Roman" panose="02020603050405020304" pitchFamily="18" charset="0"/>
                <a:cs typeface="Times New Roman" panose="02020603050405020304" pitchFamily="18" charset="0"/>
              </a:rPr>
              <a:t>    getch();</a:t>
            </a:r>
          </a:p>
          <a:p>
            <a:pPr marL="0" indent="0">
              <a:lnSpc>
                <a:spcPct val="120000"/>
              </a:lnSpc>
              <a:spcBef>
                <a:spcPts val="0"/>
              </a:spcBef>
              <a:buNone/>
            </a:pPr>
            <a:r>
              <a:rPr lang="en-IN" sz="1800" dirty="0">
                <a:latin typeface="Times New Roman" panose="02020603050405020304" pitchFamily="18" charset="0"/>
                <a:cs typeface="Times New Roman" panose="02020603050405020304" pitchFamily="18" charset="0"/>
              </a:rPr>
              <a:t>}</a:t>
            </a:r>
          </a:p>
        </p:txBody>
      </p:sp>
      <p:pic>
        <p:nvPicPr>
          <p:cNvPr id="4" name="Picture 3"/>
          <p:cNvPicPr>
            <a:picLocks noChangeAspect="1"/>
          </p:cNvPicPr>
          <p:nvPr/>
        </p:nvPicPr>
        <p:blipFill rotWithShape="1">
          <a:blip r:embed="rId2"/>
          <a:srcRect r="44118" b="63059"/>
          <a:stretch/>
        </p:blipFill>
        <p:spPr>
          <a:xfrm>
            <a:off x="6006352" y="2322512"/>
            <a:ext cx="5965372" cy="2464641"/>
          </a:xfrm>
          <a:prstGeom prst="rect">
            <a:avLst/>
          </a:prstGeom>
        </p:spPr>
      </p:pic>
      <p:sp>
        <p:nvSpPr>
          <p:cNvPr id="5" name="TextBox 4"/>
          <p:cNvSpPr txBox="1"/>
          <p:nvPr/>
        </p:nvSpPr>
        <p:spPr>
          <a:xfrm>
            <a:off x="6006352" y="1761565"/>
            <a:ext cx="2796988" cy="461665"/>
          </a:xfrm>
          <a:prstGeom prst="rect">
            <a:avLst/>
          </a:prstGeom>
          <a:noFill/>
        </p:spPr>
        <p:txBody>
          <a:bodyPr wrap="square" rtlCol="0">
            <a:spAutoFit/>
          </a:bodyPr>
          <a:lstStyle/>
          <a:p>
            <a:r>
              <a:rPr lang="en-IN" sz="2400" b="1" dirty="0" smtClean="0">
                <a:solidFill>
                  <a:srgbClr val="FF0000"/>
                </a:solidFill>
              </a:rPr>
              <a:t>Output</a:t>
            </a:r>
            <a:endParaRPr lang="en-IN" sz="2400" b="1" dirty="0">
              <a:solidFill>
                <a:srgbClr val="FF0000"/>
              </a:solidFill>
            </a:endParaRPr>
          </a:p>
        </p:txBody>
      </p:sp>
    </p:spTree>
    <p:extLst>
      <p:ext uri="{BB962C8B-B14F-4D97-AF65-F5344CB8AC3E}">
        <p14:creationId xmlns:p14="http://schemas.microsoft.com/office/powerpoint/2010/main" xmlns="" val="38611925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5100"/>
            <a:ext cx="10515600" cy="677863"/>
          </a:xfrm>
        </p:spPr>
        <p:txBody>
          <a:bodyPr>
            <a:normAutofit fontScale="90000"/>
          </a:bodyPr>
          <a:lstStyle/>
          <a:p>
            <a:r>
              <a:rPr lang="en-IN" b="1" dirty="0">
                <a:solidFill>
                  <a:srgbClr val="FF0000"/>
                </a:solidFill>
              </a:rPr>
              <a:t>Functions</a:t>
            </a:r>
          </a:p>
        </p:txBody>
      </p:sp>
      <p:sp>
        <p:nvSpPr>
          <p:cNvPr id="3" name="Content Placeholder 2"/>
          <p:cNvSpPr>
            <a:spLocks noGrp="1"/>
          </p:cNvSpPr>
          <p:nvPr>
            <p:ph idx="1"/>
          </p:nvPr>
        </p:nvSpPr>
        <p:spPr>
          <a:xfrm>
            <a:off x="838200" y="842964"/>
            <a:ext cx="10515600" cy="5334000"/>
          </a:xfrm>
        </p:spPr>
        <p:txBody>
          <a:bodyPr>
            <a:noAutofit/>
          </a:bodyPr>
          <a:lstStyle/>
          <a:p>
            <a:pPr>
              <a:lnSpc>
                <a:spcPct val="170000"/>
              </a:lnSpc>
              <a:spcBef>
                <a:spcPts val="0"/>
              </a:spcBef>
            </a:pPr>
            <a:r>
              <a:rPr lang="en-IN" sz="2000" dirty="0">
                <a:latin typeface="Times New Roman" panose="02020603050405020304" pitchFamily="18" charset="0"/>
                <a:cs typeface="Times New Roman" panose="02020603050405020304" pitchFamily="18" charset="0"/>
              </a:rPr>
              <a:t>Functions in </a:t>
            </a:r>
            <a:r>
              <a:rPr lang="en-IN" sz="2000" dirty="0" smtClean="0">
                <a:latin typeface="Times New Roman" panose="02020603050405020304" pitchFamily="18" charset="0"/>
                <a:cs typeface="Times New Roman" panose="02020603050405020304" pitchFamily="18" charset="0"/>
              </a:rPr>
              <a:t>C:</a:t>
            </a:r>
          </a:p>
          <a:p>
            <a:pPr>
              <a:lnSpc>
                <a:spcPct val="170000"/>
              </a:lnSpc>
              <a:spcBef>
                <a:spcPts val="0"/>
              </a:spcBef>
            </a:pPr>
            <a:r>
              <a:rPr lang="en-IN" sz="2000" dirty="0" smtClean="0">
                <a:latin typeface="Times New Roman" panose="02020603050405020304" pitchFamily="18" charset="0"/>
                <a:cs typeface="Times New Roman" panose="02020603050405020304" pitchFamily="18" charset="0"/>
              </a:rPr>
              <a:t>Here, </a:t>
            </a:r>
            <a:r>
              <a:rPr lang="en-IN" sz="2000" dirty="0">
                <a:latin typeface="Times New Roman" panose="02020603050405020304" pitchFamily="18" charset="0"/>
                <a:cs typeface="Times New Roman" panose="02020603050405020304" pitchFamily="18" charset="0"/>
              </a:rPr>
              <a:t>you will be introduced to functions (both user-defined and standard library functions) in C programming. Also, you will learn why functions are used in programming</a:t>
            </a:r>
            <a:r>
              <a:rPr lang="en-IN" sz="2000" dirty="0" smtClean="0">
                <a:latin typeface="Times New Roman" panose="02020603050405020304" pitchFamily="18" charset="0"/>
                <a:cs typeface="Times New Roman" panose="02020603050405020304" pitchFamily="18" charset="0"/>
              </a:rPr>
              <a:t>.</a:t>
            </a:r>
          </a:p>
          <a:p>
            <a:pPr>
              <a:lnSpc>
                <a:spcPct val="170000"/>
              </a:lnSpc>
              <a:spcBef>
                <a:spcPts val="0"/>
              </a:spcBef>
            </a:pPr>
            <a:r>
              <a:rPr lang="en-IN" sz="2000" dirty="0">
                <a:latin typeface="Times New Roman" panose="02020603050405020304" pitchFamily="18" charset="0"/>
                <a:cs typeface="Times New Roman" panose="02020603050405020304" pitchFamily="18" charset="0"/>
              </a:rPr>
              <a:t>A function is a block of code that performs a specific task.</a:t>
            </a:r>
          </a:p>
          <a:p>
            <a:pPr>
              <a:lnSpc>
                <a:spcPct val="170000"/>
              </a:lnSpc>
              <a:spcBef>
                <a:spcPts val="0"/>
              </a:spcBef>
            </a:pPr>
            <a:r>
              <a:rPr lang="en-IN" sz="2000" dirty="0" smtClean="0">
                <a:latin typeface="Times New Roman" panose="02020603050405020304" pitchFamily="18" charset="0"/>
                <a:cs typeface="Times New Roman" panose="02020603050405020304" pitchFamily="18" charset="0"/>
              </a:rPr>
              <a:t>Dividing </a:t>
            </a:r>
            <a:r>
              <a:rPr lang="en-IN" sz="2000" dirty="0">
                <a:latin typeface="Times New Roman" panose="02020603050405020304" pitchFamily="18" charset="0"/>
                <a:cs typeface="Times New Roman" panose="02020603050405020304" pitchFamily="18" charset="0"/>
              </a:rPr>
              <a:t>a complex problem into smaller chunks makes our program easy to understand and reuse.</a:t>
            </a:r>
          </a:p>
        </p:txBody>
      </p:sp>
    </p:spTree>
    <p:extLst>
      <p:ext uri="{BB962C8B-B14F-4D97-AF65-F5344CB8AC3E}">
        <p14:creationId xmlns:p14="http://schemas.microsoft.com/office/powerpoint/2010/main" xmlns="" val="386794498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42900"/>
            <a:ext cx="10515600" cy="5834063"/>
          </a:xfrm>
        </p:spPr>
        <p:txBody>
          <a:bodyPr>
            <a:normAutofit/>
          </a:bodyPr>
          <a:lstStyle/>
          <a:p>
            <a:pPr marL="0" indent="0">
              <a:buNone/>
            </a:pPr>
            <a:r>
              <a:rPr lang="en-IN" sz="3600" dirty="0">
                <a:solidFill>
                  <a:srgbClr val="C00000"/>
                </a:solidFill>
              </a:rPr>
              <a:t>Types of function</a:t>
            </a:r>
          </a:p>
          <a:p>
            <a:r>
              <a:rPr lang="en-IN" sz="3600" dirty="0"/>
              <a:t>There are two types of function in C programming</a:t>
            </a:r>
            <a:r>
              <a:rPr lang="en-IN" sz="3600" dirty="0" smtClean="0"/>
              <a:t>:</a:t>
            </a:r>
            <a:endParaRPr lang="en-IN" sz="3600" dirty="0"/>
          </a:p>
          <a:p>
            <a:pPr>
              <a:buFont typeface="Wingdings" panose="05000000000000000000" pitchFamily="2" charset="2"/>
              <a:buChar char="ü"/>
            </a:pPr>
            <a:r>
              <a:rPr lang="en-IN" sz="3600" dirty="0"/>
              <a:t>Standard library functions</a:t>
            </a:r>
          </a:p>
          <a:p>
            <a:pPr>
              <a:buFont typeface="Wingdings" panose="05000000000000000000" pitchFamily="2" charset="2"/>
              <a:buChar char="ü"/>
            </a:pPr>
            <a:r>
              <a:rPr lang="en-IN" sz="3600" dirty="0"/>
              <a:t>User-defined </a:t>
            </a:r>
            <a:r>
              <a:rPr lang="en-IN" sz="3600" dirty="0" smtClean="0"/>
              <a:t>functions</a:t>
            </a:r>
          </a:p>
          <a:p>
            <a:endParaRPr lang="en-IN" sz="3600" dirty="0"/>
          </a:p>
          <a:p>
            <a:endParaRPr lang="en-IN" sz="3600" dirty="0"/>
          </a:p>
        </p:txBody>
      </p:sp>
    </p:spTree>
    <p:extLst>
      <p:ext uri="{BB962C8B-B14F-4D97-AF65-F5344CB8AC3E}">
        <p14:creationId xmlns:p14="http://schemas.microsoft.com/office/powerpoint/2010/main" xmlns="" val="256662332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6482" y="0"/>
            <a:ext cx="9444318" cy="1417638"/>
          </a:xfrm>
        </p:spPr>
        <p:txBody>
          <a:bodyPr>
            <a:normAutofit fontScale="90000"/>
          </a:bodyPr>
          <a:lstStyle/>
          <a:p>
            <a:pPr algn="l"/>
            <a:r>
              <a:rPr lang="en-US" sz="3100" b="1" dirty="0">
                <a:latin typeface="Times New Roman" panose="02020603050405020304" pitchFamily="18" charset="0"/>
                <a:cs typeface="Times New Roman" panose="02020603050405020304" pitchFamily="18" charset="0"/>
              </a:rPr>
              <a:t/>
            </a:r>
            <a:br>
              <a:rPr lang="en-US" sz="3100" b="1" dirty="0">
                <a:latin typeface="Times New Roman" panose="02020603050405020304" pitchFamily="18" charset="0"/>
                <a:cs typeface="Times New Roman" panose="02020603050405020304" pitchFamily="18" charset="0"/>
              </a:rPr>
            </a:br>
            <a:r>
              <a:rPr lang="en-US" sz="3600" b="1" dirty="0">
                <a:latin typeface="Times New Roman" pitchFamily="18" charset="0"/>
                <a:cs typeface="Times New Roman" pitchFamily="18" charset="0"/>
              </a:rPr>
              <a:t>Why we need functions in C: </a:t>
            </a:r>
            <a:r>
              <a:rPr lang="en-US" sz="3100" b="1" dirty="0">
                <a:latin typeface="Times New Roman" pitchFamily="18" charset="0"/>
                <a:cs typeface="Times New Roman" pitchFamily="18" charset="0"/>
              </a:rPr>
              <a:t/>
            </a:r>
            <a:br>
              <a:rPr lang="en-US" sz="3100" b="1" dirty="0">
                <a:latin typeface="Times New Roman" pitchFamily="18" charset="0"/>
                <a:cs typeface="Times New Roman" pitchFamily="18" charset="0"/>
              </a:rPr>
            </a:br>
            <a:r>
              <a:rPr lang="en-US" sz="3100" b="1" dirty="0">
                <a:latin typeface="Times New Roman" pitchFamily="18" charset="0"/>
                <a:cs typeface="Times New Roman" pitchFamily="18" charset="0"/>
              </a:rPr>
              <a:t>Functions are used because of following reasons </a:t>
            </a:r>
            <a:r>
              <a:rPr lang="en-US" b="1" dirty="0" smtClean="0">
                <a:latin typeface="Times New Roman" pitchFamily="18" charset="0"/>
                <a:cs typeface="Times New Roman" pitchFamily="18" charset="0"/>
              </a:rPr>
              <a:t>–</a:t>
            </a:r>
            <a:br>
              <a:rPr lang="en-US" b="1" dirty="0" smtClean="0">
                <a:latin typeface="Times New Roman" pitchFamily="18" charset="0"/>
                <a:cs typeface="Times New Roman" pitchFamily="18" charset="0"/>
              </a:rPr>
            </a:b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59223" y="1417638"/>
            <a:ext cx="10515600" cy="4351338"/>
          </a:xfrm>
        </p:spPr>
        <p:txBody>
          <a:bodyPr>
            <a:noAutofit/>
          </a:bodyPr>
          <a:lstStyle/>
          <a:p>
            <a:pPr algn="just">
              <a:lnSpc>
                <a:spcPct val="150000"/>
              </a:lnSpc>
            </a:pPr>
            <a:r>
              <a:rPr lang="en-US" sz="2000" dirty="0" smtClean="0">
                <a:latin typeface="Times New Roman" pitchFamily="18" charset="0"/>
                <a:cs typeface="Times New Roman" pitchFamily="18" charset="0"/>
              </a:rPr>
              <a:t>C functions are used to avoid rewriting same logic/code again and again in a program.</a:t>
            </a:r>
          </a:p>
          <a:p>
            <a:pPr algn="just">
              <a:lnSpc>
                <a:spcPct val="150000"/>
              </a:lnSpc>
            </a:pPr>
            <a:r>
              <a:rPr lang="en-US" sz="2000" dirty="0" smtClean="0">
                <a:latin typeface="Times New Roman" pitchFamily="18" charset="0"/>
                <a:cs typeface="Times New Roman" pitchFamily="18" charset="0"/>
              </a:rPr>
              <a:t>There is no limit in calling C functions to make use of same functionality wherever required.</a:t>
            </a:r>
          </a:p>
          <a:p>
            <a:pPr algn="just">
              <a:lnSpc>
                <a:spcPct val="150000"/>
              </a:lnSpc>
            </a:pPr>
            <a:r>
              <a:rPr lang="en-US" sz="2000" dirty="0" smtClean="0">
                <a:latin typeface="Times New Roman" pitchFamily="18" charset="0"/>
                <a:cs typeface="Times New Roman" pitchFamily="18" charset="0"/>
              </a:rPr>
              <a:t>We can call functions any number of times in a program and from any place in a program.</a:t>
            </a:r>
          </a:p>
          <a:p>
            <a:pPr algn="just">
              <a:lnSpc>
                <a:spcPct val="150000"/>
              </a:lnSpc>
            </a:pPr>
            <a:r>
              <a:rPr lang="en-US" sz="2000" dirty="0" smtClean="0">
                <a:latin typeface="Times New Roman" pitchFamily="18" charset="0"/>
                <a:cs typeface="Times New Roman" pitchFamily="18" charset="0"/>
              </a:rPr>
              <a:t>A large C program can easily be tracked when it is divided into functions.</a:t>
            </a:r>
          </a:p>
          <a:p>
            <a:pPr algn="just">
              <a:lnSpc>
                <a:spcPct val="150000"/>
              </a:lnSpc>
            </a:pPr>
            <a:r>
              <a:rPr lang="en-US" sz="2000" dirty="0" smtClean="0">
                <a:latin typeface="Times New Roman" pitchFamily="18" charset="0"/>
                <a:cs typeface="Times New Roman" pitchFamily="18" charset="0"/>
              </a:rPr>
              <a:t>The core concept of C functions are, re-usability, dividing a big task into small pieces to achieve the functionality and to improve understandability of very large C programs.</a:t>
            </a:r>
            <a:r>
              <a:rPr lang="en-US" sz="2000" dirty="0">
                <a:latin typeface="Times New Roman" pitchFamily="18" charset="0"/>
                <a:cs typeface="Times New Roman" pitchFamily="18" charset="0"/>
              </a:rPr>
              <a:t/>
            </a:r>
            <a:br>
              <a:rPr lang="en-US" sz="2000" dirty="0">
                <a:latin typeface="Times New Roman" pitchFamily="18" charset="0"/>
                <a:cs typeface="Times New Roman" pitchFamily="18" charset="0"/>
              </a:rPr>
            </a:b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xmlns="" val="333397501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0342" y="399143"/>
            <a:ext cx="10243457" cy="1219200"/>
          </a:xfrm>
        </p:spPr>
        <p:txBody>
          <a:bodyPr>
            <a:noAutofit/>
          </a:bodyPr>
          <a:lstStyle/>
          <a:p>
            <a:pPr algn="l"/>
            <a:r>
              <a:rPr lang="en-US" sz="2400" b="1" dirty="0" smtClean="0">
                <a:solidFill>
                  <a:srgbClr val="FF0000"/>
                </a:solidFill>
                <a:latin typeface="Times New Roman" panose="02020603050405020304" pitchFamily="18" charset="0"/>
                <a:cs typeface="Times New Roman" panose="02020603050405020304" pitchFamily="18" charset="0"/>
              </a:rPr>
              <a:t/>
            </a:r>
            <a:br>
              <a:rPr lang="en-US" sz="2400" b="1" dirty="0" smtClean="0">
                <a:solidFill>
                  <a:srgbClr val="FF0000"/>
                </a:solidFill>
                <a:latin typeface="Times New Roman" panose="02020603050405020304" pitchFamily="18" charset="0"/>
                <a:cs typeface="Times New Roman" panose="02020603050405020304" pitchFamily="18" charset="0"/>
              </a:rPr>
            </a:br>
            <a:r>
              <a:rPr lang="en-US" sz="2400" b="1" dirty="0" smtClean="0">
                <a:solidFill>
                  <a:srgbClr val="FF0000"/>
                </a:solidFill>
                <a:latin typeface="Times New Roman" panose="02020603050405020304" pitchFamily="18" charset="0"/>
                <a:cs typeface="Times New Roman" panose="02020603050405020304" pitchFamily="18" charset="0"/>
              </a:rPr>
              <a:t>Function declaration, function call and function definition:</a:t>
            </a:r>
            <a:r>
              <a:rPr lang="en-US" sz="2400" dirty="0" smtClean="0">
                <a:solidFill>
                  <a:srgbClr val="FF0000"/>
                </a:solidFill>
                <a:latin typeface="Times New Roman" panose="02020603050405020304" pitchFamily="18" charset="0"/>
                <a:cs typeface="Times New Roman" panose="02020603050405020304" pitchFamily="18" charset="0"/>
              </a:rPr>
              <a:t/>
            </a:r>
            <a:br>
              <a:rPr lang="en-US" sz="2400" dirty="0" smtClean="0">
                <a:solidFill>
                  <a:srgbClr val="FF0000"/>
                </a:solidFill>
                <a:latin typeface="Times New Roman" panose="02020603050405020304" pitchFamily="18" charset="0"/>
                <a:cs typeface="Times New Roman" panose="02020603050405020304" pitchFamily="18" charset="0"/>
              </a:rPr>
            </a:br>
            <a:endParaRPr lang="en-US" sz="24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Autofit/>
          </a:bodyPr>
          <a:lstStyle/>
          <a:p>
            <a:pPr fontAlgn="base">
              <a:lnSpc>
                <a:spcPct val="150000"/>
              </a:lnSpc>
              <a:buNone/>
            </a:pPr>
            <a:r>
              <a:rPr lang="en-US" sz="2000" b="1" dirty="0">
                <a:latin typeface="Times New Roman" panose="02020603050405020304" pitchFamily="18" charset="0"/>
                <a:cs typeface="Times New Roman" panose="02020603050405020304" pitchFamily="18" charset="0"/>
              </a:rPr>
              <a:t>There are 3 aspects in each C function. They are:</a:t>
            </a:r>
            <a:endParaRPr lang="en-US" sz="2000" dirty="0">
              <a:latin typeface="Times New Roman" panose="02020603050405020304" pitchFamily="18" charset="0"/>
              <a:cs typeface="Times New Roman" panose="02020603050405020304" pitchFamily="18" charset="0"/>
            </a:endParaRPr>
          </a:p>
          <a:p>
            <a:pPr lvl="0">
              <a:lnSpc>
                <a:spcPct val="150000"/>
              </a:lnSpc>
            </a:pPr>
            <a:r>
              <a:rPr lang="en-US" sz="2000" b="1" dirty="0">
                <a:latin typeface="Times New Roman" panose="02020603050405020304" pitchFamily="18" charset="0"/>
                <a:cs typeface="Times New Roman" panose="02020603050405020304" pitchFamily="18" charset="0"/>
              </a:rPr>
              <a:t>Function declaration or prototype</a:t>
            </a:r>
            <a:r>
              <a:rPr lang="en-US" sz="2000" dirty="0">
                <a:latin typeface="Times New Roman" panose="02020603050405020304" pitchFamily="18" charset="0"/>
                <a:cs typeface="Times New Roman" panose="02020603050405020304" pitchFamily="18" charset="0"/>
              </a:rPr>
              <a:t>  – This informs compiler about the function name, function parameters and  return value’s data type.</a:t>
            </a:r>
          </a:p>
          <a:p>
            <a:pPr lvl="0">
              <a:lnSpc>
                <a:spcPct val="150000"/>
              </a:lnSpc>
            </a:pPr>
            <a:r>
              <a:rPr lang="en-US" sz="2000" b="1" dirty="0">
                <a:latin typeface="Times New Roman" panose="02020603050405020304" pitchFamily="18" charset="0"/>
                <a:cs typeface="Times New Roman" panose="02020603050405020304" pitchFamily="18" charset="0"/>
              </a:rPr>
              <a:t>Function call</a:t>
            </a:r>
            <a:r>
              <a:rPr lang="en-US" sz="2000" dirty="0">
                <a:latin typeface="Times New Roman" panose="02020603050405020304" pitchFamily="18" charset="0"/>
                <a:cs typeface="Times New Roman" panose="02020603050405020304" pitchFamily="18" charset="0"/>
              </a:rPr>
              <a:t> – This calls the actual function</a:t>
            </a:r>
          </a:p>
          <a:p>
            <a:pPr lvl="0">
              <a:lnSpc>
                <a:spcPct val="150000"/>
              </a:lnSpc>
            </a:pPr>
            <a:r>
              <a:rPr lang="en-US" sz="2000" b="1" dirty="0">
                <a:latin typeface="Times New Roman" panose="02020603050405020304" pitchFamily="18" charset="0"/>
                <a:cs typeface="Times New Roman" panose="02020603050405020304" pitchFamily="18" charset="0"/>
              </a:rPr>
              <a:t>Function definition</a:t>
            </a:r>
            <a:r>
              <a:rPr lang="en-US" sz="2000" dirty="0">
                <a:latin typeface="Times New Roman" panose="02020603050405020304" pitchFamily="18" charset="0"/>
                <a:cs typeface="Times New Roman" panose="02020603050405020304" pitchFamily="18" charset="0"/>
              </a:rPr>
              <a:t> – This contains all the statements to be executed.</a:t>
            </a:r>
          </a:p>
          <a:p>
            <a:pPr>
              <a:lnSpc>
                <a:spcPct val="150000"/>
              </a:lnSpc>
              <a:buNone/>
            </a:pPr>
            <a:r>
              <a:rPr lang="en-US" sz="2000" dirty="0">
                <a:latin typeface="Times New Roman" panose="02020603050405020304" pitchFamily="18" charset="0"/>
                <a:cs typeface="Times New Roman" panose="02020603050405020304" pitchFamily="18" charset="0"/>
              </a:rPr>
              <a:t> </a:t>
            </a:r>
          </a:p>
          <a:p>
            <a:pPr>
              <a:lnSpc>
                <a:spcPct val="150000"/>
              </a:lnSpc>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18791967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3143" y="15082"/>
            <a:ext cx="10515600" cy="754176"/>
          </a:xfrm>
        </p:spPr>
        <p:txBody>
          <a:bodyPr>
            <a:normAutofit/>
          </a:bodyPr>
          <a:lstStyle/>
          <a:p>
            <a:pPr algn="l"/>
            <a:r>
              <a:rPr lang="en-US" sz="2800" b="1" u="sng" dirty="0" smtClean="0">
                <a:solidFill>
                  <a:srgbClr val="FF0000"/>
                </a:solidFill>
                <a:latin typeface="Times New Roman" panose="02020603050405020304" pitchFamily="18" charset="0"/>
                <a:cs typeface="Times New Roman" panose="02020603050405020304" pitchFamily="18" charset="0"/>
              </a:rPr>
              <a:t>Function Definition:</a:t>
            </a:r>
            <a:endParaRPr lang="en-US" sz="28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53143" y="990600"/>
            <a:ext cx="10014857" cy="5867400"/>
          </a:xfrm>
        </p:spPr>
        <p:txBody>
          <a:bodyPr>
            <a:normAutofit fontScale="92500" lnSpcReduction="20000"/>
          </a:bodyPr>
          <a:lstStyle/>
          <a:p>
            <a:pPr>
              <a:buNone/>
            </a:pPr>
            <a:r>
              <a:rPr lang="en-US" sz="2000" dirty="0">
                <a:latin typeface="Times New Roman" pitchFamily="18" charset="0"/>
                <a:cs typeface="Times New Roman" pitchFamily="18" charset="0"/>
              </a:rPr>
              <a:t>Defining of function is nothing but give body of function that means write logic inside function body.</a:t>
            </a:r>
          </a:p>
          <a:p>
            <a:pPr>
              <a:buNone/>
            </a:pPr>
            <a:r>
              <a:rPr lang="en-US" sz="2000" b="1" i="1" dirty="0">
                <a:latin typeface="Times New Roman" pitchFamily="18" charset="0"/>
                <a:cs typeface="Times New Roman" pitchFamily="18" charset="0"/>
              </a:rPr>
              <a:t>General syntax for function Definition is,</a:t>
            </a:r>
            <a:endParaRPr lang="en-US" sz="2000" i="1" dirty="0">
              <a:latin typeface="Times New Roman" pitchFamily="18" charset="0"/>
              <a:cs typeface="Times New Roman" pitchFamily="18" charset="0"/>
            </a:endParaRPr>
          </a:p>
          <a:p>
            <a:pPr>
              <a:buNone/>
            </a:pPr>
            <a:r>
              <a:rPr lang="en-US" sz="2000" b="1" dirty="0">
                <a:latin typeface="Times New Roman" pitchFamily="18" charset="0"/>
                <a:cs typeface="Times New Roman" pitchFamily="18" charset="0"/>
              </a:rPr>
              <a:t>return type function Name(type1 parameter1, type2 parameter2,...)    </a:t>
            </a:r>
            <a:r>
              <a:rPr lang="en-US" sz="2000" b="1" dirty="0"/>
              <a:t>function 								              header</a:t>
            </a:r>
            <a:r>
              <a:rPr lang="en-US" sz="2000" dirty="0"/>
              <a:t> </a:t>
            </a:r>
            <a:r>
              <a:rPr lang="en-US" sz="2000" dirty="0">
                <a:latin typeface="Times New Roman" pitchFamily="18" charset="0"/>
                <a:cs typeface="Times New Roman" pitchFamily="18" charset="0"/>
              </a:rPr>
              <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a:t>
            </a:r>
          </a:p>
          <a:p>
            <a:pPr>
              <a:buNone/>
            </a:pPr>
            <a:r>
              <a:rPr lang="en-US" sz="2000" dirty="0">
                <a:latin typeface="Times New Roman" pitchFamily="18" charset="0"/>
                <a:cs typeface="Times New Roman" pitchFamily="18" charset="0"/>
              </a:rPr>
              <a:t>	 </a:t>
            </a:r>
          </a:p>
          <a:p>
            <a:pPr>
              <a:buNone/>
            </a:pPr>
            <a:r>
              <a:rPr lang="en-US" sz="2000" dirty="0">
                <a:latin typeface="Times New Roman" pitchFamily="18" charset="0"/>
                <a:cs typeface="Times New Roman" pitchFamily="18" charset="0"/>
              </a:rPr>
              <a:t>		</a:t>
            </a:r>
            <a:r>
              <a:rPr lang="en-US" sz="2000" dirty="0"/>
              <a:t>local variable declaration</a:t>
            </a:r>
            <a:r>
              <a:rPr lang="en-US" sz="2000" dirty="0">
                <a:latin typeface="Times New Roman" pitchFamily="18" charset="0"/>
                <a:cs typeface="Times New Roman" pitchFamily="18" charset="0"/>
              </a:rPr>
              <a:t>;               </a:t>
            </a:r>
            <a:r>
              <a:rPr lang="en-US" sz="2000" b="1" dirty="0"/>
              <a:t>body of the function</a:t>
            </a:r>
          </a:p>
          <a:p>
            <a:pPr>
              <a:buNone/>
            </a:pPr>
            <a:r>
              <a:rPr lang="en-US" sz="2000" b="1" dirty="0"/>
              <a:t>       	</a:t>
            </a:r>
            <a:r>
              <a:rPr lang="en-US" sz="2000" dirty="0"/>
              <a:t>function statements ;</a:t>
            </a:r>
            <a:endParaRPr lang="en-US" sz="2000" b="1" dirty="0"/>
          </a:p>
          <a:p>
            <a:pPr>
              <a:buNone/>
            </a:pPr>
            <a:r>
              <a:rPr lang="en-US" sz="2000" dirty="0"/>
              <a:t>		a return statement ;</a:t>
            </a:r>
            <a:endParaRPr lang="en-US" sz="2000" dirty="0">
              <a:latin typeface="Times New Roman" pitchFamily="18" charset="0"/>
              <a:cs typeface="Times New Roman" pitchFamily="18" charset="0"/>
            </a:endParaRPr>
          </a:p>
          <a:p>
            <a:pPr>
              <a:buNone/>
            </a:pPr>
            <a:endParaRPr lang="en-US" sz="2000" dirty="0">
              <a:latin typeface="Times New Roman" pitchFamily="18" charset="0"/>
              <a:cs typeface="Times New Roman" pitchFamily="18" charset="0"/>
            </a:endParaRPr>
          </a:p>
          <a:p>
            <a:pPr>
              <a:buNone/>
            </a:pPr>
            <a:r>
              <a:rPr lang="en-US" sz="2000" dirty="0">
                <a:latin typeface="Times New Roman" pitchFamily="18" charset="0"/>
                <a:cs typeface="Times New Roman" pitchFamily="18" charset="0"/>
              </a:rPr>
              <a:t>      }</a:t>
            </a:r>
          </a:p>
          <a:p>
            <a:pPr>
              <a:buNone/>
            </a:pPr>
            <a:r>
              <a:rPr lang="en-US" sz="2000" b="1" dirty="0"/>
              <a:t>Example:</a:t>
            </a:r>
          </a:p>
          <a:p>
            <a:pPr>
              <a:buNone/>
            </a:pPr>
            <a:r>
              <a:rPr lang="en-US" sz="2000" b="1" dirty="0"/>
              <a:t>	</a:t>
            </a:r>
            <a:r>
              <a:rPr lang="en-US" sz="2000" b="1" dirty="0" err="1">
                <a:latin typeface="Times New Roman" panose="02020603050405020304" pitchFamily="18" charset="0"/>
                <a:cs typeface="Times New Roman" panose="02020603050405020304" pitchFamily="18" charset="0"/>
              </a:rPr>
              <a:t>int</a:t>
            </a:r>
            <a:r>
              <a:rPr lang="en-US" sz="2000" b="1" dirty="0">
                <a:latin typeface="Times New Roman" panose="02020603050405020304" pitchFamily="18" charset="0"/>
                <a:cs typeface="Times New Roman" panose="02020603050405020304" pitchFamily="18" charset="0"/>
              </a:rPr>
              <a:t> add(</a:t>
            </a:r>
            <a:r>
              <a:rPr lang="en-US" sz="2000" b="1" dirty="0" err="1">
                <a:latin typeface="Times New Roman" panose="02020603050405020304" pitchFamily="18" charset="0"/>
                <a:cs typeface="Times New Roman" panose="02020603050405020304" pitchFamily="18" charset="0"/>
              </a:rPr>
              <a:t>int</a:t>
            </a:r>
            <a:r>
              <a:rPr lang="en-US" sz="2000" b="1" dirty="0">
                <a:latin typeface="Times New Roman" panose="02020603050405020304" pitchFamily="18" charset="0"/>
                <a:cs typeface="Times New Roman" panose="02020603050405020304" pitchFamily="18" charset="0"/>
              </a:rPr>
              <a:t> a, </a:t>
            </a:r>
            <a:r>
              <a:rPr lang="en-US" sz="2000" b="1" dirty="0" err="1">
                <a:latin typeface="Times New Roman" panose="02020603050405020304" pitchFamily="18" charset="0"/>
                <a:cs typeface="Times New Roman" panose="02020603050405020304" pitchFamily="18" charset="0"/>
              </a:rPr>
              <a:t>int</a:t>
            </a:r>
            <a:r>
              <a:rPr lang="en-US" sz="2000" b="1" dirty="0">
                <a:latin typeface="Times New Roman" panose="02020603050405020304" pitchFamily="18" charset="0"/>
                <a:cs typeface="Times New Roman" panose="02020603050405020304" pitchFamily="18" charset="0"/>
              </a:rPr>
              <a:t> b)   //Function Definition</a:t>
            </a:r>
            <a:endParaRPr lang="en-US" sz="2000" dirty="0">
              <a:latin typeface="Times New Roman" panose="02020603050405020304" pitchFamily="18" charset="0"/>
              <a:cs typeface="Times New Roman" panose="02020603050405020304" pitchFamily="18" charset="0"/>
            </a:endParaRPr>
          </a:p>
          <a:p>
            <a:pPr>
              <a:buNone/>
            </a:pPr>
            <a:r>
              <a:rPr lang="en-US" sz="2000" b="1" dirty="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pPr>
              <a:buNone/>
            </a:pP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int</a:t>
            </a:r>
            <a:r>
              <a:rPr lang="en-US" sz="2000" b="1" dirty="0">
                <a:latin typeface="Times New Roman" panose="02020603050405020304" pitchFamily="18" charset="0"/>
                <a:cs typeface="Times New Roman" panose="02020603050405020304" pitchFamily="18" charset="0"/>
              </a:rPr>
              <a:t> c;</a:t>
            </a:r>
          </a:p>
          <a:p>
            <a:pPr>
              <a:buNone/>
            </a:pPr>
            <a:r>
              <a:rPr lang="en-US" sz="2000" b="1" dirty="0">
                <a:latin typeface="Times New Roman" panose="02020603050405020304" pitchFamily="18" charset="0"/>
                <a:cs typeface="Times New Roman" panose="02020603050405020304" pitchFamily="18" charset="0"/>
              </a:rPr>
              <a:t>                 c=</a:t>
            </a:r>
            <a:r>
              <a:rPr lang="en-US" sz="2000" b="1" dirty="0" err="1">
                <a:latin typeface="Times New Roman" panose="02020603050405020304" pitchFamily="18" charset="0"/>
                <a:cs typeface="Times New Roman" panose="02020603050405020304" pitchFamily="18" charset="0"/>
              </a:rPr>
              <a:t>a+b</a:t>
            </a:r>
            <a:r>
              <a:rPr lang="en-US" sz="2000" b="1" dirty="0">
                <a:latin typeface="Times New Roman" panose="02020603050405020304" pitchFamily="18" charset="0"/>
                <a:cs typeface="Times New Roman" panose="02020603050405020304" pitchFamily="18" charset="0"/>
              </a:rPr>
              <a:t>;</a:t>
            </a:r>
          </a:p>
          <a:p>
            <a:pPr>
              <a:buNone/>
            </a:pPr>
            <a:r>
              <a:rPr lang="en-US" sz="2000" b="1" dirty="0">
                <a:latin typeface="Times New Roman" panose="02020603050405020304" pitchFamily="18" charset="0"/>
                <a:cs typeface="Times New Roman" panose="02020603050405020304" pitchFamily="18" charset="0"/>
              </a:rPr>
              <a:t>		return (c);</a:t>
            </a:r>
            <a:endParaRPr lang="en-US" sz="2000" dirty="0">
              <a:latin typeface="Times New Roman" panose="02020603050405020304" pitchFamily="18" charset="0"/>
              <a:cs typeface="Times New Roman" panose="02020603050405020304" pitchFamily="18" charset="0"/>
            </a:endParaRPr>
          </a:p>
          <a:p>
            <a:pPr>
              <a:buNone/>
            </a:pPr>
            <a:r>
              <a:rPr lang="en-US" sz="2000" b="1" dirty="0">
                <a:latin typeface="Times New Roman" panose="02020603050405020304" pitchFamily="18" charset="0"/>
                <a:cs typeface="Times New Roman" panose="02020603050405020304" pitchFamily="18" charset="0"/>
              </a:rPr>
              <a:t>	}</a:t>
            </a:r>
            <a:endParaRPr lang="en-US" sz="2000" dirty="0">
              <a:latin typeface="Times New Roman" pitchFamily="18" charset="0"/>
              <a:cs typeface="Times New Roman" pitchFamily="18" charset="0"/>
            </a:endParaRPr>
          </a:p>
          <a:p>
            <a:pPr>
              <a:buNone/>
            </a:pPr>
            <a:endParaRPr lang="en-US" sz="2000" dirty="0">
              <a:latin typeface="Times New Roman" pitchFamily="18" charset="0"/>
              <a:cs typeface="Times New Roman" pitchFamily="18" charset="0"/>
            </a:endParaRPr>
          </a:p>
          <a:p>
            <a:pPr>
              <a:buNone/>
            </a:pPr>
            <a:endParaRPr lang="en-US" dirty="0"/>
          </a:p>
        </p:txBody>
      </p:sp>
      <p:sp>
        <p:nvSpPr>
          <p:cNvPr id="4" name="Right Brace 3"/>
          <p:cNvSpPr/>
          <p:nvPr/>
        </p:nvSpPr>
        <p:spPr>
          <a:xfrm>
            <a:off x="8922657" y="1690688"/>
            <a:ext cx="468085" cy="5334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Right Brace 4"/>
          <p:cNvSpPr/>
          <p:nvPr/>
        </p:nvSpPr>
        <p:spPr>
          <a:xfrm>
            <a:off x="4463143" y="2102644"/>
            <a:ext cx="649514" cy="14478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xmlns="" val="5444538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83746"/>
          </a:xfrm>
        </p:spPr>
        <p:txBody>
          <a:bodyPr>
            <a:normAutofit/>
          </a:bodyPr>
          <a:lstStyle/>
          <a:p>
            <a:r>
              <a:rPr lang="en-IN" sz="2400" b="1" dirty="0">
                <a:solidFill>
                  <a:schemeClr val="accent4">
                    <a:lumMod val="75000"/>
                  </a:schemeClr>
                </a:solidFill>
              </a:rPr>
              <a:t>Following is the memory presentation of the above defined string in C/C++ −</a:t>
            </a:r>
          </a:p>
        </p:txBody>
      </p:sp>
      <p:pic>
        <p:nvPicPr>
          <p:cNvPr id="4" name="Picture 3"/>
          <p:cNvPicPr>
            <a:picLocks noChangeAspect="1"/>
          </p:cNvPicPr>
          <p:nvPr/>
        </p:nvPicPr>
        <p:blipFill>
          <a:blip r:embed="rId2"/>
          <a:stretch>
            <a:fillRect/>
          </a:stretch>
        </p:blipFill>
        <p:spPr>
          <a:xfrm>
            <a:off x="2551579" y="1501307"/>
            <a:ext cx="6031989" cy="2035269"/>
          </a:xfrm>
          <a:prstGeom prst="rect">
            <a:avLst/>
          </a:prstGeom>
        </p:spPr>
      </p:pic>
      <p:sp>
        <p:nvSpPr>
          <p:cNvPr id="5" name="Rectangle 4"/>
          <p:cNvSpPr/>
          <p:nvPr/>
        </p:nvSpPr>
        <p:spPr>
          <a:xfrm>
            <a:off x="1071282" y="3989011"/>
            <a:ext cx="10573871" cy="1200329"/>
          </a:xfrm>
          <a:prstGeom prst="rect">
            <a:avLst/>
          </a:prstGeom>
        </p:spPr>
        <p:txBody>
          <a:bodyPr wrap="square">
            <a:spAutoFit/>
          </a:bodyPr>
          <a:lstStyle/>
          <a:p>
            <a:pPr algn="just"/>
            <a:r>
              <a:rPr lang="en-IN" sz="2400" dirty="0">
                <a:solidFill>
                  <a:srgbClr val="C00000"/>
                </a:solidFill>
                <a:latin typeface="Times New Roman" panose="02020603050405020304" pitchFamily="18" charset="0"/>
                <a:cs typeface="Times New Roman" panose="02020603050405020304" pitchFamily="18" charset="0"/>
              </a:rPr>
              <a:t>Actually, you do not place the null character at the end of a string constant. The C compiler automatically places the '\0' at the end of the string when it initializes the array. Let us try to print the above mentioned string </a:t>
            </a:r>
            <a:r>
              <a:rPr lang="en-IN" sz="2400" dirty="0" smtClean="0">
                <a:solidFill>
                  <a:srgbClr val="C00000"/>
                </a:solidFill>
                <a:latin typeface="Times New Roman" panose="02020603050405020304" pitchFamily="18" charset="0"/>
                <a:cs typeface="Times New Roman" panose="02020603050405020304" pitchFamily="18" charset="0"/>
              </a:rPr>
              <a:t>(see the example in next slide)</a:t>
            </a:r>
            <a:endParaRPr lang="en-IN" sz="2400"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6314570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8519" y="820057"/>
            <a:ext cx="8229600" cy="291353"/>
          </a:xfrm>
        </p:spPr>
        <p:txBody>
          <a:bodyPr>
            <a:noAutofit/>
          </a:bodyPr>
          <a:lstStyle/>
          <a:p>
            <a:pPr algn="l"/>
            <a:r>
              <a:rPr lang="en-US" sz="2400" b="1" u="sng" dirty="0">
                <a:solidFill>
                  <a:srgbClr val="FF0000"/>
                </a:solidFill>
                <a:latin typeface="Times New Roman" panose="02020603050405020304" pitchFamily="18" charset="0"/>
                <a:cs typeface="Times New Roman" panose="02020603050405020304" pitchFamily="18" charset="0"/>
              </a:rPr>
              <a:t/>
            </a:r>
            <a:br>
              <a:rPr lang="en-US" sz="2400" b="1" u="sng" dirty="0">
                <a:solidFill>
                  <a:srgbClr val="FF0000"/>
                </a:solidFill>
                <a:latin typeface="Times New Roman" panose="02020603050405020304" pitchFamily="18" charset="0"/>
                <a:cs typeface="Times New Roman" panose="02020603050405020304" pitchFamily="18" charset="0"/>
              </a:rPr>
            </a:br>
            <a:r>
              <a:rPr lang="en-US" sz="2400" b="1" dirty="0">
                <a:solidFill>
                  <a:srgbClr val="FF0000"/>
                </a:solidFill>
                <a:latin typeface="Times New Roman" panose="02020603050405020304" pitchFamily="18" charset="0"/>
                <a:cs typeface="Times New Roman" panose="02020603050405020304" pitchFamily="18" charset="0"/>
              </a:rPr>
              <a:t>Calling a function:</a:t>
            </a:r>
            <a:r>
              <a:rPr lang="en-US" sz="2400" b="1" dirty="0" smtClean="0">
                <a:solidFill>
                  <a:srgbClr val="FF0000"/>
                </a:solidFill>
                <a:latin typeface="Times New Roman" panose="02020603050405020304" pitchFamily="18" charset="0"/>
                <a:cs typeface="Times New Roman" panose="02020603050405020304" pitchFamily="18" charset="0"/>
              </a:rPr>
              <a:t/>
            </a:r>
            <a:br>
              <a:rPr lang="en-US" sz="2400" b="1" dirty="0" smtClean="0">
                <a:solidFill>
                  <a:srgbClr val="FF0000"/>
                </a:solidFill>
                <a:latin typeface="Times New Roman" panose="02020603050405020304" pitchFamily="18" charset="0"/>
                <a:cs typeface="Times New Roman" panose="02020603050405020304" pitchFamily="18" charset="0"/>
              </a:rPr>
            </a:br>
            <a:endParaRPr lang="en-US" sz="24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59972" y="1613221"/>
            <a:ext cx="10717306" cy="3205523"/>
          </a:xfrm>
        </p:spPr>
        <p:txBody>
          <a:bodyPr>
            <a:noAutofit/>
          </a:bodyPr>
          <a:lstStyle/>
          <a:p>
            <a:pPr lvl="0" algn="just" fontAlgn="base">
              <a:lnSpc>
                <a:spcPct val="150000"/>
              </a:lnSpc>
              <a:spcBef>
                <a:spcPts val="0"/>
              </a:spcBef>
            </a:pPr>
            <a:r>
              <a:rPr lang="en-US" sz="1800" dirty="0" smtClean="0">
                <a:latin typeface="Times New Roman" panose="02020603050405020304" pitchFamily="18" charset="0"/>
                <a:cs typeface="Times New Roman" panose="02020603050405020304" pitchFamily="18" charset="0"/>
              </a:rPr>
              <a:t>When </a:t>
            </a:r>
            <a:r>
              <a:rPr lang="en-US" sz="1800" dirty="0">
                <a:latin typeface="Times New Roman" panose="02020603050405020304" pitchFamily="18" charset="0"/>
                <a:cs typeface="Times New Roman" panose="02020603050405020304" pitchFamily="18" charset="0"/>
              </a:rPr>
              <a:t>we call any function control goes to function body and execute entire code. For call any function just write name of function and if any parameter is required then pass parameter. </a:t>
            </a:r>
            <a:endParaRPr lang="en-US" sz="1600" i="1" dirty="0" smtClean="0">
              <a:solidFill>
                <a:srgbClr val="FF0000"/>
              </a:solidFill>
              <a:latin typeface="Times New Roman" panose="02020603050405020304" pitchFamily="18" charset="0"/>
              <a:cs typeface="Times New Roman" panose="02020603050405020304" pitchFamily="18" charset="0"/>
            </a:endParaRPr>
          </a:p>
          <a:p>
            <a:pPr lvl="0" algn="just" fontAlgn="base">
              <a:lnSpc>
                <a:spcPct val="150000"/>
              </a:lnSpc>
              <a:spcBef>
                <a:spcPts val="0"/>
              </a:spcBef>
              <a:buNone/>
            </a:pPr>
            <a:r>
              <a:rPr lang="en-US" sz="1800" b="1" i="1" dirty="0" smtClean="0">
                <a:solidFill>
                  <a:srgbClr val="FF0000"/>
                </a:solidFill>
                <a:latin typeface="Times New Roman" panose="02020603050405020304" pitchFamily="18" charset="0"/>
                <a:cs typeface="Times New Roman" panose="02020603050405020304" pitchFamily="18" charset="0"/>
              </a:rPr>
              <a:t>General </a:t>
            </a:r>
            <a:r>
              <a:rPr lang="en-US" sz="1800" b="1" i="1" dirty="0">
                <a:solidFill>
                  <a:srgbClr val="FF0000"/>
                </a:solidFill>
                <a:latin typeface="Times New Roman" panose="02020603050405020304" pitchFamily="18" charset="0"/>
                <a:cs typeface="Times New Roman" panose="02020603050405020304" pitchFamily="18" charset="0"/>
              </a:rPr>
              <a:t>syntax for function call  is,</a:t>
            </a:r>
            <a:endParaRPr lang="en-US" sz="1800" b="1" dirty="0">
              <a:solidFill>
                <a:srgbClr val="FF0000"/>
              </a:solidFill>
              <a:latin typeface="Times New Roman" panose="02020603050405020304" pitchFamily="18" charset="0"/>
              <a:cs typeface="Times New Roman" panose="02020603050405020304" pitchFamily="18" charset="0"/>
            </a:endParaRPr>
          </a:p>
          <a:p>
            <a:pPr fontAlgn="base">
              <a:lnSpc>
                <a:spcPct val="150000"/>
              </a:lnSpc>
              <a:spcBef>
                <a:spcPts val="0"/>
              </a:spcBef>
              <a:buNone/>
            </a:pPr>
            <a:r>
              <a:rPr lang="en-US" sz="2000" dirty="0">
                <a:latin typeface="Times New Roman" panose="02020603050405020304" pitchFamily="18" charset="0"/>
                <a:cs typeface="Times New Roman" panose="02020603050405020304" pitchFamily="18" charset="0"/>
              </a:rPr>
              <a:t>function_name(); </a:t>
            </a:r>
          </a:p>
          <a:p>
            <a:pPr fontAlgn="base">
              <a:lnSpc>
                <a:spcPct val="150000"/>
              </a:lnSpc>
              <a:spcBef>
                <a:spcPts val="0"/>
              </a:spcBef>
              <a:buNone/>
            </a:pPr>
            <a:r>
              <a:rPr lang="en-US" sz="2000" dirty="0">
                <a:latin typeface="Times New Roman" panose="02020603050405020304" pitchFamily="18" charset="0"/>
                <a:cs typeface="Times New Roman" panose="02020603050405020304" pitchFamily="18" charset="0"/>
              </a:rPr>
              <a:t>	 		or  </a:t>
            </a:r>
          </a:p>
          <a:p>
            <a:pPr fontAlgn="base">
              <a:lnSpc>
                <a:spcPct val="150000"/>
              </a:lnSpc>
              <a:spcBef>
                <a:spcPts val="0"/>
              </a:spcBef>
              <a:buNone/>
            </a:pPr>
            <a:r>
              <a:rPr lang="en-US" sz="2000" dirty="0">
                <a:latin typeface="Times New Roman" panose="02020603050405020304" pitchFamily="18" charset="0"/>
                <a:cs typeface="Times New Roman" panose="02020603050405020304" pitchFamily="18" charset="0"/>
              </a:rPr>
              <a:t>variable=</a:t>
            </a:r>
            <a:r>
              <a:rPr lang="en-US" sz="2000" dirty="0" err="1">
                <a:latin typeface="Times New Roman" panose="02020603050405020304" pitchFamily="18" charset="0"/>
                <a:cs typeface="Times New Roman" panose="02020603050405020304" pitchFamily="18" charset="0"/>
              </a:rPr>
              <a:t>function_name</a:t>
            </a:r>
            <a:r>
              <a:rPr lang="en-US" sz="2000" dirty="0">
                <a:latin typeface="Times New Roman" panose="02020603050405020304" pitchFamily="18" charset="0"/>
                <a:cs typeface="Times New Roman" panose="02020603050405020304" pitchFamily="18" charset="0"/>
              </a:rPr>
              <a:t>(argument or list of parameters</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a:lnSpc>
                <a:spcPct val="150000"/>
              </a:lnSpc>
              <a:spcBef>
                <a:spcPts val="0"/>
              </a:spcBef>
            </a:pPr>
            <a:r>
              <a:rPr lang="en-US" sz="2000" b="1" dirty="0">
                <a:latin typeface="Times New Roman" panose="02020603050405020304" pitchFamily="18" charset="0"/>
                <a:cs typeface="Times New Roman" panose="02020603050405020304" pitchFamily="18" charset="0"/>
              </a:rPr>
              <a:t>Note: </a:t>
            </a:r>
            <a:r>
              <a:rPr lang="en-US" sz="2000" i="1" dirty="0">
                <a:latin typeface="Times New Roman" panose="02020603050405020304" pitchFamily="18" charset="0"/>
                <a:cs typeface="Times New Roman" panose="02020603050405020304" pitchFamily="18" charset="0"/>
              </a:rPr>
              <a:t>At the time of function calling function must be terminated with  Semicolon </a:t>
            </a:r>
            <a:r>
              <a:rPr lang="en-US" sz="2000" i="1" dirty="0" err="1">
                <a:latin typeface="Times New Roman" panose="02020603050405020304" pitchFamily="18" charset="0"/>
                <a:cs typeface="Times New Roman" panose="02020603050405020304" pitchFamily="18" charset="0"/>
              </a:rPr>
              <a:t>i.e</a:t>
            </a:r>
            <a:r>
              <a:rPr lang="en-US" sz="2000" i="1" dirty="0">
                <a:latin typeface="Times New Roman" panose="02020603050405020304" pitchFamily="18" charset="0"/>
                <a:cs typeface="Times New Roman" panose="02020603050405020304" pitchFamily="18" charset="0"/>
              </a:rPr>
              <a:t> </a:t>
            </a:r>
            <a:r>
              <a:rPr lang="en-US" sz="2000" i="1" dirty="0">
                <a:solidFill>
                  <a:srgbClr val="FF0000"/>
                </a:solidFill>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a:t>
            </a:r>
            <a:r>
              <a:rPr lang="en-US" sz="2000" i="1" dirty="0">
                <a:solidFill>
                  <a:srgbClr val="FF0000"/>
                </a:solidFill>
                <a:latin typeface="Times New Roman" panose="02020603050405020304" pitchFamily="18" charset="0"/>
                <a:cs typeface="Times New Roman" panose="02020603050405020304" pitchFamily="18" charset="0"/>
              </a:rPr>
              <a:t> </a:t>
            </a:r>
            <a:r>
              <a:rPr lang="en-US" sz="2000" i="1" dirty="0" smtClean="0">
                <a:solidFill>
                  <a:srgbClr val="FF0000"/>
                </a:solidFill>
                <a:latin typeface="Times New Roman" panose="02020603050405020304" pitchFamily="18" charset="0"/>
                <a:cs typeface="Times New Roman" panose="02020603050405020304" pitchFamily="18" charset="0"/>
              </a:rPr>
              <a:t>'.</a:t>
            </a:r>
            <a:endParaRPr lang="en-US" sz="1200" b="1" dirty="0">
              <a:latin typeface="Times New Roman" panose="02020603050405020304" pitchFamily="18" charset="0"/>
              <a:cs typeface="Times New Roman" panose="02020603050405020304" pitchFamily="18" charset="0"/>
            </a:endParaRPr>
          </a:p>
          <a:p>
            <a:pPr>
              <a:lnSpc>
                <a:spcPct val="150000"/>
              </a:lnSpc>
              <a:spcBef>
                <a:spcPts val="0"/>
              </a:spcBef>
              <a:buNone/>
            </a:pPr>
            <a:endParaRPr lang="en-US" sz="1400" i="1" dirty="0">
              <a:latin typeface="Times New Roman" panose="02020603050405020304" pitchFamily="18" charset="0"/>
              <a:cs typeface="Times New Roman" panose="02020603050405020304" pitchFamily="18" charset="0"/>
            </a:endParaRPr>
          </a:p>
          <a:p>
            <a:pPr>
              <a:lnSpc>
                <a:spcPct val="150000"/>
              </a:lnSpc>
              <a:spcBef>
                <a:spcPts val="0"/>
              </a:spcBef>
            </a:pPr>
            <a:endParaRPr lang="en-US" sz="1400" dirty="0">
              <a:latin typeface="Times New Roman" panose="02020603050405020304" pitchFamily="18" charset="0"/>
              <a:cs typeface="Times New Roman" panose="02020603050405020304" pitchFamily="18" charset="0"/>
            </a:endParaRPr>
          </a:p>
          <a:p>
            <a:pPr>
              <a:lnSpc>
                <a:spcPct val="150000"/>
              </a:lnSpc>
              <a:spcBef>
                <a:spcPts val="0"/>
              </a:spcBef>
            </a:pP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383116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a:t>
            </a:r>
            <a:endParaRPr lang="en-IN" dirty="0"/>
          </a:p>
        </p:txBody>
      </p:sp>
      <p:sp>
        <p:nvSpPr>
          <p:cNvPr id="3" name="Content Placeholder 2"/>
          <p:cNvSpPr>
            <a:spLocks noGrp="1"/>
          </p:cNvSpPr>
          <p:nvPr>
            <p:ph idx="1"/>
          </p:nvPr>
        </p:nvSpPr>
        <p:spPr>
          <a:xfrm>
            <a:off x="968828" y="1520825"/>
            <a:ext cx="10515600" cy="4351338"/>
          </a:xfrm>
        </p:spPr>
        <p:txBody>
          <a:bodyPr>
            <a:normAutofit fontScale="77500" lnSpcReduction="20000"/>
          </a:bodyPr>
          <a:lstStyle/>
          <a:p>
            <a:pPr>
              <a:lnSpc>
                <a:spcPct val="150000"/>
              </a:lnSpc>
              <a:spcBef>
                <a:spcPts val="0"/>
              </a:spcBef>
              <a:buNone/>
            </a:pPr>
            <a:r>
              <a:rPr lang="en-US" b="1" dirty="0">
                <a:latin typeface="Times New Roman" panose="02020603050405020304" pitchFamily="18" charset="0"/>
                <a:cs typeface="Times New Roman" panose="02020603050405020304" pitchFamily="18" charset="0"/>
              </a:rPr>
              <a:t>void main()</a:t>
            </a:r>
            <a:endParaRPr lang="en-US" dirty="0">
              <a:latin typeface="Times New Roman" panose="02020603050405020304" pitchFamily="18" charset="0"/>
              <a:cs typeface="Times New Roman" panose="02020603050405020304" pitchFamily="18" charset="0"/>
            </a:endParaRPr>
          </a:p>
          <a:p>
            <a:pPr>
              <a:lnSpc>
                <a:spcPct val="150000"/>
              </a:lnSpc>
              <a:spcBef>
                <a:spcPts val="0"/>
              </a:spcBef>
              <a:buNone/>
            </a:pPr>
            <a:r>
              <a:rPr lang="en-US" b="1"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a:lnSpc>
                <a:spcPct val="150000"/>
              </a:lnSpc>
              <a:spcBef>
                <a:spcPts val="0"/>
              </a:spcBef>
              <a:buNone/>
            </a:pP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int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x,y,sum</a:t>
            </a:r>
            <a:r>
              <a:rPr lang="en-US" dirty="0">
                <a:latin typeface="Times New Roman" panose="02020603050405020304" pitchFamily="18" charset="0"/>
                <a:cs typeface="Times New Roman" panose="02020603050405020304" pitchFamily="18" charset="0"/>
              </a:rPr>
              <a:t>;</a:t>
            </a:r>
          </a:p>
          <a:p>
            <a:pPr>
              <a:lnSpc>
                <a:spcPct val="150000"/>
              </a:lnSpc>
              <a:spcBef>
                <a:spcPts val="0"/>
              </a:spcBef>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printf</a:t>
            </a:r>
            <a:r>
              <a:rPr lang="en-US" dirty="0">
                <a:latin typeface="Times New Roman" panose="02020603050405020304" pitchFamily="18" charset="0"/>
                <a:cs typeface="Times New Roman" panose="02020603050405020304" pitchFamily="18" charset="0"/>
              </a:rPr>
              <a:t>("\n Enter the x and y values:");</a:t>
            </a:r>
          </a:p>
          <a:p>
            <a:pPr>
              <a:lnSpc>
                <a:spcPct val="150000"/>
              </a:lnSpc>
              <a:spcBef>
                <a:spcPts val="0"/>
              </a:spcBef>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scanf</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d%d</a:t>
            </a:r>
            <a:r>
              <a:rPr lang="en-US" dirty="0">
                <a:latin typeface="Times New Roman" panose="02020603050405020304" pitchFamily="18" charset="0"/>
                <a:cs typeface="Times New Roman" panose="02020603050405020304" pitchFamily="18" charset="0"/>
              </a:rPr>
              <a:t>",&amp;</a:t>
            </a:r>
            <a:r>
              <a:rPr lang="en-US" dirty="0" err="1">
                <a:latin typeface="Times New Roman" panose="02020603050405020304" pitchFamily="18" charset="0"/>
                <a:cs typeface="Times New Roman" panose="02020603050405020304" pitchFamily="18" charset="0"/>
              </a:rPr>
              <a:t>x,&amp;y</a:t>
            </a:r>
            <a:r>
              <a:rPr lang="en-US" dirty="0">
                <a:latin typeface="Times New Roman" panose="02020603050405020304" pitchFamily="18" charset="0"/>
                <a:cs typeface="Times New Roman" panose="02020603050405020304" pitchFamily="18" charset="0"/>
              </a:rPr>
              <a:t>);</a:t>
            </a:r>
          </a:p>
          <a:p>
            <a:pPr>
              <a:lnSpc>
                <a:spcPct val="150000"/>
              </a:lnSpc>
              <a:spcBef>
                <a:spcPts val="0"/>
              </a:spcBef>
              <a:buNone/>
            </a:pPr>
            <a:r>
              <a:rPr lang="en-US" dirty="0">
                <a:latin typeface="Times New Roman" panose="02020603050405020304" pitchFamily="18" charset="0"/>
                <a:cs typeface="Times New Roman" panose="02020603050405020304" pitchFamily="18" charset="0"/>
              </a:rPr>
              <a:t>	sum= add(</a:t>
            </a:r>
            <a:r>
              <a:rPr lang="en-US" dirty="0" err="1">
                <a:latin typeface="Times New Roman" panose="02020603050405020304" pitchFamily="18" charset="0"/>
                <a:cs typeface="Times New Roman" panose="02020603050405020304" pitchFamily="18" charset="0"/>
              </a:rPr>
              <a:t>x,y</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dirty="0" smtClean="0">
                <a:solidFill>
                  <a:srgbClr val="FF0000"/>
                </a:solidFill>
                <a:latin typeface="Times New Roman" panose="02020603050405020304" pitchFamily="18" charset="0"/>
                <a:cs typeface="Times New Roman" panose="02020603050405020304" pitchFamily="18" charset="0"/>
              </a:rPr>
              <a:t>/*Function calling or calling a function</a:t>
            </a:r>
            <a:endParaRPr lang="en-US" dirty="0">
              <a:solidFill>
                <a:srgbClr val="FF0000"/>
              </a:solidFill>
              <a:latin typeface="Times New Roman" panose="02020603050405020304" pitchFamily="18" charset="0"/>
              <a:cs typeface="Times New Roman" panose="02020603050405020304" pitchFamily="18" charset="0"/>
            </a:endParaRPr>
          </a:p>
          <a:p>
            <a:pPr>
              <a:lnSpc>
                <a:spcPct val="150000"/>
              </a:lnSpc>
              <a:spcBef>
                <a:spcPts val="0"/>
              </a:spcBef>
              <a:buNone/>
            </a:pPr>
            <a:r>
              <a:rPr lang="en-US" dirty="0">
                <a:latin typeface="Times New Roman" panose="02020603050405020304" pitchFamily="18" charset="0"/>
                <a:cs typeface="Times New Roman" panose="02020603050405020304" pitchFamily="18" charset="0"/>
              </a:rPr>
              <a:t>	prints("\n Sum of the two numbers: %</a:t>
            </a:r>
            <a:r>
              <a:rPr lang="en-US" dirty="0" err="1">
                <a:latin typeface="Times New Roman" panose="02020603050405020304" pitchFamily="18" charset="0"/>
                <a:cs typeface="Times New Roman" panose="02020603050405020304" pitchFamily="18" charset="0"/>
              </a:rPr>
              <a:t>d“,sum</a:t>
            </a:r>
            <a:r>
              <a:rPr lang="en-US" dirty="0">
                <a:latin typeface="Times New Roman" panose="02020603050405020304" pitchFamily="18" charset="0"/>
                <a:cs typeface="Times New Roman" panose="02020603050405020304" pitchFamily="18" charset="0"/>
              </a:rPr>
              <a:t>);</a:t>
            </a:r>
          </a:p>
          <a:p>
            <a:pPr>
              <a:lnSpc>
                <a:spcPct val="150000"/>
              </a:lnSpc>
              <a:spcBef>
                <a:spcPts val="0"/>
              </a:spcBef>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getch</a:t>
            </a:r>
            <a:r>
              <a:rPr lang="en-US" dirty="0">
                <a:latin typeface="Times New Roman" panose="02020603050405020304" pitchFamily="18" charset="0"/>
                <a:cs typeface="Times New Roman" panose="02020603050405020304" pitchFamily="18" charset="0"/>
              </a:rPr>
              <a:t>();</a:t>
            </a:r>
          </a:p>
          <a:p>
            <a:pPr>
              <a:lnSpc>
                <a:spcPct val="150000"/>
              </a:lnSpc>
              <a:spcBef>
                <a:spcPts val="0"/>
              </a:spcBef>
              <a:buNone/>
            </a:pPr>
            <a:r>
              <a:rPr lang="en-US" b="1"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xmlns="" val="395853630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55146"/>
          </a:xfrm>
        </p:spPr>
        <p:txBody>
          <a:bodyPr>
            <a:normAutofit/>
          </a:bodyPr>
          <a:lstStyle/>
          <a:p>
            <a:r>
              <a:rPr lang="en-US" sz="2000" b="1" dirty="0" smtClean="0">
                <a:solidFill>
                  <a:srgbClr val="FF0000"/>
                </a:solidFill>
                <a:latin typeface="Times New Roman" panose="02020603050405020304" pitchFamily="18" charset="0"/>
                <a:cs typeface="Times New Roman" panose="02020603050405020304" pitchFamily="18" charset="0"/>
              </a:rPr>
              <a:t>Example of Function</a:t>
            </a:r>
            <a:endParaRPr lang="en-US" sz="2000" b="1" dirty="0">
              <a:solidFill>
                <a:srgbClr val="FF0000"/>
              </a:solidFill>
              <a:latin typeface="Times New Roman" panose="02020603050405020304" pitchFamily="18" charset="0"/>
              <a:cs typeface="Times New Roman" panose="02020603050405020304" pitchFamily="18" charset="0"/>
            </a:endParaRPr>
          </a:p>
        </p:txBody>
      </p:sp>
      <p:pic>
        <p:nvPicPr>
          <p:cNvPr id="3" name="Picture 2"/>
          <p:cNvPicPr/>
          <p:nvPr/>
        </p:nvPicPr>
        <p:blipFill>
          <a:blip r:embed="rId2"/>
          <a:srcRect/>
          <a:stretch>
            <a:fillRect/>
          </a:stretch>
        </p:blipFill>
        <p:spPr bwMode="auto">
          <a:xfrm>
            <a:off x="1510552" y="820272"/>
            <a:ext cx="7924800" cy="5486399"/>
          </a:xfrm>
          <a:prstGeom prst="rect">
            <a:avLst/>
          </a:prstGeom>
          <a:noFill/>
          <a:ln w="9525">
            <a:noFill/>
            <a:miter lim="800000"/>
            <a:headEnd/>
            <a:tailEnd/>
          </a:ln>
        </p:spPr>
      </p:pic>
      <p:sp>
        <p:nvSpPr>
          <p:cNvPr id="4" name="TextBox 3"/>
          <p:cNvSpPr txBox="1"/>
          <p:nvPr/>
        </p:nvSpPr>
        <p:spPr>
          <a:xfrm>
            <a:off x="8969188" y="3101806"/>
            <a:ext cx="2492188" cy="369332"/>
          </a:xfrm>
          <a:prstGeom prst="rect">
            <a:avLst/>
          </a:prstGeom>
          <a:noFill/>
          <a:ln>
            <a:solidFill>
              <a:schemeClr val="tx1"/>
            </a:solidFill>
          </a:ln>
        </p:spPr>
        <p:txBody>
          <a:bodyPr wrap="square" rtlCol="0">
            <a:spAutoFit/>
          </a:bodyPr>
          <a:lstStyle/>
          <a:p>
            <a:r>
              <a:rPr lang="en-IN" dirty="0" smtClean="0">
                <a:ln w="0"/>
                <a:effectLst>
                  <a:outerShdw blurRad="38100" dist="19050" dir="2700000" algn="tl" rotWithShape="0">
                    <a:schemeClr val="dk1">
                      <a:alpha val="40000"/>
                    </a:schemeClr>
                  </a:outerShdw>
                </a:effectLst>
              </a:rPr>
              <a:t>Calling a function</a:t>
            </a:r>
            <a:endParaRPr lang="en-IN" dirty="0">
              <a:ln w="0"/>
              <a:effectLst>
                <a:outerShdw blurRad="38100" dist="19050" dir="2700000" algn="tl" rotWithShape="0">
                  <a:schemeClr val="dk1">
                    <a:alpha val="40000"/>
                  </a:schemeClr>
                </a:outerShdw>
              </a:effectLst>
            </a:endParaRPr>
          </a:p>
        </p:txBody>
      </p:sp>
      <p:cxnSp>
        <p:nvCxnSpPr>
          <p:cNvPr id="6" name="Straight Arrow Connector 5"/>
          <p:cNvCxnSpPr/>
          <p:nvPr/>
        </p:nvCxnSpPr>
        <p:spPr>
          <a:xfrm flipV="1">
            <a:off x="7678271" y="3286472"/>
            <a:ext cx="1290917" cy="27699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46795217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rcRect/>
          <a:stretch>
            <a:fillRect/>
          </a:stretch>
        </p:blipFill>
        <p:spPr bwMode="auto">
          <a:xfrm>
            <a:off x="1707776" y="918882"/>
            <a:ext cx="8162365" cy="3572435"/>
          </a:xfrm>
          <a:prstGeom prst="rect">
            <a:avLst/>
          </a:prstGeom>
          <a:noFill/>
          <a:ln w="9525">
            <a:noFill/>
            <a:miter lim="800000"/>
            <a:headEnd/>
            <a:tailEnd/>
          </a:ln>
        </p:spPr>
      </p:pic>
    </p:spTree>
    <p:extLst>
      <p:ext uri="{BB962C8B-B14F-4D97-AF65-F5344CB8AC3E}">
        <p14:creationId xmlns:p14="http://schemas.microsoft.com/office/powerpoint/2010/main" xmlns="" val="317856278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85788"/>
            <a:ext cx="10515600" cy="5591175"/>
          </a:xfrm>
        </p:spPr>
        <p:txBody>
          <a:bodyPr>
            <a:normAutofit/>
          </a:bodyPr>
          <a:lstStyle/>
          <a:p>
            <a:pPr>
              <a:buClr>
                <a:schemeClr val="tx2"/>
              </a:buClr>
              <a:buFont typeface="Wingdings" panose="05000000000000000000" pitchFamily="2" charset="2"/>
              <a:buChar char="v"/>
            </a:pPr>
            <a:r>
              <a:rPr lang="en-IN" b="1" dirty="0">
                <a:solidFill>
                  <a:srgbClr val="FF0000"/>
                </a:solidFill>
              </a:rPr>
              <a:t>Standard library functions</a:t>
            </a:r>
          </a:p>
          <a:p>
            <a:pPr algn="just"/>
            <a:r>
              <a:rPr lang="en-IN" dirty="0">
                <a:latin typeface="Times New Roman" panose="02020603050405020304" pitchFamily="18" charset="0"/>
                <a:cs typeface="Times New Roman" panose="02020603050405020304" pitchFamily="18" charset="0"/>
              </a:rPr>
              <a:t>The </a:t>
            </a:r>
            <a:r>
              <a:rPr lang="en-IN" dirty="0">
                <a:solidFill>
                  <a:srgbClr val="C00000"/>
                </a:solidFill>
                <a:latin typeface="Times New Roman" panose="02020603050405020304" pitchFamily="18" charset="0"/>
                <a:cs typeface="Times New Roman" panose="02020603050405020304" pitchFamily="18" charset="0"/>
              </a:rPr>
              <a:t>standard library functions </a:t>
            </a:r>
            <a:r>
              <a:rPr lang="en-IN" dirty="0">
                <a:latin typeface="Times New Roman" panose="02020603050405020304" pitchFamily="18" charset="0"/>
                <a:cs typeface="Times New Roman" panose="02020603050405020304" pitchFamily="18" charset="0"/>
              </a:rPr>
              <a:t>are </a:t>
            </a:r>
            <a:r>
              <a:rPr lang="en-IN" dirty="0">
                <a:solidFill>
                  <a:srgbClr val="C00000"/>
                </a:solidFill>
                <a:latin typeface="Times New Roman" panose="02020603050405020304" pitchFamily="18" charset="0"/>
                <a:cs typeface="Times New Roman" panose="02020603050405020304" pitchFamily="18" charset="0"/>
              </a:rPr>
              <a:t>built-in</a:t>
            </a:r>
            <a:r>
              <a:rPr lang="en-IN" dirty="0">
                <a:latin typeface="Times New Roman" panose="02020603050405020304" pitchFamily="18" charset="0"/>
                <a:cs typeface="Times New Roman" panose="02020603050405020304" pitchFamily="18" charset="0"/>
              </a:rPr>
              <a:t> functions in C programming</a:t>
            </a:r>
            <a:r>
              <a:rPr lang="en-IN" dirty="0" smtClean="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These functions are defined in header files. </a:t>
            </a:r>
            <a:endParaRPr lang="en-IN" dirty="0" smtClean="0">
              <a:latin typeface="Times New Roman" panose="02020603050405020304" pitchFamily="18" charset="0"/>
              <a:cs typeface="Times New Roman" panose="02020603050405020304" pitchFamily="18" charset="0"/>
            </a:endParaRPr>
          </a:p>
          <a:p>
            <a:pPr marL="0" indent="0" algn="just">
              <a:buNone/>
            </a:pPr>
            <a:r>
              <a:rPr lang="en-IN" dirty="0" smtClean="0">
                <a:solidFill>
                  <a:srgbClr val="FF0000"/>
                </a:solidFill>
                <a:latin typeface="Times New Roman" panose="02020603050405020304" pitchFamily="18" charset="0"/>
                <a:cs typeface="Times New Roman" panose="02020603050405020304" pitchFamily="18" charset="0"/>
              </a:rPr>
              <a:t>For </a:t>
            </a:r>
            <a:r>
              <a:rPr lang="en-IN" dirty="0">
                <a:solidFill>
                  <a:srgbClr val="FF0000"/>
                </a:solidFill>
                <a:latin typeface="Times New Roman" panose="02020603050405020304" pitchFamily="18" charset="0"/>
                <a:cs typeface="Times New Roman" panose="02020603050405020304" pitchFamily="18" charset="0"/>
              </a:rPr>
              <a:t>example</a:t>
            </a:r>
            <a:r>
              <a:rPr lang="en-IN" dirty="0" smtClean="0">
                <a:solidFill>
                  <a:srgbClr val="FF0000"/>
                </a:solidFill>
                <a:latin typeface="Times New Roman" panose="02020603050405020304" pitchFamily="18" charset="0"/>
                <a:cs typeface="Times New Roman" panose="02020603050405020304" pitchFamily="18" charset="0"/>
              </a:rPr>
              <a:t>,</a:t>
            </a:r>
            <a:endParaRPr lang="en-IN" dirty="0">
              <a:solidFill>
                <a:srgbClr val="FF0000"/>
              </a:solidFill>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The </a:t>
            </a:r>
            <a:r>
              <a:rPr lang="en-IN" b="1" dirty="0">
                <a:solidFill>
                  <a:srgbClr val="FFC000"/>
                </a:solidFill>
                <a:latin typeface="Times New Roman" panose="02020603050405020304" pitchFamily="18" charset="0"/>
                <a:cs typeface="Times New Roman" panose="02020603050405020304" pitchFamily="18" charset="0"/>
              </a:rPr>
              <a:t>printf()</a:t>
            </a:r>
            <a:r>
              <a:rPr lang="en-IN" b="1"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is a standard library function to send formatted output to the screen (display output on the screen). This function is defined in the </a:t>
            </a:r>
            <a:r>
              <a:rPr lang="en-IN" b="1" dirty="0">
                <a:solidFill>
                  <a:srgbClr val="FFC000"/>
                </a:solidFill>
                <a:latin typeface="Times New Roman" panose="02020603050405020304" pitchFamily="18" charset="0"/>
                <a:cs typeface="Times New Roman" panose="02020603050405020304" pitchFamily="18" charset="0"/>
              </a:rPr>
              <a:t>stdio.h</a:t>
            </a:r>
            <a:r>
              <a:rPr lang="en-IN" dirty="0">
                <a:latin typeface="Times New Roman" panose="02020603050405020304" pitchFamily="18" charset="0"/>
                <a:cs typeface="Times New Roman" panose="02020603050405020304" pitchFamily="18" charset="0"/>
              </a:rPr>
              <a:t> header file.</a:t>
            </a:r>
          </a:p>
          <a:p>
            <a:pPr algn="just"/>
            <a:r>
              <a:rPr lang="en-IN" dirty="0">
                <a:latin typeface="Times New Roman" panose="02020603050405020304" pitchFamily="18" charset="0"/>
                <a:cs typeface="Times New Roman" panose="02020603050405020304" pitchFamily="18" charset="0"/>
              </a:rPr>
              <a:t>Hence, to use the printf()function, we need to include the stdio.h header file using #include &lt;stdio.h&gt;.</a:t>
            </a:r>
          </a:p>
          <a:p>
            <a:pPr algn="just"/>
            <a:r>
              <a:rPr lang="en-IN" dirty="0">
                <a:latin typeface="Times New Roman" panose="02020603050405020304" pitchFamily="18" charset="0"/>
                <a:cs typeface="Times New Roman" panose="02020603050405020304" pitchFamily="18" charset="0"/>
              </a:rPr>
              <a:t>The </a:t>
            </a:r>
            <a:r>
              <a:rPr lang="en-IN" b="1" dirty="0" err="1">
                <a:solidFill>
                  <a:schemeClr val="accent6">
                    <a:lumMod val="75000"/>
                  </a:schemeClr>
                </a:solidFill>
                <a:latin typeface="Times New Roman" panose="02020603050405020304" pitchFamily="18" charset="0"/>
                <a:cs typeface="Times New Roman" panose="02020603050405020304" pitchFamily="18" charset="0"/>
              </a:rPr>
              <a:t>sqrt</a:t>
            </a:r>
            <a:r>
              <a:rPr lang="en-IN" b="1" dirty="0">
                <a:solidFill>
                  <a:schemeClr val="accent6">
                    <a:lumMod val="75000"/>
                  </a:schemeClr>
                </a:solidFill>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function calculates the square root of a number. The function is defined in the </a:t>
            </a:r>
            <a:r>
              <a:rPr lang="en-IN" b="1" dirty="0" err="1">
                <a:solidFill>
                  <a:schemeClr val="accent6">
                    <a:lumMod val="75000"/>
                  </a:schemeClr>
                </a:solidFill>
                <a:latin typeface="Times New Roman" panose="02020603050405020304" pitchFamily="18" charset="0"/>
                <a:cs typeface="Times New Roman" panose="02020603050405020304" pitchFamily="18" charset="0"/>
              </a:rPr>
              <a:t>math.h</a:t>
            </a:r>
            <a:r>
              <a:rPr lang="en-IN" dirty="0">
                <a:latin typeface="Times New Roman" panose="02020603050405020304" pitchFamily="18" charset="0"/>
                <a:cs typeface="Times New Roman" panose="02020603050405020304" pitchFamily="18" charset="0"/>
              </a:rPr>
              <a:t> header file. </a:t>
            </a:r>
          </a:p>
        </p:txBody>
      </p:sp>
    </p:spTree>
    <p:extLst>
      <p:ext uri="{BB962C8B-B14F-4D97-AF65-F5344CB8AC3E}">
        <p14:creationId xmlns:p14="http://schemas.microsoft.com/office/powerpoint/2010/main" xmlns="" val="215966466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78224"/>
            <a:ext cx="10515600" cy="5598739"/>
          </a:xfrm>
        </p:spPr>
        <p:txBody>
          <a:bodyPr/>
          <a:lstStyle/>
          <a:p>
            <a:pPr algn="just">
              <a:lnSpc>
                <a:spcPct val="150000"/>
              </a:lnSpc>
            </a:pPr>
            <a:r>
              <a:rPr lang="en-IN" b="1" dirty="0">
                <a:latin typeface="Times New Roman" panose="02020603050405020304" pitchFamily="18" charset="0"/>
                <a:cs typeface="Times New Roman" panose="02020603050405020304" pitchFamily="18" charset="0"/>
              </a:rPr>
              <a:t>Predefined standard library functions </a:t>
            </a:r>
            <a:r>
              <a:rPr lang="en-IN" dirty="0">
                <a:latin typeface="Times New Roman" panose="02020603050405020304" pitchFamily="18" charset="0"/>
                <a:cs typeface="Times New Roman" panose="02020603050405020304" pitchFamily="18" charset="0"/>
              </a:rPr>
              <a:t>– such as puts(), gets(), printf(), </a:t>
            </a:r>
            <a:r>
              <a:rPr lang="en-IN" dirty="0" err="1" smtClean="0">
                <a:latin typeface="Times New Roman" panose="02020603050405020304" pitchFamily="18" charset="0"/>
                <a:cs typeface="Times New Roman" panose="02020603050405020304" pitchFamily="18" charset="0"/>
              </a:rPr>
              <a:t>scanf</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etc</a:t>
            </a:r>
            <a:r>
              <a:rPr lang="en-IN" dirty="0">
                <a:latin typeface="Times New Roman" panose="02020603050405020304" pitchFamily="18" charset="0"/>
                <a:cs typeface="Times New Roman" panose="02020603050405020304" pitchFamily="18" charset="0"/>
              </a:rPr>
              <a:t> – These are the functions which already have a </a:t>
            </a:r>
            <a:r>
              <a:rPr lang="en-IN" dirty="0" smtClean="0">
                <a:latin typeface="Times New Roman" panose="02020603050405020304" pitchFamily="18" charset="0"/>
                <a:cs typeface="Times New Roman" panose="02020603050405020304" pitchFamily="18" charset="0"/>
              </a:rPr>
              <a:t>definition in </a:t>
            </a:r>
            <a:r>
              <a:rPr lang="en-IN" dirty="0">
                <a:latin typeface="Times New Roman" panose="02020603050405020304" pitchFamily="18" charset="0"/>
                <a:cs typeface="Times New Roman" panose="02020603050405020304" pitchFamily="18" charset="0"/>
              </a:rPr>
              <a:t>header files (.h files like stdio.h), so we just call them </a:t>
            </a:r>
            <a:r>
              <a:rPr lang="en-IN" dirty="0" smtClean="0">
                <a:latin typeface="Times New Roman" panose="02020603050405020304" pitchFamily="18" charset="0"/>
                <a:cs typeface="Times New Roman" panose="02020603050405020304" pitchFamily="18" charset="0"/>
              </a:rPr>
              <a:t>whenever there </a:t>
            </a:r>
            <a:r>
              <a:rPr lang="en-IN" dirty="0">
                <a:latin typeface="Times New Roman" panose="02020603050405020304" pitchFamily="18" charset="0"/>
                <a:cs typeface="Times New Roman" panose="02020603050405020304" pitchFamily="18" charset="0"/>
              </a:rPr>
              <a:t>is a need to use </a:t>
            </a:r>
            <a:r>
              <a:rPr lang="en-IN" dirty="0" smtClean="0">
                <a:latin typeface="Times New Roman" panose="02020603050405020304" pitchFamily="18" charset="0"/>
                <a:cs typeface="Times New Roman" panose="02020603050405020304" pitchFamily="18" charset="0"/>
              </a:rPr>
              <a:t>them</a:t>
            </a:r>
          </a:p>
          <a:p>
            <a:pPr algn="just">
              <a:lnSpc>
                <a:spcPct val="150000"/>
              </a:lnSpc>
            </a:pPr>
            <a:r>
              <a:rPr lang="en-IN" b="1" dirty="0">
                <a:latin typeface="Times New Roman" panose="02020603050405020304" pitchFamily="18" charset="0"/>
                <a:cs typeface="Times New Roman" panose="02020603050405020304" pitchFamily="18" charset="0"/>
              </a:rPr>
              <a:t>User Defined functions </a:t>
            </a:r>
            <a:r>
              <a:rPr lang="en-IN" dirty="0">
                <a:latin typeface="Times New Roman" panose="02020603050405020304" pitchFamily="18" charset="0"/>
                <a:cs typeface="Times New Roman" panose="02020603050405020304" pitchFamily="18" charset="0"/>
              </a:rPr>
              <a:t>– The functions that we create in a program are known as user defined functions.(You can also create functions as per your needs. Such functions created by the user are known as </a:t>
            </a:r>
            <a:r>
              <a:rPr lang="en-IN" dirty="0" smtClean="0">
                <a:latin typeface="Times New Roman" panose="02020603050405020304" pitchFamily="18" charset="0"/>
                <a:cs typeface="Times New Roman" panose="02020603050405020304" pitchFamily="18" charset="0"/>
              </a:rPr>
              <a:t>user-defined functions.)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59341051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types of functions in C"/>
          <p:cNvPicPr/>
          <p:nvPr/>
        </p:nvPicPr>
        <p:blipFill rotWithShape="1">
          <a:blip r:embed="rId2"/>
          <a:srcRect l="8142" r="9558"/>
          <a:stretch/>
        </p:blipFill>
        <p:spPr bwMode="auto">
          <a:xfrm>
            <a:off x="712693" y="762000"/>
            <a:ext cx="4814047" cy="4119283"/>
          </a:xfrm>
          <a:prstGeom prst="rect">
            <a:avLst/>
          </a:prstGeom>
          <a:noFill/>
          <a:ln w="9525">
            <a:noFill/>
            <a:miter lim="800000"/>
            <a:headEnd/>
            <a:tailEnd/>
          </a:ln>
        </p:spPr>
      </p:pic>
      <p:pic>
        <p:nvPicPr>
          <p:cNvPr id="3" name="Picture 2" descr="C Functions"/>
          <p:cNvPicPr/>
          <p:nvPr/>
        </p:nvPicPr>
        <p:blipFill>
          <a:blip r:embed="rId3"/>
          <a:srcRect/>
          <a:stretch>
            <a:fillRect/>
          </a:stretch>
        </p:blipFill>
        <p:spPr bwMode="auto">
          <a:xfrm>
            <a:off x="5526740" y="762000"/>
            <a:ext cx="5876366" cy="3971364"/>
          </a:xfrm>
          <a:prstGeom prst="rect">
            <a:avLst/>
          </a:prstGeom>
          <a:noFill/>
          <a:ln w="9525">
            <a:noFill/>
            <a:miter lim="800000"/>
            <a:headEnd/>
            <a:tailEnd/>
          </a:ln>
        </p:spPr>
      </p:pic>
    </p:spTree>
    <p:extLst>
      <p:ext uri="{BB962C8B-B14F-4D97-AF65-F5344CB8AC3E}">
        <p14:creationId xmlns:p14="http://schemas.microsoft.com/office/powerpoint/2010/main" xmlns="" val="351400524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85763"/>
            <a:ext cx="10515600" cy="5791200"/>
          </a:xfrm>
        </p:spPr>
        <p:txBody>
          <a:bodyPr/>
          <a:lstStyle/>
          <a:p>
            <a:pPr>
              <a:lnSpc>
                <a:spcPct val="150000"/>
              </a:lnSpc>
              <a:spcBef>
                <a:spcPts val="0"/>
              </a:spcBef>
              <a:buFont typeface="Wingdings" panose="05000000000000000000" pitchFamily="2" charset="2"/>
              <a:buChar char="v"/>
            </a:pPr>
            <a:r>
              <a:rPr lang="en-IN" b="1" dirty="0" smtClean="0">
                <a:solidFill>
                  <a:srgbClr val="FF0000"/>
                </a:solidFill>
              </a:rPr>
              <a:t>User-defined function</a:t>
            </a:r>
          </a:p>
          <a:p>
            <a:pPr algn="just">
              <a:lnSpc>
                <a:spcPct val="150000"/>
              </a:lnSpc>
              <a:spcBef>
                <a:spcPts val="0"/>
              </a:spcBef>
            </a:pPr>
            <a:r>
              <a:rPr lang="en-IN" sz="2400" dirty="0" smtClean="0">
                <a:latin typeface="Times New Roman" panose="02020603050405020304" pitchFamily="18" charset="0"/>
                <a:cs typeface="Times New Roman" panose="02020603050405020304" pitchFamily="18" charset="0"/>
              </a:rPr>
              <a:t>You can also create functions as per your need. Such functions </a:t>
            </a:r>
            <a:r>
              <a:rPr lang="en-IN" sz="2400" dirty="0" smtClean="0">
                <a:solidFill>
                  <a:schemeClr val="accent6">
                    <a:lumMod val="75000"/>
                  </a:schemeClr>
                </a:solidFill>
                <a:latin typeface="Times New Roman" panose="02020603050405020304" pitchFamily="18" charset="0"/>
                <a:cs typeface="Times New Roman" panose="02020603050405020304" pitchFamily="18" charset="0"/>
              </a:rPr>
              <a:t>created by the user </a:t>
            </a:r>
            <a:r>
              <a:rPr lang="en-IN" sz="2400" dirty="0" smtClean="0">
                <a:latin typeface="Times New Roman" panose="02020603050405020304" pitchFamily="18" charset="0"/>
                <a:cs typeface="Times New Roman" panose="02020603050405020304" pitchFamily="18" charset="0"/>
              </a:rPr>
              <a:t>are known as </a:t>
            </a:r>
            <a:r>
              <a:rPr lang="en-IN" sz="2400" dirty="0" smtClean="0">
                <a:solidFill>
                  <a:schemeClr val="accent6">
                    <a:lumMod val="75000"/>
                  </a:schemeClr>
                </a:solidFill>
                <a:latin typeface="Times New Roman" panose="02020603050405020304" pitchFamily="18" charset="0"/>
                <a:cs typeface="Times New Roman" panose="02020603050405020304" pitchFamily="18" charset="0"/>
              </a:rPr>
              <a:t>user-defined functions</a:t>
            </a:r>
            <a:r>
              <a:rPr lang="en-IN" sz="2400" dirty="0" smtClean="0">
                <a:latin typeface="Times New Roman" panose="02020603050405020304" pitchFamily="18" charset="0"/>
                <a:cs typeface="Times New Roman" panose="02020603050405020304" pitchFamily="18" charset="0"/>
              </a:rPr>
              <a:t>.</a:t>
            </a:r>
          </a:p>
          <a:p>
            <a:pPr algn="just">
              <a:lnSpc>
                <a:spcPct val="150000"/>
              </a:lnSpc>
              <a:spcBef>
                <a:spcPts val="0"/>
              </a:spcBef>
            </a:pPr>
            <a:r>
              <a:rPr lang="en-IN" sz="2400" dirty="0">
                <a:latin typeface="Times New Roman" panose="02020603050405020304" pitchFamily="18" charset="0"/>
                <a:cs typeface="Times New Roman" panose="02020603050405020304" pitchFamily="18" charset="0"/>
              </a:rPr>
              <a:t>How user-defined function works</a:t>
            </a:r>
            <a:r>
              <a:rPr lang="en-IN" sz="2400" dirty="0" smtClean="0">
                <a:latin typeface="Times New Roman" panose="02020603050405020304" pitchFamily="18" charset="0"/>
                <a:cs typeface="Times New Roman" panose="02020603050405020304" pitchFamily="18" charset="0"/>
              </a:rPr>
              <a:t>?</a:t>
            </a:r>
          </a:p>
          <a:p>
            <a:pPr algn="just">
              <a:lnSpc>
                <a:spcPct val="150000"/>
              </a:lnSpc>
              <a:spcBef>
                <a:spcPts val="0"/>
              </a:spcBef>
            </a:pPr>
            <a:r>
              <a:rPr lang="en-IN" sz="2400" dirty="0">
                <a:latin typeface="Times New Roman" panose="02020603050405020304" pitchFamily="18" charset="0"/>
                <a:cs typeface="Times New Roman" panose="02020603050405020304" pitchFamily="18" charset="0"/>
              </a:rPr>
              <a:t>The execution of a C program </a:t>
            </a:r>
            <a:r>
              <a:rPr lang="en-IN" sz="2400" dirty="0" smtClean="0">
                <a:latin typeface="Times New Roman" panose="02020603050405020304" pitchFamily="18" charset="0"/>
                <a:cs typeface="Times New Roman" panose="02020603050405020304" pitchFamily="18" charset="0"/>
              </a:rPr>
              <a:t>begins</a:t>
            </a:r>
          </a:p>
          <a:p>
            <a:pPr marL="0" indent="0" algn="just">
              <a:lnSpc>
                <a:spcPct val="150000"/>
              </a:lnSpc>
              <a:spcBef>
                <a:spcPts val="0"/>
              </a:spcBef>
              <a:buNone/>
            </a:pPr>
            <a:r>
              <a:rPr lang="en-IN" sz="2400" dirty="0" smtClean="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from the main() function</a:t>
            </a:r>
            <a:r>
              <a:rPr lang="en-IN" sz="2400" dirty="0" smtClean="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a:p>
            <a:pPr algn="just">
              <a:lnSpc>
                <a:spcPct val="150000"/>
              </a:lnSpc>
              <a:spcBef>
                <a:spcPts val="0"/>
              </a:spcBef>
            </a:pPr>
            <a:r>
              <a:rPr lang="en-IN" sz="2400" dirty="0">
                <a:latin typeface="Times New Roman" panose="02020603050405020304" pitchFamily="18" charset="0"/>
                <a:cs typeface="Times New Roman" panose="02020603050405020304" pitchFamily="18" charset="0"/>
              </a:rPr>
              <a:t>When the compiler encounters </a:t>
            </a:r>
            <a:endParaRPr lang="en-IN" sz="24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IN" sz="2400" dirty="0" err="1" smtClean="0">
                <a:latin typeface="Times New Roman" panose="02020603050405020304" pitchFamily="18" charset="0"/>
                <a:cs typeface="Times New Roman" panose="02020603050405020304" pitchFamily="18" charset="0"/>
              </a:rPr>
              <a:t>functionName</a:t>
            </a:r>
            <a:r>
              <a:rPr lang="en-IN" sz="2400" dirty="0" smtClean="0">
                <a:latin typeface="Times New Roman" panose="02020603050405020304" pitchFamily="18" charset="0"/>
                <a:cs typeface="Times New Roman" panose="02020603050405020304" pitchFamily="18" charset="0"/>
              </a:rPr>
              <a:t>();,</a:t>
            </a:r>
          </a:p>
          <a:p>
            <a:pPr marL="0" indent="0" algn="just">
              <a:lnSpc>
                <a:spcPct val="150000"/>
              </a:lnSpc>
              <a:spcBef>
                <a:spcPts val="0"/>
              </a:spcBef>
              <a:buNone/>
            </a:pPr>
            <a:r>
              <a:rPr lang="en-IN" sz="2400" dirty="0" smtClean="0">
                <a:latin typeface="Times New Roman" panose="02020603050405020304" pitchFamily="18" charset="0"/>
                <a:cs typeface="Times New Roman" panose="02020603050405020304" pitchFamily="18" charset="0"/>
              </a:rPr>
              <a:t>control </a:t>
            </a:r>
            <a:r>
              <a:rPr lang="en-IN" sz="2400" dirty="0">
                <a:latin typeface="Times New Roman" panose="02020603050405020304" pitchFamily="18" charset="0"/>
                <a:cs typeface="Times New Roman" panose="02020603050405020304" pitchFamily="18" charset="0"/>
              </a:rPr>
              <a:t>of the program jumps to</a:t>
            </a:r>
            <a:endParaRPr lang="en-IN" sz="24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IN" sz="2400" dirty="0">
                <a:latin typeface="Times New Roman" panose="02020603050405020304" pitchFamily="18" charset="0"/>
                <a:cs typeface="Times New Roman" panose="02020603050405020304" pitchFamily="18" charset="0"/>
              </a:rPr>
              <a:t>void </a:t>
            </a:r>
            <a:r>
              <a:rPr lang="en-IN" sz="2400" dirty="0" err="1">
                <a:latin typeface="Times New Roman" panose="02020603050405020304" pitchFamily="18" charset="0"/>
                <a:cs typeface="Times New Roman" panose="02020603050405020304" pitchFamily="18" charset="0"/>
              </a:rPr>
              <a:t>functionName</a:t>
            </a:r>
            <a:r>
              <a:rPr lang="en-IN" sz="2400" dirty="0">
                <a:latin typeface="Times New Roman" panose="02020603050405020304" pitchFamily="18" charset="0"/>
                <a:cs typeface="Times New Roman" panose="02020603050405020304" pitchFamily="18" charset="0"/>
              </a:rPr>
              <a:t>()</a:t>
            </a:r>
          </a:p>
        </p:txBody>
      </p:sp>
      <p:pic>
        <p:nvPicPr>
          <p:cNvPr id="4" name="Picture 3"/>
          <p:cNvPicPr>
            <a:picLocks noChangeAspect="1"/>
          </p:cNvPicPr>
          <p:nvPr/>
        </p:nvPicPr>
        <p:blipFill>
          <a:blip r:embed="rId2"/>
          <a:stretch>
            <a:fillRect/>
          </a:stretch>
        </p:blipFill>
        <p:spPr>
          <a:xfrm>
            <a:off x="7023568" y="1483097"/>
            <a:ext cx="2743200" cy="4972895"/>
          </a:xfrm>
          <a:prstGeom prst="rect">
            <a:avLst/>
          </a:prstGeom>
        </p:spPr>
      </p:pic>
      <p:sp>
        <p:nvSpPr>
          <p:cNvPr id="7" name="Right Arrow 6"/>
          <p:cNvSpPr/>
          <p:nvPr/>
        </p:nvSpPr>
        <p:spPr>
          <a:xfrm>
            <a:off x="5643563" y="2328862"/>
            <a:ext cx="985837" cy="314325"/>
          </a:xfrm>
          <a:prstGeom prst="rightArrow">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IN">
              <a:solidFill>
                <a:srgbClr val="FFFF00"/>
              </a:solidFill>
            </a:endParaRPr>
          </a:p>
        </p:txBody>
      </p:sp>
    </p:spTree>
    <p:extLst>
      <p:ext uri="{BB962C8B-B14F-4D97-AF65-F5344CB8AC3E}">
        <p14:creationId xmlns:p14="http://schemas.microsoft.com/office/powerpoint/2010/main" xmlns="" val="292934710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143249" y="314325"/>
            <a:ext cx="5386388" cy="5955466"/>
          </a:xfrm>
          <a:prstGeom prst="rect">
            <a:avLst/>
          </a:prstGeom>
        </p:spPr>
      </p:pic>
    </p:spTree>
    <p:extLst>
      <p:ext uri="{BB962C8B-B14F-4D97-AF65-F5344CB8AC3E}">
        <p14:creationId xmlns:p14="http://schemas.microsoft.com/office/powerpoint/2010/main" xmlns="" val="204763405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4144"/>
            <a:ext cx="10515600" cy="649288"/>
          </a:xfrm>
        </p:spPr>
        <p:txBody>
          <a:bodyPr>
            <a:normAutofit fontScale="90000"/>
          </a:bodyPr>
          <a:lstStyle/>
          <a:p>
            <a:r>
              <a:rPr lang="en-IN" b="1" dirty="0"/>
              <a:t>Example: User-defined function</a:t>
            </a:r>
          </a:p>
        </p:txBody>
      </p:sp>
      <p:sp>
        <p:nvSpPr>
          <p:cNvPr id="3" name="Content Placeholder 2"/>
          <p:cNvSpPr>
            <a:spLocks noGrp="1"/>
          </p:cNvSpPr>
          <p:nvPr>
            <p:ph idx="1"/>
          </p:nvPr>
        </p:nvSpPr>
        <p:spPr>
          <a:xfrm>
            <a:off x="838200" y="783432"/>
            <a:ext cx="10515600" cy="4933950"/>
          </a:xfrm>
        </p:spPr>
        <p:txBody>
          <a:bodyPr/>
          <a:lstStyle/>
          <a:p>
            <a:r>
              <a:rPr lang="en-IN" dirty="0"/>
              <a:t>Here is an example to add two integers. To perform this task, we have created an user-defined </a:t>
            </a:r>
            <a:r>
              <a:rPr lang="en-IN" dirty="0" err="1">
                <a:solidFill>
                  <a:srgbClr val="FF0000"/>
                </a:solidFill>
              </a:rPr>
              <a:t>addNumbers</a:t>
            </a:r>
            <a:r>
              <a:rPr lang="en-IN" dirty="0" smtClean="0">
                <a:solidFill>
                  <a:srgbClr val="FF0000"/>
                </a:solidFill>
              </a:rPr>
              <a:t>().</a:t>
            </a:r>
          </a:p>
          <a:p>
            <a:endParaRPr lang="en-IN" dirty="0">
              <a:solidFill>
                <a:srgbClr val="FF0000"/>
              </a:solidFill>
            </a:endParaRPr>
          </a:p>
        </p:txBody>
      </p:sp>
      <p:pic>
        <p:nvPicPr>
          <p:cNvPr id="4" name="Picture 3"/>
          <p:cNvPicPr>
            <a:picLocks noChangeAspect="1"/>
          </p:cNvPicPr>
          <p:nvPr/>
        </p:nvPicPr>
        <p:blipFill>
          <a:blip r:embed="rId2"/>
          <a:stretch>
            <a:fillRect/>
          </a:stretch>
        </p:blipFill>
        <p:spPr>
          <a:xfrm>
            <a:off x="2757487" y="1647823"/>
            <a:ext cx="5689887" cy="5110163"/>
          </a:xfrm>
          <a:prstGeom prst="rect">
            <a:avLst/>
          </a:prstGeom>
        </p:spPr>
      </p:pic>
    </p:spTree>
    <p:extLst>
      <p:ext uri="{BB962C8B-B14F-4D97-AF65-F5344CB8AC3E}">
        <p14:creationId xmlns:p14="http://schemas.microsoft.com/office/powerpoint/2010/main" xmlns="" val="1826346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51678"/>
            <a:ext cx="10515600" cy="589616"/>
          </a:xfrm>
        </p:spPr>
        <p:txBody>
          <a:bodyPr>
            <a:normAutofit fontScale="90000"/>
          </a:bodyPr>
          <a:lstStyle/>
          <a:p>
            <a:r>
              <a:rPr lang="en-IN" dirty="0" smtClean="0">
                <a:solidFill>
                  <a:schemeClr val="accent1">
                    <a:lumMod val="75000"/>
                  </a:schemeClr>
                </a:solidFill>
              </a:rPr>
              <a:t>Example</a:t>
            </a:r>
            <a:endParaRPr lang="en-IN" dirty="0">
              <a:solidFill>
                <a:schemeClr val="accent1">
                  <a:lumMod val="75000"/>
                </a:schemeClr>
              </a:solidFill>
            </a:endParaRPr>
          </a:p>
        </p:txBody>
      </p:sp>
      <p:sp>
        <p:nvSpPr>
          <p:cNvPr id="3" name="Content Placeholder 2"/>
          <p:cNvSpPr>
            <a:spLocks noGrp="1"/>
          </p:cNvSpPr>
          <p:nvPr>
            <p:ph idx="1"/>
          </p:nvPr>
        </p:nvSpPr>
        <p:spPr>
          <a:xfrm>
            <a:off x="986118" y="1129553"/>
            <a:ext cx="10515600" cy="4805363"/>
          </a:xfrm>
        </p:spPr>
        <p:txBody>
          <a:bodyPr>
            <a:normAutofit/>
          </a:bodyPr>
          <a:lstStyle/>
          <a:p>
            <a:pPr marL="0" indent="0">
              <a:lnSpc>
                <a:spcPct val="100000"/>
              </a:lnSpc>
              <a:spcBef>
                <a:spcPts val="0"/>
              </a:spcBef>
              <a:buNone/>
            </a:pPr>
            <a:r>
              <a:rPr lang="en-IN" dirty="0" smtClean="0"/>
              <a:t>#</a:t>
            </a:r>
            <a:r>
              <a:rPr lang="en-IN" dirty="0"/>
              <a:t>include &lt;stdio.h</a:t>
            </a:r>
            <a:r>
              <a:rPr lang="en-IN" dirty="0" smtClean="0"/>
              <a:t>&gt;</a:t>
            </a:r>
            <a:endParaRPr lang="en-IN" dirty="0"/>
          </a:p>
          <a:p>
            <a:pPr marL="0" indent="0">
              <a:lnSpc>
                <a:spcPct val="100000"/>
              </a:lnSpc>
              <a:spcBef>
                <a:spcPts val="0"/>
              </a:spcBef>
              <a:buNone/>
            </a:pPr>
            <a:r>
              <a:rPr lang="en-IN" dirty="0" smtClean="0"/>
              <a:t>void </a:t>
            </a:r>
            <a:r>
              <a:rPr lang="en-IN" dirty="0"/>
              <a:t>main () </a:t>
            </a:r>
            <a:endParaRPr lang="en-IN" dirty="0" smtClean="0"/>
          </a:p>
          <a:p>
            <a:pPr marL="0" indent="0">
              <a:lnSpc>
                <a:spcPct val="100000"/>
              </a:lnSpc>
              <a:spcBef>
                <a:spcPts val="0"/>
              </a:spcBef>
              <a:buNone/>
            </a:pPr>
            <a:r>
              <a:rPr lang="en-IN" dirty="0" smtClean="0"/>
              <a:t>{</a:t>
            </a:r>
            <a:endParaRPr lang="en-IN" dirty="0"/>
          </a:p>
          <a:p>
            <a:pPr marL="0" indent="0">
              <a:lnSpc>
                <a:spcPct val="100000"/>
              </a:lnSpc>
              <a:spcBef>
                <a:spcPts val="0"/>
              </a:spcBef>
              <a:buNone/>
            </a:pPr>
            <a:r>
              <a:rPr lang="en-IN" dirty="0"/>
              <a:t>   char greeting[6] = {'H', 'e', 'l', 'l', 'o', '\0</a:t>
            </a:r>
            <a:r>
              <a:rPr lang="en-IN" dirty="0" smtClean="0"/>
              <a:t>'};</a:t>
            </a:r>
          </a:p>
          <a:p>
            <a:pPr marL="0" indent="0">
              <a:lnSpc>
                <a:spcPct val="100000"/>
              </a:lnSpc>
              <a:spcBef>
                <a:spcPts val="0"/>
              </a:spcBef>
              <a:buNone/>
            </a:pPr>
            <a:r>
              <a:rPr lang="en-IN" dirty="0"/>
              <a:t> </a:t>
            </a:r>
            <a:r>
              <a:rPr lang="en-IN" dirty="0" smtClean="0"/>
              <a:t>  </a:t>
            </a:r>
            <a:r>
              <a:rPr lang="en-IN" dirty="0" err="1" smtClean="0"/>
              <a:t>clrscr</a:t>
            </a:r>
            <a:r>
              <a:rPr lang="en-IN" dirty="0" smtClean="0"/>
              <a:t>();</a:t>
            </a:r>
            <a:endParaRPr lang="en-IN" dirty="0"/>
          </a:p>
          <a:p>
            <a:pPr marL="0" indent="0">
              <a:lnSpc>
                <a:spcPct val="100000"/>
              </a:lnSpc>
              <a:spcBef>
                <a:spcPts val="0"/>
              </a:spcBef>
              <a:buNone/>
            </a:pPr>
            <a:r>
              <a:rPr lang="en-IN" dirty="0"/>
              <a:t>   printf("Greeting message: %s\n", greeting );</a:t>
            </a:r>
          </a:p>
          <a:p>
            <a:pPr marL="0" indent="0">
              <a:lnSpc>
                <a:spcPct val="100000"/>
              </a:lnSpc>
              <a:spcBef>
                <a:spcPts val="0"/>
              </a:spcBef>
              <a:buNone/>
            </a:pPr>
            <a:r>
              <a:rPr lang="en-IN" dirty="0"/>
              <a:t>   </a:t>
            </a:r>
            <a:r>
              <a:rPr lang="en-IN" dirty="0" smtClean="0"/>
              <a:t>getch();</a:t>
            </a:r>
            <a:endParaRPr lang="en-IN" dirty="0"/>
          </a:p>
          <a:p>
            <a:pPr marL="0" indent="0">
              <a:lnSpc>
                <a:spcPct val="100000"/>
              </a:lnSpc>
              <a:spcBef>
                <a:spcPts val="0"/>
              </a:spcBef>
              <a:buNone/>
            </a:pPr>
            <a:r>
              <a:rPr lang="en-IN" dirty="0"/>
              <a:t>}</a:t>
            </a:r>
          </a:p>
        </p:txBody>
      </p:sp>
      <p:pic>
        <p:nvPicPr>
          <p:cNvPr id="4" name="Picture 3"/>
          <p:cNvPicPr>
            <a:picLocks noChangeAspect="1"/>
          </p:cNvPicPr>
          <p:nvPr/>
        </p:nvPicPr>
        <p:blipFill rotWithShape="1">
          <a:blip r:embed="rId2"/>
          <a:srcRect r="30220" b="50353"/>
          <a:stretch/>
        </p:blipFill>
        <p:spPr>
          <a:xfrm>
            <a:off x="3969123" y="4658944"/>
            <a:ext cx="4253753" cy="1891554"/>
          </a:xfrm>
          <a:prstGeom prst="rect">
            <a:avLst/>
          </a:prstGeom>
        </p:spPr>
      </p:pic>
      <p:sp>
        <p:nvSpPr>
          <p:cNvPr id="5" name="TextBox 4"/>
          <p:cNvSpPr txBox="1"/>
          <p:nvPr/>
        </p:nvSpPr>
        <p:spPr>
          <a:xfrm>
            <a:off x="3969123" y="4286019"/>
            <a:ext cx="2545977" cy="369332"/>
          </a:xfrm>
          <a:prstGeom prst="rect">
            <a:avLst/>
          </a:prstGeom>
          <a:solidFill>
            <a:schemeClr val="accent2">
              <a:lumMod val="20000"/>
              <a:lumOff val="80000"/>
            </a:schemeClr>
          </a:solidFill>
        </p:spPr>
        <p:txBody>
          <a:bodyPr wrap="square" rtlCol="0">
            <a:spAutoFit/>
          </a:bodyPr>
          <a:lstStyle/>
          <a:p>
            <a:r>
              <a:rPr lang="en-IN" b="1" dirty="0" smtClean="0">
                <a:solidFill>
                  <a:srgbClr val="FF0000"/>
                </a:solidFill>
              </a:rPr>
              <a:t>Output</a:t>
            </a:r>
            <a:endParaRPr lang="en-IN" b="1" dirty="0">
              <a:solidFill>
                <a:srgbClr val="FF0000"/>
              </a:solidFill>
            </a:endParaRPr>
          </a:p>
        </p:txBody>
      </p:sp>
    </p:spTree>
    <p:extLst>
      <p:ext uri="{BB962C8B-B14F-4D97-AF65-F5344CB8AC3E}">
        <p14:creationId xmlns:p14="http://schemas.microsoft.com/office/powerpoint/2010/main" xmlns="" val="164251078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3079"/>
            <a:ext cx="10515600" cy="535828"/>
          </a:xfrm>
        </p:spPr>
        <p:txBody>
          <a:bodyPr>
            <a:normAutofit/>
          </a:bodyPr>
          <a:lstStyle/>
          <a:p>
            <a:r>
              <a:rPr lang="en-IN" sz="2400" b="1" dirty="0" smtClean="0">
                <a:solidFill>
                  <a:srgbClr val="FF0000"/>
                </a:solidFill>
                <a:latin typeface="Times New Roman" panose="02020603050405020304" pitchFamily="18" charset="0"/>
                <a:cs typeface="Times New Roman" panose="02020603050405020304" pitchFamily="18" charset="0"/>
              </a:rPr>
              <a:t>C Program to find the square of a number using functions</a:t>
            </a:r>
            <a:endParaRPr lang="en-IN" sz="24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02023" y="793377"/>
            <a:ext cx="7310718" cy="5370139"/>
          </a:xfrm>
        </p:spPr>
        <p:txBody>
          <a:bodyPr>
            <a:normAutofit fontScale="85000" lnSpcReduction="20000"/>
          </a:bodyPr>
          <a:lstStyle/>
          <a:p>
            <a:pPr marL="0" indent="0">
              <a:lnSpc>
                <a:spcPct val="120000"/>
              </a:lnSpc>
              <a:spcBef>
                <a:spcPts val="0"/>
              </a:spcBef>
              <a:buNone/>
            </a:pPr>
            <a:r>
              <a:rPr lang="en-IN" dirty="0"/>
              <a:t>#include&lt;</a:t>
            </a:r>
            <a:r>
              <a:rPr lang="en-IN" dirty="0" err="1"/>
              <a:t>stdio.h</a:t>
            </a:r>
            <a:r>
              <a:rPr lang="en-IN" dirty="0"/>
              <a:t>&gt;</a:t>
            </a:r>
          </a:p>
          <a:p>
            <a:pPr marL="0" indent="0">
              <a:lnSpc>
                <a:spcPct val="120000"/>
              </a:lnSpc>
              <a:spcBef>
                <a:spcPts val="0"/>
              </a:spcBef>
              <a:buNone/>
            </a:pPr>
            <a:r>
              <a:rPr lang="en-IN" dirty="0">
                <a:solidFill>
                  <a:srgbClr val="FF0000"/>
                </a:solidFill>
              </a:rPr>
              <a:t>// </a:t>
            </a:r>
            <a:r>
              <a:rPr lang="en-IN" dirty="0"/>
              <a:t>function prototype, also called function declaration</a:t>
            </a:r>
          </a:p>
          <a:p>
            <a:pPr marL="0" indent="0">
              <a:lnSpc>
                <a:spcPct val="120000"/>
              </a:lnSpc>
              <a:spcBef>
                <a:spcPts val="0"/>
              </a:spcBef>
              <a:buNone/>
            </a:pPr>
            <a:r>
              <a:rPr lang="en-IN" dirty="0"/>
              <a:t>float square ( float x );                               </a:t>
            </a:r>
          </a:p>
          <a:p>
            <a:pPr marL="0" indent="0">
              <a:lnSpc>
                <a:spcPct val="120000"/>
              </a:lnSpc>
              <a:spcBef>
                <a:spcPts val="0"/>
              </a:spcBef>
              <a:buNone/>
            </a:pPr>
            <a:r>
              <a:rPr lang="en-IN" dirty="0">
                <a:solidFill>
                  <a:srgbClr val="FF0000"/>
                </a:solidFill>
              </a:rPr>
              <a:t>// </a:t>
            </a:r>
            <a:r>
              <a:rPr lang="en-IN" dirty="0"/>
              <a:t>main function, program starts from </a:t>
            </a:r>
            <a:r>
              <a:rPr lang="en-IN" dirty="0" smtClean="0"/>
              <a:t>here</a:t>
            </a:r>
            <a:endParaRPr lang="en-IN" dirty="0"/>
          </a:p>
          <a:p>
            <a:pPr marL="0" indent="0">
              <a:lnSpc>
                <a:spcPct val="120000"/>
              </a:lnSpc>
              <a:spcBef>
                <a:spcPts val="0"/>
              </a:spcBef>
              <a:buNone/>
            </a:pPr>
            <a:r>
              <a:rPr lang="en-IN" dirty="0" smtClean="0"/>
              <a:t>void </a:t>
            </a:r>
            <a:r>
              <a:rPr lang="en-IN" dirty="0"/>
              <a:t>main( )               </a:t>
            </a:r>
          </a:p>
          <a:p>
            <a:pPr marL="0" indent="0">
              <a:lnSpc>
                <a:spcPct val="120000"/>
              </a:lnSpc>
              <a:spcBef>
                <a:spcPts val="0"/>
              </a:spcBef>
              <a:buNone/>
            </a:pPr>
            <a:r>
              <a:rPr lang="en-IN" dirty="0"/>
              <a:t>{</a:t>
            </a:r>
          </a:p>
          <a:p>
            <a:pPr marL="0" indent="0">
              <a:lnSpc>
                <a:spcPct val="120000"/>
              </a:lnSpc>
              <a:spcBef>
                <a:spcPts val="0"/>
              </a:spcBef>
              <a:buNone/>
            </a:pPr>
            <a:r>
              <a:rPr lang="en-IN" dirty="0"/>
              <a:t>    float m, n ;</a:t>
            </a:r>
          </a:p>
          <a:p>
            <a:pPr marL="0" indent="0">
              <a:lnSpc>
                <a:spcPct val="120000"/>
              </a:lnSpc>
              <a:spcBef>
                <a:spcPts val="0"/>
              </a:spcBef>
              <a:buNone/>
            </a:pPr>
            <a:r>
              <a:rPr lang="en-IN" dirty="0"/>
              <a:t>    printf ( "\</a:t>
            </a:r>
            <a:r>
              <a:rPr lang="en-IN" dirty="0" err="1"/>
              <a:t>nEnter</a:t>
            </a:r>
            <a:r>
              <a:rPr lang="en-IN" dirty="0"/>
              <a:t> some number for finding square \n");</a:t>
            </a:r>
          </a:p>
          <a:p>
            <a:pPr marL="0" indent="0">
              <a:lnSpc>
                <a:spcPct val="120000"/>
              </a:lnSpc>
              <a:spcBef>
                <a:spcPts val="0"/>
              </a:spcBef>
              <a:buNone/>
            </a:pPr>
            <a:r>
              <a:rPr lang="en-IN" dirty="0"/>
              <a:t>    </a:t>
            </a:r>
            <a:r>
              <a:rPr lang="en-IN" dirty="0" err="1"/>
              <a:t>scanf</a:t>
            </a:r>
            <a:r>
              <a:rPr lang="en-IN" dirty="0"/>
              <a:t> ( "%f", &amp;m ) ;</a:t>
            </a:r>
          </a:p>
          <a:p>
            <a:pPr marL="0" indent="0">
              <a:lnSpc>
                <a:spcPct val="120000"/>
              </a:lnSpc>
              <a:spcBef>
                <a:spcPts val="0"/>
              </a:spcBef>
              <a:buNone/>
            </a:pPr>
            <a:r>
              <a:rPr lang="en-IN" dirty="0"/>
              <a:t>    // function call</a:t>
            </a:r>
          </a:p>
          <a:p>
            <a:pPr marL="0" indent="0">
              <a:lnSpc>
                <a:spcPct val="120000"/>
              </a:lnSpc>
              <a:spcBef>
                <a:spcPts val="0"/>
              </a:spcBef>
              <a:buNone/>
            </a:pPr>
            <a:r>
              <a:rPr lang="en-IN" dirty="0"/>
              <a:t>    n = </a:t>
            </a:r>
            <a:r>
              <a:rPr lang="en-IN" dirty="0">
                <a:solidFill>
                  <a:srgbClr val="FF0000"/>
                </a:solidFill>
              </a:rPr>
              <a:t>square ( m ) ;                      </a:t>
            </a:r>
          </a:p>
          <a:p>
            <a:pPr marL="0" indent="0">
              <a:lnSpc>
                <a:spcPct val="120000"/>
              </a:lnSpc>
              <a:spcBef>
                <a:spcPts val="0"/>
              </a:spcBef>
              <a:buNone/>
            </a:pPr>
            <a:r>
              <a:rPr lang="en-IN" dirty="0"/>
              <a:t>    printf ( "\</a:t>
            </a:r>
            <a:r>
              <a:rPr lang="en-IN" dirty="0" err="1"/>
              <a:t>nSquare</a:t>
            </a:r>
            <a:r>
              <a:rPr lang="en-IN" dirty="0"/>
              <a:t> of the given number %f is %f",</a:t>
            </a:r>
            <a:r>
              <a:rPr lang="en-IN" dirty="0" err="1"/>
              <a:t>m,n</a:t>
            </a:r>
            <a:r>
              <a:rPr lang="en-IN" dirty="0"/>
              <a:t> );</a:t>
            </a:r>
          </a:p>
          <a:p>
            <a:pPr marL="0" indent="0">
              <a:lnSpc>
                <a:spcPct val="120000"/>
              </a:lnSpc>
              <a:spcBef>
                <a:spcPts val="0"/>
              </a:spcBef>
              <a:buNone/>
            </a:pPr>
            <a:r>
              <a:rPr lang="en-IN" dirty="0"/>
              <a:t>}</a:t>
            </a:r>
          </a:p>
          <a:p>
            <a:pPr marL="0" indent="0">
              <a:lnSpc>
                <a:spcPct val="120000"/>
              </a:lnSpc>
              <a:spcBef>
                <a:spcPts val="0"/>
              </a:spcBef>
              <a:buNone/>
            </a:pPr>
            <a:r>
              <a:rPr lang="en-IN" dirty="0"/>
              <a:t> </a:t>
            </a:r>
          </a:p>
        </p:txBody>
      </p:sp>
      <p:sp>
        <p:nvSpPr>
          <p:cNvPr id="4" name="Rectangle 3"/>
          <p:cNvSpPr/>
          <p:nvPr/>
        </p:nvSpPr>
        <p:spPr>
          <a:xfrm>
            <a:off x="8148918" y="991978"/>
            <a:ext cx="3724835" cy="2246769"/>
          </a:xfrm>
          <a:prstGeom prst="rect">
            <a:avLst/>
          </a:prstGeom>
        </p:spPr>
        <p:txBody>
          <a:bodyPr wrap="square">
            <a:spAutoFit/>
          </a:bodyPr>
          <a:lstStyle/>
          <a:p>
            <a:r>
              <a:rPr lang="en-IN" sz="2000" dirty="0">
                <a:solidFill>
                  <a:srgbClr val="FF0000"/>
                </a:solidFill>
              </a:rPr>
              <a:t>float square ( float x )   // function definition</a:t>
            </a:r>
          </a:p>
          <a:p>
            <a:r>
              <a:rPr lang="en-IN" sz="2000" dirty="0">
                <a:solidFill>
                  <a:srgbClr val="FF0000"/>
                </a:solidFill>
              </a:rPr>
              <a:t>{</a:t>
            </a:r>
          </a:p>
          <a:p>
            <a:r>
              <a:rPr lang="en-IN" sz="2000" dirty="0">
                <a:solidFill>
                  <a:srgbClr val="FF0000"/>
                </a:solidFill>
              </a:rPr>
              <a:t>    float p ;</a:t>
            </a:r>
          </a:p>
          <a:p>
            <a:r>
              <a:rPr lang="en-IN" sz="2000" dirty="0">
                <a:solidFill>
                  <a:srgbClr val="FF0000"/>
                </a:solidFill>
              </a:rPr>
              <a:t>    p = x * x ;</a:t>
            </a:r>
          </a:p>
          <a:p>
            <a:r>
              <a:rPr lang="en-IN" sz="2000" dirty="0">
                <a:solidFill>
                  <a:srgbClr val="FF0000"/>
                </a:solidFill>
              </a:rPr>
              <a:t>    return ( p ) ;</a:t>
            </a:r>
          </a:p>
          <a:p>
            <a:r>
              <a:rPr lang="en-IN" sz="2000" dirty="0">
                <a:solidFill>
                  <a:srgbClr val="FF0000"/>
                </a:solidFill>
              </a:rPr>
              <a:t>}</a:t>
            </a:r>
          </a:p>
        </p:txBody>
      </p:sp>
      <p:cxnSp>
        <p:nvCxnSpPr>
          <p:cNvPr id="8" name="Elbow Connector 7"/>
          <p:cNvCxnSpPr/>
          <p:nvPr/>
        </p:nvCxnSpPr>
        <p:spPr>
          <a:xfrm flipV="1">
            <a:off x="3039035" y="1223682"/>
            <a:ext cx="5109883" cy="3509683"/>
          </a:xfrm>
          <a:prstGeom prst="bentConnector3">
            <a:avLst>
              <a:gd name="adj1" fmla="val 91579"/>
            </a:avLst>
          </a:prstGeom>
          <a:ln>
            <a:solidFill>
              <a:srgbClr val="92D050"/>
            </a:solidFill>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xmlns="" val="156163830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35828"/>
          </a:xfrm>
        </p:spPr>
        <p:txBody>
          <a:bodyPr>
            <a:noAutofit/>
          </a:bodyPr>
          <a:lstStyle/>
          <a:p>
            <a:r>
              <a:rPr lang="en-US" sz="2400" b="1" dirty="0">
                <a:solidFill>
                  <a:srgbClr val="FF0000"/>
                </a:solidFill>
                <a:latin typeface="Times New Roman" panose="02020603050405020304" pitchFamily="18" charset="0"/>
                <a:cs typeface="Times New Roman" panose="02020603050405020304" pitchFamily="18" charset="0"/>
              </a:rPr>
              <a:t>Inter Function </a:t>
            </a:r>
            <a:r>
              <a:rPr lang="en-US" sz="2400" b="1" dirty="0" smtClean="0">
                <a:solidFill>
                  <a:srgbClr val="FF0000"/>
                </a:solidFill>
                <a:latin typeface="Times New Roman" panose="02020603050405020304" pitchFamily="18" charset="0"/>
                <a:cs typeface="Times New Roman" panose="02020603050405020304" pitchFamily="18" charset="0"/>
              </a:rPr>
              <a:t>Communication</a:t>
            </a:r>
            <a:endParaRPr lang="en-IN" sz="2400" dirty="0"/>
          </a:p>
        </p:txBody>
      </p:sp>
      <p:sp>
        <p:nvSpPr>
          <p:cNvPr id="3" name="Content Placeholder 2"/>
          <p:cNvSpPr>
            <a:spLocks noGrp="1"/>
          </p:cNvSpPr>
          <p:nvPr>
            <p:ph idx="1"/>
          </p:nvPr>
        </p:nvSpPr>
        <p:spPr>
          <a:xfrm>
            <a:off x="1483659" y="1018802"/>
            <a:ext cx="8816788" cy="4351338"/>
          </a:xfrm>
        </p:spPr>
        <p:txBody>
          <a:bodyPr>
            <a:noAutofit/>
          </a:bodyPr>
          <a:lstStyle/>
          <a:p>
            <a:pPr algn="just">
              <a:lnSpc>
                <a:spcPct val="150000"/>
              </a:lnSpc>
            </a:pPr>
            <a:r>
              <a:rPr lang="en-IN" sz="2000" dirty="0">
                <a:latin typeface="Times New Roman" panose="02020603050405020304" pitchFamily="18" charset="0"/>
                <a:cs typeface="Times New Roman" panose="02020603050405020304" pitchFamily="18" charset="0"/>
              </a:rPr>
              <a:t>When a function gets executed in the program, the execution control is transferred from calling a function to called function and executes function definition, and finally comes back to the calling function. </a:t>
            </a:r>
            <a:endParaRPr lang="en-IN" sz="2000" dirty="0" smtClean="0">
              <a:latin typeface="Times New Roman" panose="02020603050405020304" pitchFamily="18" charset="0"/>
              <a:cs typeface="Times New Roman" panose="02020603050405020304" pitchFamily="18" charset="0"/>
            </a:endParaRPr>
          </a:p>
          <a:p>
            <a:pPr algn="just">
              <a:lnSpc>
                <a:spcPct val="150000"/>
              </a:lnSpc>
            </a:pPr>
            <a:r>
              <a:rPr lang="en-IN" sz="2000" dirty="0" smtClean="0">
                <a:latin typeface="Times New Roman" panose="02020603050405020304" pitchFamily="18" charset="0"/>
                <a:cs typeface="Times New Roman" panose="02020603050405020304" pitchFamily="18" charset="0"/>
              </a:rPr>
              <a:t>In </a:t>
            </a:r>
            <a:r>
              <a:rPr lang="en-IN" sz="2000" dirty="0">
                <a:latin typeface="Times New Roman" panose="02020603050405020304" pitchFamily="18" charset="0"/>
                <a:cs typeface="Times New Roman" panose="02020603050405020304" pitchFamily="18" charset="0"/>
              </a:rPr>
              <a:t>this process, both calling and called functions have to communicate with each other to exchange information. </a:t>
            </a:r>
            <a:endParaRPr lang="en-IN" sz="2000" dirty="0" smtClean="0">
              <a:latin typeface="Times New Roman" panose="02020603050405020304" pitchFamily="18" charset="0"/>
              <a:cs typeface="Times New Roman" panose="02020603050405020304" pitchFamily="18" charset="0"/>
            </a:endParaRPr>
          </a:p>
          <a:p>
            <a:pPr algn="just">
              <a:lnSpc>
                <a:spcPct val="150000"/>
              </a:lnSpc>
            </a:pPr>
            <a:r>
              <a:rPr lang="en-IN" sz="2000" dirty="0" smtClean="0">
                <a:latin typeface="Times New Roman" panose="02020603050405020304" pitchFamily="18" charset="0"/>
                <a:cs typeface="Times New Roman" panose="02020603050405020304" pitchFamily="18" charset="0"/>
              </a:rPr>
              <a:t>The </a:t>
            </a:r>
            <a:r>
              <a:rPr lang="en-IN" sz="2000" dirty="0">
                <a:latin typeface="Times New Roman" panose="02020603050405020304" pitchFamily="18" charset="0"/>
                <a:cs typeface="Times New Roman" panose="02020603050405020304" pitchFamily="18" charset="0"/>
              </a:rPr>
              <a:t>process of exchanging information between calling and called functions is called inter-function communication.</a:t>
            </a:r>
          </a:p>
          <a:p>
            <a:pPr algn="just">
              <a:lnSpc>
                <a:spcPct val="150000"/>
              </a:lnSpc>
            </a:pPr>
            <a:endParaRPr lang="en-IN" sz="2000" dirty="0">
              <a:latin typeface="Times New Roman" panose="02020603050405020304" pitchFamily="18" charset="0"/>
              <a:cs typeface="Times New Roman" panose="02020603050405020304" pitchFamily="18" charset="0"/>
            </a:endParaRPr>
          </a:p>
          <a:p>
            <a:pPr marL="0" indent="0" algn="just">
              <a:lnSpc>
                <a:spcPct val="150000"/>
              </a:lnSpc>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53094364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p:cNvPicPr>
            <a:picLocks noChangeAspect="1" noChangeArrowheads="1"/>
          </p:cNvPicPr>
          <p:nvPr/>
        </p:nvPicPr>
        <p:blipFill>
          <a:blip r:embed="rId2"/>
          <a:srcRect/>
          <a:stretch>
            <a:fillRect/>
          </a:stretch>
        </p:blipFill>
        <p:spPr bwMode="auto">
          <a:xfrm>
            <a:off x="2895600" y="2819401"/>
            <a:ext cx="6172200" cy="2193925"/>
          </a:xfrm>
          <a:prstGeom prst="rect">
            <a:avLst/>
          </a:prstGeom>
          <a:noFill/>
          <a:ln w="9525">
            <a:noFill/>
            <a:miter lim="800000"/>
            <a:headEnd/>
            <a:tailEnd/>
          </a:ln>
        </p:spPr>
      </p:pic>
      <p:sp>
        <p:nvSpPr>
          <p:cNvPr id="3" name="Rectangle 2"/>
          <p:cNvSpPr/>
          <p:nvPr/>
        </p:nvSpPr>
        <p:spPr>
          <a:xfrm>
            <a:off x="1828800" y="457201"/>
            <a:ext cx="7924800" cy="2092881"/>
          </a:xfrm>
          <a:prstGeom prst="rect">
            <a:avLst/>
          </a:prstGeom>
        </p:spPr>
        <p:txBody>
          <a:bodyPr wrap="square">
            <a:spAutoFit/>
          </a:bodyPr>
          <a:lstStyle/>
          <a:p>
            <a:r>
              <a:rPr lang="en-US" sz="2000" b="1" dirty="0">
                <a:latin typeface="Times New Roman" panose="02020603050405020304" pitchFamily="18" charset="0"/>
                <a:cs typeface="Times New Roman" panose="02020603050405020304" pitchFamily="18" charset="0"/>
              </a:rPr>
              <a:t>Different methods for transferring data between calling and called function.</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The data flow between the calling and called functions can be divided into three strategies: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Downward Flow</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(ii) Upward Flow</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(iii) Bi-directional Flow.</a:t>
            </a:r>
          </a:p>
        </p:txBody>
      </p:sp>
    </p:spTree>
    <p:extLst>
      <p:ext uri="{BB962C8B-B14F-4D97-AF65-F5344CB8AC3E}">
        <p14:creationId xmlns:p14="http://schemas.microsoft.com/office/powerpoint/2010/main" xmlns="" val="325547670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62722"/>
          </a:xfrm>
        </p:spPr>
        <p:txBody>
          <a:bodyPr>
            <a:noAutofit/>
          </a:bodyPr>
          <a:lstStyle/>
          <a:p>
            <a:r>
              <a:rPr lang="en-US" sz="2400" b="1" dirty="0">
                <a:solidFill>
                  <a:srgbClr val="FF0000"/>
                </a:solidFill>
                <a:latin typeface="Times New Roman" panose="02020603050405020304" pitchFamily="18" charset="0"/>
                <a:cs typeface="Times New Roman" panose="02020603050405020304" pitchFamily="18" charset="0"/>
              </a:rPr>
              <a:t>Downward </a:t>
            </a:r>
            <a:r>
              <a:rPr lang="en-US" sz="2400" b="1" dirty="0" smtClean="0">
                <a:solidFill>
                  <a:srgbClr val="FF0000"/>
                </a:solidFill>
                <a:latin typeface="Times New Roman" panose="02020603050405020304" pitchFamily="18" charset="0"/>
                <a:cs typeface="Times New Roman" panose="02020603050405020304" pitchFamily="18" charset="0"/>
              </a:rPr>
              <a:t>Flow</a:t>
            </a:r>
            <a:endParaRPr lang="en-IN" sz="2400" b="1" dirty="0">
              <a:solidFill>
                <a:srgbClr val="FF0000"/>
              </a:solidFill>
            </a:endParaRPr>
          </a:p>
        </p:txBody>
      </p:sp>
      <p:sp>
        <p:nvSpPr>
          <p:cNvPr id="3" name="Content Placeholder 2"/>
          <p:cNvSpPr>
            <a:spLocks noGrp="1"/>
          </p:cNvSpPr>
          <p:nvPr>
            <p:ph idx="1"/>
          </p:nvPr>
        </p:nvSpPr>
        <p:spPr>
          <a:xfrm>
            <a:off x="838200" y="1156447"/>
            <a:ext cx="10515600" cy="5020516"/>
          </a:xfrm>
        </p:spPr>
        <p:txBody>
          <a:bodyPr>
            <a:normAutofit/>
          </a:bodyPr>
          <a:lstStyle/>
          <a:p>
            <a:pPr algn="just"/>
            <a:r>
              <a:rPr lang="en-IN" sz="2400" dirty="0"/>
              <a:t>In this type of inter function communication, the data is transferred from calling function to called function but not from called function to calling function. </a:t>
            </a:r>
            <a:endParaRPr lang="en-IN" sz="2400" dirty="0" smtClean="0"/>
          </a:p>
          <a:p>
            <a:pPr algn="just"/>
            <a:r>
              <a:rPr lang="en-IN" sz="2400" dirty="0" smtClean="0"/>
              <a:t>The </a:t>
            </a:r>
            <a:r>
              <a:rPr lang="en-IN" sz="2400" dirty="0"/>
              <a:t>functions with parameters and without return value are considered under downward communication. </a:t>
            </a:r>
            <a:endParaRPr lang="en-IN" sz="2400" dirty="0" smtClean="0"/>
          </a:p>
          <a:p>
            <a:pPr algn="just"/>
            <a:r>
              <a:rPr lang="en-IN" sz="2400" dirty="0" smtClean="0"/>
              <a:t>In </a:t>
            </a:r>
            <a:r>
              <a:rPr lang="en-IN" sz="2400" dirty="0"/>
              <a:t>the case of downward communication, the execution control jumps from calling function to called function along with parameters and executes the function definition</a:t>
            </a:r>
            <a:r>
              <a:rPr lang="en-IN" sz="2400" dirty="0" smtClean="0"/>
              <a:t>, and </a:t>
            </a:r>
            <a:r>
              <a:rPr lang="en-IN" sz="2400" dirty="0"/>
              <a:t>finally comes back to the calling function </a:t>
            </a:r>
            <a:r>
              <a:rPr lang="en-IN" sz="2400" dirty="0">
                <a:solidFill>
                  <a:srgbClr val="FF0000"/>
                </a:solidFill>
              </a:rPr>
              <a:t>without any return value. </a:t>
            </a:r>
            <a:endParaRPr lang="en-IN" sz="2400" dirty="0" smtClean="0">
              <a:solidFill>
                <a:srgbClr val="FF0000"/>
              </a:solidFill>
            </a:endParaRPr>
          </a:p>
          <a:p>
            <a:pPr algn="just"/>
            <a:r>
              <a:rPr lang="en-IN" sz="2400" dirty="0" smtClean="0"/>
              <a:t>For </a:t>
            </a:r>
            <a:r>
              <a:rPr lang="en-IN" sz="2400" dirty="0"/>
              <a:t>example consider the following program...</a:t>
            </a:r>
          </a:p>
        </p:txBody>
      </p:sp>
    </p:spTree>
    <p:extLst>
      <p:ext uri="{BB962C8B-B14F-4D97-AF65-F5344CB8AC3E}">
        <p14:creationId xmlns:p14="http://schemas.microsoft.com/office/powerpoint/2010/main" xmlns="" val="82702368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76169"/>
          </a:xfrm>
        </p:spPr>
        <p:txBody>
          <a:bodyPr>
            <a:normAutofit/>
          </a:bodyPr>
          <a:lstStyle/>
          <a:p>
            <a:r>
              <a:rPr lang="en-IN" sz="3200" b="1" dirty="0" smtClean="0">
                <a:solidFill>
                  <a:srgbClr val="FF0000"/>
                </a:solidFill>
              </a:rPr>
              <a:t>Example for Downward flow</a:t>
            </a:r>
            <a:endParaRPr lang="en-IN" sz="3200" b="1" dirty="0">
              <a:solidFill>
                <a:srgbClr val="FF0000"/>
              </a:solidFill>
            </a:endParaRPr>
          </a:p>
        </p:txBody>
      </p:sp>
      <p:pic>
        <p:nvPicPr>
          <p:cNvPr id="5" name="Picture 4"/>
          <p:cNvPicPr>
            <a:picLocks noChangeAspect="1"/>
          </p:cNvPicPr>
          <p:nvPr/>
        </p:nvPicPr>
        <p:blipFill>
          <a:blip r:embed="rId2"/>
          <a:stretch>
            <a:fillRect/>
          </a:stretch>
        </p:blipFill>
        <p:spPr>
          <a:xfrm>
            <a:off x="2791385" y="941294"/>
            <a:ext cx="6339168" cy="5336821"/>
          </a:xfrm>
          <a:prstGeom prst="rect">
            <a:avLst/>
          </a:prstGeom>
        </p:spPr>
      </p:pic>
    </p:spTree>
    <p:extLst>
      <p:ext uri="{BB962C8B-B14F-4D97-AF65-F5344CB8AC3E}">
        <p14:creationId xmlns:p14="http://schemas.microsoft.com/office/powerpoint/2010/main" xmlns="" val="365101792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16510"/>
          </a:xfrm>
        </p:spPr>
        <p:txBody>
          <a:bodyPr>
            <a:normAutofit/>
          </a:bodyPr>
          <a:lstStyle/>
          <a:p>
            <a:r>
              <a:rPr lang="en-US" sz="2400" b="1" dirty="0">
                <a:solidFill>
                  <a:srgbClr val="FF0000"/>
                </a:solidFill>
                <a:latin typeface="Times New Roman" panose="02020603050405020304" pitchFamily="18" charset="0"/>
                <a:cs typeface="Times New Roman" panose="02020603050405020304" pitchFamily="18" charset="0"/>
              </a:rPr>
              <a:t>Upward </a:t>
            </a:r>
            <a:r>
              <a:rPr lang="en-US" sz="2400" b="1" dirty="0" smtClean="0">
                <a:solidFill>
                  <a:srgbClr val="FF0000"/>
                </a:solidFill>
                <a:latin typeface="Times New Roman" panose="02020603050405020304" pitchFamily="18" charset="0"/>
                <a:cs typeface="Times New Roman" panose="02020603050405020304" pitchFamily="18" charset="0"/>
              </a:rPr>
              <a:t>Flow</a:t>
            </a:r>
            <a:endParaRPr lang="en-IN" sz="2400" b="1" dirty="0">
              <a:solidFill>
                <a:srgbClr val="FF0000"/>
              </a:solidFill>
            </a:endParaRPr>
          </a:p>
        </p:txBody>
      </p:sp>
      <p:sp>
        <p:nvSpPr>
          <p:cNvPr id="3" name="Content Placeholder 2"/>
          <p:cNvSpPr>
            <a:spLocks noGrp="1"/>
          </p:cNvSpPr>
          <p:nvPr>
            <p:ph idx="1"/>
          </p:nvPr>
        </p:nvSpPr>
        <p:spPr>
          <a:xfrm>
            <a:off x="838200" y="1193613"/>
            <a:ext cx="10515600" cy="4351338"/>
          </a:xfrm>
        </p:spPr>
        <p:txBody>
          <a:bodyPr/>
          <a:lstStyle/>
          <a:p>
            <a:pPr algn="just"/>
            <a:r>
              <a:rPr lang="en-IN" dirty="0"/>
              <a:t>In this type of inter-function communication, the data is transferred from called function to calling-function but not from calling-function to called-function. </a:t>
            </a:r>
            <a:endParaRPr lang="en-IN" dirty="0" smtClean="0"/>
          </a:p>
          <a:p>
            <a:pPr algn="just"/>
            <a:r>
              <a:rPr lang="en-IN" dirty="0" smtClean="0"/>
              <a:t>The </a:t>
            </a:r>
            <a:r>
              <a:rPr lang="en-IN" dirty="0"/>
              <a:t>functions without parameters and with return value are considered under upward communication. </a:t>
            </a:r>
            <a:endParaRPr lang="en-IN" dirty="0" smtClean="0"/>
          </a:p>
          <a:p>
            <a:pPr algn="just"/>
            <a:r>
              <a:rPr lang="en-IN" dirty="0" smtClean="0"/>
              <a:t>In </a:t>
            </a:r>
            <a:r>
              <a:rPr lang="en-IN" dirty="0"/>
              <a:t>the case of upward communication, the execution control jumps from calling-function to called-function without parameters and executes the function definition, and finally comes back to the calling function along </a:t>
            </a:r>
            <a:r>
              <a:rPr lang="en-IN" dirty="0">
                <a:solidFill>
                  <a:srgbClr val="FF0000"/>
                </a:solidFill>
              </a:rPr>
              <a:t>with a return value</a:t>
            </a:r>
            <a:r>
              <a:rPr lang="en-IN" dirty="0"/>
              <a:t>. </a:t>
            </a:r>
            <a:endParaRPr lang="en-IN" dirty="0" smtClean="0"/>
          </a:p>
          <a:p>
            <a:pPr algn="just"/>
            <a:r>
              <a:rPr lang="en-IN" dirty="0" smtClean="0"/>
              <a:t>For </a:t>
            </a:r>
            <a:r>
              <a:rPr lang="en-IN" dirty="0"/>
              <a:t>example, consider the following program...</a:t>
            </a:r>
          </a:p>
        </p:txBody>
      </p:sp>
    </p:spTree>
    <p:extLst>
      <p:ext uri="{BB962C8B-B14F-4D97-AF65-F5344CB8AC3E}">
        <p14:creationId xmlns:p14="http://schemas.microsoft.com/office/powerpoint/2010/main" xmlns="" val="303581307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938462" y="1146362"/>
            <a:ext cx="4040562" cy="5387416"/>
          </a:xfrm>
          <a:prstGeom prst="rect">
            <a:avLst/>
          </a:prstGeom>
        </p:spPr>
      </p:pic>
      <p:sp>
        <p:nvSpPr>
          <p:cNvPr id="3" name="Title 1"/>
          <p:cNvSpPr txBox="1">
            <a:spLocks/>
          </p:cNvSpPr>
          <p:nvPr/>
        </p:nvSpPr>
        <p:spPr>
          <a:xfrm>
            <a:off x="838200" y="365126"/>
            <a:ext cx="10515600" cy="61651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smtClean="0">
                <a:solidFill>
                  <a:srgbClr val="FF0000"/>
                </a:solidFill>
                <a:latin typeface="Times New Roman" panose="02020603050405020304" pitchFamily="18" charset="0"/>
                <a:cs typeface="Times New Roman" panose="02020603050405020304" pitchFamily="18" charset="0"/>
              </a:rPr>
              <a:t>Example for Upward Flow</a:t>
            </a:r>
            <a:endParaRPr lang="en-IN" sz="2400" b="1" dirty="0">
              <a:solidFill>
                <a:srgbClr val="FF0000"/>
              </a:solidFill>
            </a:endParaRPr>
          </a:p>
        </p:txBody>
      </p:sp>
    </p:spTree>
    <p:extLst>
      <p:ext uri="{BB962C8B-B14F-4D97-AF65-F5344CB8AC3E}">
        <p14:creationId xmlns:p14="http://schemas.microsoft.com/office/powerpoint/2010/main" xmlns="" val="336344750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62722"/>
          </a:xfrm>
        </p:spPr>
        <p:txBody>
          <a:bodyPr>
            <a:normAutofit/>
          </a:bodyPr>
          <a:lstStyle/>
          <a:p>
            <a:r>
              <a:rPr lang="en-IN" sz="2800" b="1" dirty="0">
                <a:solidFill>
                  <a:srgbClr val="FF0000"/>
                </a:solidFill>
                <a:latin typeface="Times New Roman" panose="02020603050405020304" pitchFamily="18" charset="0"/>
                <a:cs typeface="Times New Roman" panose="02020603050405020304" pitchFamily="18" charset="0"/>
              </a:rPr>
              <a:t>Bi </a:t>
            </a:r>
            <a:r>
              <a:rPr lang="en-IN" sz="2800" b="1" dirty="0" smtClean="0">
                <a:solidFill>
                  <a:srgbClr val="FF0000"/>
                </a:solidFill>
                <a:latin typeface="Times New Roman" panose="02020603050405020304" pitchFamily="18" charset="0"/>
                <a:cs typeface="Times New Roman" panose="02020603050405020304" pitchFamily="18" charset="0"/>
              </a:rPr>
              <a:t>– Directional Flow</a:t>
            </a:r>
            <a:endParaRPr lang="en-IN" sz="28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169894"/>
            <a:ext cx="10515600" cy="5007069"/>
          </a:xfrm>
        </p:spPr>
        <p:txBody>
          <a:bodyPr>
            <a:normAutofit/>
          </a:bodyPr>
          <a:lstStyle/>
          <a:p>
            <a:pPr algn="just"/>
            <a:r>
              <a:rPr lang="en-IN" sz="2400" dirty="0">
                <a:latin typeface="Times New Roman" panose="02020603050405020304" pitchFamily="18" charset="0"/>
                <a:cs typeface="Times New Roman" panose="02020603050405020304" pitchFamily="18" charset="0"/>
              </a:rPr>
              <a:t>In this type of inter-function communication, the data is transferred from calling-function to called function and also from called function to calling-function. </a:t>
            </a:r>
            <a:endParaRPr lang="en-IN" sz="2400" dirty="0" smtClean="0">
              <a:latin typeface="Times New Roman" panose="02020603050405020304" pitchFamily="18" charset="0"/>
              <a:cs typeface="Times New Roman" panose="02020603050405020304" pitchFamily="18" charset="0"/>
            </a:endParaRPr>
          </a:p>
          <a:p>
            <a:pPr algn="just"/>
            <a:r>
              <a:rPr lang="en-IN" sz="2400" dirty="0" smtClean="0">
                <a:latin typeface="Times New Roman" panose="02020603050405020304" pitchFamily="18" charset="0"/>
                <a:cs typeface="Times New Roman" panose="02020603050405020304" pitchFamily="18" charset="0"/>
              </a:rPr>
              <a:t>The </a:t>
            </a:r>
            <a:r>
              <a:rPr lang="en-IN" sz="2400" dirty="0">
                <a:latin typeface="Times New Roman" panose="02020603050405020304" pitchFamily="18" charset="0"/>
                <a:cs typeface="Times New Roman" panose="02020603050405020304" pitchFamily="18" charset="0"/>
              </a:rPr>
              <a:t>functions with parameters and with return value are considered under bi-directional communication. </a:t>
            </a:r>
            <a:endParaRPr lang="en-IN" sz="2400" dirty="0" smtClean="0">
              <a:latin typeface="Times New Roman" panose="02020603050405020304" pitchFamily="18" charset="0"/>
              <a:cs typeface="Times New Roman" panose="02020603050405020304" pitchFamily="18" charset="0"/>
            </a:endParaRPr>
          </a:p>
          <a:p>
            <a:pPr algn="just"/>
            <a:r>
              <a:rPr lang="en-IN" sz="2400" dirty="0" smtClean="0">
                <a:latin typeface="Times New Roman" panose="02020603050405020304" pitchFamily="18" charset="0"/>
                <a:cs typeface="Times New Roman" panose="02020603050405020304" pitchFamily="18" charset="0"/>
              </a:rPr>
              <a:t>In </a:t>
            </a:r>
            <a:r>
              <a:rPr lang="en-IN" sz="2400" dirty="0">
                <a:latin typeface="Times New Roman" panose="02020603050405020304" pitchFamily="18" charset="0"/>
                <a:cs typeface="Times New Roman" panose="02020603050405020304" pitchFamily="18" charset="0"/>
              </a:rPr>
              <a:t>the case of bi-directional communication, the execution control jumps from calling-function to called function along with parameters and executes the function definition and finally comes back to the calling function along with a return value. </a:t>
            </a:r>
            <a:endParaRPr lang="en-IN" sz="2400" dirty="0" smtClean="0">
              <a:latin typeface="Times New Roman" panose="02020603050405020304" pitchFamily="18" charset="0"/>
              <a:cs typeface="Times New Roman" panose="02020603050405020304" pitchFamily="18" charset="0"/>
            </a:endParaRPr>
          </a:p>
          <a:p>
            <a:pPr algn="just"/>
            <a:r>
              <a:rPr lang="en-IN" sz="2400" dirty="0" smtClean="0">
                <a:latin typeface="Times New Roman" panose="02020603050405020304" pitchFamily="18" charset="0"/>
                <a:cs typeface="Times New Roman" panose="02020603050405020304" pitchFamily="18" charset="0"/>
              </a:rPr>
              <a:t>For </a:t>
            </a:r>
            <a:r>
              <a:rPr lang="en-IN" sz="2400" dirty="0">
                <a:latin typeface="Times New Roman" panose="02020603050405020304" pitchFamily="18" charset="0"/>
                <a:cs typeface="Times New Roman" panose="02020603050405020304" pitchFamily="18" charset="0"/>
              </a:rPr>
              <a:t>example, consider the following program...</a:t>
            </a:r>
          </a:p>
        </p:txBody>
      </p:sp>
    </p:spTree>
    <p:extLst>
      <p:ext uri="{BB962C8B-B14F-4D97-AF65-F5344CB8AC3E}">
        <p14:creationId xmlns:p14="http://schemas.microsoft.com/office/powerpoint/2010/main" xmlns="" val="149972173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b="3003"/>
          <a:stretch/>
        </p:blipFill>
        <p:spPr>
          <a:xfrm>
            <a:off x="2819400" y="1163452"/>
            <a:ext cx="5060576" cy="5452502"/>
          </a:xfrm>
          <a:prstGeom prst="rect">
            <a:avLst/>
          </a:prstGeom>
        </p:spPr>
      </p:pic>
      <p:sp>
        <p:nvSpPr>
          <p:cNvPr id="3" name="Title 1"/>
          <p:cNvSpPr txBox="1">
            <a:spLocks/>
          </p:cNvSpPr>
          <p:nvPr/>
        </p:nvSpPr>
        <p:spPr>
          <a:xfrm>
            <a:off x="838200" y="365126"/>
            <a:ext cx="10515600" cy="56272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800" b="1" dirty="0" smtClean="0">
                <a:solidFill>
                  <a:srgbClr val="FF0000"/>
                </a:solidFill>
                <a:latin typeface="Times New Roman" panose="02020603050405020304" pitchFamily="18" charset="0"/>
                <a:cs typeface="Times New Roman" panose="02020603050405020304" pitchFamily="18" charset="0"/>
              </a:rPr>
              <a:t>Example for Bi – Directional Flow</a:t>
            </a:r>
            <a:endParaRPr lang="en-IN" sz="28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83333792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685800"/>
            <a:ext cx="8229600" cy="399288"/>
          </a:xfrm>
        </p:spPr>
        <p:txBody>
          <a:bodyPr>
            <a:noAutofit/>
          </a:bodyPr>
          <a:lstStyle/>
          <a:p>
            <a:r>
              <a:rPr lang="en-US" sz="2400" b="1" dirty="0">
                <a:solidFill>
                  <a:srgbClr val="FF0000"/>
                </a:solidFill>
                <a:latin typeface="Times New Roman" panose="02020603050405020304" pitchFamily="18" charset="0"/>
                <a:cs typeface="Times New Roman" panose="02020603050405020304" pitchFamily="18" charset="0"/>
              </a:rPr>
              <a:t>The Parameter Passing Mechanisms in C-Language</a:t>
            </a:r>
          </a:p>
        </p:txBody>
      </p:sp>
      <p:sp>
        <p:nvSpPr>
          <p:cNvPr id="3" name="Content Placeholder 2"/>
          <p:cNvSpPr>
            <a:spLocks noGrp="1"/>
          </p:cNvSpPr>
          <p:nvPr>
            <p:ph idx="1"/>
          </p:nvPr>
        </p:nvSpPr>
        <p:spPr>
          <a:xfrm>
            <a:off x="1981200" y="1341531"/>
            <a:ext cx="7431741" cy="4351338"/>
          </a:xfrm>
        </p:spPr>
        <p:txBody>
          <a:bodyPr>
            <a:normAutofit/>
          </a:bodyPr>
          <a:lstStyle/>
          <a:p>
            <a:pPr>
              <a:buNone/>
            </a:pPr>
            <a:r>
              <a:rPr lang="en-US" sz="2400" dirty="0" smtClean="0">
                <a:latin typeface="Times New Roman" panose="02020603050405020304" pitchFamily="18" charset="0"/>
                <a:cs typeface="Times New Roman" panose="02020603050405020304" pitchFamily="18" charset="0"/>
              </a:rPr>
              <a:t>Most programming languages have 2 strategies to </a:t>
            </a:r>
          </a:p>
          <a:p>
            <a:pPr>
              <a:buNone/>
            </a:pPr>
            <a:r>
              <a:rPr lang="en-US" sz="2400" dirty="0" smtClean="0">
                <a:latin typeface="Times New Roman" panose="02020603050405020304" pitchFamily="18" charset="0"/>
                <a:cs typeface="Times New Roman" panose="02020603050405020304" pitchFamily="18" charset="0"/>
              </a:rPr>
              <a:t>pass parameters. They are</a:t>
            </a:r>
          </a:p>
          <a:p>
            <a:pPr>
              <a:buNone/>
            </a:pP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i</a:t>
            </a:r>
            <a:r>
              <a:rPr lang="en-US" sz="2400" dirty="0" smtClean="0">
                <a:latin typeface="Times New Roman" panose="02020603050405020304" pitchFamily="18" charset="0"/>
                <a:cs typeface="Times New Roman" panose="02020603050405020304" pitchFamily="18" charset="0"/>
              </a:rPr>
              <a:t>) pass by value</a:t>
            </a:r>
          </a:p>
          <a:p>
            <a:pPr>
              <a:buNone/>
            </a:pPr>
            <a:r>
              <a:rPr lang="en-US" sz="2400" dirty="0" smtClean="0">
                <a:latin typeface="Times New Roman" panose="02020603050405020304" pitchFamily="18" charset="0"/>
                <a:cs typeface="Times New Roman" panose="02020603050405020304" pitchFamily="18" charset="0"/>
              </a:rPr>
              <a:t>  (ii) pass by reference</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8982575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82040"/>
          </a:xfrm>
        </p:spPr>
        <p:txBody>
          <a:bodyPr>
            <a:normAutofit/>
          </a:bodyPr>
          <a:lstStyle/>
          <a:p>
            <a:r>
              <a:rPr lang="en-IN" sz="2800" b="1" dirty="0">
                <a:solidFill>
                  <a:srgbClr val="FF0000"/>
                </a:solidFill>
              </a:rPr>
              <a:t>String I/O functions In C Language</a:t>
            </a:r>
          </a:p>
        </p:txBody>
      </p:sp>
      <p:sp>
        <p:nvSpPr>
          <p:cNvPr id="3" name="Content Placeholder 2"/>
          <p:cNvSpPr>
            <a:spLocks noGrp="1"/>
          </p:cNvSpPr>
          <p:nvPr>
            <p:ph idx="1"/>
          </p:nvPr>
        </p:nvSpPr>
        <p:spPr>
          <a:xfrm>
            <a:off x="838200" y="981634"/>
            <a:ext cx="10515600" cy="5540189"/>
          </a:xfrm>
        </p:spPr>
        <p:txBody>
          <a:bodyPr>
            <a:normAutofit/>
          </a:bodyPr>
          <a:lstStyle/>
          <a:p>
            <a:pPr>
              <a:lnSpc>
                <a:spcPct val="100000"/>
              </a:lnSpc>
              <a:spcBef>
                <a:spcPts val="0"/>
              </a:spcBef>
            </a:pPr>
            <a:r>
              <a:rPr lang="en-IN" sz="2400" dirty="0">
                <a:latin typeface="Times New Roman" panose="02020603050405020304" pitchFamily="18" charset="0"/>
                <a:cs typeface="Times New Roman" panose="02020603050405020304" pitchFamily="18" charset="0"/>
              </a:rPr>
              <a:t>The following are the input and output functions of strings in </a:t>
            </a:r>
            <a:r>
              <a:rPr lang="en-IN" sz="2400" dirty="0" smtClean="0">
                <a:latin typeface="Times New Roman" panose="02020603050405020304" pitchFamily="18" charset="0"/>
                <a:cs typeface="Times New Roman" panose="02020603050405020304" pitchFamily="18" charset="0"/>
              </a:rPr>
              <a:t>c</a:t>
            </a:r>
          </a:p>
          <a:p>
            <a:pPr>
              <a:lnSpc>
                <a:spcPct val="100000"/>
              </a:lnSpc>
              <a:spcBef>
                <a:spcPts val="0"/>
              </a:spcBef>
            </a:pPr>
            <a:endParaRPr lang="en-IN" sz="2400" dirty="0" smtClean="0">
              <a:latin typeface="Times New Roman" panose="02020603050405020304" pitchFamily="18" charset="0"/>
              <a:cs typeface="Times New Roman" panose="02020603050405020304" pitchFamily="18" charset="0"/>
            </a:endParaRPr>
          </a:p>
          <a:p>
            <a:pPr marL="0" indent="0">
              <a:lnSpc>
                <a:spcPct val="160000"/>
              </a:lnSpc>
              <a:spcBef>
                <a:spcPts val="0"/>
              </a:spcBef>
              <a:buNone/>
            </a:pPr>
            <a:r>
              <a:rPr lang="en-IN" sz="2400" dirty="0">
                <a:latin typeface="Times New Roman" panose="02020603050405020304" pitchFamily="18" charset="0"/>
                <a:cs typeface="Times New Roman" panose="02020603050405020304" pitchFamily="18" charset="0"/>
              </a:rPr>
              <a:t>	 </a:t>
            </a:r>
            <a:r>
              <a:rPr lang="en-IN" sz="2400" dirty="0">
                <a:solidFill>
                  <a:schemeClr val="accent1">
                    <a:lumMod val="75000"/>
                  </a:schemeClr>
                </a:solidFill>
                <a:cs typeface="Times New Roman" panose="02020603050405020304" pitchFamily="18" charset="0"/>
              </a:rPr>
              <a:t>Input functions: </a:t>
            </a:r>
            <a:r>
              <a:rPr lang="en-IN" sz="2400" dirty="0" err="1">
                <a:solidFill>
                  <a:schemeClr val="accent1">
                    <a:lumMod val="75000"/>
                  </a:schemeClr>
                </a:solidFill>
                <a:cs typeface="Times New Roman" panose="02020603050405020304" pitchFamily="18" charset="0"/>
              </a:rPr>
              <a:t>scanf</a:t>
            </a:r>
            <a:r>
              <a:rPr lang="en-IN" sz="2400" dirty="0">
                <a:solidFill>
                  <a:schemeClr val="accent1">
                    <a:lumMod val="75000"/>
                  </a:schemeClr>
                </a:solidFill>
                <a:cs typeface="Times New Roman" panose="02020603050405020304" pitchFamily="18" charset="0"/>
              </a:rPr>
              <a:t>(), gets()</a:t>
            </a:r>
          </a:p>
          <a:p>
            <a:pPr marL="0" indent="0">
              <a:lnSpc>
                <a:spcPct val="160000"/>
              </a:lnSpc>
              <a:spcBef>
                <a:spcPts val="0"/>
              </a:spcBef>
              <a:buNone/>
            </a:pPr>
            <a:r>
              <a:rPr lang="en-IN" sz="2400" dirty="0">
                <a:solidFill>
                  <a:schemeClr val="accent1">
                    <a:lumMod val="75000"/>
                  </a:schemeClr>
                </a:solidFill>
                <a:cs typeface="Times New Roman" panose="02020603050405020304" pitchFamily="18" charset="0"/>
              </a:rPr>
              <a:t>	</a:t>
            </a:r>
            <a:r>
              <a:rPr lang="en-IN" sz="2400" dirty="0" smtClean="0">
                <a:solidFill>
                  <a:schemeClr val="accent1">
                    <a:lumMod val="75000"/>
                  </a:schemeClr>
                </a:solidFill>
                <a:cs typeface="Times New Roman" panose="02020603050405020304" pitchFamily="18" charset="0"/>
              </a:rPr>
              <a:t> Output </a:t>
            </a:r>
            <a:r>
              <a:rPr lang="en-IN" sz="2400" dirty="0">
                <a:solidFill>
                  <a:schemeClr val="accent1">
                    <a:lumMod val="75000"/>
                  </a:schemeClr>
                </a:solidFill>
                <a:cs typeface="Times New Roman" panose="02020603050405020304" pitchFamily="18" charset="0"/>
              </a:rPr>
              <a:t>functions: printf(), puts()</a:t>
            </a:r>
          </a:p>
          <a:p>
            <a:pPr>
              <a:lnSpc>
                <a:spcPct val="100000"/>
              </a:lnSpc>
              <a:spcBef>
                <a:spcPts val="0"/>
              </a:spcBef>
            </a:pPr>
            <a:endParaRPr lang="en-IN" sz="2400" dirty="0">
              <a:latin typeface="Times New Roman" panose="02020603050405020304" pitchFamily="18" charset="0"/>
              <a:cs typeface="Times New Roman" panose="02020603050405020304" pitchFamily="18" charset="0"/>
            </a:endParaRPr>
          </a:p>
          <a:p>
            <a:pPr algn="just">
              <a:lnSpc>
                <a:spcPct val="150000"/>
              </a:lnSpc>
              <a:spcBef>
                <a:spcPts val="0"/>
              </a:spcBef>
            </a:pPr>
            <a:r>
              <a:rPr lang="en-IN" sz="2200" dirty="0" smtClean="0">
                <a:latin typeface="Times New Roman" panose="02020603050405020304" pitchFamily="18" charset="0"/>
                <a:cs typeface="Times New Roman" panose="02020603050405020304" pitchFamily="18" charset="0"/>
              </a:rPr>
              <a:t>There </a:t>
            </a:r>
            <a:r>
              <a:rPr lang="en-IN" sz="2200" dirty="0">
                <a:latin typeface="Times New Roman" panose="02020603050405020304" pitchFamily="18" charset="0"/>
                <a:cs typeface="Times New Roman" panose="02020603050405020304" pitchFamily="18" charset="0"/>
              </a:rPr>
              <a:t>is a little difference between </a:t>
            </a:r>
            <a:r>
              <a:rPr lang="en-IN" sz="2200" dirty="0" err="1">
                <a:latin typeface="Times New Roman" panose="02020603050405020304" pitchFamily="18" charset="0"/>
                <a:cs typeface="Times New Roman" panose="02020603050405020304" pitchFamily="18" charset="0"/>
              </a:rPr>
              <a:t>scanf</a:t>
            </a:r>
            <a:r>
              <a:rPr lang="en-IN" sz="2200" dirty="0">
                <a:latin typeface="Times New Roman" panose="02020603050405020304" pitchFamily="18" charset="0"/>
                <a:cs typeface="Times New Roman" panose="02020603050405020304" pitchFamily="18" charset="0"/>
              </a:rPr>
              <a:t>() and gets(), while reading string from keyboard, the </a:t>
            </a:r>
            <a:r>
              <a:rPr lang="en-IN" sz="2200" dirty="0" err="1">
                <a:latin typeface="Times New Roman" panose="02020603050405020304" pitchFamily="18" charset="0"/>
                <a:cs typeface="Times New Roman" panose="02020603050405020304" pitchFamily="18" charset="0"/>
              </a:rPr>
              <a:t>scanf</a:t>
            </a:r>
            <a:r>
              <a:rPr lang="en-IN" sz="2200" dirty="0">
                <a:latin typeface="Times New Roman" panose="02020603050405020304" pitchFamily="18" charset="0"/>
                <a:cs typeface="Times New Roman" panose="02020603050405020304" pitchFamily="18" charset="0"/>
              </a:rPr>
              <a:t>() accepts character by character from keyboard until either a new line (‘\n’) or blank space is found, which ever comes earlier. </a:t>
            </a:r>
            <a:endParaRPr lang="en-IN" sz="22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200" dirty="0" smtClean="0">
                <a:latin typeface="Times New Roman" panose="02020603050405020304" pitchFamily="18" charset="0"/>
                <a:cs typeface="Times New Roman" panose="02020603050405020304" pitchFamily="18" charset="0"/>
              </a:rPr>
              <a:t>Whereas </a:t>
            </a:r>
            <a:r>
              <a:rPr lang="en-IN" sz="2200" dirty="0">
                <a:latin typeface="Times New Roman" panose="02020603050405020304" pitchFamily="18" charset="0"/>
                <a:cs typeface="Times New Roman" panose="02020603050405020304" pitchFamily="18" charset="0"/>
              </a:rPr>
              <a:t>“gets()” accepts until a newline is found. That is it accepts white spaces &amp; tab also, these input functions append a null character at end of string, the formatted string %s is used in printf() and </a:t>
            </a:r>
            <a:r>
              <a:rPr lang="en-IN" sz="2200" dirty="0" err="1">
                <a:latin typeface="Times New Roman" panose="02020603050405020304" pitchFamily="18" charset="0"/>
                <a:cs typeface="Times New Roman" panose="02020603050405020304" pitchFamily="18" charset="0"/>
              </a:rPr>
              <a:t>scanf</a:t>
            </a:r>
            <a:r>
              <a:rPr lang="en-IN" sz="2200" dirty="0" smtClean="0">
                <a:latin typeface="Times New Roman" panose="02020603050405020304" pitchFamily="18" charset="0"/>
                <a:cs typeface="Times New Roman" panose="02020603050405020304" pitchFamily="18" charset="0"/>
              </a:rPr>
              <a:t>(). </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41586166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4923" y="0"/>
            <a:ext cx="8229600" cy="508140"/>
          </a:xfrm>
        </p:spPr>
        <p:txBody>
          <a:bodyPr>
            <a:noAutofit/>
          </a:bodyPr>
          <a:lstStyle/>
          <a:p>
            <a:pPr algn="l"/>
            <a:r>
              <a:rPr lang="en-US" sz="2000" b="1" dirty="0">
                <a:solidFill>
                  <a:srgbClr val="FF0000"/>
                </a:solidFill>
                <a:latin typeface="Times New Roman" panose="02020603050405020304" pitchFamily="18" charset="0"/>
                <a:cs typeface="Times New Roman" panose="02020603050405020304" pitchFamily="18" charset="0"/>
              </a:rPr>
              <a:t>(</a:t>
            </a:r>
            <a:r>
              <a:rPr lang="en-US" sz="2000" b="1" dirty="0" err="1">
                <a:solidFill>
                  <a:srgbClr val="FF0000"/>
                </a:solidFill>
                <a:latin typeface="Times New Roman" panose="02020603050405020304" pitchFamily="18" charset="0"/>
                <a:cs typeface="Times New Roman" panose="02020603050405020304" pitchFamily="18" charset="0"/>
              </a:rPr>
              <a:t>i</a:t>
            </a:r>
            <a:r>
              <a:rPr lang="en-US" sz="2000" b="1" dirty="0">
                <a:solidFill>
                  <a:srgbClr val="FF0000"/>
                </a:solidFill>
                <a:latin typeface="Times New Roman" panose="02020603050405020304" pitchFamily="18" charset="0"/>
                <a:cs typeface="Times New Roman" panose="02020603050405020304" pitchFamily="18" charset="0"/>
              </a:rPr>
              <a:t>) Pass by value (or) call by value </a:t>
            </a:r>
            <a:r>
              <a:rPr lang="en-US" sz="2000" b="1" dirty="0" smtClean="0">
                <a:solidFill>
                  <a:srgbClr val="FF0000"/>
                </a:solidFill>
                <a:latin typeface="Times New Roman" panose="02020603050405020304" pitchFamily="18" charset="0"/>
                <a:cs typeface="Times New Roman" panose="02020603050405020304" pitchFamily="18" charset="0"/>
              </a:rPr>
              <a:t>:-</a:t>
            </a:r>
            <a:endParaRPr lang="en-US" sz="20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44923" y="522794"/>
            <a:ext cx="8583706" cy="5625353"/>
          </a:xfrm>
        </p:spPr>
        <p:txBody>
          <a:bodyPr>
            <a:noAutofit/>
          </a:bodyPr>
          <a:lstStyle/>
          <a:p>
            <a:pPr algn="just"/>
            <a:r>
              <a:rPr lang="en-US" sz="2000" dirty="0" smtClean="0">
                <a:latin typeface="Times New Roman" panose="02020603050405020304" pitchFamily="18" charset="0"/>
                <a:cs typeface="Times New Roman" panose="02020603050405020304" pitchFamily="18" charset="0"/>
              </a:rPr>
              <a:t>In this method calling function sends a copy of actual values to called function, but the changes in called function does not reflect the original values of calling function.</a:t>
            </a:r>
          </a:p>
          <a:p>
            <a:r>
              <a:rPr lang="en-US" sz="2000" dirty="0" smtClean="0">
                <a:latin typeface="Times New Roman" panose="02020603050405020304" pitchFamily="18" charset="0"/>
                <a:cs typeface="Times New Roman" panose="02020603050405020304" pitchFamily="18" charset="0"/>
              </a:rPr>
              <a:t>#include &lt;</a:t>
            </a:r>
            <a:r>
              <a:rPr lang="en-US" sz="2000" dirty="0" err="1" smtClean="0">
                <a:latin typeface="Times New Roman" panose="02020603050405020304" pitchFamily="18" charset="0"/>
                <a:cs typeface="Times New Roman" panose="02020603050405020304" pitchFamily="18" charset="0"/>
              </a:rPr>
              <a:t>stdio.h</a:t>
            </a:r>
            <a:r>
              <a:rPr lang="en-US" sz="2000" dirty="0" smtClean="0">
                <a:latin typeface="Times New Roman" panose="02020603050405020304" pitchFamily="18" charset="0"/>
                <a:cs typeface="Times New Roman" panose="02020603050405020304" pitchFamily="18" charset="0"/>
              </a:rPr>
              <a:t>&gt;</a:t>
            </a:r>
            <a:br>
              <a:rPr lang="en-US" sz="2000" dirty="0" smtClean="0">
                <a:latin typeface="Times New Roman" panose="02020603050405020304" pitchFamily="18" charset="0"/>
                <a:cs typeface="Times New Roman" panose="02020603050405020304" pitchFamily="18" charset="0"/>
              </a:rPr>
            </a:br>
            <a:r>
              <a:rPr lang="en-US" sz="2000" dirty="0" err="1" smtClean="0">
                <a:latin typeface="Times New Roman" panose="02020603050405020304" pitchFamily="18" charset="0"/>
                <a:cs typeface="Times New Roman" panose="02020603050405020304" pitchFamily="18" charset="0"/>
              </a:rPr>
              <a:t>int</a:t>
            </a:r>
            <a:r>
              <a:rPr lang="en-US" sz="2000" dirty="0" smtClean="0">
                <a:latin typeface="Times New Roman" panose="02020603050405020304" pitchFamily="18" charset="0"/>
                <a:cs typeface="Times New Roman" panose="02020603050405020304" pitchFamily="18" charset="0"/>
              </a:rPr>
              <a:t> sum (</a:t>
            </a:r>
            <a:r>
              <a:rPr lang="en-US" sz="2000" dirty="0" err="1" smtClean="0">
                <a:latin typeface="Times New Roman" panose="02020603050405020304" pitchFamily="18" charset="0"/>
                <a:cs typeface="Times New Roman" panose="02020603050405020304" pitchFamily="18" charset="0"/>
              </a:rPr>
              <a:t>int</a:t>
            </a:r>
            <a:r>
              <a:rPr lang="en-US" sz="2000" dirty="0" smtClean="0">
                <a:latin typeface="Times New Roman" panose="02020603050405020304" pitchFamily="18" charset="0"/>
                <a:cs typeface="Times New Roman" panose="02020603050405020304" pitchFamily="18" charset="0"/>
              </a:rPr>
              <a:t> n);</a:t>
            </a:r>
            <a:br>
              <a:rPr lang="en-US" sz="2000" dirty="0" smtClean="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void main()</a:t>
            </a:r>
            <a:br>
              <a:rPr lang="en-US" sz="2000" dirty="0" smtClean="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a:t>
            </a:r>
            <a:br>
              <a:rPr lang="en-US" sz="2000" dirty="0" smtClean="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int</a:t>
            </a:r>
            <a:r>
              <a:rPr lang="en-US" sz="2000" dirty="0" smtClean="0">
                <a:latin typeface="Times New Roman" panose="02020603050405020304" pitchFamily="18" charset="0"/>
                <a:cs typeface="Times New Roman" panose="02020603050405020304" pitchFamily="18" charset="0"/>
              </a:rPr>
              <a:t> a = 5;</a:t>
            </a:r>
            <a:br>
              <a:rPr lang="en-US" sz="2000" dirty="0" smtClean="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printf</a:t>
            </a:r>
            <a:r>
              <a:rPr lang="en-US" sz="2000" dirty="0" smtClean="0">
                <a:latin typeface="Times New Roman" panose="02020603050405020304" pitchFamily="18" charset="0"/>
                <a:cs typeface="Times New Roman" panose="02020603050405020304" pitchFamily="18" charset="0"/>
              </a:rPr>
              <a:t>("\n The value of 'a' before the calling function is = %d", a);</a:t>
            </a:r>
            <a:br>
              <a:rPr lang="en-US" sz="2000" dirty="0" smtClean="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     a = sum(a);</a:t>
            </a:r>
            <a:br>
              <a:rPr lang="en-US" sz="2000" dirty="0" smtClean="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printf</a:t>
            </a:r>
            <a:r>
              <a:rPr lang="en-US" sz="2000" dirty="0" smtClean="0">
                <a:latin typeface="Times New Roman" panose="02020603050405020304" pitchFamily="18" charset="0"/>
                <a:cs typeface="Times New Roman" panose="02020603050405020304" pitchFamily="18" charset="0"/>
              </a:rPr>
              <a:t>("\n The value of 'a' after calling the function is = %d", a);</a:t>
            </a:r>
            <a:br>
              <a:rPr lang="en-US" sz="2000" dirty="0" smtClean="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a:t>
            </a:r>
            <a:br>
              <a:rPr lang="en-US" sz="2000" dirty="0" smtClean="0">
                <a:latin typeface="Times New Roman" panose="02020603050405020304" pitchFamily="18" charset="0"/>
                <a:cs typeface="Times New Roman" panose="02020603050405020304" pitchFamily="18" charset="0"/>
              </a:rPr>
            </a:br>
            <a:r>
              <a:rPr lang="en-US" sz="2000" dirty="0" err="1" smtClean="0">
                <a:latin typeface="Times New Roman" panose="02020603050405020304" pitchFamily="18" charset="0"/>
                <a:cs typeface="Times New Roman" panose="02020603050405020304" pitchFamily="18" charset="0"/>
              </a:rPr>
              <a:t>int</a:t>
            </a:r>
            <a:r>
              <a:rPr lang="en-US" sz="2000" dirty="0" smtClean="0">
                <a:latin typeface="Times New Roman" panose="02020603050405020304" pitchFamily="18" charset="0"/>
                <a:cs typeface="Times New Roman" panose="02020603050405020304" pitchFamily="18" charset="0"/>
              </a:rPr>
              <a:t> sum (</a:t>
            </a:r>
            <a:r>
              <a:rPr lang="en-US" sz="2000" dirty="0" err="1" smtClean="0">
                <a:latin typeface="Times New Roman" panose="02020603050405020304" pitchFamily="18" charset="0"/>
                <a:cs typeface="Times New Roman" panose="02020603050405020304" pitchFamily="18" charset="0"/>
              </a:rPr>
              <a:t>int</a:t>
            </a:r>
            <a:r>
              <a:rPr lang="en-US" sz="2000" dirty="0" smtClean="0">
                <a:latin typeface="Times New Roman" panose="02020603050405020304" pitchFamily="18" charset="0"/>
                <a:cs typeface="Times New Roman" panose="02020603050405020304" pitchFamily="18" charset="0"/>
              </a:rPr>
              <a:t> n)</a:t>
            </a:r>
            <a:br>
              <a:rPr lang="en-US" sz="2000" dirty="0" smtClean="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a:t>
            </a:r>
            <a:br>
              <a:rPr lang="en-US" sz="2000" dirty="0" smtClean="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     n = n + 20;</a:t>
            </a:r>
            <a:br>
              <a:rPr lang="en-US" sz="2000" dirty="0" smtClean="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printf</a:t>
            </a:r>
            <a:r>
              <a:rPr lang="en-US" sz="2000" dirty="0" smtClean="0">
                <a:latin typeface="Times New Roman" panose="02020603050405020304" pitchFamily="18" charset="0"/>
                <a:cs typeface="Times New Roman" panose="02020603050405020304" pitchFamily="18" charset="0"/>
              </a:rPr>
              <a:t>("\n Value of 'n' in the called function is = %d", n);</a:t>
            </a:r>
            <a:br>
              <a:rPr lang="en-US" sz="2000" dirty="0" smtClean="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     return n;</a:t>
            </a:r>
            <a:br>
              <a:rPr lang="en-US" sz="2000" dirty="0" smtClean="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a:t>
            </a:r>
          </a:p>
        </p:txBody>
      </p:sp>
      <p:sp>
        <p:nvSpPr>
          <p:cNvPr id="5" name="TextBox 4"/>
          <p:cNvSpPr txBox="1"/>
          <p:nvPr/>
        </p:nvSpPr>
        <p:spPr>
          <a:xfrm>
            <a:off x="6524919" y="5288340"/>
            <a:ext cx="4868796" cy="1569660"/>
          </a:xfrm>
          <a:prstGeom prst="rect">
            <a:avLst/>
          </a:prstGeom>
          <a:noFill/>
        </p:spPr>
        <p:txBody>
          <a:bodyPr wrap="square" rtlCol="0">
            <a:spAutoFit/>
          </a:bodyPr>
          <a:lstStyle/>
          <a:p>
            <a:r>
              <a:rPr lang="en-US" sz="2400" b="1" dirty="0">
                <a:solidFill>
                  <a:srgbClr val="FF0000"/>
                </a:solidFill>
                <a:latin typeface="Times New Roman" panose="02020603050405020304" pitchFamily="18" charset="0"/>
                <a:cs typeface="Times New Roman" panose="02020603050405020304" pitchFamily="18" charset="0"/>
              </a:rPr>
              <a:t>Output:</a:t>
            </a: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The value of 'a' before the calling function is = 5</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Value of 'n' in the called function is = 25</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The value of 'a' after calling the function is = 25</a:t>
            </a:r>
          </a:p>
          <a:p>
            <a:endParaRPr lang="en-IN" dirty="0"/>
          </a:p>
        </p:txBody>
      </p:sp>
    </p:spTree>
    <p:extLst>
      <p:ext uri="{BB962C8B-B14F-4D97-AF65-F5344CB8AC3E}">
        <p14:creationId xmlns:p14="http://schemas.microsoft.com/office/powerpoint/2010/main" xmlns="" val="409049633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62722"/>
          </a:xfrm>
        </p:spPr>
        <p:txBody>
          <a:bodyPr>
            <a:noAutofit/>
          </a:bodyPr>
          <a:lstStyle/>
          <a:p>
            <a:r>
              <a:rPr lang="en-US" sz="2400" b="1" dirty="0">
                <a:solidFill>
                  <a:srgbClr val="FF0000"/>
                </a:solidFill>
                <a:latin typeface="Times New Roman" panose="02020603050405020304" pitchFamily="18" charset="0"/>
                <a:cs typeface="Times New Roman" panose="02020603050405020304" pitchFamily="18" charset="0"/>
              </a:rPr>
              <a:t>Pass by reference (or) call by address</a:t>
            </a:r>
            <a:endParaRPr lang="en-IN" sz="2400" dirty="0"/>
          </a:p>
        </p:txBody>
      </p:sp>
      <p:sp>
        <p:nvSpPr>
          <p:cNvPr id="3" name="Content Placeholder 2"/>
          <p:cNvSpPr>
            <a:spLocks noGrp="1"/>
          </p:cNvSpPr>
          <p:nvPr>
            <p:ph idx="1"/>
          </p:nvPr>
        </p:nvSpPr>
        <p:spPr>
          <a:xfrm>
            <a:off x="838200" y="1099484"/>
            <a:ext cx="10515600" cy="4351338"/>
          </a:xfrm>
        </p:spPr>
        <p:txBody>
          <a:bodyPr>
            <a:noAutofit/>
          </a:bodyPr>
          <a:lstStyle/>
          <a:p>
            <a:pPr algn="just">
              <a:lnSpc>
                <a:spcPct val="170000"/>
              </a:lnSpc>
              <a:spcBef>
                <a:spcPts val="0"/>
              </a:spcBef>
            </a:pPr>
            <a:r>
              <a:rPr lang="en-IN" sz="2000" dirty="0">
                <a:latin typeface="Times New Roman" panose="02020603050405020304" pitchFamily="18" charset="0"/>
                <a:cs typeface="Times New Roman" panose="02020603050405020304" pitchFamily="18" charset="0"/>
              </a:rPr>
              <a:t>In Call by Reference parameter passing method, the memory location address of the actual parameters is copied to formal parameters. This address is used to access the memory locations of the actual parameters in called function. In this method of parameter passing, the formal parameters must be pointer variables.</a:t>
            </a:r>
          </a:p>
          <a:p>
            <a:pPr algn="just">
              <a:lnSpc>
                <a:spcPct val="170000"/>
              </a:lnSpc>
              <a:spcBef>
                <a:spcPts val="0"/>
              </a:spcBef>
            </a:pPr>
            <a:endParaRPr lang="en-IN" sz="2000" dirty="0">
              <a:latin typeface="Times New Roman" panose="02020603050405020304" pitchFamily="18" charset="0"/>
              <a:cs typeface="Times New Roman" panose="02020603050405020304" pitchFamily="18" charset="0"/>
            </a:endParaRPr>
          </a:p>
          <a:p>
            <a:pPr algn="just">
              <a:lnSpc>
                <a:spcPct val="170000"/>
              </a:lnSpc>
              <a:spcBef>
                <a:spcPts val="0"/>
              </a:spcBef>
            </a:pPr>
            <a:r>
              <a:rPr lang="en-IN" sz="2000" dirty="0">
                <a:latin typeface="Times New Roman" panose="02020603050405020304" pitchFamily="18" charset="0"/>
                <a:cs typeface="Times New Roman" panose="02020603050405020304" pitchFamily="18" charset="0"/>
              </a:rPr>
              <a:t>That means in call by reference parameter passing method, the address of the actual parameters is passed to the called function and is </a:t>
            </a:r>
            <a:r>
              <a:rPr lang="en-IN" sz="2000" dirty="0" smtClean="0">
                <a:latin typeface="Times New Roman" panose="02020603050405020304" pitchFamily="18" charset="0"/>
                <a:cs typeface="Times New Roman" panose="02020603050405020304" pitchFamily="18" charset="0"/>
              </a:rPr>
              <a:t>received </a:t>
            </a:r>
            <a:r>
              <a:rPr lang="en-IN" sz="2000" dirty="0">
                <a:latin typeface="Times New Roman" panose="02020603050405020304" pitchFamily="18" charset="0"/>
                <a:cs typeface="Times New Roman" panose="02020603050405020304" pitchFamily="18" charset="0"/>
              </a:rPr>
              <a:t>by the formal parameters (pointers). Whenever we use these formal parameters in called function, they directly access the memory locations of actual parameters. So the changes made on the formal parameters effects the values of actual parameters. For example consider the following program...</a:t>
            </a:r>
          </a:p>
        </p:txBody>
      </p:sp>
    </p:spTree>
    <p:extLst>
      <p:ext uri="{BB962C8B-B14F-4D97-AF65-F5344CB8AC3E}">
        <p14:creationId xmlns:p14="http://schemas.microsoft.com/office/powerpoint/2010/main" xmlns="" val="182614459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673037" y="435628"/>
            <a:ext cx="7484409" cy="5849036"/>
          </a:xfrm>
          <a:prstGeom prst="rect">
            <a:avLst/>
          </a:prstGeom>
        </p:spPr>
      </p:pic>
    </p:spTree>
    <p:extLst>
      <p:ext uri="{BB962C8B-B14F-4D97-AF65-F5344CB8AC3E}">
        <p14:creationId xmlns:p14="http://schemas.microsoft.com/office/powerpoint/2010/main" xmlns="" val="412045580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1200" y="0"/>
            <a:ext cx="8229600" cy="505291"/>
          </a:xfrm>
        </p:spPr>
        <p:txBody>
          <a:bodyPr>
            <a:normAutofit/>
          </a:bodyPr>
          <a:lstStyle/>
          <a:p>
            <a:pPr algn="l"/>
            <a:r>
              <a:rPr lang="en-US" sz="2200" b="1" dirty="0">
                <a:solidFill>
                  <a:srgbClr val="FF0000"/>
                </a:solidFill>
                <a:latin typeface="Times New Roman" panose="02020603050405020304" pitchFamily="18" charset="0"/>
                <a:cs typeface="Times New Roman" panose="02020603050405020304" pitchFamily="18" charset="0"/>
              </a:rPr>
              <a:t>(ii)  Pass by reference (or) call by address </a:t>
            </a:r>
            <a:r>
              <a:rPr lang="en-US" sz="2200" b="1" dirty="0" smtClean="0">
                <a:solidFill>
                  <a:srgbClr val="FF0000"/>
                </a:solidFill>
                <a:latin typeface="Times New Roman" panose="02020603050405020304" pitchFamily="18" charset="0"/>
                <a:cs typeface="Times New Roman" panose="02020603050405020304" pitchFamily="18" charset="0"/>
              </a:rPr>
              <a:t>:-</a:t>
            </a:r>
            <a:endParaRPr lang="en-US"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2342" y="753035"/>
            <a:ext cx="9144000" cy="6104965"/>
          </a:xfrm>
        </p:spPr>
        <p:txBody>
          <a:bodyPr>
            <a:noAutofit/>
          </a:bodyPr>
          <a:lstStyle/>
          <a:p>
            <a:pPr>
              <a:buNone/>
            </a:pPr>
            <a:r>
              <a:rPr lang="en-IN" sz="2000" dirty="0">
                <a:latin typeface="Times New Roman" panose="02020603050405020304" pitchFamily="18" charset="0"/>
                <a:cs typeface="Times New Roman" panose="02020603050405020304" pitchFamily="18" charset="0"/>
              </a:rPr>
              <a:t>#include &lt;stdio.h&gt;</a:t>
            </a:r>
          </a:p>
          <a:p>
            <a:pPr>
              <a:lnSpc>
                <a:spcPct val="120000"/>
              </a:lnSpc>
              <a:spcBef>
                <a:spcPts val="0"/>
              </a:spcBef>
              <a:buNone/>
            </a:pPr>
            <a:r>
              <a:rPr lang="en-IN" sz="2000" dirty="0">
                <a:latin typeface="Times New Roman" panose="02020603050405020304" pitchFamily="18" charset="0"/>
                <a:cs typeface="Times New Roman" panose="02020603050405020304" pitchFamily="18" charset="0"/>
              </a:rPr>
              <a:t>int sum (int *n);</a:t>
            </a:r>
          </a:p>
          <a:p>
            <a:pPr>
              <a:lnSpc>
                <a:spcPct val="120000"/>
              </a:lnSpc>
              <a:spcBef>
                <a:spcPts val="0"/>
              </a:spcBef>
              <a:buNone/>
            </a:pPr>
            <a:r>
              <a:rPr lang="en-IN" sz="2000" dirty="0">
                <a:latin typeface="Times New Roman" panose="02020603050405020304" pitchFamily="18" charset="0"/>
                <a:cs typeface="Times New Roman" panose="02020603050405020304" pitchFamily="18" charset="0"/>
              </a:rPr>
              <a:t>void main()</a:t>
            </a:r>
          </a:p>
          <a:p>
            <a:pPr>
              <a:lnSpc>
                <a:spcPct val="120000"/>
              </a:lnSpc>
              <a:spcBef>
                <a:spcPts val="0"/>
              </a:spcBef>
              <a:buNone/>
            </a:pPr>
            <a:r>
              <a:rPr lang="en-IN" sz="2000" dirty="0">
                <a:latin typeface="Times New Roman" panose="02020603050405020304" pitchFamily="18" charset="0"/>
                <a:cs typeface="Times New Roman" panose="02020603050405020304" pitchFamily="18" charset="0"/>
              </a:rPr>
              <a:t>{</a:t>
            </a:r>
          </a:p>
          <a:p>
            <a:pPr>
              <a:lnSpc>
                <a:spcPct val="120000"/>
              </a:lnSpc>
              <a:spcBef>
                <a:spcPts val="0"/>
              </a:spcBef>
              <a:buNone/>
            </a:pPr>
            <a:r>
              <a:rPr lang="en-IN" sz="2000" dirty="0">
                <a:latin typeface="Times New Roman" panose="02020603050405020304" pitchFamily="18" charset="0"/>
                <a:cs typeface="Times New Roman" panose="02020603050405020304" pitchFamily="18" charset="0"/>
              </a:rPr>
              <a:t>     int a = 5;</a:t>
            </a:r>
          </a:p>
          <a:p>
            <a:pPr>
              <a:lnSpc>
                <a:spcPct val="120000"/>
              </a:lnSpc>
              <a:spcBef>
                <a:spcPts val="0"/>
              </a:spcBef>
              <a:buNone/>
            </a:pP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clrscr</a:t>
            </a:r>
            <a:r>
              <a:rPr lang="en-IN" sz="2000" dirty="0">
                <a:latin typeface="Times New Roman" panose="02020603050405020304" pitchFamily="18" charset="0"/>
                <a:cs typeface="Times New Roman" panose="02020603050405020304" pitchFamily="18" charset="0"/>
              </a:rPr>
              <a:t>();</a:t>
            </a:r>
          </a:p>
          <a:p>
            <a:pPr>
              <a:lnSpc>
                <a:spcPct val="120000"/>
              </a:lnSpc>
              <a:spcBef>
                <a:spcPts val="0"/>
              </a:spcBef>
              <a:buNone/>
            </a:pPr>
            <a:r>
              <a:rPr lang="en-IN" sz="2000" dirty="0">
                <a:latin typeface="Times New Roman" panose="02020603050405020304" pitchFamily="18" charset="0"/>
                <a:cs typeface="Times New Roman" panose="02020603050405020304" pitchFamily="18" charset="0"/>
              </a:rPr>
              <a:t>     printf("\n The value of 'a' before the calling function is = %d", a);</a:t>
            </a:r>
          </a:p>
          <a:p>
            <a:pPr>
              <a:lnSpc>
                <a:spcPct val="120000"/>
              </a:lnSpc>
              <a:spcBef>
                <a:spcPts val="0"/>
              </a:spcBef>
              <a:buNone/>
            </a:pPr>
            <a:r>
              <a:rPr lang="en-IN" sz="2000" dirty="0">
                <a:latin typeface="Times New Roman" panose="02020603050405020304" pitchFamily="18" charset="0"/>
                <a:cs typeface="Times New Roman" panose="02020603050405020304" pitchFamily="18" charset="0"/>
              </a:rPr>
              <a:t>     </a:t>
            </a:r>
            <a:r>
              <a:rPr lang="en-IN" sz="2000" dirty="0">
                <a:solidFill>
                  <a:srgbClr val="FF0000"/>
                </a:solidFill>
                <a:latin typeface="Times New Roman" panose="02020603050405020304" pitchFamily="18" charset="0"/>
                <a:cs typeface="Times New Roman" panose="02020603050405020304" pitchFamily="18" charset="0"/>
              </a:rPr>
              <a:t>sum(&amp;a);</a:t>
            </a:r>
          </a:p>
          <a:p>
            <a:pPr>
              <a:lnSpc>
                <a:spcPct val="120000"/>
              </a:lnSpc>
              <a:spcBef>
                <a:spcPts val="0"/>
              </a:spcBef>
              <a:buNone/>
            </a:pPr>
            <a:r>
              <a:rPr lang="en-IN" sz="2000" dirty="0">
                <a:latin typeface="Times New Roman" panose="02020603050405020304" pitchFamily="18" charset="0"/>
                <a:cs typeface="Times New Roman" panose="02020603050405020304" pitchFamily="18" charset="0"/>
              </a:rPr>
              <a:t>     printf("\n The value of 'a' after calling the function is = %d", a);</a:t>
            </a:r>
          </a:p>
          <a:p>
            <a:pPr>
              <a:lnSpc>
                <a:spcPct val="120000"/>
              </a:lnSpc>
              <a:spcBef>
                <a:spcPts val="0"/>
              </a:spcBef>
              <a:buNone/>
            </a:pPr>
            <a:r>
              <a:rPr lang="en-IN" sz="2000" dirty="0">
                <a:latin typeface="Times New Roman" panose="02020603050405020304" pitchFamily="18" charset="0"/>
                <a:cs typeface="Times New Roman" panose="02020603050405020304" pitchFamily="18" charset="0"/>
              </a:rPr>
              <a:t>     getch();</a:t>
            </a:r>
          </a:p>
          <a:p>
            <a:pPr>
              <a:lnSpc>
                <a:spcPct val="120000"/>
              </a:lnSpc>
              <a:spcBef>
                <a:spcPts val="0"/>
              </a:spcBef>
              <a:buNone/>
            </a:pPr>
            <a:r>
              <a:rPr lang="en-IN" sz="2000" dirty="0">
                <a:latin typeface="Times New Roman" panose="02020603050405020304" pitchFamily="18" charset="0"/>
                <a:cs typeface="Times New Roman" panose="02020603050405020304" pitchFamily="18" charset="0"/>
              </a:rPr>
              <a:t>}</a:t>
            </a:r>
          </a:p>
          <a:p>
            <a:pPr>
              <a:lnSpc>
                <a:spcPct val="120000"/>
              </a:lnSpc>
              <a:spcBef>
                <a:spcPts val="0"/>
              </a:spcBef>
              <a:buNone/>
            </a:pPr>
            <a:r>
              <a:rPr lang="en-IN" sz="2000" dirty="0">
                <a:solidFill>
                  <a:srgbClr val="FF0000"/>
                </a:solidFill>
                <a:latin typeface="Times New Roman" panose="02020603050405020304" pitchFamily="18" charset="0"/>
                <a:cs typeface="Times New Roman" panose="02020603050405020304" pitchFamily="18" charset="0"/>
              </a:rPr>
              <a:t>int sum (int *n)</a:t>
            </a:r>
          </a:p>
          <a:p>
            <a:pPr>
              <a:lnSpc>
                <a:spcPct val="120000"/>
              </a:lnSpc>
              <a:spcBef>
                <a:spcPts val="0"/>
              </a:spcBef>
              <a:buNone/>
            </a:pPr>
            <a:r>
              <a:rPr lang="en-IN" sz="2000" dirty="0">
                <a:latin typeface="Times New Roman" panose="02020603050405020304" pitchFamily="18" charset="0"/>
                <a:cs typeface="Times New Roman" panose="02020603050405020304" pitchFamily="18" charset="0"/>
              </a:rPr>
              <a:t>{</a:t>
            </a:r>
          </a:p>
          <a:p>
            <a:pPr>
              <a:lnSpc>
                <a:spcPct val="120000"/>
              </a:lnSpc>
              <a:spcBef>
                <a:spcPts val="0"/>
              </a:spcBef>
              <a:buNone/>
            </a:pPr>
            <a:r>
              <a:rPr lang="en-IN" sz="2000" dirty="0">
                <a:latin typeface="Times New Roman" panose="02020603050405020304" pitchFamily="18" charset="0"/>
                <a:cs typeface="Times New Roman" panose="02020603050405020304" pitchFamily="18" charset="0"/>
              </a:rPr>
              <a:t>     *n = *n + 20;</a:t>
            </a:r>
          </a:p>
          <a:p>
            <a:pPr>
              <a:lnSpc>
                <a:spcPct val="120000"/>
              </a:lnSpc>
              <a:spcBef>
                <a:spcPts val="0"/>
              </a:spcBef>
              <a:buNone/>
            </a:pPr>
            <a:r>
              <a:rPr lang="en-IN" sz="2000" dirty="0">
                <a:latin typeface="Times New Roman" panose="02020603050405020304" pitchFamily="18" charset="0"/>
                <a:cs typeface="Times New Roman" panose="02020603050405020304" pitchFamily="18" charset="0"/>
              </a:rPr>
              <a:t>     printf("\n value of 'n' in the called function is = %d", n);</a:t>
            </a:r>
          </a:p>
          <a:p>
            <a:pPr>
              <a:lnSpc>
                <a:spcPct val="120000"/>
              </a:lnSpc>
              <a:spcBef>
                <a:spcPts val="0"/>
              </a:spcBef>
              <a:buNone/>
            </a:pPr>
            <a:r>
              <a:rPr lang="en-IN" sz="2000" dirty="0">
                <a:latin typeface="Times New Roman" panose="02020603050405020304" pitchFamily="18" charset="0"/>
                <a:cs typeface="Times New Roman" panose="02020603050405020304" pitchFamily="18" charset="0"/>
              </a:rPr>
              <a:t>     return(0);</a:t>
            </a:r>
          </a:p>
          <a:p>
            <a:pPr>
              <a:lnSpc>
                <a:spcPct val="120000"/>
              </a:lnSpc>
              <a:spcBef>
                <a:spcPts val="0"/>
              </a:spcBef>
              <a:buNone/>
            </a:pPr>
            <a:r>
              <a:rPr lang="en-IN" sz="2000" dirty="0" smtClean="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7300685" y="4122057"/>
            <a:ext cx="4891315" cy="1477328"/>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Output:</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The value of 'a' before the calling function is = 5</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value of 'n' in the called function is = -1079041764</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The value of 'a' after calling the function is = 25</a:t>
            </a:r>
          </a:p>
          <a:p>
            <a:endParaRPr lang="en-IN" dirty="0"/>
          </a:p>
        </p:txBody>
      </p:sp>
    </p:spTree>
    <p:extLst>
      <p:ext uri="{BB962C8B-B14F-4D97-AF65-F5344CB8AC3E}">
        <p14:creationId xmlns:p14="http://schemas.microsoft.com/office/powerpoint/2010/main" xmlns="" val="111956940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29957"/>
          </a:xfrm>
        </p:spPr>
        <p:txBody>
          <a:bodyPr>
            <a:normAutofit/>
          </a:bodyPr>
          <a:lstStyle/>
          <a:p>
            <a:r>
              <a:rPr lang="en-US" sz="3200" b="1" dirty="0" smtClean="0">
                <a:solidFill>
                  <a:srgbClr val="FF0000"/>
                </a:solidFill>
                <a:latin typeface="Times New Roman" panose="02020603050405020304" pitchFamily="18" charset="0"/>
                <a:cs typeface="Times New Roman" panose="02020603050405020304" pitchFamily="18" charset="0"/>
              </a:rPr>
              <a:t>Various categories of user defined functions in C</a:t>
            </a:r>
            <a:endParaRPr lang="en-US" sz="32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68187" y="1143000"/>
            <a:ext cx="8901953" cy="4953000"/>
          </a:xfrm>
        </p:spPr>
        <p:txBody>
          <a:bodyPr>
            <a:normAutofit/>
          </a:bodyPr>
          <a:lstStyle/>
          <a:p>
            <a:pPr algn="just">
              <a:lnSpc>
                <a:spcPct val="150000"/>
              </a:lnSpc>
              <a:spcBef>
                <a:spcPts val="0"/>
              </a:spcBef>
              <a:buNone/>
            </a:pPr>
            <a:r>
              <a:rPr lang="en-US" dirty="0" smtClean="0"/>
              <a:t>	A function depending on whether arguments are present or not and whether a value is returned or not may belong to any one of the following categories:</a:t>
            </a:r>
          </a:p>
          <a:p>
            <a:pPr marL="0" indent="0" algn="just">
              <a:lnSpc>
                <a:spcPct val="150000"/>
              </a:lnSpc>
              <a:spcBef>
                <a:spcPts val="0"/>
              </a:spcBef>
              <a:buNone/>
            </a:pPr>
            <a:r>
              <a:rPr lang="en-US" dirty="0" smtClean="0"/>
              <a:t>(</a:t>
            </a:r>
            <a:r>
              <a:rPr lang="en-US" dirty="0" err="1" smtClean="0"/>
              <a:t>i</a:t>
            </a:r>
            <a:r>
              <a:rPr lang="en-US" dirty="0" smtClean="0"/>
              <a:t> ) Functions with no arguments and no return values. </a:t>
            </a:r>
          </a:p>
          <a:p>
            <a:pPr marL="0" indent="0" algn="just">
              <a:lnSpc>
                <a:spcPct val="150000"/>
              </a:lnSpc>
              <a:spcBef>
                <a:spcPts val="0"/>
              </a:spcBef>
              <a:buNone/>
            </a:pPr>
            <a:r>
              <a:rPr lang="en-US" dirty="0" smtClean="0"/>
              <a:t>(ii) Functions with arguments and no return values.</a:t>
            </a:r>
          </a:p>
          <a:p>
            <a:pPr marL="0" indent="0" algn="just">
              <a:lnSpc>
                <a:spcPct val="150000"/>
              </a:lnSpc>
              <a:spcBef>
                <a:spcPts val="0"/>
              </a:spcBef>
              <a:buNone/>
            </a:pPr>
            <a:r>
              <a:rPr lang="en-US" dirty="0" smtClean="0"/>
              <a:t>(iii) Functions with arguments and return values.</a:t>
            </a:r>
          </a:p>
          <a:p>
            <a:pPr marL="0" indent="0" algn="just">
              <a:lnSpc>
                <a:spcPct val="150000"/>
              </a:lnSpc>
              <a:spcBef>
                <a:spcPts val="0"/>
              </a:spcBef>
              <a:buNone/>
            </a:pPr>
            <a:r>
              <a:rPr lang="en-US" dirty="0" smtClean="0"/>
              <a:t>(iv) Functions with no arguments and return values.</a:t>
            </a:r>
          </a:p>
          <a:p>
            <a:pPr marL="0" indent="0" algn="just">
              <a:lnSpc>
                <a:spcPct val="150000"/>
              </a:lnSpc>
              <a:spcBef>
                <a:spcPts val="0"/>
              </a:spcBef>
              <a:buNone/>
            </a:pPr>
            <a:endParaRPr lang="en-US" dirty="0"/>
          </a:p>
        </p:txBody>
      </p:sp>
    </p:spTree>
    <p:extLst>
      <p:ext uri="{BB962C8B-B14F-4D97-AF65-F5344CB8AC3E}">
        <p14:creationId xmlns:p14="http://schemas.microsoft.com/office/powerpoint/2010/main" xmlns="" val="294371334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1989" y="96185"/>
            <a:ext cx="10515600" cy="535828"/>
          </a:xfrm>
        </p:spPr>
        <p:txBody>
          <a:bodyPr>
            <a:normAutofit/>
          </a:bodyPr>
          <a:lstStyle/>
          <a:p>
            <a:pPr algn="l"/>
            <a:r>
              <a:rPr lang="en-US" sz="2400" b="1" dirty="0">
                <a:solidFill>
                  <a:srgbClr val="FF0000"/>
                </a:solidFill>
                <a:latin typeface="Times New Roman" panose="02020603050405020304" pitchFamily="18" charset="0"/>
                <a:cs typeface="Times New Roman" panose="02020603050405020304" pitchFamily="18" charset="0"/>
              </a:rPr>
              <a:t>(</a:t>
            </a:r>
            <a:r>
              <a:rPr lang="en-US" sz="2400" b="1" dirty="0" err="1">
                <a:solidFill>
                  <a:srgbClr val="FF0000"/>
                </a:solidFill>
                <a:latin typeface="Times New Roman" panose="02020603050405020304" pitchFamily="18" charset="0"/>
                <a:cs typeface="Times New Roman" panose="02020603050405020304" pitchFamily="18" charset="0"/>
              </a:rPr>
              <a:t>i</a:t>
            </a:r>
            <a:r>
              <a:rPr lang="en-US" sz="2400" b="1" dirty="0">
                <a:solidFill>
                  <a:srgbClr val="FF0000"/>
                </a:solidFill>
                <a:latin typeface="Times New Roman" panose="02020603050405020304" pitchFamily="18" charset="0"/>
                <a:cs typeface="Times New Roman" panose="02020603050405020304" pitchFamily="18" charset="0"/>
              </a:rPr>
              <a:t> ) Functions with no arguments and no return values. </a:t>
            </a:r>
          </a:p>
        </p:txBody>
      </p:sp>
      <p:sp>
        <p:nvSpPr>
          <p:cNvPr id="3" name="Content Placeholder 2"/>
          <p:cNvSpPr>
            <a:spLocks noGrp="1"/>
          </p:cNvSpPr>
          <p:nvPr>
            <p:ph idx="1"/>
          </p:nvPr>
        </p:nvSpPr>
        <p:spPr>
          <a:xfrm>
            <a:off x="891989" y="778864"/>
            <a:ext cx="9516036" cy="5486400"/>
          </a:xfrm>
        </p:spPr>
        <p:txBody>
          <a:bodyPr>
            <a:normAutofit/>
          </a:bodyPr>
          <a:lstStyle/>
          <a:p>
            <a:pPr algn="just">
              <a:lnSpc>
                <a:spcPct val="120000"/>
              </a:lnSpc>
            </a:pPr>
            <a:r>
              <a:rPr lang="en-US" sz="2200" b="1" dirty="0">
                <a:latin typeface="Times New Roman" panose="02020603050405020304" pitchFamily="18" charset="0"/>
                <a:cs typeface="Times New Roman" panose="02020603050405020304" pitchFamily="18" charset="0"/>
              </a:rPr>
              <a:t>Function with no argument</a:t>
            </a:r>
            <a:r>
              <a:rPr lang="en-US" sz="2200" dirty="0">
                <a:latin typeface="Times New Roman" panose="02020603050405020304" pitchFamily="18" charset="0"/>
                <a:cs typeface="Times New Roman" panose="02020603050405020304" pitchFamily="18" charset="0"/>
              </a:rPr>
              <a:t> means the called function does not receive any data from calling function and </a:t>
            </a:r>
            <a:r>
              <a:rPr lang="en-US" sz="2200" b="1" dirty="0">
                <a:latin typeface="Times New Roman" panose="02020603050405020304" pitchFamily="18" charset="0"/>
                <a:cs typeface="Times New Roman" panose="02020603050405020304" pitchFamily="18" charset="0"/>
              </a:rPr>
              <a:t>Function with no return</a:t>
            </a:r>
            <a:r>
              <a:rPr lang="en-US"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value</a:t>
            </a:r>
            <a:r>
              <a:rPr lang="en-US" sz="2200" dirty="0">
                <a:latin typeface="Times New Roman" panose="02020603050405020304" pitchFamily="18" charset="0"/>
                <a:cs typeface="Times New Roman" panose="02020603050405020304" pitchFamily="18" charset="0"/>
              </a:rPr>
              <a:t> means calling function does not receive any data from the called function. So there is no data transfer between calling and called function.</a:t>
            </a:r>
          </a:p>
          <a:p>
            <a:pPr algn="just">
              <a:lnSpc>
                <a:spcPct val="100000"/>
              </a:lnSpc>
              <a:buNone/>
            </a:pPr>
            <a:r>
              <a:rPr lang="en-US" sz="1800" dirty="0">
                <a:solidFill>
                  <a:srgbClr val="FF0000"/>
                </a:solidFill>
                <a:latin typeface="Times New Roman" panose="02020603050405020304" pitchFamily="18" charset="0"/>
                <a:cs typeface="Times New Roman" panose="02020603050405020304" pitchFamily="18" charset="0"/>
              </a:rPr>
              <a:t>/* program to calculate the area of square */</a:t>
            </a:r>
          </a:p>
          <a:p>
            <a:pPr algn="just">
              <a:lnSpc>
                <a:spcPct val="100000"/>
              </a:lnSpc>
              <a:buNone/>
            </a:pPr>
            <a:r>
              <a:rPr lang="en-US" sz="1800" dirty="0">
                <a:latin typeface="Times New Roman" panose="02020603050405020304" pitchFamily="18" charset="0"/>
                <a:cs typeface="Times New Roman" panose="02020603050405020304" pitchFamily="18" charset="0"/>
              </a:rPr>
              <a:t> </a:t>
            </a:r>
            <a:r>
              <a:rPr lang="en-US" sz="1800" dirty="0">
                <a:cs typeface="Times New Roman" panose="02020603050405020304" pitchFamily="18" charset="0"/>
              </a:rPr>
              <a:t>#include &lt;</a:t>
            </a:r>
            <a:r>
              <a:rPr lang="en-US" sz="1800" dirty="0" err="1">
                <a:cs typeface="Times New Roman" panose="02020603050405020304" pitchFamily="18" charset="0"/>
              </a:rPr>
              <a:t>stdio.h</a:t>
            </a:r>
            <a:r>
              <a:rPr lang="en-US" sz="1800" dirty="0">
                <a:cs typeface="Times New Roman" panose="02020603050405020304" pitchFamily="18" charset="0"/>
              </a:rPr>
              <a:t>&gt;</a:t>
            </a:r>
          </a:p>
          <a:p>
            <a:pPr algn="just">
              <a:lnSpc>
                <a:spcPct val="100000"/>
              </a:lnSpc>
              <a:buNone/>
            </a:pPr>
            <a:r>
              <a:rPr lang="en-US" sz="1800" dirty="0">
                <a:cs typeface="Times New Roman" panose="02020603050405020304" pitchFamily="18" charset="0"/>
              </a:rPr>
              <a:t> void area(); //function prototype</a:t>
            </a:r>
          </a:p>
          <a:p>
            <a:pPr algn="just">
              <a:lnSpc>
                <a:spcPct val="100000"/>
              </a:lnSpc>
              <a:buNone/>
            </a:pPr>
            <a:r>
              <a:rPr lang="en-US" sz="1800" dirty="0">
                <a:cs typeface="Times New Roman" panose="02020603050405020304" pitchFamily="18" charset="0"/>
              </a:rPr>
              <a:t> </a:t>
            </a:r>
            <a:r>
              <a:rPr lang="en-US" sz="1800" dirty="0" err="1">
                <a:cs typeface="Times New Roman" panose="02020603050405020304" pitchFamily="18" charset="0"/>
              </a:rPr>
              <a:t>int</a:t>
            </a:r>
            <a:r>
              <a:rPr lang="en-US" sz="1800" dirty="0">
                <a:cs typeface="Times New Roman" panose="02020603050405020304" pitchFamily="18" charset="0"/>
              </a:rPr>
              <a:t> main()</a:t>
            </a:r>
          </a:p>
          <a:p>
            <a:pPr algn="just">
              <a:lnSpc>
                <a:spcPct val="100000"/>
              </a:lnSpc>
              <a:buNone/>
            </a:pPr>
            <a:r>
              <a:rPr lang="en-US" sz="1800" dirty="0">
                <a:cs typeface="Times New Roman" panose="02020603050405020304" pitchFamily="18" charset="0"/>
              </a:rPr>
              <a:t> { </a:t>
            </a:r>
          </a:p>
          <a:p>
            <a:pPr algn="just">
              <a:lnSpc>
                <a:spcPct val="100000"/>
              </a:lnSpc>
              <a:buNone/>
            </a:pPr>
            <a:r>
              <a:rPr lang="en-US" sz="1800" dirty="0">
                <a:cs typeface="Times New Roman" panose="02020603050405020304" pitchFamily="18" charset="0"/>
              </a:rPr>
              <a:t>	</a:t>
            </a:r>
            <a:r>
              <a:rPr lang="en-US" sz="1800" dirty="0">
                <a:solidFill>
                  <a:srgbClr val="00B050"/>
                </a:solidFill>
                <a:cs typeface="Times New Roman" panose="02020603050405020304" pitchFamily="18" charset="0"/>
              </a:rPr>
              <a:t>area(); </a:t>
            </a:r>
            <a:r>
              <a:rPr lang="en-US" sz="1800" dirty="0">
                <a:cs typeface="Times New Roman" panose="02020603050405020304" pitchFamily="18" charset="0"/>
              </a:rPr>
              <a:t>//function call</a:t>
            </a:r>
          </a:p>
          <a:p>
            <a:pPr algn="just">
              <a:lnSpc>
                <a:spcPct val="100000"/>
              </a:lnSpc>
              <a:buNone/>
            </a:pPr>
            <a:r>
              <a:rPr lang="en-US" sz="1800" dirty="0">
                <a:cs typeface="Times New Roman" panose="02020603050405020304" pitchFamily="18" charset="0"/>
              </a:rPr>
              <a:t>	 return 0; </a:t>
            </a:r>
          </a:p>
          <a:p>
            <a:pPr algn="just">
              <a:lnSpc>
                <a:spcPct val="100000"/>
              </a:lnSpc>
              <a:buNone/>
            </a:pPr>
            <a:r>
              <a:rPr lang="en-US" sz="1800" dirty="0">
                <a:cs typeface="Times New Roman" panose="02020603050405020304" pitchFamily="18" charset="0"/>
              </a:rPr>
              <a:t>} </a:t>
            </a:r>
          </a:p>
        </p:txBody>
      </p:sp>
      <p:sp>
        <p:nvSpPr>
          <p:cNvPr id="4" name="TextBox 3"/>
          <p:cNvSpPr txBox="1"/>
          <p:nvPr/>
        </p:nvSpPr>
        <p:spPr>
          <a:xfrm>
            <a:off x="5797923" y="2738302"/>
            <a:ext cx="5544671" cy="3028521"/>
          </a:xfrm>
          <a:prstGeom prst="rect">
            <a:avLst/>
          </a:prstGeom>
          <a:noFill/>
        </p:spPr>
        <p:txBody>
          <a:bodyPr wrap="square" rtlCol="0">
            <a:spAutoFit/>
          </a:bodyPr>
          <a:lstStyle/>
          <a:p>
            <a:pPr algn="just">
              <a:lnSpc>
                <a:spcPct val="120000"/>
              </a:lnSpc>
              <a:buNone/>
            </a:pPr>
            <a:r>
              <a:rPr lang="en-US" dirty="0"/>
              <a:t>void </a:t>
            </a:r>
            <a:r>
              <a:rPr lang="en-US" dirty="0">
                <a:solidFill>
                  <a:srgbClr val="00B050"/>
                </a:solidFill>
              </a:rPr>
              <a:t>area() </a:t>
            </a:r>
          </a:p>
          <a:p>
            <a:pPr algn="just">
              <a:lnSpc>
                <a:spcPct val="120000"/>
              </a:lnSpc>
              <a:buNone/>
            </a:pPr>
            <a:r>
              <a:rPr lang="en-US" dirty="0"/>
              <a:t>{ </a:t>
            </a:r>
          </a:p>
          <a:p>
            <a:pPr algn="just">
              <a:lnSpc>
                <a:spcPct val="120000"/>
              </a:lnSpc>
              <a:buNone/>
            </a:pPr>
            <a:r>
              <a:rPr lang="en-US" dirty="0"/>
              <a:t>	</a:t>
            </a:r>
            <a:r>
              <a:rPr lang="en-US" dirty="0" err="1"/>
              <a:t>int</a:t>
            </a:r>
            <a:r>
              <a:rPr lang="en-US" dirty="0"/>
              <a:t>  </a:t>
            </a:r>
            <a:r>
              <a:rPr lang="en-US" dirty="0" err="1"/>
              <a:t>square_area,square_side</a:t>
            </a:r>
            <a:r>
              <a:rPr lang="en-US" dirty="0"/>
              <a:t>;</a:t>
            </a:r>
          </a:p>
          <a:p>
            <a:pPr algn="just">
              <a:lnSpc>
                <a:spcPct val="120000"/>
              </a:lnSpc>
              <a:buNone/>
            </a:pPr>
            <a:r>
              <a:rPr lang="en-US" dirty="0"/>
              <a:t>	 </a:t>
            </a:r>
            <a:r>
              <a:rPr lang="en-US" dirty="0" err="1"/>
              <a:t>printf</a:t>
            </a:r>
            <a:r>
              <a:rPr lang="en-US" dirty="0"/>
              <a:t>("Enter the side of square :");</a:t>
            </a:r>
          </a:p>
          <a:p>
            <a:pPr algn="just">
              <a:lnSpc>
                <a:spcPct val="120000"/>
              </a:lnSpc>
              <a:buNone/>
            </a:pPr>
            <a:r>
              <a:rPr lang="en-US" dirty="0"/>
              <a:t>	 </a:t>
            </a:r>
            <a:r>
              <a:rPr lang="en-US" dirty="0" err="1"/>
              <a:t>scanf</a:t>
            </a:r>
            <a:r>
              <a:rPr lang="en-US" dirty="0"/>
              <a:t>("%d",&amp;</a:t>
            </a:r>
            <a:r>
              <a:rPr lang="en-US" dirty="0" err="1"/>
              <a:t>square_side</a:t>
            </a:r>
            <a:r>
              <a:rPr lang="en-US" dirty="0"/>
              <a:t>);</a:t>
            </a:r>
          </a:p>
          <a:p>
            <a:pPr algn="just">
              <a:lnSpc>
                <a:spcPct val="120000"/>
              </a:lnSpc>
              <a:buNone/>
            </a:pPr>
            <a:r>
              <a:rPr lang="en-US" dirty="0"/>
              <a:t>	 </a:t>
            </a:r>
            <a:r>
              <a:rPr lang="en-US" dirty="0" err="1"/>
              <a:t>square_area</a:t>
            </a:r>
            <a:r>
              <a:rPr lang="en-US" dirty="0"/>
              <a:t> = </a:t>
            </a:r>
            <a:r>
              <a:rPr lang="en-US" dirty="0" err="1"/>
              <a:t>square_side</a:t>
            </a:r>
            <a:r>
              <a:rPr lang="en-US" dirty="0"/>
              <a:t> * </a:t>
            </a:r>
            <a:r>
              <a:rPr lang="en-US" dirty="0" err="1"/>
              <a:t>square_side</a:t>
            </a:r>
            <a:r>
              <a:rPr lang="en-US" dirty="0"/>
              <a:t>; </a:t>
            </a:r>
          </a:p>
          <a:p>
            <a:pPr algn="just">
              <a:lnSpc>
                <a:spcPct val="120000"/>
              </a:lnSpc>
              <a:buNone/>
            </a:pPr>
            <a:r>
              <a:rPr lang="en-US" dirty="0"/>
              <a:t>	</a:t>
            </a:r>
            <a:r>
              <a:rPr lang="en-US" dirty="0" err="1"/>
              <a:t>printf</a:t>
            </a:r>
            <a:r>
              <a:rPr lang="en-US" dirty="0"/>
              <a:t>("Area of Square = %d",</a:t>
            </a:r>
            <a:r>
              <a:rPr lang="en-US" dirty="0" err="1"/>
              <a:t>square_area</a:t>
            </a:r>
            <a:r>
              <a:rPr lang="en-US" dirty="0"/>
              <a:t>);</a:t>
            </a:r>
          </a:p>
          <a:p>
            <a:pPr algn="just">
              <a:lnSpc>
                <a:spcPct val="120000"/>
              </a:lnSpc>
              <a:buNone/>
            </a:pPr>
            <a:r>
              <a:rPr lang="en-US" dirty="0"/>
              <a:t> }</a:t>
            </a:r>
          </a:p>
          <a:p>
            <a:endParaRPr lang="en-IN" dirty="0"/>
          </a:p>
        </p:txBody>
      </p:sp>
    </p:spTree>
    <p:extLst>
      <p:ext uri="{BB962C8B-B14F-4D97-AF65-F5344CB8AC3E}">
        <p14:creationId xmlns:p14="http://schemas.microsoft.com/office/powerpoint/2010/main" xmlns="" val="183718282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3694" y="206188"/>
            <a:ext cx="8229600" cy="627529"/>
          </a:xfrm>
        </p:spPr>
        <p:txBody>
          <a:bodyPr>
            <a:normAutofit/>
          </a:bodyPr>
          <a:lstStyle/>
          <a:p>
            <a:r>
              <a:rPr lang="en-US" sz="2400" b="1" dirty="0">
                <a:solidFill>
                  <a:srgbClr val="FF0000"/>
                </a:solidFill>
                <a:latin typeface="Times New Roman" panose="02020603050405020304" pitchFamily="18" charset="0"/>
                <a:cs typeface="Times New Roman" panose="02020603050405020304" pitchFamily="18" charset="0"/>
              </a:rPr>
              <a:t>(ii) Functions with arguments and no return values</a:t>
            </a:r>
            <a:r>
              <a:rPr lang="en-US" sz="2400" b="1" dirty="0" smtClean="0">
                <a:solidFill>
                  <a:srgbClr val="FF0000"/>
                </a:solidFill>
                <a:latin typeface="Times New Roman" panose="02020603050405020304" pitchFamily="18" charset="0"/>
                <a:cs typeface="Times New Roman" panose="02020603050405020304" pitchFamily="18" charset="0"/>
              </a:rPr>
              <a:t>.</a:t>
            </a:r>
            <a:endParaRPr lang="en-US" sz="36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4717" y="833716"/>
            <a:ext cx="8229600" cy="6024283"/>
          </a:xfrm>
        </p:spPr>
        <p:txBody>
          <a:bodyPr>
            <a:noAutofit/>
          </a:bodyPr>
          <a:lstStyle/>
          <a:p>
            <a:pPr algn="just"/>
            <a:r>
              <a:rPr lang="en-US" sz="2400" dirty="0">
                <a:latin typeface="Times New Roman" panose="02020603050405020304" pitchFamily="18" charset="0"/>
                <a:cs typeface="Times New Roman" panose="02020603050405020304" pitchFamily="18" charset="0"/>
              </a:rPr>
              <a:t>When a function has arguments data is transferred from calling function to called function. The called function receives data from calling function and does not send back any values to calling function. Because it doesn’t have return value.</a:t>
            </a:r>
          </a:p>
          <a:p>
            <a:pPr algn="just">
              <a:buNone/>
            </a:pPr>
            <a:r>
              <a:rPr lang="en-US" sz="2400" dirty="0" smtClean="0">
                <a:latin typeface="Times New Roman" panose="02020603050405020304" pitchFamily="18" charset="0"/>
                <a:cs typeface="Times New Roman" panose="02020603050405020304" pitchFamily="18" charset="0"/>
              </a:rPr>
              <a:t>#include&lt;</a:t>
            </a:r>
            <a:r>
              <a:rPr lang="en-US" sz="2400" dirty="0" err="1" smtClean="0">
                <a:latin typeface="Times New Roman" panose="02020603050405020304" pitchFamily="18" charset="0"/>
                <a:cs typeface="Times New Roman" panose="02020603050405020304" pitchFamily="18" charset="0"/>
              </a:rPr>
              <a:t>stdio.h</a:t>
            </a:r>
            <a:r>
              <a:rPr lang="en-US" sz="2400" dirty="0" smtClean="0">
                <a:latin typeface="Times New Roman" panose="02020603050405020304" pitchFamily="18" charset="0"/>
                <a:cs typeface="Times New Roman" panose="02020603050405020304" pitchFamily="18" charset="0"/>
              </a:rPr>
              <a:t>&gt;</a:t>
            </a:r>
          </a:p>
          <a:p>
            <a:pPr algn="just">
              <a:buNone/>
            </a:pPr>
            <a:r>
              <a:rPr lang="en-US" sz="2400" dirty="0" smtClean="0">
                <a:latin typeface="Times New Roman" panose="02020603050405020304" pitchFamily="18" charset="0"/>
                <a:cs typeface="Times New Roman" panose="02020603050405020304" pitchFamily="18" charset="0"/>
              </a:rPr>
              <a:t> </a:t>
            </a:r>
            <a:r>
              <a:rPr lang="en-US" sz="2400" dirty="0" smtClean="0">
                <a:solidFill>
                  <a:srgbClr val="00B050"/>
                </a:solidFill>
                <a:latin typeface="Times New Roman" panose="02020603050405020304" pitchFamily="18" charset="0"/>
                <a:cs typeface="Times New Roman" panose="02020603050405020304" pitchFamily="18" charset="0"/>
              </a:rPr>
              <a:t>void add(</a:t>
            </a:r>
            <a:r>
              <a:rPr lang="en-US" sz="2400" dirty="0" err="1" smtClean="0">
                <a:solidFill>
                  <a:srgbClr val="00B050"/>
                </a:solidFill>
                <a:latin typeface="Times New Roman" panose="02020603050405020304" pitchFamily="18" charset="0"/>
                <a:cs typeface="Times New Roman" panose="02020603050405020304" pitchFamily="18" charset="0"/>
              </a:rPr>
              <a:t>int,int</a:t>
            </a:r>
            <a:r>
              <a:rPr lang="en-US" sz="2400" dirty="0" smtClean="0">
                <a:solidFill>
                  <a:srgbClr val="00B050"/>
                </a:solidFill>
                <a:latin typeface="Times New Roman" panose="02020603050405020304" pitchFamily="18" charset="0"/>
                <a:cs typeface="Times New Roman" panose="02020603050405020304" pitchFamily="18" charset="0"/>
              </a:rPr>
              <a:t>);</a:t>
            </a:r>
          </a:p>
          <a:p>
            <a:pPr algn="just">
              <a:buNone/>
            </a:pP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int</a:t>
            </a:r>
            <a:r>
              <a:rPr lang="en-US" sz="2400" dirty="0" smtClean="0">
                <a:latin typeface="Times New Roman" panose="02020603050405020304" pitchFamily="18" charset="0"/>
                <a:cs typeface="Times New Roman" panose="02020603050405020304" pitchFamily="18" charset="0"/>
              </a:rPr>
              <a:t> main() </a:t>
            </a:r>
          </a:p>
          <a:p>
            <a:pPr algn="just">
              <a:buNone/>
            </a:pPr>
            <a:r>
              <a:rPr lang="en-US" sz="2400" dirty="0" smtClean="0">
                <a:latin typeface="Times New Roman" panose="02020603050405020304" pitchFamily="18" charset="0"/>
                <a:cs typeface="Times New Roman" panose="02020603050405020304" pitchFamily="18" charset="0"/>
              </a:rPr>
              <a:t>{ </a:t>
            </a:r>
          </a:p>
          <a:p>
            <a:pPr algn="just">
              <a:buNone/>
            </a:pP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int</a:t>
            </a:r>
            <a:r>
              <a:rPr lang="en-US" sz="2400" dirty="0" smtClean="0">
                <a:latin typeface="Times New Roman" panose="02020603050405020304" pitchFamily="18" charset="0"/>
                <a:cs typeface="Times New Roman" panose="02020603050405020304" pitchFamily="18" charset="0"/>
              </a:rPr>
              <a:t> a, b;</a:t>
            </a:r>
          </a:p>
          <a:p>
            <a:pPr algn="just">
              <a:buNone/>
            </a:pP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printf</a:t>
            </a:r>
            <a:r>
              <a:rPr lang="en-US" sz="2400" dirty="0" smtClean="0">
                <a:latin typeface="Times New Roman" panose="02020603050405020304" pitchFamily="18" charset="0"/>
                <a:cs typeface="Times New Roman" panose="02020603050405020304" pitchFamily="18" charset="0"/>
              </a:rPr>
              <a:t>(“enter value”);</a:t>
            </a:r>
          </a:p>
          <a:p>
            <a:pPr algn="just">
              <a:buNone/>
            </a:pP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scanf</a:t>
            </a:r>
            <a:r>
              <a:rPr lang="en-US" sz="2400" dirty="0" smtClean="0">
                <a:latin typeface="Times New Roman" panose="02020603050405020304" pitchFamily="18" charset="0"/>
                <a:cs typeface="Times New Roman" panose="02020603050405020304" pitchFamily="18" charset="0"/>
              </a:rPr>
              <a:t>(“%</a:t>
            </a:r>
            <a:r>
              <a:rPr lang="en-US" sz="2400" dirty="0" err="1" smtClean="0">
                <a:latin typeface="Times New Roman" panose="02020603050405020304" pitchFamily="18" charset="0"/>
                <a:cs typeface="Times New Roman" panose="02020603050405020304" pitchFamily="18" charset="0"/>
              </a:rPr>
              <a:t>d%d”,&amp;a,&amp;b</a:t>
            </a:r>
            <a:r>
              <a:rPr lang="en-US" sz="2400" dirty="0" smtClean="0">
                <a:latin typeface="Times New Roman" panose="02020603050405020304" pitchFamily="18" charset="0"/>
                <a:cs typeface="Times New Roman" panose="02020603050405020304" pitchFamily="18" charset="0"/>
              </a:rPr>
              <a:t>);</a:t>
            </a:r>
          </a:p>
          <a:p>
            <a:pPr algn="just">
              <a:buNone/>
            </a:pPr>
            <a:r>
              <a:rPr lang="en-US" sz="2400" dirty="0" smtClean="0">
                <a:latin typeface="Times New Roman" panose="02020603050405020304" pitchFamily="18" charset="0"/>
                <a:cs typeface="Times New Roman" panose="02020603050405020304" pitchFamily="18" charset="0"/>
              </a:rPr>
              <a:t>    </a:t>
            </a:r>
            <a:r>
              <a:rPr lang="en-US" sz="2400" dirty="0" smtClean="0">
                <a:solidFill>
                  <a:srgbClr val="00B050"/>
                </a:solidFill>
                <a:latin typeface="Times New Roman" panose="02020603050405020304" pitchFamily="18" charset="0"/>
                <a:cs typeface="Times New Roman" panose="02020603050405020304" pitchFamily="18" charset="0"/>
              </a:rPr>
              <a:t> add(</a:t>
            </a:r>
            <a:r>
              <a:rPr lang="en-US" sz="2400" dirty="0" err="1" smtClean="0">
                <a:solidFill>
                  <a:srgbClr val="00B050"/>
                </a:solidFill>
                <a:latin typeface="Times New Roman" panose="02020603050405020304" pitchFamily="18" charset="0"/>
                <a:cs typeface="Times New Roman" panose="02020603050405020304" pitchFamily="18" charset="0"/>
              </a:rPr>
              <a:t>a,b</a:t>
            </a:r>
            <a:r>
              <a:rPr lang="en-US" sz="2400" dirty="0" smtClean="0">
                <a:solidFill>
                  <a:srgbClr val="00B050"/>
                </a:solidFill>
                <a:latin typeface="Times New Roman" panose="02020603050405020304" pitchFamily="18" charset="0"/>
                <a:cs typeface="Times New Roman" panose="02020603050405020304" pitchFamily="18" charset="0"/>
              </a:rPr>
              <a:t>);</a:t>
            </a:r>
          </a:p>
          <a:p>
            <a:pPr algn="just">
              <a:buNone/>
            </a:pPr>
            <a:r>
              <a:rPr lang="en-US" sz="2400" dirty="0" smtClean="0">
                <a:latin typeface="Times New Roman" panose="02020603050405020304" pitchFamily="18" charset="0"/>
                <a:cs typeface="Times New Roman" panose="02020603050405020304" pitchFamily="18" charset="0"/>
              </a:rPr>
              <a:t>	return 0; </a:t>
            </a:r>
          </a:p>
          <a:p>
            <a:pPr algn="just">
              <a:buNone/>
            </a:pPr>
            <a:r>
              <a:rPr lang="en-US" sz="2400" dirty="0" smtClean="0">
                <a:latin typeface="Times New Roman" panose="02020603050405020304" pitchFamily="18" charset="0"/>
                <a:cs typeface="Times New Roman" panose="02020603050405020304" pitchFamily="18" charset="0"/>
              </a:rPr>
              <a:t>} </a:t>
            </a:r>
          </a:p>
          <a:p>
            <a:pPr algn="just">
              <a:buNone/>
            </a:pPr>
            <a:endParaRPr lang="en-US" sz="24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5889812" y="3146612"/>
            <a:ext cx="5177117" cy="2677656"/>
          </a:xfrm>
          <a:prstGeom prst="rect">
            <a:avLst/>
          </a:prstGeom>
          <a:noFill/>
        </p:spPr>
        <p:txBody>
          <a:bodyPr wrap="square" rtlCol="0">
            <a:spAutoFit/>
          </a:bodyPr>
          <a:lstStyle/>
          <a:p>
            <a:pPr algn="just">
              <a:buNone/>
            </a:pPr>
            <a:r>
              <a:rPr lang="en-US" sz="2400" dirty="0">
                <a:solidFill>
                  <a:srgbClr val="00B050"/>
                </a:solidFill>
                <a:latin typeface="Times New Roman" panose="02020603050405020304" pitchFamily="18" charset="0"/>
                <a:cs typeface="Times New Roman" panose="02020603050405020304" pitchFamily="18" charset="0"/>
              </a:rPr>
              <a:t>void add (</a:t>
            </a:r>
            <a:r>
              <a:rPr lang="en-US" sz="2400" dirty="0" err="1" smtClean="0">
                <a:solidFill>
                  <a:srgbClr val="00B050"/>
                </a:solidFill>
                <a:latin typeface="Times New Roman" panose="02020603050405020304" pitchFamily="18" charset="0"/>
                <a:cs typeface="Times New Roman" panose="02020603050405020304" pitchFamily="18" charset="0"/>
              </a:rPr>
              <a:t>int</a:t>
            </a:r>
            <a:r>
              <a:rPr lang="en-US" sz="2400" dirty="0" smtClean="0">
                <a:solidFill>
                  <a:srgbClr val="00B050"/>
                </a:solidFill>
                <a:latin typeface="Times New Roman" panose="02020603050405020304" pitchFamily="18" charset="0"/>
                <a:cs typeface="Times New Roman" panose="02020603050405020304" pitchFamily="18" charset="0"/>
              </a:rPr>
              <a:t> x</a:t>
            </a:r>
            <a:r>
              <a:rPr lang="en-US" sz="2400" dirty="0">
                <a:solidFill>
                  <a:srgbClr val="00B050"/>
                </a:solidFill>
                <a:latin typeface="Times New Roman" panose="02020603050405020304" pitchFamily="18" charset="0"/>
                <a:cs typeface="Times New Roman" panose="02020603050405020304" pitchFamily="18" charset="0"/>
              </a:rPr>
              <a:t>, </a:t>
            </a:r>
            <a:r>
              <a:rPr lang="en-US" sz="2400" dirty="0" err="1" smtClean="0">
                <a:solidFill>
                  <a:srgbClr val="00B050"/>
                </a:solidFill>
                <a:latin typeface="Times New Roman" panose="02020603050405020304" pitchFamily="18" charset="0"/>
                <a:cs typeface="Times New Roman" panose="02020603050405020304" pitchFamily="18" charset="0"/>
              </a:rPr>
              <a:t>int</a:t>
            </a:r>
            <a:r>
              <a:rPr lang="en-US" sz="2400" dirty="0" smtClean="0">
                <a:solidFill>
                  <a:srgbClr val="00B050"/>
                </a:solidFill>
                <a:latin typeface="Times New Roman" panose="02020603050405020304" pitchFamily="18" charset="0"/>
                <a:cs typeface="Times New Roman" panose="02020603050405020304" pitchFamily="18" charset="0"/>
              </a:rPr>
              <a:t> y</a:t>
            </a:r>
            <a:r>
              <a:rPr lang="en-US" sz="2400" dirty="0">
                <a:solidFill>
                  <a:srgbClr val="00B050"/>
                </a:solidFill>
                <a:latin typeface="Times New Roman" panose="02020603050405020304" pitchFamily="18" charset="0"/>
                <a:cs typeface="Times New Roman" panose="02020603050405020304" pitchFamily="18" charset="0"/>
              </a:rPr>
              <a:t>)</a:t>
            </a:r>
          </a:p>
          <a:p>
            <a:pPr algn="just">
              <a:buNone/>
            </a:pPr>
            <a:r>
              <a:rPr lang="en-US" sz="2400" dirty="0">
                <a:latin typeface="Times New Roman" panose="02020603050405020304" pitchFamily="18" charset="0"/>
                <a:cs typeface="Times New Roman" panose="02020603050405020304" pitchFamily="18" charset="0"/>
              </a:rPr>
              <a:t> {</a:t>
            </a:r>
          </a:p>
          <a:p>
            <a:pPr algn="just">
              <a:buNone/>
            </a:pP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int</a:t>
            </a:r>
            <a:r>
              <a:rPr lang="en-US" sz="2400" dirty="0">
                <a:latin typeface="Times New Roman" panose="02020603050405020304" pitchFamily="18" charset="0"/>
                <a:cs typeface="Times New Roman" panose="02020603050405020304" pitchFamily="18" charset="0"/>
              </a:rPr>
              <a:t> z ;</a:t>
            </a:r>
          </a:p>
          <a:p>
            <a:pPr algn="just">
              <a:buNone/>
            </a:pPr>
            <a:r>
              <a:rPr lang="en-US" sz="2400" dirty="0">
                <a:latin typeface="Times New Roman" panose="02020603050405020304" pitchFamily="18" charset="0"/>
                <a:cs typeface="Times New Roman" panose="02020603050405020304" pitchFamily="18" charset="0"/>
              </a:rPr>
              <a:t> z=</a:t>
            </a:r>
            <a:r>
              <a:rPr lang="en-US" sz="2400" dirty="0" err="1">
                <a:latin typeface="Times New Roman" panose="02020603050405020304" pitchFamily="18" charset="0"/>
                <a:cs typeface="Times New Roman" panose="02020603050405020304" pitchFamily="18" charset="0"/>
              </a:rPr>
              <a:t>x+y</a:t>
            </a:r>
            <a:r>
              <a:rPr lang="en-US" sz="2400" dirty="0">
                <a:latin typeface="Times New Roman" panose="02020603050405020304" pitchFamily="18" charset="0"/>
                <a:cs typeface="Times New Roman" panose="02020603050405020304" pitchFamily="18" charset="0"/>
              </a:rPr>
              <a:t>;</a:t>
            </a:r>
          </a:p>
          <a:p>
            <a:pPr algn="just">
              <a:buNone/>
            </a:pPr>
            <a:r>
              <a:rPr lang="en-US" sz="2400" dirty="0" err="1">
                <a:latin typeface="Times New Roman" panose="02020603050405020304" pitchFamily="18" charset="0"/>
                <a:cs typeface="Times New Roman" panose="02020603050405020304" pitchFamily="18" charset="0"/>
              </a:rPr>
              <a:t>printf</a:t>
            </a:r>
            <a:r>
              <a:rPr lang="en-US" sz="2400" dirty="0">
                <a:latin typeface="Times New Roman" panose="02020603050405020304" pitchFamily="18" charset="0"/>
                <a:cs typeface="Times New Roman" panose="02020603050405020304" pitchFamily="18" charset="0"/>
              </a:rPr>
              <a:t> ("The sum =%</a:t>
            </a:r>
            <a:r>
              <a:rPr lang="en-US" sz="2400" dirty="0" err="1">
                <a:latin typeface="Times New Roman" panose="02020603050405020304" pitchFamily="18" charset="0"/>
                <a:cs typeface="Times New Roman" panose="02020603050405020304" pitchFamily="18" charset="0"/>
              </a:rPr>
              <a:t>d",z</a:t>
            </a:r>
            <a:r>
              <a:rPr lang="en-US" sz="2400" dirty="0">
                <a:latin typeface="Times New Roman" panose="02020603050405020304" pitchFamily="18" charset="0"/>
                <a:cs typeface="Times New Roman" panose="02020603050405020304" pitchFamily="18" charset="0"/>
              </a:rPr>
              <a:t>);</a:t>
            </a:r>
          </a:p>
          <a:p>
            <a:pPr algn="just">
              <a:buNone/>
            </a:pPr>
            <a:r>
              <a:rPr lang="en-US" sz="2400" dirty="0">
                <a:latin typeface="Times New Roman" panose="02020603050405020304" pitchFamily="18" charset="0"/>
                <a:cs typeface="Times New Roman" panose="02020603050405020304" pitchFamily="18" charset="0"/>
              </a:rPr>
              <a:t> }</a:t>
            </a:r>
          </a:p>
          <a:p>
            <a:pPr algn="just">
              <a:buNone/>
            </a:pPr>
            <a:r>
              <a:rPr lang="en-US" sz="24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xmlns="" val="421821299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1952" y="0"/>
            <a:ext cx="8229600" cy="563562"/>
          </a:xfrm>
        </p:spPr>
        <p:txBody>
          <a:bodyPr>
            <a:normAutofit/>
          </a:bodyPr>
          <a:lstStyle/>
          <a:p>
            <a:pPr algn="l"/>
            <a:r>
              <a:rPr lang="en-US" sz="2400" b="1" dirty="0">
                <a:solidFill>
                  <a:srgbClr val="FF0000"/>
                </a:solidFill>
                <a:latin typeface="Times New Roman" panose="02020603050405020304" pitchFamily="18" charset="0"/>
                <a:cs typeface="Times New Roman" panose="02020603050405020304" pitchFamily="18" charset="0"/>
              </a:rPr>
              <a:t>(iii) Functions with arguments and return values</a:t>
            </a:r>
          </a:p>
        </p:txBody>
      </p:sp>
      <p:sp>
        <p:nvSpPr>
          <p:cNvPr id="3" name="Content Placeholder 2"/>
          <p:cNvSpPr>
            <a:spLocks noGrp="1"/>
          </p:cNvSpPr>
          <p:nvPr>
            <p:ph idx="1"/>
          </p:nvPr>
        </p:nvSpPr>
        <p:spPr>
          <a:xfrm>
            <a:off x="1120586" y="563562"/>
            <a:ext cx="9650507" cy="6294438"/>
          </a:xfrm>
        </p:spPr>
        <p:txBody>
          <a:bodyPr>
            <a:noAutofit/>
          </a:bodyPr>
          <a:lstStyle/>
          <a:p>
            <a:pPr>
              <a:lnSpc>
                <a:spcPct val="150000"/>
              </a:lnSpc>
              <a:spcBef>
                <a:spcPts val="0"/>
              </a:spcBef>
            </a:pPr>
            <a:r>
              <a:rPr lang="en-US" sz="2000" dirty="0">
                <a:latin typeface="Times New Roman" panose="02020603050405020304" pitchFamily="18" charset="0"/>
                <a:cs typeface="Times New Roman" panose="02020603050405020304" pitchFamily="18" charset="0"/>
              </a:rPr>
              <a:t>In  this  data is  transferred  between  calling and  called  function.  That  means  called  function receives data from calling function and called function also sends the return value to the calling function.</a:t>
            </a:r>
          </a:p>
          <a:p>
            <a:pPr>
              <a:lnSpc>
                <a:spcPct val="170000"/>
              </a:lnSpc>
              <a:spcBef>
                <a:spcPts val="0"/>
              </a:spcBef>
              <a:buNone/>
            </a:pPr>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800" b="1" u="heavy"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Example</a:t>
            </a:r>
            <a:endParaRPr lang="en-US" sz="1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nSpc>
                <a:spcPct val="150000"/>
              </a:lnSpc>
              <a:spcBef>
                <a:spcPts val="0"/>
              </a:spcBef>
              <a:buNone/>
            </a:pP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include&lt;</a:t>
            </a:r>
            <a:r>
              <a:rPr lang="en-US" sz="2000" dirty="0" err="1">
                <a:latin typeface="Times New Roman" panose="02020603050405020304" pitchFamily="18" charset="0"/>
                <a:cs typeface="Times New Roman" panose="02020603050405020304" pitchFamily="18" charset="0"/>
              </a:rPr>
              <a:t>stdio.h</a:t>
            </a:r>
            <a:r>
              <a:rPr lang="en-US" sz="2000" dirty="0">
                <a:latin typeface="Times New Roman" panose="02020603050405020304" pitchFamily="18" charset="0"/>
                <a:cs typeface="Times New Roman" panose="02020603050405020304" pitchFamily="18" charset="0"/>
              </a:rPr>
              <a:t>&gt;</a:t>
            </a:r>
          </a:p>
          <a:p>
            <a:pPr>
              <a:lnSpc>
                <a:spcPct val="150000"/>
              </a:lnSpc>
              <a:spcBef>
                <a:spcPts val="0"/>
              </a:spcBef>
              <a:buNone/>
            </a:pPr>
            <a:r>
              <a:rPr lang="en-US" sz="2000" dirty="0">
                <a:latin typeface="Times New Roman" panose="02020603050405020304" pitchFamily="18" charset="0"/>
                <a:cs typeface="Times New Roman" panose="02020603050405020304" pitchFamily="18" charset="0"/>
              </a:rPr>
              <a:t>#include &lt;</a:t>
            </a:r>
            <a:r>
              <a:rPr lang="en-US" sz="2000" dirty="0" err="1">
                <a:latin typeface="Times New Roman" panose="02020603050405020304" pitchFamily="18" charset="0"/>
                <a:cs typeface="Times New Roman" panose="02020603050405020304" pitchFamily="18" charset="0"/>
              </a:rPr>
              <a:t>conio.h</a:t>
            </a:r>
            <a:r>
              <a:rPr lang="en-US" sz="2000" dirty="0">
                <a:latin typeface="Times New Roman" panose="02020603050405020304" pitchFamily="18" charset="0"/>
                <a:cs typeface="Times New Roman" panose="02020603050405020304" pitchFamily="18" charset="0"/>
              </a:rPr>
              <a:t>&gt; </a:t>
            </a:r>
            <a:r>
              <a:rPr lang="en-US" sz="2000" dirty="0" err="1">
                <a:latin typeface="Times New Roman" panose="02020603050405020304" pitchFamily="18" charset="0"/>
                <a:cs typeface="Times New Roman" panose="02020603050405020304" pitchFamily="18" charset="0"/>
              </a:rPr>
              <a:t>int</a:t>
            </a:r>
            <a:r>
              <a:rPr lang="en-US" sz="2000" dirty="0">
                <a:latin typeface="Times New Roman" panose="02020603050405020304" pitchFamily="18" charset="0"/>
                <a:cs typeface="Times New Roman" panose="02020603050405020304" pitchFamily="18" charset="0"/>
              </a:rPr>
              <a:t> add( </a:t>
            </a:r>
            <a:r>
              <a:rPr lang="en-US" sz="2000" dirty="0" err="1">
                <a:latin typeface="Times New Roman" panose="02020603050405020304" pitchFamily="18" charset="0"/>
                <a:cs typeface="Times New Roman" panose="02020603050405020304" pitchFamily="18" charset="0"/>
              </a:rPr>
              <a:t>int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int</a:t>
            </a:r>
            <a:r>
              <a:rPr lang="en-US" sz="2000" dirty="0">
                <a:latin typeface="Times New Roman" panose="02020603050405020304" pitchFamily="18" charset="0"/>
                <a:cs typeface="Times New Roman" panose="02020603050405020304" pitchFamily="18" charset="0"/>
              </a:rPr>
              <a:t>); </a:t>
            </a:r>
            <a:endParaRPr lang="en-US" sz="2000" dirty="0" smtClean="0">
              <a:latin typeface="Times New Roman" panose="02020603050405020304" pitchFamily="18" charset="0"/>
              <a:cs typeface="Times New Roman" panose="02020603050405020304" pitchFamily="18" charset="0"/>
            </a:endParaRPr>
          </a:p>
          <a:p>
            <a:pPr>
              <a:lnSpc>
                <a:spcPct val="150000"/>
              </a:lnSpc>
              <a:spcBef>
                <a:spcPts val="0"/>
              </a:spcBef>
              <a:buNone/>
            </a:pPr>
            <a:r>
              <a:rPr lang="en-US" sz="2000" dirty="0" smtClean="0">
                <a:latin typeface="Times New Roman" panose="02020603050405020304" pitchFamily="18" charset="0"/>
                <a:cs typeface="Times New Roman" panose="02020603050405020304" pitchFamily="18" charset="0"/>
              </a:rPr>
              <a:t>void main</a:t>
            </a:r>
            <a:r>
              <a:rPr lang="en-US" sz="2000" dirty="0">
                <a:latin typeface="Times New Roman" panose="02020603050405020304" pitchFamily="18" charset="0"/>
                <a:cs typeface="Times New Roman" panose="02020603050405020304" pitchFamily="18" charset="0"/>
              </a:rPr>
              <a:t>()</a:t>
            </a:r>
          </a:p>
          <a:p>
            <a:pPr>
              <a:lnSpc>
                <a:spcPct val="150000"/>
              </a:lnSpc>
              <a:spcBef>
                <a:spcPts val="0"/>
              </a:spcBef>
              <a:buNone/>
            </a:pPr>
            <a:r>
              <a:rPr lang="en-US" sz="2000" dirty="0">
                <a:latin typeface="Times New Roman" panose="02020603050405020304" pitchFamily="18" charset="0"/>
                <a:cs typeface="Times New Roman" panose="02020603050405020304" pitchFamily="18" charset="0"/>
              </a:rPr>
              <a:t>{</a:t>
            </a:r>
          </a:p>
          <a:p>
            <a:pPr>
              <a:lnSpc>
                <a:spcPct val="150000"/>
              </a:lnSpc>
              <a:spcBef>
                <a:spcPts val="0"/>
              </a:spcBef>
              <a:buNone/>
            </a:pPr>
            <a:r>
              <a:rPr lang="en-US" sz="2000" dirty="0" err="1">
                <a:latin typeface="Times New Roman" panose="02020603050405020304" pitchFamily="18" charset="0"/>
                <a:cs typeface="Times New Roman" panose="02020603050405020304" pitchFamily="18" charset="0"/>
              </a:rPr>
              <a:t>int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a,b,c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printf</a:t>
            </a:r>
            <a:r>
              <a:rPr lang="en-US" sz="2000" dirty="0">
                <a:latin typeface="Times New Roman" panose="02020603050405020304" pitchFamily="18" charset="0"/>
                <a:cs typeface="Times New Roman" panose="02020603050405020304" pitchFamily="18" charset="0"/>
              </a:rPr>
              <a:t>(“enter value”); </a:t>
            </a:r>
          </a:p>
          <a:p>
            <a:pPr>
              <a:lnSpc>
                <a:spcPct val="150000"/>
              </a:lnSpc>
              <a:spcBef>
                <a:spcPts val="0"/>
              </a:spcBef>
              <a:buNone/>
            </a:pPr>
            <a:r>
              <a:rPr lang="en-US" sz="2000" dirty="0" err="1">
                <a:latin typeface="Times New Roman" panose="02020603050405020304" pitchFamily="18" charset="0"/>
                <a:cs typeface="Times New Roman" panose="02020603050405020304" pitchFamily="18" charset="0"/>
              </a:rPr>
              <a:t>scanf</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d%d”,&amp;a,&amp;b</a:t>
            </a:r>
            <a:r>
              <a:rPr lang="en-US" sz="2000" dirty="0">
                <a:latin typeface="Times New Roman" panose="02020603050405020304" pitchFamily="18" charset="0"/>
                <a:cs typeface="Times New Roman" panose="02020603050405020304" pitchFamily="18" charset="0"/>
              </a:rPr>
              <a:t>);</a:t>
            </a:r>
          </a:p>
          <a:p>
            <a:pPr>
              <a:lnSpc>
                <a:spcPct val="150000"/>
              </a:lnSpc>
              <a:spcBef>
                <a:spcPts val="0"/>
              </a:spcBef>
              <a:buNone/>
            </a:pPr>
            <a:r>
              <a:rPr lang="en-US" sz="2000" dirty="0">
                <a:latin typeface="Times New Roman" panose="02020603050405020304" pitchFamily="18" charset="0"/>
                <a:cs typeface="Times New Roman" panose="02020603050405020304" pitchFamily="18" charset="0"/>
              </a:rPr>
              <a:t>c=add(</a:t>
            </a:r>
            <a:r>
              <a:rPr lang="en-US" sz="2000" dirty="0" err="1">
                <a:latin typeface="Times New Roman" panose="02020603050405020304" pitchFamily="18" charset="0"/>
                <a:cs typeface="Times New Roman" panose="02020603050405020304" pitchFamily="18" charset="0"/>
              </a:rPr>
              <a:t>a,b</a:t>
            </a:r>
            <a:r>
              <a:rPr lang="en-US" sz="2000" dirty="0">
                <a:latin typeface="Times New Roman" panose="02020603050405020304" pitchFamily="18" charset="0"/>
                <a:cs typeface="Times New Roman" panose="02020603050405020304" pitchFamily="18" charset="0"/>
              </a:rPr>
              <a:t>);</a:t>
            </a:r>
          </a:p>
          <a:p>
            <a:pPr>
              <a:lnSpc>
                <a:spcPct val="150000"/>
              </a:lnSpc>
              <a:spcBef>
                <a:spcPts val="0"/>
              </a:spcBef>
              <a:buNone/>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printf</a:t>
            </a:r>
            <a:r>
              <a:rPr lang="en-US" sz="2000" dirty="0">
                <a:latin typeface="Times New Roman" panose="02020603050405020304" pitchFamily="18" charset="0"/>
                <a:cs typeface="Times New Roman" panose="02020603050405020304" pitchFamily="18" charset="0"/>
              </a:rPr>
              <a:t> ("The sum =%</a:t>
            </a:r>
            <a:r>
              <a:rPr lang="en-US" sz="2000" dirty="0" err="1">
                <a:latin typeface="Times New Roman" panose="02020603050405020304" pitchFamily="18" charset="0"/>
                <a:cs typeface="Times New Roman" panose="02020603050405020304" pitchFamily="18" charset="0"/>
              </a:rPr>
              <a:t>d",c</a:t>
            </a:r>
            <a:r>
              <a:rPr lang="en-US" sz="2000" dirty="0">
                <a:latin typeface="Times New Roman" panose="02020603050405020304" pitchFamily="18" charset="0"/>
                <a:cs typeface="Times New Roman" panose="02020603050405020304" pitchFamily="18" charset="0"/>
              </a:rPr>
              <a:t>);</a:t>
            </a:r>
          </a:p>
          <a:p>
            <a:pPr>
              <a:lnSpc>
                <a:spcPct val="150000"/>
              </a:lnSpc>
              <a:spcBef>
                <a:spcPts val="0"/>
              </a:spcBef>
              <a:buNone/>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a:t>
            </a:r>
            <a:endParaRPr lang="en-US" sz="9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5701553" y="2407024"/>
            <a:ext cx="4921624" cy="3785652"/>
          </a:xfrm>
          <a:prstGeom prst="rect">
            <a:avLst/>
          </a:prstGeom>
          <a:noFill/>
        </p:spPr>
        <p:txBody>
          <a:bodyPr wrap="square" rtlCol="0">
            <a:spAutoFit/>
          </a:bodyPr>
          <a:lstStyle/>
          <a:p>
            <a:pPr>
              <a:lnSpc>
                <a:spcPct val="150000"/>
              </a:lnSpc>
              <a:buNone/>
            </a:pPr>
            <a:r>
              <a:rPr lang="en-US" sz="2000" dirty="0" err="1">
                <a:latin typeface="Times New Roman" panose="02020603050405020304" pitchFamily="18" charset="0"/>
                <a:cs typeface="Times New Roman" panose="02020603050405020304" pitchFamily="18" charset="0"/>
              </a:rPr>
              <a:t>int</a:t>
            </a:r>
            <a:r>
              <a:rPr lang="en-US" sz="2000" dirty="0">
                <a:latin typeface="Times New Roman" panose="02020603050405020304" pitchFamily="18" charset="0"/>
                <a:cs typeface="Times New Roman" panose="02020603050405020304" pitchFamily="18" charset="0"/>
              </a:rPr>
              <a:t> add (</a:t>
            </a:r>
            <a:r>
              <a:rPr lang="en-US" sz="2000" dirty="0" err="1">
                <a:latin typeface="Times New Roman" panose="02020603050405020304" pitchFamily="18" charset="0"/>
                <a:cs typeface="Times New Roman" panose="02020603050405020304" pitchFamily="18" charset="0"/>
              </a:rPr>
              <a:t>int</a:t>
            </a:r>
            <a:r>
              <a:rPr lang="en-US" sz="2000" dirty="0">
                <a:latin typeface="Times New Roman" panose="02020603050405020304" pitchFamily="18" charset="0"/>
                <a:cs typeface="Times New Roman" panose="02020603050405020304" pitchFamily="18" charset="0"/>
              </a:rPr>
              <a:t> x, </a:t>
            </a:r>
            <a:r>
              <a:rPr lang="en-US" sz="2000" dirty="0" err="1">
                <a:latin typeface="Times New Roman" panose="02020603050405020304" pitchFamily="18" charset="0"/>
                <a:cs typeface="Times New Roman" panose="02020603050405020304" pitchFamily="18" charset="0"/>
              </a:rPr>
              <a:t>int</a:t>
            </a:r>
            <a:r>
              <a:rPr lang="en-US" sz="2000" dirty="0">
                <a:latin typeface="Times New Roman" panose="02020603050405020304" pitchFamily="18" charset="0"/>
                <a:cs typeface="Times New Roman" panose="02020603050405020304" pitchFamily="18" charset="0"/>
              </a:rPr>
              <a:t> y)</a:t>
            </a:r>
          </a:p>
          <a:p>
            <a:pPr>
              <a:lnSpc>
                <a:spcPct val="150000"/>
              </a:lnSpc>
              <a:buNone/>
            </a:pPr>
            <a:r>
              <a:rPr lang="en-US" sz="2000" dirty="0">
                <a:latin typeface="Times New Roman" panose="02020603050405020304" pitchFamily="18" charset="0"/>
                <a:cs typeface="Times New Roman" panose="02020603050405020304" pitchFamily="18" charset="0"/>
              </a:rPr>
              <a:t>{</a:t>
            </a:r>
          </a:p>
          <a:p>
            <a:pPr>
              <a:lnSpc>
                <a:spcPct val="150000"/>
              </a:lnSpc>
              <a:buNone/>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int</a:t>
            </a:r>
            <a:r>
              <a:rPr lang="en-US" sz="2000" dirty="0">
                <a:latin typeface="Times New Roman" panose="02020603050405020304" pitchFamily="18" charset="0"/>
                <a:cs typeface="Times New Roman" panose="02020603050405020304" pitchFamily="18" charset="0"/>
              </a:rPr>
              <a:t> z;</a:t>
            </a:r>
          </a:p>
          <a:p>
            <a:pPr>
              <a:lnSpc>
                <a:spcPct val="150000"/>
              </a:lnSpc>
              <a:buNone/>
            </a:pPr>
            <a:r>
              <a:rPr lang="en-US" sz="2000" dirty="0">
                <a:latin typeface="Times New Roman" panose="02020603050405020304" pitchFamily="18" charset="0"/>
                <a:cs typeface="Times New Roman" panose="02020603050405020304" pitchFamily="18" charset="0"/>
              </a:rPr>
              <a:t> z=</a:t>
            </a:r>
            <a:r>
              <a:rPr lang="en-US" sz="2000" dirty="0" err="1">
                <a:latin typeface="Times New Roman" panose="02020603050405020304" pitchFamily="18" charset="0"/>
                <a:cs typeface="Times New Roman" panose="02020603050405020304" pitchFamily="18" charset="0"/>
              </a:rPr>
              <a:t>x+y</a:t>
            </a:r>
            <a:r>
              <a:rPr lang="en-US" sz="2000" dirty="0">
                <a:latin typeface="Times New Roman" panose="02020603050405020304" pitchFamily="18" charset="0"/>
                <a:cs typeface="Times New Roman" panose="02020603050405020304" pitchFamily="18" charset="0"/>
              </a:rPr>
              <a:t>;</a:t>
            </a:r>
          </a:p>
          <a:p>
            <a:pPr>
              <a:lnSpc>
                <a:spcPct val="150000"/>
              </a:lnSpc>
              <a:buNone/>
            </a:pPr>
            <a:r>
              <a:rPr lang="en-US" sz="2000" dirty="0">
                <a:latin typeface="Times New Roman" panose="02020603050405020304" pitchFamily="18" charset="0"/>
                <a:cs typeface="Times New Roman" panose="02020603050405020304" pitchFamily="18" charset="0"/>
              </a:rPr>
              <a:t> return z;</a:t>
            </a:r>
          </a:p>
          <a:p>
            <a:pPr>
              <a:lnSpc>
                <a:spcPct val="150000"/>
              </a:lnSpc>
              <a:buNone/>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a:lnSpc>
                <a:spcPct val="150000"/>
              </a:lnSpc>
              <a:buNone/>
            </a:pPr>
            <a:r>
              <a:rPr lang="en-US" sz="2000" b="1" dirty="0">
                <a:latin typeface="Times New Roman" panose="02020603050405020304" pitchFamily="18" charset="0"/>
                <a:cs typeface="Times New Roman" panose="02020603050405020304" pitchFamily="18" charset="0"/>
              </a:rPr>
              <a:t>output : </a:t>
            </a:r>
            <a:r>
              <a:rPr lang="en-US" sz="2000" dirty="0">
                <a:latin typeface="Times New Roman" panose="02020603050405020304" pitchFamily="18" charset="0"/>
                <a:cs typeface="Times New Roman" panose="02020603050405020304" pitchFamily="18" charset="0"/>
              </a:rPr>
              <a:t>enter values 2 3</a:t>
            </a:r>
          </a:p>
          <a:p>
            <a:pPr>
              <a:lnSpc>
                <a:spcPct val="150000"/>
              </a:lnSpc>
              <a:buNone/>
            </a:pPr>
            <a:r>
              <a:rPr lang="en-US" sz="2000" dirty="0">
                <a:latin typeface="Times New Roman" panose="02020603050405020304" pitchFamily="18" charset="0"/>
                <a:cs typeface="Times New Roman" panose="02020603050405020304" pitchFamily="18" charset="0"/>
              </a:rPr>
              <a:t>  The sum = </a:t>
            </a:r>
            <a:r>
              <a:rPr lang="en-US" sz="2000" dirty="0" smtClean="0">
                <a:latin typeface="Times New Roman" panose="02020603050405020304" pitchFamily="18" charset="0"/>
                <a:cs typeface="Times New Roman" panose="02020603050405020304" pitchFamily="18" charset="0"/>
              </a:rPr>
              <a:t>5</a:t>
            </a:r>
            <a:endParaRPr lang="en-IN" sz="2000" dirty="0"/>
          </a:p>
        </p:txBody>
      </p:sp>
    </p:spTree>
    <p:extLst>
      <p:ext uri="{BB962C8B-B14F-4D97-AF65-F5344CB8AC3E}">
        <p14:creationId xmlns:p14="http://schemas.microsoft.com/office/powerpoint/2010/main" xmlns="" val="365000832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9700" y="40341"/>
            <a:ext cx="7543800" cy="457200"/>
          </a:xfrm>
        </p:spPr>
        <p:txBody>
          <a:bodyPr>
            <a:normAutofit/>
          </a:bodyPr>
          <a:lstStyle/>
          <a:p>
            <a:pPr algn="l"/>
            <a:r>
              <a:rPr lang="en-US" sz="2400" b="1" dirty="0">
                <a:solidFill>
                  <a:srgbClr val="FF0000"/>
                </a:solidFill>
                <a:latin typeface="Times New Roman" panose="02020603050405020304" pitchFamily="18" charset="0"/>
                <a:cs typeface="Times New Roman" panose="02020603050405020304" pitchFamily="18" charset="0"/>
              </a:rPr>
              <a:t>(iv) Functions with no arguments and return values</a:t>
            </a:r>
          </a:p>
        </p:txBody>
      </p:sp>
      <p:sp>
        <p:nvSpPr>
          <p:cNvPr id="3" name="Content Placeholder 2"/>
          <p:cNvSpPr>
            <a:spLocks noGrp="1"/>
          </p:cNvSpPr>
          <p:nvPr>
            <p:ph idx="1"/>
          </p:nvPr>
        </p:nvSpPr>
        <p:spPr>
          <a:xfrm>
            <a:off x="1409699" y="452718"/>
            <a:ext cx="9778253" cy="6324600"/>
          </a:xfrm>
        </p:spPr>
        <p:txBody>
          <a:bodyPr>
            <a:noAutofit/>
          </a:bodyPr>
          <a:lstStyle/>
          <a:p>
            <a:pPr>
              <a:lnSpc>
                <a:spcPct val="150000"/>
              </a:lnSpc>
              <a:spcBef>
                <a:spcPts val="0"/>
              </a:spcBef>
            </a:pPr>
            <a:r>
              <a:rPr lang="en-US" sz="2000" dirty="0">
                <a:latin typeface="Times New Roman" panose="02020603050405020304" pitchFamily="18" charset="0"/>
                <a:cs typeface="Times New Roman" panose="02020603050405020304" pitchFamily="18" charset="0"/>
              </a:rPr>
              <a:t>When function has no arguments data can not be transferred to called function. But the called function can send some return value to the calling function.</a:t>
            </a:r>
          </a:p>
          <a:p>
            <a:pPr>
              <a:lnSpc>
                <a:spcPct val="150000"/>
              </a:lnSpc>
              <a:spcBef>
                <a:spcPts val="0"/>
              </a:spcBef>
              <a:buNone/>
            </a:pPr>
            <a:r>
              <a:rPr lang="en-US" sz="2000" b="1" u="heavy" dirty="0">
                <a:latin typeface="Times New Roman" panose="02020603050405020304" pitchFamily="18" charset="0"/>
                <a:cs typeface="Times New Roman" panose="02020603050405020304" pitchFamily="18" charset="0"/>
              </a:rPr>
              <a:t>Example</a:t>
            </a:r>
            <a:endParaRPr lang="en-US" sz="2000" dirty="0">
              <a:latin typeface="Times New Roman" panose="02020603050405020304" pitchFamily="18" charset="0"/>
              <a:cs typeface="Times New Roman" panose="02020603050405020304" pitchFamily="18" charset="0"/>
            </a:endParaRPr>
          </a:p>
          <a:p>
            <a:pPr>
              <a:lnSpc>
                <a:spcPct val="150000"/>
              </a:lnSpc>
              <a:spcBef>
                <a:spcPts val="0"/>
              </a:spcBef>
              <a:buNone/>
            </a:pPr>
            <a:r>
              <a:rPr lang="en-US" sz="2400" dirty="0">
                <a:latin typeface="Times New Roman" panose="02020603050405020304" pitchFamily="18" charset="0"/>
                <a:cs typeface="Times New Roman" panose="02020603050405020304" pitchFamily="18" charset="0"/>
              </a:rPr>
              <a:t>#include&lt;</a:t>
            </a:r>
            <a:r>
              <a:rPr lang="en-US" sz="2400" dirty="0" err="1">
                <a:latin typeface="Times New Roman" panose="02020603050405020304" pitchFamily="18" charset="0"/>
                <a:cs typeface="Times New Roman" panose="02020603050405020304" pitchFamily="18" charset="0"/>
              </a:rPr>
              <a:t>stdio.h</a:t>
            </a:r>
            <a:r>
              <a:rPr lang="en-US" sz="2400" dirty="0">
                <a:latin typeface="Times New Roman" panose="02020603050405020304" pitchFamily="18" charset="0"/>
                <a:cs typeface="Times New Roman" panose="02020603050405020304" pitchFamily="18" charset="0"/>
              </a:rPr>
              <a:t>&gt;</a:t>
            </a:r>
          </a:p>
          <a:p>
            <a:pPr>
              <a:lnSpc>
                <a:spcPct val="150000"/>
              </a:lnSpc>
              <a:spcBef>
                <a:spcPts val="0"/>
              </a:spcBef>
              <a:buNone/>
            </a:pPr>
            <a:r>
              <a:rPr lang="en-US" sz="2400" dirty="0">
                <a:latin typeface="Times New Roman" panose="02020603050405020304" pitchFamily="18" charset="0"/>
                <a:cs typeface="Times New Roman" panose="02020603050405020304" pitchFamily="18" charset="0"/>
              </a:rPr>
              <a:t>#include &lt;</a:t>
            </a:r>
            <a:r>
              <a:rPr lang="en-US" sz="2400" dirty="0" err="1">
                <a:latin typeface="Times New Roman" panose="02020603050405020304" pitchFamily="18" charset="0"/>
                <a:cs typeface="Times New Roman" panose="02020603050405020304" pitchFamily="18" charset="0"/>
              </a:rPr>
              <a:t>conio.h</a:t>
            </a:r>
            <a:r>
              <a:rPr lang="en-US" sz="2400" dirty="0">
                <a:latin typeface="Times New Roman" panose="02020603050405020304" pitchFamily="18" charset="0"/>
                <a:cs typeface="Times New Roman" panose="02020603050405020304" pitchFamily="18" charset="0"/>
              </a:rPr>
              <a:t>&gt;</a:t>
            </a:r>
          </a:p>
          <a:p>
            <a:pPr>
              <a:lnSpc>
                <a:spcPct val="150000"/>
              </a:lnSpc>
              <a:spcBef>
                <a:spcPts val="0"/>
              </a:spcBef>
              <a:buNone/>
            </a:pPr>
            <a:r>
              <a:rPr lang="en-US" sz="2400" dirty="0" err="1">
                <a:latin typeface="Times New Roman" panose="02020603050405020304" pitchFamily="18" charset="0"/>
                <a:cs typeface="Times New Roman" panose="02020603050405020304" pitchFamily="18" charset="0"/>
              </a:rPr>
              <a:t>int</a:t>
            </a:r>
            <a:r>
              <a:rPr lang="en-US" sz="2400" dirty="0">
                <a:latin typeface="Times New Roman" panose="02020603050405020304" pitchFamily="18" charset="0"/>
                <a:cs typeface="Times New Roman" panose="02020603050405020304" pitchFamily="18" charset="0"/>
              </a:rPr>
              <a:t> add( );</a:t>
            </a:r>
          </a:p>
          <a:p>
            <a:pPr>
              <a:lnSpc>
                <a:spcPct val="150000"/>
              </a:lnSpc>
              <a:spcBef>
                <a:spcPts val="0"/>
              </a:spcBef>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void main</a:t>
            </a:r>
            <a:r>
              <a:rPr lang="en-US" sz="2400" dirty="0">
                <a:latin typeface="Times New Roman" panose="02020603050405020304" pitchFamily="18" charset="0"/>
                <a:cs typeface="Times New Roman" panose="02020603050405020304" pitchFamily="18" charset="0"/>
              </a:rPr>
              <a:t>()</a:t>
            </a:r>
          </a:p>
          <a:p>
            <a:pPr>
              <a:lnSpc>
                <a:spcPct val="150000"/>
              </a:lnSpc>
              <a:spcBef>
                <a:spcPts val="0"/>
              </a:spcBef>
              <a:buNone/>
            </a:pPr>
            <a:r>
              <a:rPr lang="en-US" sz="2400" dirty="0">
                <a:latin typeface="Times New Roman" panose="02020603050405020304" pitchFamily="18" charset="0"/>
                <a:cs typeface="Times New Roman" panose="02020603050405020304" pitchFamily="18" charset="0"/>
              </a:rPr>
              <a:t> {</a:t>
            </a:r>
          </a:p>
          <a:p>
            <a:pPr>
              <a:lnSpc>
                <a:spcPct val="150000"/>
              </a:lnSpc>
              <a:spcBef>
                <a:spcPts val="0"/>
              </a:spcBef>
              <a:buNone/>
            </a:pP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int</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c; </a:t>
            </a:r>
          </a:p>
          <a:p>
            <a:pPr>
              <a:lnSpc>
                <a:spcPct val="150000"/>
              </a:lnSpc>
              <a:spcBef>
                <a:spcPts val="0"/>
              </a:spcBef>
              <a:buNone/>
            </a:pPr>
            <a:r>
              <a:rPr lang="en-US" sz="2400" dirty="0" smtClean="0">
                <a:latin typeface="Times New Roman" panose="02020603050405020304" pitchFamily="18" charset="0"/>
                <a:cs typeface="Times New Roman" panose="02020603050405020304" pitchFamily="18" charset="0"/>
              </a:rPr>
              <a:t>	c=add</a:t>
            </a:r>
            <a:r>
              <a:rPr lang="en-US" sz="2400" dirty="0">
                <a:latin typeface="Times New Roman" panose="02020603050405020304" pitchFamily="18" charset="0"/>
                <a:cs typeface="Times New Roman" panose="02020603050405020304" pitchFamily="18" charset="0"/>
              </a:rPr>
              <a:t>();</a:t>
            </a:r>
          </a:p>
          <a:p>
            <a:pPr>
              <a:lnSpc>
                <a:spcPct val="150000"/>
              </a:lnSpc>
              <a:spcBef>
                <a:spcPts val="0"/>
              </a:spcBef>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printf</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("The sum =%</a:t>
            </a:r>
            <a:r>
              <a:rPr lang="en-US" sz="2400" dirty="0" err="1">
                <a:latin typeface="Times New Roman" panose="02020603050405020304" pitchFamily="18" charset="0"/>
                <a:cs typeface="Times New Roman" panose="02020603050405020304" pitchFamily="18" charset="0"/>
              </a:rPr>
              <a:t>d",c</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a:lnSpc>
                <a:spcPct val="150000"/>
              </a:lnSpc>
              <a:spcBef>
                <a:spcPts val="0"/>
              </a:spcBef>
              <a:buNone/>
            </a:pPr>
            <a:r>
              <a:rPr lang="en-US" sz="2400" dirty="0" smtClean="0">
                <a:latin typeface="Times New Roman" panose="02020603050405020304" pitchFamily="18" charset="0"/>
                <a:cs typeface="Times New Roman" panose="02020603050405020304" pitchFamily="18" charset="0"/>
              </a:rPr>
              <a:t>}</a:t>
            </a:r>
          </a:p>
        </p:txBody>
      </p:sp>
      <p:sp>
        <p:nvSpPr>
          <p:cNvPr id="4" name="TextBox 3"/>
          <p:cNvSpPr txBox="1"/>
          <p:nvPr/>
        </p:nvSpPr>
        <p:spPr>
          <a:xfrm>
            <a:off x="6212541" y="1882588"/>
            <a:ext cx="4679577" cy="4708981"/>
          </a:xfrm>
          <a:prstGeom prst="rect">
            <a:avLst/>
          </a:prstGeom>
          <a:noFill/>
        </p:spPr>
        <p:txBody>
          <a:bodyPr wrap="square" rtlCol="0">
            <a:spAutoFit/>
          </a:bodyPr>
          <a:lstStyle/>
          <a:p>
            <a:pPr>
              <a:lnSpc>
                <a:spcPct val="150000"/>
              </a:lnSpc>
              <a:spcBef>
                <a:spcPts val="0"/>
              </a:spcBef>
              <a:buNone/>
            </a:pPr>
            <a:r>
              <a:rPr lang="en-US" sz="2000" dirty="0" err="1">
                <a:latin typeface="Times New Roman" panose="02020603050405020304" pitchFamily="18" charset="0"/>
                <a:cs typeface="Times New Roman" panose="02020603050405020304" pitchFamily="18" charset="0"/>
              </a:rPr>
              <a:t>int</a:t>
            </a:r>
            <a:r>
              <a:rPr lang="en-US" sz="2000" dirty="0">
                <a:latin typeface="Times New Roman" panose="02020603050405020304" pitchFamily="18" charset="0"/>
                <a:cs typeface="Times New Roman" panose="02020603050405020304" pitchFamily="18" charset="0"/>
              </a:rPr>
              <a:t> add ()</a:t>
            </a:r>
          </a:p>
          <a:p>
            <a:pPr>
              <a:lnSpc>
                <a:spcPct val="150000"/>
              </a:lnSpc>
              <a:spcBef>
                <a:spcPts val="0"/>
              </a:spcBef>
              <a:buNone/>
            </a:pPr>
            <a:r>
              <a:rPr lang="en-US" sz="2000" dirty="0">
                <a:latin typeface="Times New Roman" panose="02020603050405020304" pitchFamily="18" charset="0"/>
                <a:cs typeface="Times New Roman" panose="02020603050405020304" pitchFamily="18" charset="0"/>
              </a:rPr>
              <a:t> {  </a:t>
            </a:r>
            <a:endParaRPr lang="en-US" sz="2000" dirty="0" smtClean="0">
              <a:latin typeface="Times New Roman" panose="02020603050405020304" pitchFamily="18" charset="0"/>
              <a:cs typeface="Times New Roman" panose="02020603050405020304" pitchFamily="18" charset="0"/>
            </a:endParaRPr>
          </a:p>
          <a:p>
            <a:pPr>
              <a:lnSpc>
                <a:spcPct val="150000"/>
              </a:lnSpc>
              <a:spcBef>
                <a:spcPts val="0"/>
              </a:spcBef>
              <a:buNone/>
            </a:pPr>
            <a:r>
              <a:rPr lang="en-US" sz="2000" dirty="0" err="1" smtClean="0">
                <a:latin typeface="Times New Roman" panose="02020603050405020304" pitchFamily="18" charset="0"/>
                <a:cs typeface="Times New Roman" panose="02020603050405020304" pitchFamily="18" charset="0"/>
              </a:rPr>
              <a:t>int</a:t>
            </a:r>
            <a:r>
              <a:rPr lang="en-US" sz="2000" dirty="0" smtClean="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x,y,z</a:t>
            </a:r>
            <a:r>
              <a:rPr lang="en-US" sz="2000" dirty="0">
                <a:latin typeface="Times New Roman" panose="02020603050405020304" pitchFamily="18" charset="0"/>
                <a:cs typeface="Times New Roman" panose="02020603050405020304" pitchFamily="18" charset="0"/>
              </a:rPr>
              <a:t>;</a:t>
            </a:r>
          </a:p>
          <a:p>
            <a:pPr>
              <a:lnSpc>
                <a:spcPct val="150000"/>
              </a:lnSpc>
              <a:spcBef>
                <a:spcPts val="0"/>
              </a:spcBef>
              <a:buNone/>
            </a:pPr>
            <a:r>
              <a:rPr lang="en-US" sz="2000" dirty="0" err="1">
                <a:latin typeface="Times New Roman" panose="02020603050405020304" pitchFamily="18" charset="0"/>
                <a:cs typeface="Times New Roman" panose="02020603050405020304" pitchFamily="18" charset="0"/>
              </a:rPr>
              <a:t>printf</a:t>
            </a:r>
            <a:r>
              <a:rPr lang="en-US" sz="2000" dirty="0">
                <a:latin typeface="Times New Roman" panose="02020603050405020304" pitchFamily="18" charset="0"/>
                <a:cs typeface="Times New Roman" panose="02020603050405020304" pitchFamily="18" charset="0"/>
              </a:rPr>
              <a:t>(“enter value”);</a:t>
            </a:r>
          </a:p>
          <a:p>
            <a:pPr>
              <a:lnSpc>
                <a:spcPct val="150000"/>
              </a:lnSpc>
              <a:spcBef>
                <a:spcPts val="0"/>
              </a:spcBef>
              <a:buNone/>
            </a:pPr>
            <a:r>
              <a:rPr lang="en-US" sz="2000" dirty="0" err="1">
                <a:latin typeface="Times New Roman" panose="02020603050405020304" pitchFamily="18" charset="0"/>
                <a:cs typeface="Times New Roman" panose="02020603050405020304" pitchFamily="18" charset="0"/>
              </a:rPr>
              <a:t>scanf</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d%d</a:t>
            </a:r>
            <a:r>
              <a:rPr lang="en-US" sz="2000" dirty="0">
                <a:latin typeface="Times New Roman" panose="02020603050405020304" pitchFamily="18" charset="0"/>
                <a:cs typeface="Times New Roman" panose="02020603050405020304" pitchFamily="18" charset="0"/>
              </a:rPr>
              <a:t>”,&amp;</a:t>
            </a:r>
            <a:r>
              <a:rPr lang="en-US" sz="2000" dirty="0" err="1">
                <a:latin typeface="Times New Roman" panose="02020603050405020304" pitchFamily="18" charset="0"/>
                <a:cs typeface="Times New Roman" panose="02020603050405020304" pitchFamily="18" charset="0"/>
              </a:rPr>
              <a:t>a,&amp;b</a:t>
            </a:r>
            <a:r>
              <a:rPr lang="en-US" sz="2000" dirty="0">
                <a:latin typeface="Times New Roman" panose="02020603050405020304" pitchFamily="18" charset="0"/>
                <a:cs typeface="Times New Roman" panose="02020603050405020304" pitchFamily="18" charset="0"/>
              </a:rPr>
              <a:t>);</a:t>
            </a:r>
          </a:p>
          <a:p>
            <a:pPr>
              <a:lnSpc>
                <a:spcPct val="150000"/>
              </a:lnSpc>
              <a:spcBef>
                <a:spcPts val="0"/>
              </a:spcBef>
              <a:buNone/>
            </a:pPr>
            <a:r>
              <a:rPr lang="en-US" sz="2000" dirty="0">
                <a:latin typeface="Times New Roman" panose="02020603050405020304" pitchFamily="18" charset="0"/>
                <a:cs typeface="Times New Roman" panose="02020603050405020304" pitchFamily="18" charset="0"/>
              </a:rPr>
              <a:t>z=</a:t>
            </a:r>
            <a:r>
              <a:rPr lang="en-US" sz="2000" dirty="0" err="1">
                <a:latin typeface="Times New Roman" panose="02020603050405020304" pitchFamily="18" charset="0"/>
                <a:cs typeface="Times New Roman" panose="02020603050405020304" pitchFamily="18" charset="0"/>
              </a:rPr>
              <a:t>x+y</a:t>
            </a:r>
            <a:r>
              <a:rPr lang="en-US" sz="2000" dirty="0">
                <a:latin typeface="Times New Roman" panose="02020603050405020304" pitchFamily="18" charset="0"/>
                <a:cs typeface="Times New Roman" panose="02020603050405020304" pitchFamily="18" charset="0"/>
              </a:rPr>
              <a:t>;</a:t>
            </a:r>
          </a:p>
          <a:p>
            <a:pPr>
              <a:lnSpc>
                <a:spcPct val="150000"/>
              </a:lnSpc>
              <a:spcBef>
                <a:spcPts val="0"/>
              </a:spcBef>
              <a:buNone/>
            </a:pPr>
            <a:r>
              <a:rPr lang="en-US" sz="2000" dirty="0">
                <a:latin typeface="Times New Roman" panose="02020603050405020304" pitchFamily="18" charset="0"/>
                <a:cs typeface="Times New Roman" panose="02020603050405020304" pitchFamily="18" charset="0"/>
              </a:rPr>
              <a:t>return z;</a:t>
            </a:r>
          </a:p>
          <a:p>
            <a:pPr>
              <a:lnSpc>
                <a:spcPct val="150000"/>
              </a:lnSpc>
              <a:spcBef>
                <a:spcPts val="0"/>
              </a:spcBef>
              <a:buNone/>
            </a:pPr>
            <a:r>
              <a:rPr lang="en-US" sz="2000" dirty="0">
                <a:latin typeface="Times New Roman" panose="02020603050405020304" pitchFamily="18" charset="0"/>
                <a:cs typeface="Times New Roman" panose="02020603050405020304" pitchFamily="18" charset="0"/>
              </a:rPr>
              <a:t>} </a:t>
            </a:r>
          </a:p>
          <a:p>
            <a:pPr>
              <a:lnSpc>
                <a:spcPct val="150000"/>
              </a:lnSpc>
              <a:spcBef>
                <a:spcPts val="0"/>
              </a:spcBef>
              <a:buNone/>
            </a:pPr>
            <a:r>
              <a:rPr lang="en-US" sz="2000" b="1" dirty="0">
                <a:latin typeface="Times New Roman" panose="02020603050405020304" pitchFamily="18" charset="0"/>
                <a:cs typeface="Times New Roman" panose="02020603050405020304" pitchFamily="18" charset="0"/>
              </a:rPr>
              <a:t>Output: </a:t>
            </a:r>
            <a:r>
              <a:rPr lang="en-US" sz="2000" dirty="0">
                <a:latin typeface="Times New Roman" panose="02020603050405020304" pitchFamily="18" charset="0"/>
                <a:cs typeface="Times New Roman" panose="02020603050405020304" pitchFamily="18" charset="0"/>
              </a:rPr>
              <a:t>enter values 2 3</a:t>
            </a:r>
          </a:p>
          <a:p>
            <a:pPr>
              <a:lnSpc>
                <a:spcPct val="150000"/>
              </a:lnSpc>
              <a:spcBef>
                <a:spcPts val="0"/>
              </a:spcBef>
              <a:buNone/>
            </a:pPr>
            <a:r>
              <a:rPr lang="en-US" sz="2000" dirty="0">
                <a:latin typeface="Times New Roman" panose="02020603050405020304" pitchFamily="18" charset="0"/>
                <a:cs typeface="Times New Roman" panose="02020603050405020304" pitchFamily="18" charset="0"/>
              </a:rPr>
              <a:t>The sum = </a:t>
            </a:r>
            <a:r>
              <a:rPr lang="en-US" sz="2000" dirty="0" smtClean="0">
                <a:latin typeface="Times New Roman" panose="02020603050405020304" pitchFamily="18" charset="0"/>
                <a:cs typeface="Times New Roman" panose="02020603050405020304" pitchFamily="18" charset="0"/>
              </a:rPr>
              <a:t>5</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9687444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0772" y="235857"/>
            <a:ext cx="8229600" cy="838200"/>
          </a:xfrm>
        </p:spPr>
        <p:txBody>
          <a:bodyPr>
            <a:normAutofit fontScale="90000"/>
          </a:bodyPr>
          <a:lstStyle/>
          <a:p>
            <a:pPr algn="l"/>
            <a:r>
              <a:rPr lang="en-US" sz="2200" b="1" dirty="0">
                <a:solidFill>
                  <a:srgbClr val="FF0000"/>
                </a:solidFill>
                <a:latin typeface="Times New Roman" panose="02020603050405020304" pitchFamily="18" charset="0"/>
                <a:cs typeface="Times New Roman" panose="02020603050405020304" pitchFamily="18" charset="0"/>
              </a:rPr>
              <a:t>Differentiate Actual parameters and Formal parameters:</a:t>
            </a:r>
            <a:br>
              <a:rPr lang="en-US" sz="2200" b="1" dirty="0">
                <a:solidFill>
                  <a:srgbClr val="FF0000"/>
                </a:solidFill>
                <a:latin typeface="Times New Roman" panose="02020603050405020304" pitchFamily="18" charset="0"/>
                <a:cs typeface="Times New Roman" panose="02020603050405020304" pitchFamily="18" charset="0"/>
              </a:rPr>
            </a:br>
            <a:r>
              <a:rPr lang="en-US" sz="2000" dirty="0">
                <a:solidFill>
                  <a:srgbClr val="FF0000"/>
                </a:solidFill>
                <a:latin typeface="Times New Roman" panose="02020603050405020304" pitchFamily="18" charset="0"/>
                <a:cs typeface="Times New Roman" panose="02020603050405020304" pitchFamily="18" charset="0"/>
              </a:rPr>
              <a:t>Formal and actual parameters must match exactly in type, order, and number. </a:t>
            </a:r>
            <a:br>
              <a:rPr lang="en-US" sz="2000" dirty="0">
                <a:solidFill>
                  <a:srgbClr val="FF0000"/>
                </a:solidFill>
                <a:latin typeface="Times New Roman" panose="02020603050405020304" pitchFamily="18" charset="0"/>
                <a:cs typeface="Times New Roman" panose="02020603050405020304" pitchFamily="18" charset="0"/>
              </a:rPr>
            </a:br>
            <a:r>
              <a:rPr lang="en-US" sz="2000" dirty="0">
                <a:solidFill>
                  <a:srgbClr val="FF0000"/>
                </a:solidFill>
                <a:latin typeface="Times New Roman" panose="02020603050405020304" pitchFamily="18" charset="0"/>
                <a:cs typeface="Times New Roman" panose="02020603050405020304" pitchFamily="18" charset="0"/>
              </a:rPr>
              <a:t>Formal and actual parameters need not match for </a:t>
            </a:r>
            <a:r>
              <a:rPr lang="en-US" sz="1600" dirty="0">
                <a:solidFill>
                  <a:srgbClr val="FF0000"/>
                </a:solidFill>
                <a:latin typeface="Times New Roman" panose="02020603050405020304" pitchFamily="18" charset="0"/>
                <a:cs typeface="Times New Roman" panose="02020603050405020304" pitchFamily="18" charset="0"/>
              </a:rPr>
              <a:t>their names</a:t>
            </a:r>
            <a:r>
              <a:rPr lang="en-US" sz="1600" dirty="0" smtClean="0">
                <a:solidFill>
                  <a:srgbClr val="FF0000"/>
                </a:solidFill>
                <a:latin typeface="Times New Roman" panose="02020603050405020304" pitchFamily="18" charset="0"/>
                <a:cs typeface="Times New Roman" panose="02020603050405020304" pitchFamily="18" charset="0"/>
              </a:rPr>
              <a:t>.</a:t>
            </a:r>
            <a:endParaRPr lang="en-US"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910772" y="1439296"/>
            <a:ext cx="4967514" cy="4267200"/>
          </a:xfrm>
        </p:spPr>
        <p:txBody>
          <a:bodyPr>
            <a:noAutofit/>
          </a:bodyPr>
          <a:lstStyle/>
          <a:p>
            <a:pPr algn="ctr">
              <a:lnSpc>
                <a:spcPct val="100000"/>
              </a:lnSpc>
              <a:spcBef>
                <a:spcPts val="0"/>
              </a:spcBef>
              <a:buNone/>
            </a:pPr>
            <a:r>
              <a:rPr lang="en-US" sz="1800" b="1" dirty="0" smtClean="0">
                <a:solidFill>
                  <a:srgbClr val="C00000"/>
                </a:solidFill>
                <a:latin typeface="Times New Roman" panose="02020603050405020304" pitchFamily="18" charset="0"/>
                <a:cs typeface="Times New Roman" panose="02020603050405020304" pitchFamily="18" charset="0"/>
              </a:rPr>
              <a:t>Actual parameters</a:t>
            </a:r>
            <a:endParaRPr lang="en-US" sz="1800" dirty="0" smtClean="0">
              <a:solidFill>
                <a:srgbClr val="C00000"/>
              </a:solidFill>
              <a:latin typeface="Times New Roman" panose="02020603050405020304" pitchFamily="18" charset="0"/>
              <a:cs typeface="Times New Roman" panose="02020603050405020304" pitchFamily="18" charset="0"/>
            </a:endParaRPr>
          </a:p>
          <a:p>
            <a:pPr>
              <a:lnSpc>
                <a:spcPct val="100000"/>
              </a:lnSpc>
              <a:spcBef>
                <a:spcPts val="0"/>
              </a:spcBef>
            </a:pPr>
            <a:r>
              <a:rPr lang="en-US" sz="1800" dirty="0" smtClean="0">
                <a:latin typeface="Times New Roman" panose="02020603050405020304" pitchFamily="18" charset="0"/>
                <a:cs typeface="Times New Roman" panose="02020603050405020304" pitchFamily="18" charset="0"/>
              </a:rPr>
              <a:t>The list of variables in calling function </a:t>
            </a:r>
            <a:r>
              <a:rPr lang="en-US" sz="1800" dirty="0" err="1" smtClean="0">
                <a:latin typeface="Times New Roman" panose="02020603050405020304" pitchFamily="18" charset="0"/>
                <a:cs typeface="Times New Roman" panose="02020603050405020304" pitchFamily="18" charset="0"/>
              </a:rPr>
              <a:t>isknown</a:t>
            </a:r>
            <a:r>
              <a:rPr lang="en-US" sz="1800" dirty="0" smtClean="0">
                <a:latin typeface="Times New Roman" panose="02020603050405020304" pitchFamily="18" charset="0"/>
                <a:cs typeface="Times New Roman" panose="02020603050405020304" pitchFamily="18" charset="0"/>
              </a:rPr>
              <a:t> as </a:t>
            </a:r>
            <a:r>
              <a:rPr lang="en-US" sz="1800" b="1" dirty="0" smtClean="0">
                <a:latin typeface="Times New Roman" panose="02020603050405020304" pitchFamily="18" charset="0"/>
                <a:cs typeface="Times New Roman" panose="02020603050405020304" pitchFamily="18" charset="0"/>
              </a:rPr>
              <a:t>actual parameters</a:t>
            </a:r>
            <a:r>
              <a:rPr lang="en-US" sz="1800" dirty="0" smtClean="0">
                <a:latin typeface="Times New Roman" panose="02020603050405020304" pitchFamily="18" charset="0"/>
                <a:cs typeface="Times New Roman" panose="02020603050405020304" pitchFamily="18" charset="0"/>
              </a:rPr>
              <a:t>.</a:t>
            </a:r>
          </a:p>
          <a:p>
            <a:pPr>
              <a:lnSpc>
                <a:spcPct val="100000"/>
              </a:lnSpc>
              <a:spcBef>
                <a:spcPts val="0"/>
              </a:spcBef>
            </a:pPr>
            <a:r>
              <a:rPr lang="en-US" sz="1800" dirty="0" smtClean="0">
                <a:latin typeface="Times New Roman" panose="02020603050405020304" pitchFamily="18" charset="0"/>
                <a:cs typeface="Times New Roman" panose="02020603050405020304" pitchFamily="18" charset="0"/>
              </a:rPr>
              <a:t>Actual parameters are variables that are declared in function call.</a:t>
            </a:r>
          </a:p>
          <a:p>
            <a:pPr>
              <a:lnSpc>
                <a:spcPct val="100000"/>
              </a:lnSpc>
              <a:spcBef>
                <a:spcPts val="0"/>
              </a:spcBef>
            </a:pPr>
            <a:r>
              <a:rPr lang="en-US" sz="1800" dirty="0" smtClean="0">
                <a:latin typeface="Times New Roman" panose="02020603050405020304" pitchFamily="18" charset="0"/>
                <a:cs typeface="Times New Roman" panose="02020603050405020304" pitchFamily="18" charset="0"/>
              </a:rPr>
              <a:t>Actual parameters are passed without using type</a:t>
            </a:r>
          </a:p>
          <a:p>
            <a:pPr>
              <a:lnSpc>
                <a:spcPct val="100000"/>
              </a:lnSpc>
              <a:spcBef>
                <a:spcPts val="0"/>
              </a:spcBef>
            </a:pPr>
            <a:r>
              <a:rPr lang="en-US" sz="1800" dirty="0" smtClean="0">
                <a:latin typeface="Times New Roman" panose="02020603050405020304" pitchFamily="18" charset="0"/>
                <a:cs typeface="Times New Roman" panose="02020603050405020304" pitchFamily="18" charset="0"/>
              </a:rPr>
              <a:t>main( )</a:t>
            </a:r>
          </a:p>
          <a:p>
            <a:pPr>
              <a:lnSpc>
                <a:spcPct val="100000"/>
              </a:lnSpc>
              <a:spcBef>
                <a:spcPts val="0"/>
              </a:spcBef>
              <a:buNone/>
            </a:pPr>
            <a:r>
              <a:rPr lang="en-US" sz="1800" dirty="0" smtClean="0">
                <a:latin typeface="Times New Roman" panose="02020603050405020304" pitchFamily="18" charset="0"/>
                <a:cs typeface="Times New Roman" panose="02020603050405020304" pitchFamily="18" charset="0"/>
              </a:rPr>
              <a:t>{</a:t>
            </a:r>
          </a:p>
          <a:p>
            <a:pPr>
              <a:lnSpc>
                <a:spcPct val="100000"/>
              </a:lnSpc>
              <a:spcBef>
                <a:spcPts val="0"/>
              </a:spcBef>
              <a:buNone/>
            </a:pPr>
            <a:r>
              <a:rPr lang="en-US" sz="1800" dirty="0" smtClean="0">
                <a:latin typeface="Times New Roman" panose="02020603050405020304" pitchFamily="18" charset="0"/>
                <a:cs typeface="Times New Roman" panose="02020603050405020304" pitchFamily="18" charset="0"/>
              </a:rPr>
              <a:t>  ……….</a:t>
            </a:r>
          </a:p>
          <a:p>
            <a:pPr>
              <a:lnSpc>
                <a:spcPct val="100000"/>
              </a:lnSpc>
              <a:spcBef>
                <a:spcPts val="0"/>
              </a:spcBef>
              <a:buNone/>
            </a:pPr>
            <a:r>
              <a:rPr lang="en-US" sz="1800" dirty="0" smtClean="0">
                <a:solidFill>
                  <a:srgbClr val="C00000"/>
                </a:solidFill>
                <a:latin typeface="Times New Roman" panose="02020603050405020304" pitchFamily="18" charset="0"/>
                <a:cs typeface="Times New Roman" panose="02020603050405020304" pitchFamily="18" charset="0"/>
              </a:rPr>
              <a:t>  function_name (</a:t>
            </a:r>
            <a:r>
              <a:rPr lang="en-US" sz="1800" dirty="0" smtClean="0">
                <a:solidFill>
                  <a:srgbClr val="FF0000"/>
                </a:solidFill>
                <a:latin typeface="Times New Roman" panose="02020603050405020304" pitchFamily="18" charset="0"/>
                <a:cs typeface="Times New Roman" panose="02020603050405020304" pitchFamily="18" charset="0"/>
              </a:rPr>
              <a:t>actual parameters</a:t>
            </a:r>
            <a:r>
              <a:rPr lang="en-US" sz="1800" dirty="0" smtClean="0">
                <a:solidFill>
                  <a:srgbClr val="C00000"/>
                </a:solidFill>
                <a:latin typeface="Times New Roman" panose="02020603050405020304" pitchFamily="18" charset="0"/>
                <a:cs typeface="Times New Roman" panose="02020603050405020304" pitchFamily="18" charset="0"/>
              </a:rPr>
              <a:t>);</a:t>
            </a:r>
          </a:p>
          <a:p>
            <a:pPr>
              <a:lnSpc>
                <a:spcPct val="100000"/>
              </a:lnSpc>
              <a:spcBef>
                <a:spcPts val="0"/>
              </a:spcBef>
              <a:buNone/>
            </a:pPr>
            <a:r>
              <a:rPr lang="en-US" sz="1800" dirty="0" smtClean="0">
                <a:latin typeface="Times New Roman" panose="02020603050405020304" pitchFamily="18" charset="0"/>
                <a:cs typeface="Times New Roman" panose="02020603050405020304" pitchFamily="18" charset="0"/>
              </a:rPr>
              <a:t>……..</a:t>
            </a:r>
          </a:p>
          <a:p>
            <a:pPr>
              <a:lnSpc>
                <a:spcPct val="100000"/>
              </a:lnSpc>
              <a:spcBef>
                <a:spcPts val="0"/>
              </a:spcBef>
              <a:buNone/>
            </a:pPr>
            <a:r>
              <a:rPr lang="en-US" sz="1800" dirty="0" smtClean="0">
                <a:latin typeface="Times New Roman" panose="02020603050405020304" pitchFamily="18" charset="0"/>
                <a:cs typeface="Times New Roman" panose="02020603050405020304" pitchFamily="18" charset="0"/>
              </a:rPr>
              <a:t>}</a:t>
            </a:r>
          </a:p>
          <a:p>
            <a:pPr>
              <a:lnSpc>
                <a:spcPct val="100000"/>
              </a:lnSpc>
              <a:spcBef>
                <a:spcPts val="0"/>
              </a:spcBef>
              <a:buNone/>
            </a:pPr>
            <a:endParaRPr lang="en-US" sz="1800" dirty="0" smtClean="0">
              <a:latin typeface="Times New Roman" panose="02020603050405020304" pitchFamily="18" charset="0"/>
              <a:cs typeface="Times New Roman" panose="02020603050405020304" pitchFamily="18" charset="0"/>
            </a:endParaRPr>
          </a:p>
          <a:p>
            <a:pPr>
              <a:lnSpc>
                <a:spcPct val="100000"/>
              </a:lnSpc>
              <a:spcBef>
                <a:spcPts val="0"/>
              </a:spcBef>
              <a:buNone/>
            </a:pPr>
            <a:endParaRPr lang="en-US" sz="180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a:xfrm>
            <a:off x="6375399" y="1439296"/>
            <a:ext cx="5671457" cy="4525963"/>
          </a:xfrm>
        </p:spPr>
        <p:txBody>
          <a:bodyPr>
            <a:noAutofit/>
          </a:bodyPr>
          <a:lstStyle/>
          <a:p>
            <a:pPr algn="ctr">
              <a:lnSpc>
                <a:spcPct val="100000"/>
              </a:lnSpc>
              <a:spcBef>
                <a:spcPts val="0"/>
              </a:spcBef>
              <a:buNone/>
            </a:pPr>
            <a:r>
              <a:rPr lang="en-US" sz="1800" b="1" dirty="0" smtClean="0">
                <a:solidFill>
                  <a:srgbClr val="C00000"/>
                </a:solidFill>
                <a:latin typeface="Times New Roman" panose="02020603050405020304" pitchFamily="18" charset="0"/>
                <a:cs typeface="Times New Roman" panose="02020603050405020304" pitchFamily="18" charset="0"/>
              </a:rPr>
              <a:t>Formal parameters</a:t>
            </a:r>
            <a:endParaRPr lang="en-US" sz="1800" dirty="0" smtClean="0">
              <a:solidFill>
                <a:srgbClr val="C00000"/>
              </a:solidFill>
              <a:latin typeface="Times New Roman" panose="02020603050405020304" pitchFamily="18" charset="0"/>
              <a:cs typeface="Times New Roman" panose="02020603050405020304" pitchFamily="18" charset="0"/>
            </a:endParaRPr>
          </a:p>
          <a:p>
            <a:pPr>
              <a:lnSpc>
                <a:spcPct val="100000"/>
              </a:lnSpc>
              <a:spcBef>
                <a:spcPts val="0"/>
              </a:spcBef>
            </a:pPr>
            <a:r>
              <a:rPr lang="en-US" sz="1800" dirty="0" smtClean="0">
                <a:latin typeface="Times New Roman" panose="02020603050405020304" pitchFamily="18" charset="0"/>
                <a:cs typeface="Times New Roman" panose="02020603050405020304" pitchFamily="18" charset="0"/>
              </a:rPr>
              <a:t>The list of variables in called function is known as </a:t>
            </a:r>
            <a:r>
              <a:rPr lang="en-US" sz="1800" b="1" dirty="0" smtClean="0">
                <a:latin typeface="Times New Roman" panose="02020603050405020304" pitchFamily="18" charset="0"/>
                <a:cs typeface="Times New Roman" panose="02020603050405020304" pitchFamily="18" charset="0"/>
              </a:rPr>
              <a:t>formal parameters</a:t>
            </a:r>
            <a:r>
              <a:rPr lang="en-US" sz="1800" dirty="0" smtClean="0">
                <a:latin typeface="Times New Roman" panose="02020603050405020304" pitchFamily="18" charset="0"/>
                <a:cs typeface="Times New Roman" panose="02020603050405020304" pitchFamily="18" charset="0"/>
              </a:rPr>
              <a:t>.</a:t>
            </a:r>
          </a:p>
          <a:p>
            <a:pPr>
              <a:lnSpc>
                <a:spcPct val="100000"/>
              </a:lnSpc>
              <a:spcBef>
                <a:spcPts val="0"/>
              </a:spcBef>
            </a:pPr>
            <a:r>
              <a:rPr lang="en-US" sz="1800" dirty="0" smtClean="0">
                <a:latin typeface="Times New Roman" panose="02020603050405020304" pitchFamily="18" charset="0"/>
                <a:cs typeface="Times New Roman" panose="02020603050405020304" pitchFamily="18" charset="0"/>
              </a:rPr>
              <a:t>Formal parameters are variables that are declared in the header of the function definition.</a:t>
            </a:r>
          </a:p>
          <a:p>
            <a:pPr>
              <a:lnSpc>
                <a:spcPct val="100000"/>
              </a:lnSpc>
              <a:spcBef>
                <a:spcPts val="0"/>
              </a:spcBef>
            </a:pPr>
            <a:r>
              <a:rPr lang="en-US" sz="1800" dirty="0" smtClean="0">
                <a:latin typeface="Times New Roman" panose="02020603050405020304" pitchFamily="18" charset="0"/>
                <a:cs typeface="Times New Roman" panose="02020603050405020304" pitchFamily="18" charset="0"/>
              </a:rPr>
              <a:t>Formal parameters have type preceding with them.</a:t>
            </a:r>
          </a:p>
          <a:p>
            <a:pPr marL="0" indent="0">
              <a:lnSpc>
                <a:spcPct val="100000"/>
              </a:lnSpc>
              <a:spcBef>
                <a:spcPts val="0"/>
              </a:spcBef>
              <a:buNone/>
            </a:pPr>
            <a:endParaRPr lang="en-US" sz="1800" dirty="0" smtClean="0">
              <a:latin typeface="Times New Roman" panose="02020603050405020304" pitchFamily="18" charset="0"/>
              <a:cs typeface="Times New Roman" panose="02020603050405020304" pitchFamily="18" charset="0"/>
            </a:endParaRPr>
          </a:p>
          <a:p>
            <a:pPr>
              <a:lnSpc>
                <a:spcPct val="100000"/>
              </a:lnSpc>
              <a:spcBef>
                <a:spcPts val="0"/>
              </a:spcBef>
            </a:pPr>
            <a:r>
              <a:rPr lang="en-US" sz="1800" dirty="0" err="1" smtClean="0">
                <a:solidFill>
                  <a:srgbClr val="C00000"/>
                </a:solidFill>
                <a:latin typeface="Times New Roman" panose="02020603050405020304" pitchFamily="18" charset="0"/>
                <a:cs typeface="Times New Roman" panose="02020603050405020304" pitchFamily="18" charset="0"/>
              </a:rPr>
              <a:t>return_typefunction_name</a:t>
            </a:r>
            <a:r>
              <a:rPr lang="en-US" sz="1800" dirty="0" smtClean="0">
                <a:solidFill>
                  <a:srgbClr val="C00000"/>
                </a:solidFill>
                <a:latin typeface="Times New Roman" panose="02020603050405020304" pitchFamily="18" charset="0"/>
                <a:cs typeface="Times New Roman" panose="02020603050405020304" pitchFamily="18" charset="0"/>
              </a:rPr>
              <a:t>(</a:t>
            </a:r>
            <a:r>
              <a:rPr lang="en-US" sz="1800" dirty="0" smtClean="0">
                <a:solidFill>
                  <a:srgbClr val="FF0000"/>
                </a:solidFill>
                <a:latin typeface="Times New Roman" panose="02020603050405020304" pitchFamily="18" charset="0"/>
                <a:cs typeface="Times New Roman" panose="02020603050405020304" pitchFamily="18" charset="0"/>
              </a:rPr>
              <a:t>formal parameters</a:t>
            </a:r>
            <a:r>
              <a:rPr lang="en-US" sz="1800" dirty="0" smtClean="0">
                <a:solidFill>
                  <a:srgbClr val="C00000"/>
                </a:solidFill>
                <a:latin typeface="Times New Roman" panose="02020603050405020304" pitchFamily="18" charset="0"/>
                <a:cs typeface="Times New Roman" panose="02020603050405020304" pitchFamily="18" charset="0"/>
              </a:rPr>
              <a:t>)</a:t>
            </a:r>
          </a:p>
          <a:p>
            <a:pPr>
              <a:lnSpc>
                <a:spcPct val="100000"/>
              </a:lnSpc>
              <a:spcBef>
                <a:spcPts val="0"/>
              </a:spcBef>
              <a:buNone/>
            </a:pPr>
            <a:r>
              <a:rPr lang="en-US" sz="1800" dirty="0" smtClean="0">
                <a:latin typeface="Times New Roman" panose="02020603050405020304" pitchFamily="18" charset="0"/>
                <a:cs typeface="Times New Roman" panose="02020603050405020304" pitchFamily="18" charset="0"/>
              </a:rPr>
              <a:t>	{</a:t>
            </a:r>
          </a:p>
          <a:p>
            <a:pPr>
              <a:lnSpc>
                <a:spcPct val="100000"/>
              </a:lnSpc>
              <a:spcBef>
                <a:spcPts val="0"/>
              </a:spcBef>
              <a:buNone/>
            </a:pPr>
            <a:r>
              <a:rPr lang="en-US" sz="1800" dirty="0" smtClean="0">
                <a:latin typeface="Times New Roman" panose="02020603050405020304" pitchFamily="18" charset="0"/>
                <a:cs typeface="Times New Roman" panose="02020603050405020304" pitchFamily="18" charset="0"/>
              </a:rPr>
              <a:t>             …..</a:t>
            </a:r>
          </a:p>
          <a:p>
            <a:pPr>
              <a:lnSpc>
                <a:spcPct val="100000"/>
              </a:lnSpc>
              <a:spcBef>
                <a:spcPts val="0"/>
              </a:spcBef>
              <a:buNone/>
            </a:pPr>
            <a:r>
              <a:rPr lang="en-US" sz="1800" dirty="0" smtClean="0">
                <a:latin typeface="Times New Roman" panose="02020603050405020304" pitchFamily="18" charset="0"/>
                <a:cs typeface="Times New Roman" panose="02020603050405020304" pitchFamily="18" charset="0"/>
              </a:rPr>
              <a:t>             function body;</a:t>
            </a:r>
          </a:p>
          <a:p>
            <a:pPr>
              <a:lnSpc>
                <a:spcPct val="100000"/>
              </a:lnSpc>
              <a:spcBef>
                <a:spcPts val="0"/>
              </a:spcBef>
              <a:buNone/>
            </a:pPr>
            <a:r>
              <a:rPr lang="en-US" sz="1800" dirty="0" smtClean="0">
                <a:latin typeface="Times New Roman" panose="02020603050405020304" pitchFamily="18" charset="0"/>
                <a:cs typeface="Times New Roman" panose="02020603050405020304" pitchFamily="18" charset="0"/>
              </a:rPr>
              <a:t>               ………..</a:t>
            </a:r>
          </a:p>
          <a:p>
            <a:pPr>
              <a:lnSpc>
                <a:spcPct val="100000"/>
              </a:lnSpc>
              <a:spcBef>
                <a:spcPts val="0"/>
              </a:spcBef>
              <a:buNone/>
            </a:pPr>
            <a:r>
              <a:rPr lang="en-US" sz="1800" dirty="0" smtClean="0">
                <a:latin typeface="Times New Roman" panose="02020603050405020304" pitchFamily="18" charset="0"/>
                <a:cs typeface="Times New Roman" panose="02020603050405020304" pitchFamily="18" charset="0"/>
              </a:rPr>
              <a:t>       }</a:t>
            </a:r>
          </a:p>
          <a:p>
            <a:pPr>
              <a:lnSpc>
                <a:spcPct val="100000"/>
              </a:lnSpc>
              <a:spcBef>
                <a:spcPts val="0"/>
              </a:spcBef>
              <a:buNone/>
            </a:pPr>
            <a:endParaRPr lang="en-US" sz="1800" dirty="0" smtClean="0">
              <a:latin typeface="Times New Roman" panose="02020603050405020304" pitchFamily="18" charset="0"/>
              <a:cs typeface="Times New Roman" panose="02020603050405020304" pitchFamily="18" charset="0"/>
            </a:endParaRPr>
          </a:p>
          <a:p>
            <a:pPr>
              <a:lnSpc>
                <a:spcPct val="100000"/>
              </a:lnSpc>
              <a:spcBef>
                <a:spcPts val="0"/>
              </a:spcBef>
            </a:pPr>
            <a:endParaRPr lang="en-US" sz="1800" dirty="0" smtClean="0">
              <a:latin typeface="Times New Roman" panose="02020603050405020304" pitchFamily="18" charset="0"/>
              <a:cs typeface="Times New Roman" panose="02020603050405020304" pitchFamily="18" charset="0"/>
            </a:endParaRPr>
          </a:p>
          <a:p>
            <a:pPr>
              <a:lnSpc>
                <a:spcPct val="100000"/>
              </a:lnSpc>
              <a:spcBef>
                <a:spcPts val="0"/>
              </a:spcBef>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41414521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6868"/>
            <a:ext cx="10515600" cy="643404"/>
          </a:xfrm>
        </p:spPr>
        <p:txBody>
          <a:bodyPr>
            <a:normAutofit/>
          </a:bodyPr>
          <a:lstStyle/>
          <a:p>
            <a:r>
              <a:rPr lang="en-IN" sz="2800" b="1" dirty="0" smtClean="0">
                <a:latin typeface="Times New Roman" panose="02020603050405020304" pitchFamily="18" charset="0"/>
                <a:cs typeface="Times New Roman" panose="02020603050405020304" pitchFamily="18" charset="0"/>
              </a:rPr>
              <a:t>Example program showing the difference between </a:t>
            </a:r>
            <a:r>
              <a:rPr lang="en-IN" sz="2800" b="1" dirty="0" err="1" smtClean="0">
                <a:latin typeface="Times New Roman" panose="02020603050405020304" pitchFamily="18" charset="0"/>
                <a:cs typeface="Times New Roman" panose="02020603050405020304" pitchFamily="18" charset="0"/>
              </a:rPr>
              <a:t>scanf</a:t>
            </a:r>
            <a:r>
              <a:rPr lang="en-IN" sz="2800" b="1" dirty="0" smtClean="0">
                <a:latin typeface="Times New Roman" panose="02020603050405020304" pitchFamily="18" charset="0"/>
                <a:cs typeface="Times New Roman" panose="02020603050405020304" pitchFamily="18" charset="0"/>
              </a:rPr>
              <a:t> and gets</a:t>
            </a:r>
            <a:endParaRPr lang="en-IN" sz="2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8882" y="1364411"/>
            <a:ext cx="4446494" cy="3839599"/>
          </a:xfrm>
        </p:spPr>
        <p:txBody>
          <a:bodyPr>
            <a:noAutofit/>
          </a:bodyPr>
          <a:lstStyle/>
          <a:p>
            <a:pPr marL="0" indent="0">
              <a:buNone/>
            </a:pPr>
            <a:r>
              <a:rPr lang="en-IN" sz="1800" dirty="0">
                <a:latin typeface="Times New Roman" panose="02020603050405020304" pitchFamily="18" charset="0"/>
                <a:cs typeface="Times New Roman" panose="02020603050405020304" pitchFamily="18" charset="0"/>
              </a:rPr>
              <a:t>#include&lt;stdio.h&gt;</a:t>
            </a:r>
          </a:p>
          <a:p>
            <a:pPr marL="0" indent="0">
              <a:buNone/>
            </a:pPr>
            <a:r>
              <a:rPr lang="en-IN" sz="1800" dirty="0">
                <a:latin typeface="Times New Roman" panose="02020603050405020304" pitchFamily="18" charset="0"/>
                <a:cs typeface="Times New Roman" panose="02020603050405020304" pitchFamily="18" charset="0"/>
              </a:rPr>
              <a:t>void main()</a:t>
            </a:r>
          </a:p>
          <a:p>
            <a:pPr marL="0" indent="0">
              <a:buNone/>
            </a:pPr>
            <a:r>
              <a:rPr lang="en-IN" sz="1800" dirty="0">
                <a:latin typeface="Times New Roman" panose="02020603050405020304" pitchFamily="18" charset="0"/>
                <a:cs typeface="Times New Roman" panose="02020603050405020304" pitchFamily="18" charset="0"/>
              </a:rPr>
              <a:t>{</a:t>
            </a:r>
          </a:p>
          <a:p>
            <a:pPr marL="0" indent="0">
              <a:buNone/>
            </a:pPr>
            <a:r>
              <a:rPr lang="en-IN" sz="1800" dirty="0">
                <a:latin typeface="Times New Roman" panose="02020603050405020304" pitchFamily="18" charset="0"/>
                <a:cs typeface="Times New Roman" panose="02020603050405020304" pitchFamily="18" charset="0"/>
              </a:rPr>
              <a:t>	char a[20];</a:t>
            </a:r>
          </a:p>
          <a:p>
            <a:pPr marL="0" indent="0">
              <a:buNone/>
            </a:pP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clrscr</a:t>
            </a:r>
            <a:r>
              <a:rPr lang="en-IN" sz="1800" dirty="0">
                <a:latin typeface="Times New Roman" panose="02020603050405020304" pitchFamily="18" charset="0"/>
                <a:cs typeface="Times New Roman" panose="02020603050405020304" pitchFamily="18" charset="0"/>
              </a:rPr>
              <a:t>();</a:t>
            </a:r>
          </a:p>
          <a:p>
            <a:pPr marL="0" indent="0">
              <a:buNone/>
            </a:pPr>
            <a:r>
              <a:rPr lang="en-IN" sz="1800" dirty="0">
                <a:latin typeface="Times New Roman" panose="02020603050405020304" pitchFamily="18" charset="0"/>
                <a:cs typeface="Times New Roman" panose="02020603050405020304" pitchFamily="18" charset="0"/>
              </a:rPr>
              <a:t>	printf("\n\</a:t>
            </a:r>
            <a:r>
              <a:rPr lang="en-IN" sz="1800" dirty="0" err="1">
                <a:latin typeface="Times New Roman" panose="02020603050405020304" pitchFamily="18" charset="0"/>
                <a:cs typeface="Times New Roman" panose="02020603050405020304" pitchFamily="18" charset="0"/>
              </a:rPr>
              <a:t>nEnter</a:t>
            </a:r>
            <a:r>
              <a:rPr lang="en-IN" sz="1800" dirty="0">
                <a:latin typeface="Times New Roman" panose="02020603050405020304" pitchFamily="18" charset="0"/>
                <a:cs typeface="Times New Roman" panose="02020603050405020304" pitchFamily="18" charset="0"/>
              </a:rPr>
              <a:t> a String</a:t>
            </a:r>
            <a:r>
              <a:rPr lang="en-IN" sz="1800" dirty="0" smtClean="0">
                <a:latin typeface="Times New Roman" panose="02020603050405020304" pitchFamily="18" charset="0"/>
                <a:cs typeface="Times New Roman" panose="02020603050405020304" pitchFamily="18" charset="0"/>
              </a:rPr>
              <a:t>");</a:t>
            </a:r>
            <a:endParaRPr lang="en-IN" sz="1800" dirty="0">
              <a:latin typeface="Times New Roman" panose="02020603050405020304" pitchFamily="18" charset="0"/>
              <a:cs typeface="Times New Roman" panose="02020603050405020304" pitchFamily="18" charset="0"/>
            </a:endParaRPr>
          </a:p>
          <a:p>
            <a:pPr marL="0" indent="0">
              <a:buNone/>
            </a:pPr>
            <a:r>
              <a:rPr lang="en-IN" sz="1800" dirty="0">
                <a:latin typeface="Times New Roman" panose="02020603050405020304" pitchFamily="18" charset="0"/>
                <a:cs typeface="Times New Roman" panose="02020603050405020304" pitchFamily="18" charset="0"/>
              </a:rPr>
              <a:t>	</a:t>
            </a:r>
            <a:r>
              <a:rPr lang="en-IN" sz="1800" b="1" dirty="0" err="1">
                <a:solidFill>
                  <a:srgbClr val="0070C0"/>
                </a:solidFill>
                <a:latin typeface="Times New Roman" panose="02020603050405020304" pitchFamily="18" charset="0"/>
                <a:cs typeface="Times New Roman" panose="02020603050405020304" pitchFamily="18" charset="0"/>
              </a:rPr>
              <a:t>scanf</a:t>
            </a:r>
            <a:r>
              <a:rPr lang="en-IN" sz="1800" b="1" dirty="0">
                <a:solidFill>
                  <a:srgbClr val="0070C0"/>
                </a:solidFill>
                <a:latin typeface="Times New Roman" panose="02020603050405020304" pitchFamily="18" charset="0"/>
                <a:cs typeface="Times New Roman" panose="02020603050405020304" pitchFamily="18" charset="0"/>
              </a:rPr>
              <a:t>("%</a:t>
            </a:r>
            <a:r>
              <a:rPr lang="en-IN" sz="1800" b="1" dirty="0" err="1">
                <a:solidFill>
                  <a:srgbClr val="0070C0"/>
                </a:solidFill>
                <a:latin typeface="Times New Roman" panose="02020603050405020304" pitchFamily="18" charset="0"/>
                <a:cs typeface="Times New Roman" panose="02020603050405020304" pitchFamily="18" charset="0"/>
              </a:rPr>
              <a:t>s",a</a:t>
            </a:r>
            <a:r>
              <a:rPr lang="en-IN" sz="1800" b="1" dirty="0">
                <a:solidFill>
                  <a:srgbClr val="0070C0"/>
                </a:solidFill>
                <a:latin typeface="Times New Roman" panose="02020603050405020304" pitchFamily="18" charset="0"/>
                <a:cs typeface="Times New Roman" panose="02020603050405020304" pitchFamily="18" charset="0"/>
              </a:rPr>
              <a:t>);</a:t>
            </a:r>
          </a:p>
          <a:p>
            <a:pPr marL="0" indent="0">
              <a:buNone/>
            </a:pPr>
            <a:r>
              <a:rPr lang="en-IN" sz="1800" dirty="0">
                <a:latin typeface="Times New Roman" panose="02020603050405020304" pitchFamily="18" charset="0"/>
                <a:cs typeface="Times New Roman" panose="02020603050405020304" pitchFamily="18" charset="0"/>
              </a:rPr>
              <a:t>	printf("\n output=%</a:t>
            </a:r>
            <a:r>
              <a:rPr lang="en-IN" sz="1800" dirty="0" err="1">
                <a:latin typeface="Times New Roman" panose="02020603050405020304" pitchFamily="18" charset="0"/>
                <a:cs typeface="Times New Roman" panose="02020603050405020304" pitchFamily="18" charset="0"/>
              </a:rPr>
              <a:t>s",a</a:t>
            </a:r>
            <a:r>
              <a:rPr lang="en-IN" sz="1800" dirty="0">
                <a:latin typeface="Times New Roman" panose="02020603050405020304" pitchFamily="18" charset="0"/>
                <a:cs typeface="Times New Roman" panose="02020603050405020304" pitchFamily="18" charset="0"/>
              </a:rPr>
              <a:t>);</a:t>
            </a:r>
          </a:p>
          <a:p>
            <a:pPr marL="0" indent="0">
              <a:buNone/>
            </a:pPr>
            <a:r>
              <a:rPr lang="en-IN" sz="1800" dirty="0">
                <a:latin typeface="Times New Roman" panose="02020603050405020304" pitchFamily="18" charset="0"/>
                <a:cs typeface="Times New Roman" panose="02020603050405020304" pitchFamily="18" charset="0"/>
              </a:rPr>
              <a:t>	getch</a:t>
            </a:r>
            <a:r>
              <a:rPr lang="en-IN" sz="1800" dirty="0" smtClean="0">
                <a:latin typeface="Times New Roman" panose="02020603050405020304" pitchFamily="18" charset="0"/>
                <a:cs typeface="Times New Roman" panose="02020603050405020304" pitchFamily="18" charset="0"/>
              </a:rPr>
              <a:t>();</a:t>
            </a:r>
            <a:endParaRPr lang="en-IN" sz="1800" dirty="0">
              <a:latin typeface="Times New Roman" panose="02020603050405020304" pitchFamily="18" charset="0"/>
              <a:cs typeface="Times New Roman" panose="02020603050405020304" pitchFamily="18" charset="0"/>
            </a:endParaRPr>
          </a:p>
          <a:p>
            <a:pPr marL="0" indent="0">
              <a:buNone/>
            </a:pPr>
            <a:r>
              <a:rPr lang="en-IN" sz="1800" dirty="0">
                <a:latin typeface="Times New Roman" panose="02020603050405020304" pitchFamily="18" charset="0"/>
                <a:cs typeface="Times New Roman" panose="02020603050405020304" pitchFamily="18" charset="0"/>
              </a:rPr>
              <a:t>}</a:t>
            </a:r>
          </a:p>
        </p:txBody>
      </p:sp>
      <p:sp>
        <p:nvSpPr>
          <p:cNvPr id="4" name="TextBox 3"/>
          <p:cNvSpPr txBox="1"/>
          <p:nvPr/>
        </p:nvSpPr>
        <p:spPr>
          <a:xfrm>
            <a:off x="838200" y="860613"/>
            <a:ext cx="4527176" cy="369332"/>
          </a:xfrm>
          <a:prstGeom prst="rect">
            <a:avLst/>
          </a:prstGeom>
          <a:noFill/>
        </p:spPr>
        <p:txBody>
          <a:bodyPr wrap="square" rtlCol="0">
            <a:spAutoFit/>
          </a:bodyPr>
          <a:lstStyle/>
          <a:p>
            <a:r>
              <a:rPr lang="en-IN" b="1" dirty="0" smtClean="0">
                <a:solidFill>
                  <a:srgbClr val="FF0000"/>
                </a:solidFill>
              </a:rPr>
              <a:t>String program using </a:t>
            </a:r>
            <a:r>
              <a:rPr lang="en-IN" b="1" dirty="0" err="1" smtClean="0">
                <a:solidFill>
                  <a:srgbClr val="FF0000"/>
                </a:solidFill>
              </a:rPr>
              <a:t>scanf</a:t>
            </a:r>
            <a:endParaRPr lang="en-IN" b="1" dirty="0">
              <a:solidFill>
                <a:srgbClr val="FF0000"/>
              </a:solidFill>
            </a:endParaRPr>
          </a:p>
        </p:txBody>
      </p:sp>
      <p:sp>
        <p:nvSpPr>
          <p:cNvPr id="5" name="Content Placeholder 2"/>
          <p:cNvSpPr txBox="1">
            <a:spLocks/>
          </p:cNvSpPr>
          <p:nvPr/>
        </p:nvSpPr>
        <p:spPr>
          <a:xfrm>
            <a:off x="6445622" y="1464799"/>
            <a:ext cx="4446494" cy="373921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N" sz="1800" dirty="0" smtClean="0">
                <a:latin typeface="Times New Roman" panose="02020603050405020304" pitchFamily="18" charset="0"/>
                <a:cs typeface="Times New Roman" panose="02020603050405020304" pitchFamily="18" charset="0"/>
              </a:rPr>
              <a:t>#include&lt;stdio.h&gt;</a:t>
            </a:r>
          </a:p>
          <a:p>
            <a:pPr marL="0" indent="0">
              <a:buFont typeface="Arial" panose="020B0604020202020204" pitchFamily="34" charset="0"/>
              <a:buNone/>
            </a:pPr>
            <a:r>
              <a:rPr lang="en-IN" sz="1800" dirty="0" smtClean="0">
                <a:latin typeface="Times New Roman" panose="02020603050405020304" pitchFamily="18" charset="0"/>
                <a:cs typeface="Times New Roman" panose="02020603050405020304" pitchFamily="18" charset="0"/>
              </a:rPr>
              <a:t>void main()</a:t>
            </a:r>
          </a:p>
          <a:p>
            <a:pPr marL="0" indent="0">
              <a:buFont typeface="Arial" panose="020B0604020202020204" pitchFamily="34" charset="0"/>
              <a:buNone/>
            </a:pPr>
            <a:r>
              <a:rPr lang="en-IN" sz="1800" dirty="0" smtClean="0">
                <a:latin typeface="Times New Roman" panose="02020603050405020304" pitchFamily="18" charset="0"/>
                <a:cs typeface="Times New Roman" panose="02020603050405020304" pitchFamily="18" charset="0"/>
              </a:rPr>
              <a:t>{</a:t>
            </a:r>
          </a:p>
          <a:p>
            <a:pPr marL="0" indent="0">
              <a:buFont typeface="Arial" panose="020B0604020202020204" pitchFamily="34" charset="0"/>
              <a:buNone/>
            </a:pPr>
            <a:r>
              <a:rPr lang="en-IN" sz="1800" dirty="0" smtClean="0">
                <a:latin typeface="Times New Roman" panose="02020603050405020304" pitchFamily="18" charset="0"/>
                <a:cs typeface="Times New Roman" panose="02020603050405020304" pitchFamily="18" charset="0"/>
              </a:rPr>
              <a:t>	char a[20];</a:t>
            </a:r>
          </a:p>
          <a:p>
            <a:pPr marL="0" indent="0">
              <a:buFont typeface="Arial" panose="020B0604020202020204" pitchFamily="34" charset="0"/>
              <a:buNone/>
            </a:pPr>
            <a:r>
              <a:rPr lang="en-IN" sz="1800" dirty="0" smtClean="0">
                <a:latin typeface="Times New Roman" panose="02020603050405020304" pitchFamily="18" charset="0"/>
                <a:cs typeface="Times New Roman" panose="02020603050405020304" pitchFamily="18" charset="0"/>
              </a:rPr>
              <a:t>	</a:t>
            </a:r>
            <a:r>
              <a:rPr lang="en-IN" sz="1800" dirty="0" err="1" smtClean="0">
                <a:latin typeface="Times New Roman" panose="02020603050405020304" pitchFamily="18" charset="0"/>
                <a:cs typeface="Times New Roman" panose="02020603050405020304" pitchFamily="18" charset="0"/>
              </a:rPr>
              <a:t>clrscr</a:t>
            </a:r>
            <a:r>
              <a:rPr lang="en-IN" sz="1800" dirty="0" smtClean="0">
                <a:latin typeface="Times New Roman" panose="02020603050405020304" pitchFamily="18" charset="0"/>
                <a:cs typeface="Times New Roman" panose="02020603050405020304" pitchFamily="18" charset="0"/>
              </a:rPr>
              <a:t>();</a:t>
            </a:r>
          </a:p>
          <a:p>
            <a:pPr marL="0" indent="0">
              <a:buFont typeface="Arial" panose="020B0604020202020204" pitchFamily="34" charset="0"/>
              <a:buNone/>
            </a:pPr>
            <a:r>
              <a:rPr lang="en-IN" sz="1800" dirty="0" smtClean="0">
                <a:latin typeface="Times New Roman" panose="02020603050405020304" pitchFamily="18" charset="0"/>
                <a:cs typeface="Times New Roman" panose="02020603050405020304" pitchFamily="18" charset="0"/>
              </a:rPr>
              <a:t>	printf("\n\</a:t>
            </a:r>
            <a:r>
              <a:rPr lang="en-IN" sz="1800" dirty="0" err="1" smtClean="0">
                <a:latin typeface="Times New Roman" panose="02020603050405020304" pitchFamily="18" charset="0"/>
                <a:cs typeface="Times New Roman" panose="02020603050405020304" pitchFamily="18" charset="0"/>
              </a:rPr>
              <a:t>nEnter</a:t>
            </a:r>
            <a:r>
              <a:rPr lang="en-IN" sz="1800" dirty="0" smtClean="0">
                <a:latin typeface="Times New Roman" panose="02020603050405020304" pitchFamily="18" charset="0"/>
                <a:cs typeface="Times New Roman" panose="02020603050405020304" pitchFamily="18" charset="0"/>
              </a:rPr>
              <a:t> a String");</a:t>
            </a:r>
          </a:p>
          <a:p>
            <a:pPr marL="0" indent="0">
              <a:buFont typeface="Arial" panose="020B0604020202020204" pitchFamily="34" charset="0"/>
              <a:buNone/>
            </a:pPr>
            <a:r>
              <a:rPr lang="en-IN" sz="1800" dirty="0" smtClean="0">
                <a:latin typeface="Times New Roman" panose="02020603050405020304" pitchFamily="18" charset="0"/>
                <a:cs typeface="Times New Roman" panose="02020603050405020304" pitchFamily="18" charset="0"/>
              </a:rPr>
              <a:t>	</a:t>
            </a:r>
            <a:r>
              <a:rPr lang="en-IN" sz="1800" b="1" dirty="0" smtClean="0">
                <a:solidFill>
                  <a:srgbClr val="0070C0"/>
                </a:solidFill>
                <a:latin typeface="Times New Roman" panose="02020603050405020304" pitchFamily="18" charset="0"/>
                <a:cs typeface="Times New Roman" panose="02020603050405020304" pitchFamily="18" charset="0"/>
              </a:rPr>
              <a:t>gets(a);</a:t>
            </a:r>
          </a:p>
          <a:p>
            <a:pPr marL="0" indent="0">
              <a:buFont typeface="Arial" panose="020B0604020202020204" pitchFamily="34" charset="0"/>
              <a:buNone/>
            </a:pPr>
            <a:r>
              <a:rPr lang="en-IN" sz="1800" dirty="0" smtClean="0">
                <a:latin typeface="Times New Roman" panose="02020603050405020304" pitchFamily="18" charset="0"/>
                <a:cs typeface="Times New Roman" panose="02020603050405020304" pitchFamily="18" charset="0"/>
              </a:rPr>
              <a:t>	printf("\n output=%</a:t>
            </a:r>
            <a:r>
              <a:rPr lang="en-IN" sz="1800" dirty="0" err="1" smtClean="0">
                <a:latin typeface="Times New Roman" panose="02020603050405020304" pitchFamily="18" charset="0"/>
                <a:cs typeface="Times New Roman" panose="02020603050405020304" pitchFamily="18" charset="0"/>
              </a:rPr>
              <a:t>s",a</a:t>
            </a:r>
            <a:r>
              <a:rPr lang="en-IN" sz="1800" dirty="0" smtClean="0">
                <a:latin typeface="Times New Roman" panose="02020603050405020304" pitchFamily="18" charset="0"/>
                <a:cs typeface="Times New Roman" panose="02020603050405020304" pitchFamily="18" charset="0"/>
              </a:rPr>
              <a:t>);</a:t>
            </a:r>
          </a:p>
          <a:p>
            <a:pPr marL="0" indent="0">
              <a:buFont typeface="Arial" panose="020B0604020202020204" pitchFamily="34" charset="0"/>
              <a:buNone/>
            </a:pPr>
            <a:r>
              <a:rPr lang="en-IN" sz="1800" dirty="0" smtClean="0">
                <a:latin typeface="Times New Roman" panose="02020603050405020304" pitchFamily="18" charset="0"/>
                <a:cs typeface="Times New Roman" panose="02020603050405020304" pitchFamily="18" charset="0"/>
              </a:rPr>
              <a:t>	getch();</a:t>
            </a:r>
          </a:p>
          <a:p>
            <a:pPr marL="0" indent="0">
              <a:buFont typeface="Arial" panose="020B0604020202020204" pitchFamily="34" charset="0"/>
              <a:buNone/>
            </a:pPr>
            <a:r>
              <a:rPr lang="en-IN" sz="1800" dirty="0" smtClean="0">
                <a:latin typeface="Times New Roman" panose="02020603050405020304" pitchFamily="18" charset="0"/>
                <a:cs typeface="Times New Roman" panose="02020603050405020304" pitchFamily="18" charset="0"/>
              </a:rPr>
              <a:t>}</a:t>
            </a:r>
            <a:endParaRPr lang="en-IN" sz="1800" dirty="0">
              <a:latin typeface="Times New Roman" panose="02020603050405020304" pitchFamily="18" charset="0"/>
              <a:cs typeface="Times New Roman" panose="02020603050405020304" pitchFamily="18" charset="0"/>
            </a:endParaRPr>
          </a:p>
        </p:txBody>
      </p:sp>
      <p:sp>
        <p:nvSpPr>
          <p:cNvPr id="8" name="TextBox 7"/>
          <p:cNvSpPr txBox="1"/>
          <p:nvPr/>
        </p:nvSpPr>
        <p:spPr>
          <a:xfrm>
            <a:off x="6198145" y="860613"/>
            <a:ext cx="4527176" cy="369332"/>
          </a:xfrm>
          <a:prstGeom prst="rect">
            <a:avLst/>
          </a:prstGeom>
          <a:noFill/>
        </p:spPr>
        <p:txBody>
          <a:bodyPr wrap="square" rtlCol="0">
            <a:spAutoFit/>
          </a:bodyPr>
          <a:lstStyle/>
          <a:p>
            <a:r>
              <a:rPr lang="en-IN" b="1" dirty="0" smtClean="0">
                <a:solidFill>
                  <a:srgbClr val="FF0000"/>
                </a:solidFill>
              </a:rPr>
              <a:t>String program using gets</a:t>
            </a:r>
            <a:endParaRPr lang="en-IN" b="1" dirty="0">
              <a:solidFill>
                <a:srgbClr val="FF0000"/>
              </a:solidFill>
            </a:endParaRPr>
          </a:p>
        </p:txBody>
      </p:sp>
      <p:sp>
        <p:nvSpPr>
          <p:cNvPr id="10" name="TextBox 9"/>
          <p:cNvSpPr txBox="1"/>
          <p:nvPr/>
        </p:nvSpPr>
        <p:spPr>
          <a:xfrm>
            <a:off x="708211" y="5011165"/>
            <a:ext cx="3048001" cy="369332"/>
          </a:xfrm>
          <a:prstGeom prst="rect">
            <a:avLst/>
          </a:prstGeom>
          <a:noFill/>
        </p:spPr>
        <p:txBody>
          <a:bodyPr wrap="square" rtlCol="0">
            <a:spAutoFit/>
          </a:bodyPr>
          <a:lstStyle/>
          <a:p>
            <a:r>
              <a:rPr lang="en-IN" b="1" dirty="0" smtClean="0">
                <a:solidFill>
                  <a:srgbClr val="FF0000"/>
                </a:solidFill>
              </a:rPr>
              <a:t>Output using </a:t>
            </a:r>
            <a:r>
              <a:rPr lang="en-IN" b="1" dirty="0" err="1" smtClean="0">
                <a:solidFill>
                  <a:srgbClr val="FF0000"/>
                </a:solidFill>
              </a:rPr>
              <a:t>scanf</a:t>
            </a:r>
            <a:endParaRPr lang="en-IN" b="1" dirty="0">
              <a:solidFill>
                <a:srgbClr val="FF0000"/>
              </a:solidFill>
            </a:endParaRPr>
          </a:p>
        </p:txBody>
      </p:sp>
      <p:sp>
        <p:nvSpPr>
          <p:cNvPr id="11" name="TextBox 10"/>
          <p:cNvSpPr txBox="1"/>
          <p:nvPr/>
        </p:nvSpPr>
        <p:spPr>
          <a:xfrm>
            <a:off x="6445622" y="5019344"/>
            <a:ext cx="3424519" cy="369332"/>
          </a:xfrm>
          <a:prstGeom prst="rect">
            <a:avLst/>
          </a:prstGeom>
          <a:noFill/>
        </p:spPr>
        <p:txBody>
          <a:bodyPr wrap="square" rtlCol="0">
            <a:spAutoFit/>
          </a:bodyPr>
          <a:lstStyle/>
          <a:p>
            <a:r>
              <a:rPr lang="en-IN" b="1" dirty="0" smtClean="0">
                <a:solidFill>
                  <a:srgbClr val="FF0000"/>
                </a:solidFill>
              </a:rPr>
              <a:t>Output using gets</a:t>
            </a:r>
            <a:endParaRPr lang="en-IN" b="1" dirty="0">
              <a:solidFill>
                <a:srgbClr val="FF0000"/>
              </a:solidFill>
            </a:endParaRPr>
          </a:p>
        </p:txBody>
      </p:sp>
      <p:pic>
        <p:nvPicPr>
          <p:cNvPr id="12" name="Picture 11"/>
          <p:cNvPicPr>
            <a:picLocks noChangeAspect="1"/>
          </p:cNvPicPr>
          <p:nvPr/>
        </p:nvPicPr>
        <p:blipFill rotWithShape="1">
          <a:blip r:embed="rId2"/>
          <a:srcRect l="3065" t="5575" r="72661" b="75199"/>
          <a:stretch/>
        </p:blipFill>
        <p:spPr>
          <a:xfrm>
            <a:off x="6463327" y="5504427"/>
            <a:ext cx="3552092" cy="1286505"/>
          </a:xfrm>
          <a:prstGeom prst="rect">
            <a:avLst/>
          </a:prstGeom>
        </p:spPr>
      </p:pic>
      <p:pic>
        <p:nvPicPr>
          <p:cNvPr id="13" name="Picture 12"/>
          <p:cNvPicPr>
            <a:picLocks noChangeAspect="1"/>
          </p:cNvPicPr>
          <p:nvPr/>
        </p:nvPicPr>
        <p:blipFill>
          <a:blip r:embed="rId3"/>
          <a:stretch>
            <a:fillRect/>
          </a:stretch>
        </p:blipFill>
        <p:spPr>
          <a:xfrm>
            <a:off x="860584" y="5380497"/>
            <a:ext cx="3406615" cy="1410435"/>
          </a:xfrm>
          <a:prstGeom prst="rect">
            <a:avLst/>
          </a:prstGeom>
        </p:spPr>
      </p:pic>
    </p:spTree>
    <p:extLst>
      <p:ext uri="{BB962C8B-B14F-4D97-AF65-F5344CB8AC3E}">
        <p14:creationId xmlns:p14="http://schemas.microsoft.com/office/powerpoint/2010/main" xmlns="" val="372278945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95487"/>
          </a:xfrm>
        </p:spPr>
        <p:txBody>
          <a:bodyPr>
            <a:normAutofit/>
          </a:bodyPr>
          <a:lstStyle/>
          <a:p>
            <a:r>
              <a:rPr lang="en-IN" sz="2800" b="1" dirty="0" smtClean="0">
                <a:solidFill>
                  <a:srgbClr val="FF0000"/>
                </a:solidFill>
              </a:rPr>
              <a:t>Scope of a function</a:t>
            </a:r>
            <a:endParaRPr lang="en-IN" sz="2800" b="1" dirty="0">
              <a:solidFill>
                <a:srgbClr val="FF0000"/>
              </a:solidFill>
            </a:endParaRPr>
          </a:p>
        </p:txBody>
      </p:sp>
      <p:sp>
        <p:nvSpPr>
          <p:cNvPr id="3" name="Content Placeholder 2"/>
          <p:cNvSpPr>
            <a:spLocks noGrp="1"/>
          </p:cNvSpPr>
          <p:nvPr>
            <p:ph idx="1"/>
          </p:nvPr>
        </p:nvSpPr>
        <p:spPr>
          <a:xfrm>
            <a:off x="838200" y="1086036"/>
            <a:ext cx="10515600" cy="4351338"/>
          </a:xfrm>
        </p:spPr>
        <p:txBody>
          <a:bodyPr>
            <a:normAutofit/>
          </a:bodyPr>
          <a:lstStyle/>
          <a:p>
            <a:pPr algn="just"/>
            <a:r>
              <a:rPr lang="en-IN" dirty="0">
                <a:latin typeface="Times New Roman" panose="02020603050405020304" pitchFamily="18" charset="0"/>
                <a:cs typeface="Times New Roman" panose="02020603050405020304" pitchFamily="18" charset="0"/>
              </a:rPr>
              <a:t>The variable scope defines the visibility of variable in the program. Scope of a variable depends on the position of variable declaration</a:t>
            </a:r>
            <a:r>
              <a:rPr lang="en-IN" dirty="0" smtClean="0">
                <a:latin typeface="Times New Roman" panose="02020603050405020304" pitchFamily="18" charset="0"/>
                <a:cs typeface="Times New Roman" panose="02020603050405020304" pitchFamily="18" charset="0"/>
              </a:rPr>
              <a:t>.</a:t>
            </a:r>
          </a:p>
          <a:p>
            <a:pPr algn="just"/>
            <a:r>
              <a:rPr lang="en-IN" dirty="0">
                <a:latin typeface="Times New Roman" panose="02020603050405020304" pitchFamily="18" charset="0"/>
                <a:cs typeface="Times New Roman" panose="02020603050405020304" pitchFamily="18" charset="0"/>
              </a:rPr>
              <a:t>In C programming language, a variable can be declared in three different positions and they are as follows</a:t>
            </a:r>
            <a:r>
              <a:rPr lang="en-IN" dirty="0" smtClean="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pPr marL="1371600" lvl="2" indent="-457200" algn="just">
              <a:buFont typeface="+mj-lt"/>
              <a:buAutoNum type="arabicPeriod"/>
            </a:pPr>
            <a:r>
              <a:rPr lang="en-IN" sz="2800" dirty="0">
                <a:latin typeface="Times New Roman" panose="02020603050405020304" pitchFamily="18" charset="0"/>
                <a:cs typeface="Times New Roman" panose="02020603050405020304" pitchFamily="18" charset="0"/>
              </a:rPr>
              <a:t>Before the function definition (Global Declaration)</a:t>
            </a:r>
          </a:p>
          <a:p>
            <a:pPr marL="1371600" lvl="2" indent="-457200" algn="just">
              <a:buFont typeface="+mj-lt"/>
              <a:buAutoNum type="arabicPeriod"/>
            </a:pPr>
            <a:r>
              <a:rPr lang="en-IN" sz="2800" dirty="0">
                <a:latin typeface="Times New Roman" panose="02020603050405020304" pitchFamily="18" charset="0"/>
                <a:cs typeface="Times New Roman" panose="02020603050405020304" pitchFamily="18" charset="0"/>
              </a:rPr>
              <a:t>Inside the function or block (Local Declaration)</a:t>
            </a:r>
          </a:p>
          <a:p>
            <a:pPr marL="1371600" lvl="2" indent="-457200" algn="just">
              <a:buFont typeface="+mj-lt"/>
              <a:buAutoNum type="arabicPeriod"/>
            </a:pPr>
            <a:r>
              <a:rPr lang="en-IN" sz="2800" dirty="0">
                <a:latin typeface="Times New Roman" panose="02020603050405020304" pitchFamily="18" charset="0"/>
                <a:cs typeface="Times New Roman" panose="02020603050405020304" pitchFamily="18" charset="0"/>
              </a:rPr>
              <a:t>In the function definition parameters (Formal Parameters)</a:t>
            </a:r>
          </a:p>
        </p:txBody>
      </p:sp>
    </p:spTree>
    <p:extLst>
      <p:ext uri="{BB962C8B-B14F-4D97-AF65-F5344CB8AC3E}">
        <p14:creationId xmlns:p14="http://schemas.microsoft.com/office/powerpoint/2010/main" xmlns="" val="21340433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66831"/>
            <a:ext cx="10515600" cy="576169"/>
          </a:xfrm>
        </p:spPr>
        <p:txBody>
          <a:bodyPr>
            <a:noAutofit/>
          </a:bodyPr>
          <a:lstStyle/>
          <a:p>
            <a:r>
              <a:rPr lang="en-IN" sz="2400" b="1" dirty="0">
                <a:solidFill>
                  <a:srgbClr val="00B0F0"/>
                </a:solidFill>
                <a:latin typeface="Times New Roman" panose="02020603050405020304" pitchFamily="18" charset="0"/>
                <a:cs typeface="Times New Roman" panose="02020603050405020304" pitchFamily="18" charset="0"/>
              </a:rPr>
              <a:t>Before the function definition (Global Declaration</a:t>
            </a:r>
            <a:r>
              <a:rPr lang="en-IN" sz="2400" b="1" dirty="0" smtClean="0">
                <a:solidFill>
                  <a:srgbClr val="00B0F0"/>
                </a:solidFill>
                <a:latin typeface="Times New Roman" panose="02020603050405020304" pitchFamily="18" charset="0"/>
                <a:cs typeface="Times New Roman" panose="02020603050405020304" pitchFamily="18" charset="0"/>
              </a:rPr>
              <a:t>)</a:t>
            </a:r>
            <a:endParaRPr lang="en-IN" sz="2400" b="1" dirty="0">
              <a:solidFill>
                <a:srgbClr val="00B0F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328083"/>
            <a:ext cx="10515600" cy="4351338"/>
          </a:xfrm>
        </p:spPr>
        <p:txBody>
          <a:bodyPr/>
          <a:lstStyle/>
          <a:p>
            <a:pPr algn="just"/>
            <a:r>
              <a:rPr lang="en-IN" dirty="0"/>
              <a:t>Global variables are defined outside a function, usually on top of the program. Global variables hold their values throughout the lifetime of your program and they can be accessed inside any of the functions defined for the program.</a:t>
            </a:r>
          </a:p>
          <a:p>
            <a:pPr algn="just"/>
            <a:endParaRPr lang="en-IN" dirty="0"/>
          </a:p>
          <a:p>
            <a:pPr algn="just"/>
            <a:r>
              <a:rPr lang="en-IN" dirty="0"/>
              <a:t>A global variable can be accessed by any function. That is, a global variable is available for use throughout your entire program after its declaration. The following program show how global variables are used in a program.</a:t>
            </a:r>
          </a:p>
          <a:p>
            <a:pPr algn="just"/>
            <a:endParaRPr lang="en-IN" dirty="0"/>
          </a:p>
        </p:txBody>
      </p:sp>
    </p:spTree>
    <p:extLst>
      <p:ext uri="{BB962C8B-B14F-4D97-AF65-F5344CB8AC3E}">
        <p14:creationId xmlns:p14="http://schemas.microsoft.com/office/powerpoint/2010/main" xmlns="" val="182146265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2670" y="176866"/>
            <a:ext cx="10515600" cy="576169"/>
          </a:xfrm>
        </p:spPr>
        <p:txBody>
          <a:bodyPr>
            <a:normAutofit fontScale="90000"/>
          </a:bodyPr>
          <a:lstStyle/>
          <a:p>
            <a:r>
              <a:rPr lang="en-IN" b="1" dirty="0" smtClean="0">
                <a:latin typeface="Times New Roman" panose="02020603050405020304" pitchFamily="18" charset="0"/>
                <a:cs typeface="Times New Roman" panose="02020603050405020304" pitchFamily="18" charset="0"/>
              </a:rPr>
              <a:t>Example for </a:t>
            </a:r>
            <a:r>
              <a:rPr lang="en-IN" b="1" dirty="0">
                <a:solidFill>
                  <a:srgbClr val="00B0F0"/>
                </a:solidFill>
                <a:latin typeface="Times New Roman" panose="02020603050405020304" pitchFamily="18" charset="0"/>
                <a:cs typeface="Times New Roman" panose="02020603050405020304" pitchFamily="18" charset="0"/>
              </a:rPr>
              <a:t>Global Declaration</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07140" y="857436"/>
            <a:ext cx="10515600" cy="5718175"/>
          </a:xfrm>
        </p:spPr>
        <p:txBody>
          <a:bodyPr>
            <a:noAutofit/>
          </a:bodyPr>
          <a:lstStyle/>
          <a:p>
            <a:pPr marL="0" indent="0">
              <a:lnSpc>
                <a:spcPct val="100000"/>
              </a:lnSpc>
              <a:spcBef>
                <a:spcPts val="0"/>
              </a:spcBef>
              <a:buNone/>
            </a:pPr>
            <a:r>
              <a:rPr lang="en-IN" sz="2000" dirty="0"/>
              <a:t>#include &lt;stdio.h</a:t>
            </a:r>
            <a:r>
              <a:rPr lang="en-IN" sz="2000" dirty="0" smtClean="0"/>
              <a:t>&gt;</a:t>
            </a:r>
            <a:endParaRPr lang="en-IN" sz="2000" dirty="0"/>
          </a:p>
          <a:p>
            <a:pPr marL="0" indent="0">
              <a:lnSpc>
                <a:spcPct val="100000"/>
              </a:lnSpc>
              <a:spcBef>
                <a:spcPts val="0"/>
              </a:spcBef>
              <a:buNone/>
            </a:pPr>
            <a:r>
              <a:rPr lang="en-IN" sz="2000" b="1" dirty="0"/>
              <a:t>/* global variable declaration </a:t>
            </a:r>
            <a:r>
              <a:rPr lang="en-IN" sz="2000" b="1" dirty="0" smtClean="0"/>
              <a:t>*/</a:t>
            </a:r>
          </a:p>
          <a:p>
            <a:pPr marL="0" indent="0">
              <a:lnSpc>
                <a:spcPct val="100000"/>
              </a:lnSpc>
              <a:spcBef>
                <a:spcPts val="0"/>
              </a:spcBef>
              <a:buNone/>
            </a:pPr>
            <a:endParaRPr lang="en-IN" sz="2000" b="1" dirty="0"/>
          </a:p>
          <a:p>
            <a:pPr marL="0" indent="0">
              <a:lnSpc>
                <a:spcPct val="100000"/>
              </a:lnSpc>
              <a:spcBef>
                <a:spcPts val="0"/>
              </a:spcBef>
              <a:buNone/>
            </a:pPr>
            <a:r>
              <a:rPr lang="en-IN" sz="2000" dirty="0"/>
              <a:t>int g</a:t>
            </a:r>
            <a:r>
              <a:rPr lang="en-IN" sz="2000" dirty="0" smtClean="0"/>
              <a:t>; </a:t>
            </a:r>
          </a:p>
          <a:p>
            <a:pPr marL="0" indent="0">
              <a:lnSpc>
                <a:spcPct val="100000"/>
              </a:lnSpc>
              <a:spcBef>
                <a:spcPts val="0"/>
              </a:spcBef>
              <a:buNone/>
            </a:pPr>
            <a:endParaRPr lang="en-IN" sz="2000" dirty="0"/>
          </a:p>
          <a:p>
            <a:pPr marL="0" indent="0">
              <a:lnSpc>
                <a:spcPct val="100000"/>
              </a:lnSpc>
              <a:spcBef>
                <a:spcPts val="0"/>
              </a:spcBef>
              <a:buNone/>
            </a:pPr>
            <a:r>
              <a:rPr lang="en-IN" sz="2000" dirty="0" smtClean="0"/>
              <a:t>void </a:t>
            </a:r>
            <a:r>
              <a:rPr lang="en-IN" sz="2000" dirty="0"/>
              <a:t>main () {</a:t>
            </a:r>
          </a:p>
          <a:p>
            <a:pPr marL="0" indent="0">
              <a:lnSpc>
                <a:spcPct val="100000"/>
              </a:lnSpc>
              <a:spcBef>
                <a:spcPts val="0"/>
              </a:spcBef>
              <a:buNone/>
            </a:pPr>
            <a:endParaRPr lang="en-IN" sz="2000" dirty="0"/>
          </a:p>
          <a:p>
            <a:pPr marL="0" indent="0">
              <a:lnSpc>
                <a:spcPct val="100000"/>
              </a:lnSpc>
              <a:spcBef>
                <a:spcPts val="0"/>
              </a:spcBef>
              <a:buNone/>
            </a:pPr>
            <a:r>
              <a:rPr lang="en-IN" sz="2000" dirty="0"/>
              <a:t>  </a:t>
            </a:r>
            <a:r>
              <a:rPr lang="en-IN" sz="2000" b="1" dirty="0"/>
              <a:t>/* local variable declaration */</a:t>
            </a:r>
          </a:p>
          <a:p>
            <a:pPr marL="0" indent="0">
              <a:lnSpc>
                <a:spcPct val="100000"/>
              </a:lnSpc>
              <a:spcBef>
                <a:spcPts val="0"/>
              </a:spcBef>
              <a:buNone/>
            </a:pPr>
            <a:r>
              <a:rPr lang="en-IN" sz="2000" dirty="0"/>
              <a:t>  int a, b;</a:t>
            </a:r>
          </a:p>
          <a:p>
            <a:pPr marL="0" indent="0">
              <a:lnSpc>
                <a:spcPct val="100000"/>
              </a:lnSpc>
              <a:spcBef>
                <a:spcPts val="0"/>
              </a:spcBef>
              <a:buNone/>
            </a:pPr>
            <a:r>
              <a:rPr lang="en-IN" sz="2000" dirty="0"/>
              <a:t> </a:t>
            </a:r>
          </a:p>
          <a:p>
            <a:pPr marL="0" indent="0">
              <a:lnSpc>
                <a:spcPct val="100000"/>
              </a:lnSpc>
              <a:spcBef>
                <a:spcPts val="0"/>
              </a:spcBef>
              <a:buNone/>
            </a:pPr>
            <a:r>
              <a:rPr lang="en-IN" sz="2000" dirty="0"/>
              <a:t>  /* actual initialization */</a:t>
            </a:r>
          </a:p>
          <a:p>
            <a:pPr marL="0" indent="0">
              <a:lnSpc>
                <a:spcPct val="100000"/>
              </a:lnSpc>
              <a:spcBef>
                <a:spcPts val="0"/>
              </a:spcBef>
              <a:buNone/>
            </a:pPr>
            <a:r>
              <a:rPr lang="en-IN" sz="2000" dirty="0"/>
              <a:t>  a = 10;</a:t>
            </a:r>
          </a:p>
          <a:p>
            <a:pPr marL="0" indent="0">
              <a:lnSpc>
                <a:spcPct val="100000"/>
              </a:lnSpc>
              <a:spcBef>
                <a:spcPts val="0"/>
              </a:spcBef>
              <a:buNone/>
            </a:pPr>
            <a:r>
              <a:rPr lang="en-IN" sz="2000" dirty="0"/>
              <a:t>  b = 20;</a:t>
            </a:r>
          </a:p>
          <a:p>
            <a:pPr marL="0" indent="0">
              <a:lnSpc>
                <a:spcPct val="100000"/>
              </a:lnSpc>
              <a:spcBef>
                <a:spcPts val="0"/>
              </a:spcBef>
              <a:buNone/>
            </a:pPr>
            <a:r>
              <a:rPr lang="en-IN" sz="2000" dirty="0"/>
              <a:t>  g = a + b</a:t>
            </a:r>
            <a:r>
              <a:rPr lang="en-IN" sz="2000" dirty="0" smtClean="0"/>
              <a:t>;</a:t>
            </a:r>
            <a:endParaRPr lang="en-IN" sz="2000" dirty="0"/>
          </a:p>
          <a:p>
            <a:pPr marL="0" indent="0">
              <a:lnSpc>
                <a:spcPct val="100000"/>
              </a:lnSpc>
              <a:spcBef>
                <a:spcPts val="0"/>
              </a:spcBef>
              <a:buNone/>
            </a:pPr>
            <a:r>
              <a:rPr lang="en-IN" sz="2000" dirty="0"/>
              <a:t>  printf ("value of a = %d, b = %d and g = %d\n", a, b, g);</a:t>
            </a:r>
          </a:p>
          <a:p>
            <a:pPr marL="0" indent="0">
              <a:lnSpc>
                <a:spcPct val="100000"/>
              </a:lnSpc>
              <a:spcBef>
                <a:spcPts val="0"/>
              </a:spcBef>
              <a:buNone/>
            </a:pPr>
            <a:r>
              <a:rPr lang="en-IN" sz="2000" dirty="0" smtClean="0"/>
              <a:t>getch();</a:t>
            </a:r>
            <a:endParaRPr lang="en-IN" sz="2000" dirty="0"/>
          </a:p>
          <a:p>
            <a:pPr marL="0" indent="0">
              <a:lnSpc>
                <a:spcPct val="100000"/>
              </a:lnSpc>
              <a:spcBef>
                <a:spcPts val="0"/>
              </a:spcBef>
              <a:buNone/>
            </a:pPr>
            <a:r>
              <a:rPr lang="en-IN" sz="2000" dirty="0"/>
              <a:t>}</a:t>
            </a:r>
          </a:p>
        </p:txBody>
      </p:sp>
    </p:spTree>
    <p:extLst>
      <p:ext uri="{BB962C8B-B14F-4D97-AF65-F5344CB8AC3E}">
        <p14:creationId xmlns:p14="http://schemas.microsoft.com/office/powerpoint/2010/main" xmlns="" val="283846306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29957"/>
          </a:xfrm>
        </p:spPr>
        <p:txBody>
          <a:bodyPr>
            <a:normAutofit fontScale="90000"/>
          </a:bodyPr>
          <a:lstStyle/>
          <a:p>
            <a:r>
              <a:rPr lang="en-IN" b="1" dirty="0">
                <a:solidFill>
                  <a:srgbClr val="00B0F0"/>
                </a:solidFill>
                <a:latin typeface="Times New Roman" panose="02020603050405020304" pitchFamily="18" charset="0"/>
                <a:cs typeface="Times New Roman" panose="02020603050405020304" pitchFamily="18" charset="0"/>
              </a:rPr>
              <a:t>Local Variables</a:t>
            </a:r>
          </a:p>
        </p:txBody>
      </p:sp>
      <p:sp>
        <p:nvSpPr>
          <p:cNvPr id="3" name="Content Placeholder 2"/>
          <p:cNvSpPr>
            <a:spLocks noGrp="1"/>
          </p:cNvSpPr>
          <p:nvPr>
            <p:ph idx="1"/>
          </p:nvPr>
        </p:nvSpPr>
        <p:spPr>
          <a:xfrm>
            <a:off x="838200" y="1129553"/>
            <a:ext cx="10515600" cy="5047410"/>
          </a:xfrm>
        </p:spPr>
        <p:txBody>
          <a:bodyPr/>
          <a:lstStyle/>
          <a:p>
            <a:r>
              <a:rPr lang="en-IN" dirty="0"/>
              <a:t>Variables that are declared inside a function or block are called local variables. They can be used only by statements that are inside that function or block of code. </a:t>
            </a:r>
            <a:endParaRPr lang="en-IN" dirty="0" smtClean="0"/>
          </a:p>
          <a:p>
            <a:r>
              <a:rPr lang="en-IN" dirty="0" smtClean="0"/>
              <a:t>Local </a:t>
            </a:r>
            <a:r>
              <a:rPr lang="en-IN" dirty="0"/>
              <a:t>variables are not known to functions outside their own. The following example shows how local variables are used. Here all the variables a, b, and c are local to main() function.</a:t>
            </a:r>
          </a:p>
        </p:txBody>
      </p:sp>
    </p:spTree>
    <p:extLst>
      <p:ext uri="{BB962C8B-B14F-4D97-AF65-F5344CB8AC3E}">
        <p14:creationId xmlns:p14="http://schemas.microsoft.com/office/powerpoint/2010/main" xmlns="" val="356971083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49275"/>
          </a:xfrm>
        </p:spPr>
        <p:txBody>
          <a:bodyPr>
            <a:normAutofit/>
          </a:bodyPr>
          <a:lstStyle/>
          <a:p>
            <a:r>
              <a:rPr lang="en-IN" sz="2000" b="1" dirty="0" smtClean="0"/>
              <a:t>Example for </a:t>
            </a:r>
            <a:r>
              <a:rPr lang="en-IN" sz="2000" b="1" dirty="0">
                <a:solidFill>
                  <a:srgbClr val="00B0F0"/>
                </a:solidFill>
              </a:rPr>
              <a:t>Local Variables</a:t>
            </a:r>
            <a:endParaRPr lang="en-IN" sz="2000" b="1" dirty="0"/>
          </a:p>
        </p:txBody>
      </p:sp>
      <p:sp>
        <p:nvSpPr>
          <p:cNvPr id="3" name="Content Placeholder 2"/>
          <p:cNvSpPr>
            <a:spLocks noGrp="1"/>
          </p:cNvSpPr>
          <p:nvPr>
            <p:ph idx="1"/>
          </p:nvPr>
        </p:nvSpPr>
        <p:spPr>
          <a:xfrm>
            <a:off x="972670" y="914399"/>
            <a:ext cx="10515600" cy="5701553"/>
          </a:xfrm>
        </p:spPr>
        <p:txBody>
          <a:bodyPr>
            <a:noAutofit/>
          </a:bodyPr>
          <a:lstStyle/>
          <a:p>
            <a:pPr marL="0" indent="0">
              <a:lnSpc>
                <a:spcPct val="120000"/>
              </a:lnSpc>
              <a:spcBef>
                <a:spcPts val="0"/>
              </a:spcBef>
              <a:buNone/>
            </a:pPr>
            <a:r>
              <a:rPr lang="en-IN" sz="1800" dirty="0"/>
              <a:t>#include &lt;stdio.h</a:t>
            </a:r>
            <a:r>
              <a:rPr lang="en-IN" sz="1800" dirty="0" smtClean="0"/>
              <a:t>&gt;</a:t>
            </a:r>
            <a:endParaRPr lang="en-IN" sz="1800" dirty="0"/>
          </a:p>
          <a:p>
            <a:pPr marL="0" indent="0">
              <a:lnSpc>
                <a:spcPct val="120000"/>
              </a:lnSpc>
              <a:spcBef>
                <a:spcPts val="0"/>
              </a:spcBef>
              <a:buNone/>
            </a:pPr>
            <a:r>
              <a:rPr lang="en-IN" sz="1800" dirty="0" smtClean="0"/>
              <a:t>void </a:t>
            </a:r>
            <a:r>
              <a:rPr lang="en-IN" sz="1800" dirty="0"/>
              <a:t>main () </a:t>
            </a:r>
            <a:endParaRPr lang="en-IN" sz="1800" dirty="0" smtClean="0"/>
          </a:p>
          <a:p>
            <a:pPr marL="0" indent="0">
              <a:lnSpc>
                <a:spcPct val="120000"/>
              </a:lnSpc>
              <a:spcBef>
                <a:spcPts val="0"/>
              </a:spcBef>
              <a:buNone/>
            </a:pPr>
            <a:r>
              <a:rPr lang="en-IN" sz="1800" dirty="0" smtClean="0"/>
              <a:t>{</a:t>
            </a:r>
            <a:endParaRPr lang="en-IN" sz="1800" dirty="0"/>
          </a:p>
          <a:p>
            <a:pPr marL="0" indent="0">
              <a:lnSpc>
                <a:spcPct val="120000"/>
              </a:lnSpc>
              <a:spcBef>
                <a:spcPts val="0"/>
              </a:spcBef>
              <a:buNone/>
            </a:pPr>
            <a:r>
              <a:rPr lang="en-IN" sz="1800" dirty="0"/>
              <a:t>  </a:t>
            </a:r>
            <a:r>
              <a:rPr lang="en-IN" sz="1800" b="1" dirty="0"/>
              <a:t>/* local variable declaration */</a:t>
            </a:r>
          </a:p>
          <a:p>
            <a:pPr marL="0" indent="0">
              <a:lnSpc>
                <a:spcPct val="120000"/>
              </a:lnSpc>
              <a:spcBef>
                <a:spcPts val="0"/>
              </a:spcBef>
              <a:buNone/>
            </a:pPr>
            <a:r>
              <a:rPr lang="en-IN" sz="1800" dirty="0"/>
              <a:t>  int a, b;</a:t>
            </a:r>
          </a:p>
          <a:p>
            <a:pPr marL="0" indent="0">
              <a:lnSpc>
                <a:spcPct val="120000"/>
              </a:lnSpc>
              <a:spcBef>
                <a:spcPts val="0"/>
              </a:spcBef>
              <a:buNone/>
            </a:pPr>
            <a:r>
              <a:rPr lang="en-IN" sz="1800" dirty="0"/>
              <a:t>  int c;</a:t>
            </a:r>
          </a:p>
          <a:p>
            <a:pPr marL="0" indent="0">
              <a:lnSpc>
                <a:spcPct val="120000"/>
              </a:lnSpc>
              <a:spcBef>
                <a:spcPts val="0"/>
              </a:spcBef>
              <a:buNone/>
            </a:pPr>
            <a:r>
              <a:rPr lang="en-IN" sz="1800" dirty="0"/>
              <a:t> </a:t>
            </a:r>
          </a:p>
          <a:p>
            <a:pPr marL="0" indent="0">
              <a:lnSpc>
                <a:spcPct val="120000"/>
              </a:lnSpc>
              <a:spcBef>
                <a:spcPts val="0"/>
              </a:spcBef>
              <a:buNone/>
            </a:pPr>
            <a:r>
              <a:rPr lang="en-IN" sz="1800" dirty="0"/>
              <a:t>  /* </a:t>
            </a:r>
            <a:r>
              <a:rPr lang="en-IN" sz="1800" dirty="0" smtClean="0"/>
              <a:t>initialization </a:t>
            </a:r>
            <a:r>
              <a:rPr lang="en-IN" sz="1800" dirty="0"/>
              <a:t>*/</a:t>
            </a:r>
          </a:p>
          <a:p>
            <a:pPr marL="0" indent="0">
              <a:lnSpc>
                <a:spcPct val="120000"/>
              </a:lnSpc>
              <a:spcBef>
                <a:spcPts val="0"/>
              </a:spcBef>
              <a:buNone/>
            </a:pPr>
            <a:r>
              <a:rPr lang="en-IN" sz="1800" dirty="0"/>
              <a:t>  a = 10;</a:t>
            </a:r>
          </a:p>
          <a:p>
            <a:pPr marL="0" indent="0">
              <a:lnSpc>
                <a:spcPct val="120000"/>
              </a:lnSpc>
              <a:spcBef>
                <a:spcPts val="0"/>
              </a:spcBef>
              <a:buNone/>
            </a:pPr>
            <a:r>
              <a:rPr lang="en-IN" sz="1800" dirty="0"/>
              <a:t>  b = 20;</a:t>
            </a:r>
          </a:p>
          <a:p>
            <a:pPr marL="0" indent="0">
              <a:lnSpc>
                <a:spcPct val="120000"/>
              </a:lnSpc>
              <a:spcBef>
                <a:spcPts val="0"/>
              </a:spcBef>
              <a:buNone/>
            </a:pPr>
            <a:r>
              <a:rPr lang="en-IN" sz="1800" dirty="0"/>
              <a:t>  c = a + b;</a:t>
            </a:r>
          </a:p>
          <a:p>
            <a:pPr marL="0" indent="0">
              <a:lnSpc>
                <a:spcPct val="120000"/>
              </a:lnSpc>
              <a:spcBef>
                <a:spcPts val="0"/>
              </a:spcBef>
              <a:buNone/>
            </a:pPr>
            <a:r>
              <a:rPr lang="en-IN" sz="1800" dirty="0"/>
              <a:t> </a:t>
            </a:r>
          </a:p>
          <a:p>
            <a:pPr marL="0" indent="0">
              <a:lnSpc>
                <a:spcPct val="120000"/>
              </a:lnSpc>
              <a:spcBef>
                <a:spcPts val="0"/>
              </a:spcBef>
              <a:buNone/>
            </a:pPr>
            <a:r>
              <a:rPr lang="en-IN" sz="1800" dirty="0"/>
              <a:t>  printf ("value of a = %d, b = %d and c = %d\n", a, b, c</a:t>
            </a:r>
            <a:r>
              <a:rPr lang="en-IN" sz="1800" dirty="0" smtClean="0"/>
              <a:t>);</a:t>
            </a:r>
            <a:endParaRPr lang="en-IN" sz="1800" dirty="0"/>
          </a:p>
          <a:p>
            <a:pPr marL="0" indent="0">
              <a:lnSpc>
                <a:spcPct val="120000"/>
              </a:lnSpc>
              <a:spcBef>
                <a:spcPts val="0"/>
              </a:spcBef>
              <a:buNone/>
            </a:pPr>
            <a:r>
              <a:rPr lang="en-IN" sz="1800" dirty="0" smtClean="0"/>
              <a:t>getch();</a:t>
            </a:r>
            <a:endParaRPr lang="en-IN" sz="1800" dirty="0"/>
          </a:p>
          <a:p>
            <a:pPr marL="0" indent="0">
              <a:lnSpc>
                <a:spcPct val="120000"/>
              </a:lnSpc>
              <a:spcBef>
                <a:spcPts val="0"/>
              </a:spcBef>
              <a:buNone/>
            </a:pPr>
            <a:r>
              <a:rPr lang="en-IN" sz="1800" dirty="0"/>
              <a:t>}</a:t>
            </a:r>
          </a:p>
        </p:txBody>
      </p:sp>
    </p:spTree>
    <p:extLst>
      <p:ext uri="{BB962C8B-B14F-4D97-AF65-F5344CB8AC3E}">
        <p14:creationId xmlns:p14="http://schemas.microsoft.com/office/powerpoint/2010/main" xmlns="" val="286214959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49275"/>
          </a:xfrm>
        </p:spPr>
        <p:txBody>
          <a:bodyPr>
            <a:normAutofit fontScale="90000"/>
          </a:bodyPr>
          <a:lstStyle/>
          <a:p>
            <a:r>
              <a:rPr lang="en-IN" b="1" dirty="0">
                <a:solidFill>
                  <a:srgbClr val="00B0F0"/>
                </a:solidFill>
                <a:latin typeface="Times New Roman" panose="02020603050405020304" pitchFamily="18" charset="0"/>
                <a:cs typeface="Times New Roman" panose="02020603050405020304" pitchFamily="18" charset="0"/>
              </a:rPr>
              <a:t>Formal Parameters</a:t>
            </a:r>
            <a:endParaRPr lang="en-IN" dirty="0"/>
          </a:p>
        </p:txBody>
      </p:sp>
      <p:sp>
        <p:nvSpPr>
          <p:cNvPr id="3" name="Content Placeholder 2"/>
          <p:cNvSpPr>
            <a:spLocks noGrp="1"/>
          </p:cNvSpPr>
          <p:nvPr>
            <p:ph idx="1"/>
          </p:nvPr>
        </p:nvSpPr>
        <p:spPr>
          <a:xfrm>
            <a:off x="838200" y="1425388"/>
            <a:ext cx="10515600" cy="4751575"/>
          </a:xfrm>
        </p:spPr>
        <p:txBody>
          <a:bodyPr/>
          <a:lstStyle/>
          <a:p>
            <a:pPr algn="just"/>
            <a:r>
              <a:rPr lang="en-IN" dirty="0">
                <a:latin typeface="Times New Roman" panose="02020603050405020304" pitchFamily="18" charset="0"/>
                <a:cs typeface="Times New Roman" panose="02020603050405020304" pitchFamily="18" charset="0"/>
              </a:rPr>
              <a:t>Formal parameters, are treated as local variables with-in a function and they take precedence over global variables. Following is an example −</a:t>
            </a:r>
          </a:p>
        </p:txBody>
      </p:sp>
    </p:spTree>
    <p:extLst>
      <p:ext uri="{BB962C8B-B14F-4D97-AF65-F5344CB8AC3E}">
        <p14:creationId xmlns:p14="http://schemas.microsoft.com/office/powerpoint/2010/main" xmlns="" val="135392681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1305" y="163419"/>
            <a:ext cx="10515600" cy="603063"/>
          </a:xfrm>
        </p:spPr>
        <p:txBody>
          <a:bodyPr>
            <a:normAutofit/>
          </a:bodyPr>
          <a:lstStyle/>
          <a:p>
            <a:r>
              <a:rPr lang="en-IN" sz="2800" b="1" dirty="0">
                <a:solidFill>
                  <a:srgbClr val="00B0F0"/>
                </a:solidFill>
                <a:latin typeface="Times New Roman" panose="02020603050405020304" pitchFamily="18" charset="0"/>
                <a:cs typeface="Times New Roman" panose="02020603050405020304" pitchFamily="18" charset="0"/>
              </a:rPr>
              <a:t>Formal Parameters</a:t>
            </a:r>
          </a:p>
        </p:txBody>
      </p:sp>
      <p:sp>
        <p:nvSpPr>
          <p:cNvPr id="3" name="Content Placeholder 2"/>
          <p:cNvSpPr>
            <a:spLocks noGrp="1"/>
          </p:cNvSpPr>
          <p:nvPr>
            <p:ph idx="1"/>
          </p:nvPr>
        </p:nvSpPr>
        <p:spPr>
          <a:xfrm>
            <a:off x="945776" y="766481"/>
            <a:ext cx="4710954" cy="5997389"/>
          </a:xfrm>
        </p:spPr>
        <p:txBody>
          <a:bodyPr>
            <a:noAutofit/>
          </a:bodyPr>
          <a:lstStyle/>
          <a:p>
            <a:pPr marL="0" indent="0">
              <a:lnSpc>
                <a:spcPct val="120000"/>
              </a:lnSpc>
              <a:spcBef>
                <a:spcPts val="0"/>
              </a:spcBef>
              <a:buNone/>
            </a:pPr>
            <a:r>
              <a:rPr lang="en-IN" sz="1800" dirty="0">
                <a:latin typeface="Times New Roman" panose="02020603050405020304" pitchFamily="18" charset="0"/>
                <a:cs typeface="Times New Roman" panose="02020603050405020304" pitchFamily="18" charset="0"/>
              </a:rPr>
              <a:t>#include &lt;stdio.h</a:t>
            </a:r>
            <a:r>
              <a:rPr lang="en-IN" sz="1800" dirty="0" smtClean="0">
                <a:latin typeface="Times New Roman" panose="02020603050405020304" pitchFamily="18" charset="0"/>
                <a:cs typeface="Times New Roman" panose="02020603050405020304" pitchFamily="18" charset="0"/>
              </a:rPr>
              <a:t>&gt;</a:t>
            </a:r>
            <a:endParaRPr lang="en-IN" sz="1800" dirty="0">
              <a:latin typeface="Times New Roman" panose="02020603050405020304" pitchFamily="18" charset="0"/>
              <a:cs typeface="Times New Roman" panose="02020603050405020304" pitchFamily="18" charset="0"/>
            </a:endParaRPr>
          </a:p>
          <a:p>
            <a:pPr marL="0" indent="0">
              <a:lnSpc>
                <a:spcPct val="120000"/>
              </a:lnSpc>
              <a:spcBef>
                <a:spcPts val="0"/>
              </a:spcBef>
              <a:buNone/>
            </a:pPr>
            <a:r>
              <a:rPr lang="en-IN" sz="1800" dirty="0">
                <a:latin typeface="Times New Roman" panose="02020603050405020304" pitchFamily="18" charset="0"/>
                <a:cs typeface="Times New Roman" panose="02020603050405020304" pitchFamily="18" charset="0"/>
              </a:rPr>
              <a:t>/* global variable declaration */</a:t>
            </a:r>
          </a:p>
          <a:p>
            <a:pPr marL="0" indent="0">
              <a:lnSpc>
                <a:spcPct val="120000"/>
              </a:lnSpc>
              <a:spcBef>
                <a:spcPts val="0"/>
              </a:spcBef>
              <a:buNone/>
            </a:pPr>
            <a:r>
              <a:rPr lang="en-IN" sz="1800" dirty="0">
                <a:latin typeface="Times New Roman" panose="02020603050405020304" pitchFamily="18" charset="0"/>
                <a:cs typeface="Times New Roman" panose="02020603050405020304" pitchFamily="18" charset="0"/>
              </a:rPr>
              <a:t>int a = 20;</a:t>
            </a:r>
          </a:p>
          <a:p>
            <a:pPr marL="0" indent="0">
              <a:lnSpc>
                <a:spcPct val="120000"/>
              </a:lnSpc>
              <a:spcBef>
                <a:spcPts val="0"/>
              </a:spcBef>
              <a:buNone/>
            </a:pPr>
            <a:endParaRPr lang="en-IN" sz="1800" dirty="0">
              <a:latin typeface="Times New Roman" panose="02020603050405020304" pitchFamily="18" charset="0"/>
              <a:cs typeface="Times New Roman" panose="02020603050405020304" pitchFamily="18" charset="0"/>
            </a:endParaRPr>
          </a:p>
          <a:p>
            <a:pPr marL="0" indent="0">
              <a:lnSpc>
                <a:spcPct val="120000"/>
              </a:lnSpc>
              <a:spcBef>
                <a:spcPts val="0"/>
              </a:spcBef>
              <a:buNone/>
            </a:pPr>
            <a:r>
              <a:rPr lang="en-IN" sz="1800" dirty="0" smtClean="0">
                <a:latin typeface="Times New Roman" panose="02020603050405020304" pitchFamily="18" charset="0"/>
                <a:cs typeface="Times New Roman" panose="02020603050405020304" pitchFamily="18" charset="0"/>
              </a:rPr>
              <a:t>void </a:t>
            </a:r>
            <a:r>
              <a:rPr lang="en-IN" sz="1800" dirty="0">
                <a:latin typeface="Times New Roman" panose="02020603050405020304" pitchFamily="18" charset="0"/>
                <a:cs typeface="Times New Roman" panose="02020603050405020304" pitchFamily="18" charset="0"/>
              </a:rPr>
              <a:t>main () </a:t>
            </a:r>
            <a:endParaRPr lang="en-IN" sz="1800" dirty="0" smtClean="0">
              <a:latin typeface="Times New Roman" panose="02020603050405020304" pitchFamily="18" charset="0"/>
              <a:cs typeface="Times New Roman" panose="02020603050405020304" pitchFamily="18" charset="0"/>
            </a:endParaRPr>
          </a:p>
          <a:p>
            <a:pPr marL="0" indent="0">
              <a:lnSpc>
                <a:spcPct val="120000"/>
              </a:lnSpc>
              <a:spcBef>
                <a:spcPts val="0"/>
              </a:spcBef>
              <a:buNone/>
            </a:pPr>
            <a:r>
              <a:rPr lang="en-IN" sz="1800" dirty="0" smtClean="0">
                <a:latin typeface="Times New Roman" panose="02020603050405020304" pitchFamily="18" charset="0"/>
                <a:cs typeface="Times New Roman" panose="02020603050405020304" pitchFamily="18" charset="0"/>
              </a:rPr>
              <a:t>{</a:t>
            </a:r>
            <a:endParaRPr lang="en-IN" sz="1800" dirty="0">
              <a:latin typeface="Times New Roman" panose="02020603050405020304" pitchFamily="18" charset="0"/>
              <a:cs typeface="Times New Roman" panose="02020603050405020304" pitchFamily="18" charset="0"/>
            </a:endParaRPr>
          </a:p>
          <a:p>
            <a:pPr marL="0" indent="0">
              <a:lnSpc>
                <a:spcPct val="120000"/>
              </a:lnSpc>
              <a:spcBef>
                <a:spcPts val="0"/>
              </a:spcBef>
              <a:buNone/>
            </a:pPr>
            <a:r>
              <a:rPr lang="en-IN" sz="1800" dirty="0">
                <a:latin typeface="Times New Roman" panose="02020603050405020304" pitchFamily="18" charset="0"/>
                <a:cs typeface="Times New Roman" panose="02020603050405020304" pitchFamily="18" charset="0"/>
              </a:rPr>
              <a:t>  /* local variable declaration in main function */</a:t>
            </a:r>
          </a:p>
          <a:p>
            <a:pPr marL="0" indent="0">
              <a:lnSpc>
                <a:spcPct val="120000"/>
              </a:lnSpc>
              <a:spcBef>
                <a:spcPts val="0"/>
              </a:spcBef>
              <a:buNone/>
            </a:pPr>
            <a:r>
              <a:rPr lang="en-IN" sz="1800" dirty="0">
                <a:latin typeface="Times New Roman" panose="02020603050405020304" pitchFamily="18" charset="0"/>
                <a:cs typeface="Times New Roman" panose="02020603050405020304" pitchFamily="18" charset="0"/>
              </a:rPr>
              <a:t>  int a = 10;</a:t>
            </a:r>
          </a:p>
          <a:p>
            <a:pPr marL="0" indent="0">
              <a:lnSpc>
                <a:spcPct val="120000"/>
              </a:lnSpc>
              <a:spcBef>
                <a:spcPts val="0"/>
              </a:spcBef>
              <a:buNone/>
            </a:pPr>
            <a:r>
              <a:rPr lang="en-IN" sz="1800" dirty="0">
                <a:latin typeface="Times New Roman" panose="02020603050405020304" pitchFamily="18" charset="0"/>
                <a:cs typeface="Times New Roman" panose="02020603050405020304" pitchFamily="18" charset="0"/>
              </a:rPr>
              <a:t>  int b = 20;</a:t>
            </a:r>
          </a:p>
          <a:p>
            <a:pPr marL="0" indent="0">
              <a:lnSpc>
                <a:spcPct val="120000"/>
              </a:lnSpc>
              <a:spcBef>
                <a:spcPts val="0"/>
              </a:spcBef>
              <a:buNone/>
            </a:pPr>
            <a:r>
              <a:rPr lang="en-IN" sz="1800" dirty="0">
                <a:latin typeface="Times New Roman" panose="02020603050405020304" pitchFamily="18" charset="0"/>
                <a:cs typeface="Times New Roman" panose="02020603050405020304" pitchFamily="18" charset="0"/>
              </a:rPr>
              <a:t>  int c = 0;</a:t>
            </a:r>
          </a:p>
          <a:p>
            <a:pPr marL="0" indent="0">
              <a:lnSpc>
                <a:spcPct val="120000"/>
              </a:lnSpc>
              <a:spcBef>
                <a:spcPts val="0"/>
              </a:spcBef>
              <a:buNone/>
            </a:pPr>
            <a:endParaRPr lang="en-IN" sz="1800" dirty="0">
              <a:latin typeface="Times New Roman" panose="02020603050405020304" pitchFamily="18" charset="0"/>
              <a:cs typeface="Times New Roman" panose="02020603050405020304" pitchFamily="18" charset="0"/>
            </a:endParaRPr>
          </a:p>
          <a:p>
            <a:pPr marL="0" indent="0">
              <a:lnSpc>
                <a:spcPct val="120000"/>
              </a:lnSpc>
              <a:spcBef>
                <a:spcPts val="0"/>
              </a:spcBef>
              <a:buNone/>
            </a:pPr>
            <a:r>
              <a:rPr lang="en-IN" sz="1800" dirty="0">
                <a:latin typeface="Times New Roman" panose="02020603050405020304" pitchFamily="18" charset="0"/>
                <a:cs typeface="Times New Roman" panose="02020603050405020304" pitchFamily="18" charset="0"/>
              </a:rPr>
              <a:t>  printf ("value of a in main() = %d\n",  a);</a:t>
            </a:r>
          </a:p>
          <a:p>
            <a:pPr marL="0" indent="0">
              <a:lnSpc>
                <a:spcPct val="120000"/>
              </a:lnSpc>
              <a:spcBef>
                <a:spcPts val="0"/>
              </a:spcBef>
              <a:buNone/>
            </a:pPr>
            <a:r>
              <a:rPr lang="en-IN" sz="1800" dirty="0">
                <a:latin typeface="Times New Roman" panose="02020603050405020304" pitchFamily="18" charset="0"/>
                <a:cs typeface="Times New Roman" panose="02020603050405020304" pitchFamily="18" charset="0"/>
              </a:rPr>
              <a:t>  c = sum( a, b);</a:t>
            </a:r>
          </a:p>
          <a:p>
            <a:pPr marL="0" indent="0">
              <a:lnSpc>
                <a:spcPct val="120000"/>
              </a:lnSpc>
              <a:spcBef>
                <a:spcPts val="0"/>
              </a:spcBef>
              <a:buNone/>
            </a:pPr>
            <a:r>
              <a:rPr lang="en-IN" sz="1800" dirty="0">
                <a:latin typeface="Times New Roman" panose="02020603050405020304" pitchFamily="18" charset="0"/>
                <a:cs typeface="Times New Roman" panose="02020603050405020304" pitchFamily="18" charset="0"/>
              </a:rPr>
              <a:t>  printf ("value of c in main() = %d\n",  c</a:t>
            </a:r>
            <a:r>
              <a:rPr lang="en-IN" sz="1800" dirty="0" smtClean="0">
                <a:latin typeface="Times New Roman" panose="02020603050405020304" pitchFamily="18" charset="0"/>
                <a:cs typeface="Times New Roman" panose="02020603050405020304" pitchFamily="18" charset="0"/>
              </a:rPr>
              <a:t>);</a:t>
            </a:r>
            <a:endParaRPr lang="en-IN" sz="1800" dirty="0">
              <a:latin typeface="Times New Roman" panose="02020603050405020304" pitchFamily="18" charset="0"/>
              <a:cs typeface="Times New Roman" panose="02020603050405020304" pitchFamily="18" charset="0"/>
            </a:endParaRPr>
          </a:p>
          <a:p>
            <a:pPr marL="0" indent="0">
              <a:lnSpc>
                <a:spcPct val="120000"/>
              </a:lnSpc>
              <a:spcBef>
                <a:spcPts val="0"/>
              </a:spcBef>
              <a:buNone/>
            </a:pPr>
            <a:r>
              <a:rPr lang="en-IN" sz="1800" dirty="0">
                <a:latin typeface="Times New Roman" panose="02020603050405020304" pitchFamily="18" charset="0"/>
                <a:cs typeface="Times New Roman" panose="02020603050405020304" pitchFamily="18" charset="0"/>
              </a:rPr>
              <a:t>  </a:t>
            </a:r>
            <a:r>
              <a:rPr lang="en-IN" sz="1800" dirty="0" smtClean="0">
                <a:latin typeface="Times New Roman" panose="02020603050405020304" pitchFamily="18" charset="0"/>
                <a:cs typeface="Times New Roman" panose="02020603050405020304" pitchFamily="18" charset="0"/>
              </a:rPr>
              <a:t>getch();</a:t>
            </a:r>
            <a:endParaRPr lang="en-IN" sz="1800" dirty="0">
              <a:latin typeface="Times New Roman" panose="02020603050405020304" pitchFamily="18" charset="0"/>
              <a:cs typeface="Times New Roman" panose="02020603050405020304" pitchFamily="18" charset="0"/>
            </a:endParaRPr>
          </a:p>
          <a:p>
            <a:pPr marL="0" indent="0">
              <a:lnSpc>
                <a:spcPct val="120000"/>
              </a:lnSpc>
              <a:spcBef>
                <a:spcPts val="0"/>
              </a:spcBef>
              <a:buNone/>
            </a:pPr>
            <a:r>
              <a:rPr lang="en-IN" sz="1800" dirty="0">
                <a:latin typeface="Times New Roman" panose="02020603050405020304" pitchFamily="18" charset="0"/>
                <a:cs typeface="Times New Roman" panose="02020603050405020304" pitchFamily="18" charset="0"/>
              </a:rPr>
              <a:t>}</a:t>
            </a:r>
          </a:p>
          <a:p>
            <a:pPr marL="0" indent="0">
              <a:lnSpc>
                <a:spcPct val="120000"/>
              </a:lnSpc>
              <a:spcBef>
                <a:spcPts val="0"/>
              </a:spcBef>
              <a:buNone/>
            </a:pPr>
            <a:endParaRPr lang="en-IN" sz="1800" dirty="0">
              <a:latin typeface="Times New Roman" panose="02020603050405020304" pitchFamily="18" charset="0"/>
              <a:cs typeface="Times New Roman" panose="02020603050405020304" pitchFamily="18" charset="0"/>
            </a:endParaRPr>
          </a:p>
        </p:txBody>
      </p:sp>
      <p:sp>
        <p:nvSpPr>
          <p:cNvPr id="4" name="Rectangle 3"/>
          <p:cNvSpPr/>
          <p:nvPr/>
        </p:nvSpPr>
        <p:spPr>
          <a:xfrm>
            <a:off x="6584577" y="766481"/>
            <a:ext cx="5051610" cy="2554545"/>
          </a:xfrm>
          <a:prstGeom prst="rect">
            <a:avLst/>
          </a:prstGeom>
        </p:spPr>
        <p:txBody>
          <a:bodyPr wrap="square">
            <a:spAutoFit/>
          </a:bodyPr>
          <a:lstStyle/>
          <a:p>
            <a:r>
              <a:rPr lang="en-IN" sz="2000" dirty="0">
                <a:latin typeface="Times New Roman" panose="02020603050405020304" pitchFamily="18" charset="0"/>
                <a:cs typeface="Times New Roman" panose="02020603050405020304" pitchFamily="18" charset="0"/>
              </a:rPr>
              <a:t>/* function to add two integers */</a:t>
            </a:r>
          </a:p>
          <a:p>
            <a:r>
              <a:rPr lang="en-IN" sz="2000" dirty="0">
                <a:latin typeface="Times New Roman" panose="02020603050405020304" pitchFamily="18" charset="0"/>
                <a:cs typeface="Times New Roman" panose="02020603050405020304" pitchFamily="18" charset="0"/>
              </a:rPr>
              <a:t>int sum(int a, int b) </a:t>
            </a:r>
            <a:endParaRPr lang="en-IN" sz="2000" dirty="0" smtClean="0">
              <a:latin typeface="Times New Roman" panose="02020603050405020304" pitchFamily="18" charset="0"/>
              <a:cs typeface="Times New Roman" panose="02020603050405020304" pitchFamily="18" charset="0"/>
            </a:endParaRPr>
          </a:p>
          <a:p>
            <a:r>
              <a:rPr lang="en-IN" sz="2000" dirty="0" smtClean="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   printf ("value of a in sum() = %d\n",  a);</a:t>
            </a:r>
          </a:p>
          <a:p>
            <a:r>
              <a:rPr lang="en-IN" sz="2000" dirty="0">
                <a:latin typeface="Times New Roman" panose="02020603050405020304" pitchFamily="18" charset="0"/>
                <a:cs typeface="Times New Roman" panose="02020603050405020304" pitchFamily="18" charset="0"/>
              </a:rPr>
              <a:t>   printf ("value of b in sum() = %d\n",  b);</a:t>
            </a:r>
          </a:p>
          <a:p>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   return a + b;</a:t>
            </a:r>
          </a:p>
          <a:p>
            <a:r>
              <a:rPr lang="en-IN"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xmlns="" val="183435812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809595" y="610161"/>
            <a:ext cx="5536062" cy="5414122"/>
          </a:xfrm>
          <a:prstGeom prst="rect">
            <a:avLst/>
          </a:prstGeom>
        </p:spPr>
      </p:pic>
    </p:spTree>
    <p:extLst>
      <p:ext uri="{BB962C8B-B14F-4D97-AF65-F5344CB8AC3E}">
        <p14:creationId xmlns:p14="http://schemas.microsoft.com/office/powerpoint/2010/main" xmlns="" val="271390299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35000"/>
          </a:xfrm>
        </p:spPr>
        <p:txBody>
          <a:bodyPr>
            <a:normAutofit/>
          </a:bodyPr>
          <a:lstStyle/>
          <a:p>
            <a:r>
              <a:rPr lang="en-IN" sz="3600" b="1" dirty="0" smtClean="0">
                <a:solidFill>
                  <a:srgbClr val="FF0000"/>
                </a:solidFill>
              </a:rPr>
              <a:t>Pointers: Introduction</a:t>
            </a:r>
            <a:endParaRPr lang="en-IN" sz="3600" b="1" dirty="0">
              <a:solidFill>
                <a:srgbClr val="FF0000"/>
              </a:solidFill>
            </a:endParaRPr>
          </a:p>
        </p:txBody>
      </p:sp>
      <p:sp>
        <p:nvSpPr>
          <p:cNvPr id="3" name="Content Placeholder 2"/>
          <p:cNvSpPr>
            <a:spLocks noGrp="1"/>
          </p:cNvSpPr>
          <p:nvPr>
            <p:ph idx="1"/>
          </p:nvPr>
        </p:nvSpPr>
        <p:spPr>
          <a:xfrm>
            <a:off x="838200" y="1228725"/>
            <a:ext cx="10515600" cy="4948238"/>
          </a:xfrm>
        </p:spPr>
        <p:txBody>
          <a:bodyPr>
            <a:normAutofit/>
          </a:bodyPr>
          <a:lstStyle/>
          <a:p>
            <a:pPr algn="just">
              <a:lnSpc>
                <a:spcPct val="150000"/>
              </a:lnSpc>
              <a:spcBef>
                <a:spcPts val="0"/>
              </a:spcBef>
            </a:pPr>
            <a:r>
              <a:rPr lang="en-IN" sz="2400" dirty="0" smtClean="0">
                <a:latin typeface="Times New Roman" panose="02020603050405020304" pitchFamily="18" charset="0"/>
                <a:cs typeface="Times New Roman" panose="02020603050405020304" pitchFamily="18" charset="0"/>
              </a:rPr>
              <a:t>Pointers in C are easy and fun to learn. Some C programming tasks are performed more easily with pointers, and other tasks, such as dynamic memory allocation, cannot be performed without using pointers.</a:t>
            </a:r>
          </a:p>
          <a:p>
            <a:pPr algn="just">
              <a:lnSpc>
                <a:spcPct val="150000"/>
              </a:lnSpc>
              <a:spcBef>
                <a:spcPts val="0"/>
              </a:spcBef>
            </a:pPr>
            <a:r>
              <a:rPr lang="en-IN" sz="2400" dirty="0">
                <a:latin typeface="Times New Roman" panose="02020603050405020304" pitchFamily="18" charset="0"/>
                <a:cs typeface="Times New Roman" panose="02020603050405020304" pitchFamily="18" charset="0"/>
              </a:rPr>
              <a:t>As </a:t>
            </a:r>
            <a:r>
              <a:rPr lang="en-IN" sz="2400" dirty="0" smtClean="0">
                <a:latin typeface="Times New Roman" panose="02020603050405020304" pitchFamily="18" charset="0"/>
                <a:cs typeface="Times New Roman" panose="02020603050405020304" pitchFamily="18" charset="0"/>
              </a:rPr>
              <a:t>we </a:t>
            </a:r>
            <a:r>
              <a:rPr lang="en-IN" sz="2400" dirty="0">
                <a:latin typeface="Times New Roman" panose="02020603050405020304" pitchFamily="18" charset="0"/>
                <a:cs typeface="Times New Roman" panose="02020603050405020304" pitchFamily="18" charset="0"/>
              </a:rPr>
              <a:t>know, every variable is a memory location and every memory location has its address defined which can be accessed using ampersand (&amp;) operator, which denotes an address in memory. </a:t>
            </a:r>
          </a:p>
        </p:txBody>
      </p:sp>
    </p:spTree>
    <p:extLst>
      <p:ext uri="{BB962C8B-B14F-4D97-AF65-F5344CB8AC3E}">
        <p14:creationId xmlns:p14="http://schemas.microsoft.com/office/powerpoint/2010/main" xmlns="" val="387770142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506413"/>
          </a:xfrm>
        </p:spPr>
        <p:txBody>
          <a:bodyPr>
            <a:noAutofit/>
          </a:bodyPr>
          <a:lstStyle/>
          <a:p>
            <a:r>
              <a:rPr lang="en-IN" sz="2800" b="1" dirty="0" smtClean="0">
                <a:latin typeface="Times New Roman" panose="02020603050405020304" pitchFamily="18" charset="0"/>
                <a:cs typeface="Times New Roman" panose="02020603050405020304" pitchFamily="18" charset="0"/>
              </a:rPr>
              <a:t>Initialize a pointer</a:t>
            </a:r>
            <a:endParaRPr lang="en-IN" sz="2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857250"/>
            <a:ext cx="10515600" cy="4962525"/>
          </a:xfrm>
        </p:spPr>
        <p:txBody>
          <a:bodyPr>
            <a:normAutofit/>
          </a:bodyPr>
          <a:lstStyle/>
          <a:p>
            <a:pPr algn="just">
              <a:lnSpc>
                <a:spcPct val="150000"/>
              </a:lnSpc>
              <a:spcBef>
                <a:spcPts val="0"/>
              </a:spcBef>
            </a:pPr>
            <a:r>
              <a:rPr lang="en-IN" sz="2400" dirty="0" smtClean="0">
                <a:latin typeface="Times New Roman" panose="02020603050405020304" pitchFamily="18" charset="0"/>
                <a:cs typeface="Times New Roman" panose="02020603050405020304" pitchFamily="18" charset="0"/>
              </a:rPr>
              <a:t>After declaring a pointer, we initialize it like standard variables with a variable address.</a:t>
            </a:r>
          </a:p>
          <a:p>
            <a:pPr algn="just">
              <a:lnSpc>
                <a:spcPct val="150000"/>
              </a:lnSpc>
              <a:spcBef>
                <a:spcPts val="0"/>
              </a:spcBef>
            </a:pPr>
            <a:r>
              <a:rPr lang="en-IN" sz="2400" dirty="0" smtClean="0">
                <a:latin typeface="Times New Roman" panose="02020603050405020304" pitchFamily="18" charset="0"/>
                <a:cs typeface="Times New Roman" panose="02020603050405020304" pitchFamily="18" charset="0"/>
              </a:rPr>
              <a:t>To get the address of a variable, we use the ampersand (&amp;)operator, placed before the name of a variable whose address we need.</a:t>
            </a:r>
          </a:p>
          <a:p>
            <a:pPr algn="just">
              <a:lnSpc>
                <a:spcPct val="150000"/>
              </a:lnSpc>
              <a:spcBef>
                <a:spcPts val="0"/>
              </a:spcBef>
            </a:pPr>
            <a:r>
              <a:rPr lang="en-IN" sz="2400" dirty="0" smtClean="0">
                <a:latin typeface="Times New Roman" panose="02020603050405020304" pitchFamily="18" charset="0"/>
                <a:cs typeface="Times New Roman" panose="02020603050405020304" pitchFamily="18" charset="0"/>
              </a:rPr>
              <a:t>Pointer initialization is done with the following syntax.</a:t>
            </a:r>
          </a:p>
          <a:p>
            <a:pPr marL="0" indent="0" algn="just">
              <a:lnSpc>
                <a:spcPct val="150000"/>
              </a:lnSpc>
              <a:spcBef>
                <a:spcPts val="0"/>
              </a:spcBef>
              <a:buNone/>
            </a:pPr>
            <a:r>
              <a:rPr lang="en-IN" sz="2400" dirty="0" smtClean="0">
                <a:solidFill>
                  <a:srgbClr val="C00000"/>
                </a:solidFill>
                <a:latin typeface="Times New Roman" panose="02020603050405020304" pitchFamily="18" charset="0"/>
                <a:cs typeface="Times New Roman" panose="02020603050405020304" pitchFamily="18" charset="0"/>
              </a:rPr>
              <a:t>                          pointer = &amp;variable; </a:t>
            </a:r>
            <a:endParaRPr lang="en-IN" sz="2400"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0239455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0315"/>
            <a:ext cx="10515600" cy="683746"/>
          </a:xfrm>
        </p:spPr>
        <p:txBody>
          <a:bodyPr>
            <a:normAutofit/>
          </a:bodyPr>
          <a:lstStyle/>
          <a:p>
            <a:r>
              <a:rPr lang="en-IN" sz="2400" b="1" dirty="0">
                <a:latin typeface="Times New Roman" panose="02020603050405020304" pitchFamily="18" charset="0"/>
                <a:cs typeface="Times New Roman" panose="02020603050405020304" pitchFamily="18" charset="0"/>
              </a:rPr>
              <a:t>String Manipulation Functions</a:t>
            </a:r>
          </a:p>
        </p:txBody>
      </p:sp>
      <p:sp>
        <p:nvSpPr>
          <p:cNvPr id="5" name="Content Placeholder 4"/>
          <p:cNvSpPr>
            <a:spLocks noGrp="1"/>
          </p:cNvSpPr>
          <p:nvPr>
            <p:ph idx="1"/>
          </p:nvPr>
        </p:nvSpPr>
        <p:spPr>
          <a:xfrm>
            <a:off x="838200" y="1136469"/>
            <a:ext cx="10515600" cy="5040494"/>
          </a:xfrm>
        </p:spPr>
        <p:txBody>
          <a:bodyPr>
            <a:normAutofit/>
          </a:bodyPr>
          <a:lstStyle/>
          <a:p>
            <a:pPr>
              <a:buNone/>
            </a:pPr>
            <a:r>
              <a:rPr lang="en-US" b="1" dirty="0" smtClean="0"/>
              <a:t>	</a:t>
            </a:r>
            <a:r>
              <a:rPr lang="en-US" b="1" dirty="0" smtClean="0">
                <a:solidFill>
                  <a:schemeClr val="accent1">
                    <a:lumMod val="75000"/>
                  </a:schemeClr>
                </a:solidFill>
              </a:rPr>
              <a:t>Function 			Work</a:t>
            </a:r>
          </a:p>
          <a:p>
            <a:r>
              <a:rPr lang="en-US" dirty="0" err="1" smtClean="0"/>
              <a:t>strcat</a:t>
            </a:r>
            <a:r>
              <a:rPr lang="en-US" dirty="0" smtClean="0"/>
              <a:t>( )		concatenates two strings</a:t>
            </a:r>
          </a:p>
          <a:p>
            <a:r>
              <a:rPr lang="en-US" dirty="0" err="1" smtClean="0"/>
              <a:t>strlen</a:t>
            </a:r>
            <a:r>
              <a:rPr lang="en-US" dirty="0" smtClean="0"/>
              <a:t>( )		finds the length of string</a:t>
            </a:r>
          </a:p>
          <a:p>
            <a:r>
              <a:rPr lang="en-US" dirty="0" err="1" smtClean="0"/>
              <a:t>strcpy</a:t>
            </a:r>
            <a:r>
              <a:rPr lang="en-US" dirty="0" smtClean="0"/>
              <a:t>( )		copies one string in to another string</a:t>
            </a:r>
          </a:p>
          <a:p>
            <a:r>
              <a:rPr lang="en-US" dirty="0" err="1" smtClean="0"/>
              <a:t>strcmp</a:t>
            </a:r>
            <a:r>
              <a:rPr lang="en-US" dirty="0" smtClean="0"/>
              <a:t>( )		compares two strings</a:t>
            </a:r>
          </a:p>
          <a:p>
            <a:r>
              <a:rPr lang="en-US" dirty="0" err="1" smtClean="0"/>
              <a:t>strlwr</a:t>
            </a:r>
            <a:r>
              <a:rPr lang="en-US" dirty="0" smtClean="0"/>
              <a:t>( )		converts string to lowercase</a:t>
            </a:r>
          </a:p>
          <a:p>
            <a:r>
              <a:rPr lang="en-US" dirty="0" err="1" smtClean="0"/>
              <a:t>strupr</a:t>
            </a:r>
            <a:r>
              <a:rPr lang="en-US" dirty="0" smtClean="0"/>
              <a:t>( )		converts string to uppercase</a:t>
            </a:r>
          </a:p>
        </p:txBody>
      </p:sp>
    </p:spTree>
    <p:extLst>
      <p:ext uri="{BB962C8B-B14F-4D97-AF65-F5344CB8AC3E}">
        <p14:creationId xmlns:p14="http://schemas.microsoft.com/office/powerpoint/2010/main" xmlns="" val="203008683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63613"/>
          </a:xfrm>
        </p:spPr>
        <p:txBody>
          <a:bodyPr>
            <a:normAutofit/>
          </a:bodyPr>
          <a:lstStyle/>
          <a:p>
            <a:r>
              <a:rPr lang="en-IN" sz="2400" b="1" dirty="0" smtClean="0">
                <a:latin typeface="Times New Roman" panose="02020603050405020304" pitchFamily="18" charset="0"/>
                <a:cs typeface="Times New Roman" panose="02020603050405020304" pitchFamily="18" charset="0"/>
              </a:rPr>
              <a:t>Example: Consider the following example, which prints the address of the variables defined</a:t>
            </a:r>
            <a:endParaRPr lang="en-IN"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585913"/>
            <a:ext cx="10515600" cy="4591050"/>
          </a:xfrm>
        </p:spPr>
        <p:txBody>
          <a:bodyPr>
            <a:normAutofit lnSpcReduction="10000"/>
          </a:bodyPr>
          <a:lstStyle/>
          <a:p>
            <a:pPr marL="0" indent="0">
              <a:lnSpc>
                <a:spcPct val="120000"/>
              </a:lnSpc>
              <a:spcBef>
                <a:spcPts val="0"/>
              </a:spcBef>
              <a:buNone/>
            </a:pPr>
            <a:r>
              <a:rPr lang="en-IN" dirty="0" smtClean="0"/>
              <a:t>#include &lt;stdio.h&gt;</a:t>
            </a:r>
          </a:p>
          <a:p>
            <a:pPr marL="0" indent="0">
              <a:lnSpc>
                <a:spcPct val="120000"/>
              </a:lnSpc>
              <a:spcBef>
                <a:spcPts val="0"/>
              </a:spcBef>
              <a:buNone/>
            </a:pPr>
            <a:r>
              <a:rPr lang="en-IN" dirty="0" smtClean="0"/>
              <a:t>void main () </a:t>
            </a:r>
          </a:p>
          <a:p>
            <a:pPr marL="0" indent="0">
              <a:lnSpc>
                <a:spcPct val="120000"/>
              </a:lnSpc>
              <a:spcBef>
                <a:spcPts val="0"/>
              </a:spcBef>
              <a:buNone/>
            </a:pPr>
            <a:r>
              <a:rPr lang="en-IN" dirty="0" smtClean="0"/>
              <a:t>{</a:t>
            </a:r>
          </a:p>
          <a:p>
            <a:pPr marL="0" indent="0">
              <a:lnSpc>
                <a:spcPct val="120000"/>
              </a:lnSpc>
              <a:spcBef>
                <a:spcPts val="0"/>
              </a:spcBef>
              <a:buNone/>
            </a:pPr>
            <a:r>
              <a:rPr lang="en-IN" dirty="0" smtClean="0"/>
              <a:t>   int  var1;</a:t>
            </a:r>
          </a:p>
          <a:p>
            <a:pPr marL="0" indent="0">
              <a:lnSpc>
                <a:spcPct val="120000"/>
              </a:lnSpc>
              <a:spcBef>
                <a:spcPts val="0"/>
              </a:spcBef>
              <a:buNone/>
            </a:pPr>
            <a:r>
              <a:rPr lang="en-IN" dirty="0" smtClean="0"/>
              <a:t>   char var2[10];</a:t>
            </a:r>
          </a:p>
          <a:p>
            <a:pPr marL="0" indent="0">
              <a:lnSpc>
                <a:spcPct val="120000"/>
              </a:lnSpc>
              <a:spcBef>
                <a:spcPts val="0"/>
              </a:spcBef>
              <a:buNone/>
            </a:pPr>
            <a:r>
              <a:rPr lang="en-IN" dirty="0" smtClean="0"/>
              <a:t>   </a:t>
            </a:r>
            <a:r>
              <a:rPr lang="en-IN" dirty="0" smtClean="0">
                <a:solidFill>
                  <a:srgbClr val="00B050"/>
                </a:solidFill>
              </a:rPr>
              <a:t>printf(“\</a:t>
            </a:r>
            <a:r>
              <a:rPr lang="en-IN" dirty="0" err="1" smtClean="0">
                <a:solidFill>
                  <a:srgbClr val="00B050"/>
                </a:solidFill>
              </a:rPr>
              <a:t>nAddress</a:t>
            </a:r>
            <a:r>
              <a:rPr lang="en-IN" dirty="0" smtClean="0">
                <a:solidFill>
                  <a:srgbClr val="00B050"/>
                </a:solidFill>
              </a:rPr>
              <a:t> of var1 variable: %x", </a:t>
            </a:r>
            <a:r>
              <a:rPr lang="en-IN" dirty="0" smtClean="0">
                <a:solidFill>
                  <a:srgbClr val="FF0000"/>
                </a:solidFill>
              </a:rPr>
              <a:t>&amp;var1  </a:t>
            </a:r>
            <a:r>
              <a:rPr lang="en-IN" dirty="0" smtClean="0">
                <a:solidFill>
                  <a:srgbClr val="00B050"/>
                </a:solidFill>
              </a:rPr>
              <a:t>);</a:t>
            </a:r>
          </a:p>
          <a:p>
            <a:pPr marL="0" indent="0">
              <a:lnSpc>
                <a:spcPct val="120000"/>
              </a:lnSpc>
              <a:spcBef>
                <a:spcPts val="0"/>
              </a:spcBef>
              <a:buNone/>
            </a:pPr>
            <a:r>
              <a:rPr lang="en-IN" dirty="0" smtClean="0">
                <a:solidFill>
                  <a:srgbClr val="00B050"/>
                </a:solidFill>
              </a:rPr>
              <a:t>   printf(“\</a:t>
            </a:r>
            <a:r>
              <a:rPr lang="en-IN" dirty="0" err="1" smtClean="0">
                <a:solidFill>
                  <a:srgbClr val="00B050"/>
                </a:solidFill>
              </a:rPr>
              <a:t>nAddress</a:t>
            </a:r>
            <a:r>
              <a:rPr lang="en-IN" dirty="0" smtClean="0">
                <a:solidFill>
                  <a:srgbClr val="00B050"/>
                </a:solidFill>
              </a:rPr>
              <a:t> of var2 variable: %x", </a:t>
            </a:r>
            <a:r>
              <a:rPr lang="en-IN" dirty="0" smtClean="0">
                <a:solidFill>
                  <a:srgbClr val="FF0000"/>
                </a:solidFill>
              </a:rPr>
              <a:t>&amp;var2  </a:t>
            </a:r>
            <a:r>
              <a:rPr lang="en-IN" dirty="0" smtClean="0">
                <a:solidFill>
                  <a:srgbClr val="00B050"/>
                </a:solidFill>
              </a:rPr>
              <a:t>);</a:t>
            </a:r>
          </a:p>
          <a:p>
            <a:pPr marL="0" indent="0">
              <a:lnSpc>
                <a:spcPct val="120000"/>
              </a:lnSpc>
              <a:spcBef>
                <a:spcPts val="0"/>
              </a:spcBef>
              <a:buNone/>
            </a:pPr>
            <a:r>
              <a:rPr lang="en-IN" dirty="0" smtClean="0"/>
              <a:t>   getch();</a:t>
            </a:r>
          </a:p>
          <a:p>
            <a:pPr marL="0" indent="0">
              <a:lnSpc>
                <a:spcPct val="120000"/>
              </a:lnSpc>
              <a:spcBef>
                <a:spcPts val="0"/>
              </a:spcBef>
              <a:buNone/>
            </a:pPr>
            <a:r>
              <a:rPr lang="en-IN" dirty="0" smtClean="0"/>
              <a:t>}</a:t>
            </a:r>
            <a:endParaRPr lang="en-IN" dirty="0"/>
          </a:p>
        </p:txBody>
      </p:sp>
      <p:pic>
        <p:nvPicPr>
          <p:cNvPr id="4" name="Picture 3"/>
          <p:cNvPicPr>
            <a:picLocks noChangeAspect="1"/>
          </p:cNvPicPr>
          <p:nvPr/>
        </p:nvPicPr>
        <p:blipFill>
          <a:blip r:embed="rId2"/>
          <a:stretch>
            <a:fillRect/>
          </a:stretch>
        </p:blipFill>
        <p:spPr>
          <a:xfrm>
            <a:off x="6543958" y="2447924"/>
            <a:ext cx="5648042" cy="938213"/>
          </a:xfrm>
          <a:prstGeom prst="rect">
            <a:avLst/>
          </a:prstGeom>
        </p:spPr>
      </p:pic>
      <p:sp>
        <p:nvSpPr>
          <p:cNvPr id="5" name="TextBox 4"/>
          <p:cNvSpPr txBox="1"/>
          <p:nvPr/>
        </p:nvSpPr>
        <p:spPr>
          <a:xfrm>
            <a:off x="6543958" y="1950005"/>
            <a:ext cx="1985680" cy="369332"/>
          </a:xfrm>
          <a:prstGeom prst="rect">
            <a:avLst/>
          </a:prstGeom>
          <a:solidFill>
            <a:srgbClr val="FFFF00"/>
          </a:solidFill>
        </p:spPr>
        <p:txBody>
          <a:bodyPr wrap="square" rtlCol="0">
            <a:spAutoFit/>
          </a:bodyPr>
          <a:lstStyle/>
          <a:p>
            <a:r>
              <a:rPr lang="en-IN" b="1" dirty="0" smtClean="0"/>
              <a:t>Output</a:t>
            </a:r>
            <a:endParaRPr lang="en-IN" b="1" dirty="0"/>
          </a:p>
        </p:txBody>
      </p:sp>
    </p:spTree>
    <p:extLst>
      <p:ext uri="{BB962C8B-B14F-4D97-AF65-F5344CB8AC3E}">
        <p14:creationId xmlns:p14="http://schemas.microsoft.com/office/powerpoint/2010/main" xmlns="" val="206248376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49275"/>
          </a:xfrm>
        </p:spPr>
        <p:txBody>
          <a:bodyPr>
            <a:normAutofit fontScale="90000"/>
          </a:bodyPr>
          <a:lstStyle/>
          <a:p>
            <a:r>
              <a:rPr lang="en-IN" sz="3600" b="1" dirty="0" smtClean="0">
                <a:latin typeface="Times New Roman" panose="02020603050405020304" pitchFamily="18" charset="0"/>
                <a:cs typeface="Times New Roman" panose="02020603050405020304" pitchFamily="18" charset="0"/>
              </a:rPr>
              <a:t>What are Pointers?</a:t>
            </a:r>
            <a:endParaRPr lang="en-IN"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300162"/>
            <a:ext cx="10515600" cy="4891087"/>
          </a:xfrm>
        </p:spPr>
        <p:txBody>
          <a:bodyPr/>
          <a:lstStyle/>
          <a:p>
            <a:pPr algn="just"/>
            <a:r>
              <a:rPr lang="en-IN" dirty="0" smtClean="0">
                <a:latin typeface="Times New Roman" panose="02020603050405020304" pitchFamily="18" charset="0"/>
                <a:cs typeface="Times New Roman" panose="02020603050405020304" pitchFamily="18" charset="0"/>
              </a:rPr>
              <a:t>A pointer is a variable whose value is the address of another variable, i.e., direct address of the memory location. </a:t>
            </a:r>
          </a:p>
          <a:p>
            <a:pPr algn="just"/>
            <a:r>
              <a:rPr lang="en-IN" dirty="0" smtClean="0">
                <a:latin typeface="Times New Roman" panose="02020603050405020304" pitchFamily="18" charset="0"/>
                <a:cs typeface="Times New Roman" panose="02020603050405020304" pitchFamily="18" charset="0"/>
              </a:rPr>
              <a:t>Like any variable or constant, you must declare a pointer before using it to store any variable address. </a:t>
            </a:r>
          </a:p>
          <a:p>
            <a:pPr algn="just"/>
            <a:r>
              <a:rPr lang="en-IN" dirty="0" smtClean="0">
                <a:latin typeface="Times New Roman" panose="02020603050405020304" pitchFamily="18" charset="0"/>
                <a:cs typeface="Times New Roman" panose="02020603050405020304" pitchFamily="18" charset="0"/>
              </a:rPr>
              <a:t>The general form of a pointer variable declaration is </a:t>
            </a:r>
          </a:p>
          <a:p>
            <a:pPr marL="0" indent="0" algn="just">
              <a:buNone/>
            </a:pPr>
            <a:r>
              <a:rPr lang="en-IN" dirty="0">
                <a:solidFill>
                  <a:srgbClr val="C00000"/>
                </a:solidFill>
                <a:latin typeface="Times New Roman" panose="02020603050405020304" pitchFamily="18" charset="0"/>
                <a:cs typeface="Times New Roman" panose="02020603050405020304" pitchFamily="18" charset="0"/>
              </a:rPr>
              <a:t> </a:t>
            </a:r>
            <a:r>
              <a:rPr lang="en-IN" dirty="0" smtClean="0">
                <a:solidFill>
                  <a:srgbClr val="C00000"/>
                </a:solidFill>
                <a:latin typeface="Times New Roman" panose="02020603050405020304" pitchFamily="18" charset="0"/>
                <a:cs typeface="Times New Roman" panose="02020603050405020304" pitchFamily="18" charset="0"/>
              </a:rPr>
              <a:t>                             datatype *</a:t>
            </a:r>
            <a:r>
              <a:rPr lang="en-IN" dirty="0" err="1" smtClean="0">
                <a:solidFill>
                  <a:srgbClr val="C00000"/>
                </a:solidFill>
                <a:latin typeface="Times New Roman" panose="02020603050405020304" pitchFamily="18" charset="0"/>
                <a:cs typeface="Times New Roman" panose="02020603050405020304" pitchFamily="18" charset="0"/>
              </a:rPr>
              <a:t>var</a:t>
            </a:r>
            <a:r>
              <a:rPr lang="en-IN" dirty="0" smtClean="0">
                <a:solidFill>
                  <a:srgbClr val="C00000"/>
                </a:solidFill>
                <a:latin typeface="Times New Roman" panose="02020603050405020304" pitchFamily="18" charset="0"/>
                <a:cs typeface="Times New Roman" panose="02020603050405020304" pitchFamily="18" charset="0"/>
              </a:rPr>
              <a:t>-name;</a:t>
            </a:r>
          </a:p>
          <a:p>
            <a:pPr marL="0" indent="0" algn="just">
              <a:buNone/>
            </a:pPr>
            <a:endParaRPr lang="en-IN" sz="1400" dirty="0" smtClean="0">
              <a:solidFill>
                <a:srgbClr val="C00000"/>
              </a:solidFill>
              <a:latin typeface="Times New Roman" panose="02020603050405020304" pitchFamily="18" charset="0"/>
              <a:cs typeface="Times New Roman" panose="02020603050405020304" pitchFamily="18" charset="0"/>
            </a:endParaRPr>
          </a:p>
          <a:p>
            <a:pPr marL="0" indent="0" algn="just">
              <a:buNone/>
            </a:pPr>
            <a:r>
              <a:rPr lang="en-IN" dirty="0" smtClean="0">
                <a:solidFill>
                  <a:srgbClr val="00B050"/>
                </a:solidFill>
                <a:latin typeface="Times New Roman" panose="02020603050405020304" pitchFamily="18" charset="0"/>
                <a:cs typeface="Times New Roman" panose="02020603050405020304" pitchFamily="18" charset="0"/>
              </a:rPr>
              <a:t>datatype is the pointer's base type; it must be a valid C data type  and       </a:t>
            </a:r>
          </a:p>
          <a:p>
            <a:pPr marL="0" indent="0" algn="just">
              <a:buNone/>
            </a:pPr>
            <a:r>
              <a:rPr lang="en-IN" dirty="0" err="1" smtClean="0">
                <a:solidFill>
                  <a:srgbClr val="00B050"/>
                </a:solidFill>
                <a:latin typeface="Times New Roman" panose="02020603050405020304" pitchFamily="18" charset="0"/>
                <a:cs typeface="Times New Roman" panose="02020603050405020304" pitchFamily="18" charset="0"/>
              </a:rPr>
              <a:t>var</a:t>
            </a:r>
            <a:r>
              <a:rPr lang="en-IN" dirty="0" smtClean="0">
                <a:solidFill>
                  <a:srgbClr val="00B050"/>
                </a:solidFill>
                <a:latin typeface="Times New Roman" panose="02020603050405020304" pitchFamily="18" charset="0"/>
                <a:cs typeface="Times New Roman" panose="02020603050405020304" pitchFamily="18" charset="0"/>
              </a:rPr>
              <a:t>-name is the name of the pointer variable. </a:t>
            </a:r>
          </a:p>
          <a:p>
            <a:pPr marL="0" indent="0" algn="just">
              <a:buNone/>
            </a:pPr>
            <a:r>
              <a:rPr lang="en-IN" dirty="0" smtClean="0">
                <a:solidFill>
                  <a:srgbClr val="00B050"/>
                </a:solidFill>
                <a:latin typeface="Times New Roman" panose="02020603050405020304" pitchFamily="18" charset="0"/>
                <a:cs typeface="Times New Roman" panose="02020603050405020304" pitchFamily="18" charset="0"/>
              </a:rPr>
              <a:t>The asterisk * used to declare a pointer</a:t>
            </a:r>
            <a:endParaRPr lang="en-IN" dirty="0">
              <a:solidFill>
                <a:srgbClr val="00B05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1915942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585911" y="485775"/>
            <a:ext cx="8596313" cy="5157788"/>
          </a:xfrm>
          <a:prstGeom prst="rect">
            <a:avLst/>
          </a:prstGeom>
        </p:spPr>
      </p:pic>
    </p:spTree>
    <p:extLst>
      <p:ext uri="{BB962C8B-B14F-4D97-AF65-F5344CB8AC3E}">
        <p14:creationId xmlns:p14="http://schemas.microsoft.com/office/powerpoint/2010/main" xmlns="" val="175380989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20699"/>
          </a:xfrm>
        </p:spPr>
        <p:txBody>
          <a:bodyPr>
            <a:normAutofit/>
          </a:bodyPr>
          <a:lstStyle/>
          <a:p>
            <a:r>
              <a:rPr lang="en-IN" sz="2400" b="1" dirty="0" smtClean="0">
                <a:latin typeface="Times New Roman" panose="02020603050405020304" pitchFamily="18" charset="0"/>
                <a:cs typeface="Times New Roman" panose="02020603050405020304" pitchFamily="18" charset="0"/>
              </a:rPr>
              <a:t>Take a look at some of the valid pointer declarations −</a:t>
            </a:r>
            <a:endParaRPr lang="en-IN"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314450"/>
            <a:ext cx="10515600" cy="4862513"/>
          </a:xfrm>
        </p:spPr>
        <p:txBody>
          <a:bodyPr/>
          <a:lstStyle/>
          <a:p>
            <a:pPr marL="900113" indent="-628650">
              <a:buFont typeface="Wingdings" panose="05000000000000000000" pitchFamily="2" charset="2"/>
              <a:buChar char="q"/>
            </a:pPr>
            <a:r>
              <a:rPr lang="en-IN" dirty="0" smtClean="0">
                <a:latin typeface="Times New Roman" panose="02020603050405020304" pitchFamily="18" charset="0"/>
                <a:cs typeface="Times New Roman" panose="02020603050405020304" pitchFamily="18" charset="0"/>
              </a:rPr>
              <a:t>int    *</a:t>
            </a:r>
            <a:r>
              <a:rPr lang="en-IN" dirty="0" err="1" smtClean="0">
                <a:latin typeface="Times New Roman" panose="02020603050405020304" pitchFamily="18" charset="0"/>
                <a:cs typeface="Times New Roman" panose="02020603050405020304" pitchFamily="18" charset="0"/>
              </a:rPr>
              <a:t>ip</a:t>
            </a:r>
            <a:r>
              <a:rPr lang="en-IN" dirty="0" smtClean="0">
                <a:latin typeface="Times New Roman" panose="02020603050405020304" pitchFamily="18" charset="0"/>
                <a:cs typeface="Times New Roman" panose="02020603050405020304" pitchFamily="18" charset="0"/>
              </a:rPr>
              <a:t>;         /* pointer to an integer */</a:t>
            </a:r>
          </a:p>
          <a:p>
            <a:pPr marL="900113" indent="-628650">
              <a:buFont typeface="Wingdings" panose="05000000000000000000" pitchFamily="2" charset="2"/>
              <a:buChar char="q"/>
            </a:pPr>
            <a:r>
              <a:rPr lang="en-IN" dirty="0" smtClean="0">
                <a:latin typeface="Times New Roman" panose="02020603050405020304" pitchFamily="18" charset="0"/>
                <a:cs typeface="Times New Roman" panose="02020603050405020304" pitchFamily="18" charset="0"/>
              </a:rPr>
              <a:t>double *</a:t>
            </a:r>
            <a:r>
              <a:rPr lang="en-IN" dirty="0" err="1" smtClean="0">
                <a:latin typeface="Times New Roman" panose="02020603050405020304" pitchFamily="18" charset="0"/>
                <a:cs typeface="Times New Roman" panose="02020603050405020304" pitchFamily="18" charset="0"/>
              </a:rPr>
              <a:t>dp</a:t>
            </a:r>
            <a:r>
              <a:rPr lang="en-IN" dirty="0" smtClean="0">
                <a:latin typeface="Times New Roman" panose="02020603050405020304" pitchFamily="18" charset="0"/>
                <a:cs typeface="Times New Roman" panose="02020603050405020304" pitchFamily="18" charset="0"/>
              </a:rPr>
              <a:t>;    /* pointer to a double */</a:t>
            </a:r>
          </a:p>
          <a:p>
            <a:pPr marL="900113" indent="-628650">
              <a:buFont typeface="Wingdings" panose="05000000000000000000" pitchFamily="2" charset="2"/>
              <a:buChar char="q"/>
            </a:pPr>
            <a:r>
              <a:rPr lang="en-IN" dirty="0" smtClean="0">
                <a:latin typeface="Times New Roman" panose="02020603050405020304" pitchFamily="18" charset="0"/>
                <a:cs typeface="Times New Roman" panose="02020603050405020304" pitchFamily="18" charset="0"/>
              </a:rPr>
              <a:t>float  *</a:t>
            </a:r>
            <a:r>
              <a:rPr lang="en-IN" dirty="0" err="1" smtClean="0">
                <a:latin typeface="Times New Roman" panose="02020603050405020304" pitchFamily="18" charset="0"/>
                <a:cs typeface="Times New Roman" panose="02020603050405020304" pitchFamily="18" charset="0"/>
              </a:rPr>
              <a:t>fp</a:t>
            </a:r>
            <a:r>
              <a:rPr lang="en-IN" dirty="0" smtClean="0">
                <a:latin typeface="Times New Roman" panose="02020603050405020304" pitchFamily="18" charset="0"/>
                <a:cs typeface="Times New Roman" panose="02020603050405020304" pitchFamily="18" charset="0"/>
              </a:rPr>
              <a:t>;       /* pointer to a float */</a:t>
            </a:r>
          </a:p>
          <a:p>
            <a:pPr marL="900113" indent="-628650">
              <a:buFont typeface="Wingdings" panose="05000000000000000000" pitchFamily="2" charset="2"/>
              <a:buChar char="q"/>
            </a:pPr>
            <a:r>
              <a:rPr lang="en-IN" dirty="0" smtClean="0">
                <a:latin typeface="Times New Roman" panose="02020603050405020304" pitchFamily="18" charset="0"/>
                <a:cs typeface="Times New Roman" panose="02020603050405020304" pitchFamily="18" charset="0"/>
              </a:rPr>
              <a:t>char   *</a:t>
            </a:r>
            <a:r>
              <a:rPr lang="en-IN" dirty="0" err="1" smtClean="0">
                <a:latin typeface="Times New Roman" panose="02020603050405020304" pitchFamily="18" charset="0"/>
                <a:cs typeface="Times New Roman" panose="02020603050405020304" pitchFamily="18" charset="0"/>
              </a:rPr>
              <a:t>ch</a:t>
            </a:r>
            <a:r>
              <a:rPr lang="en-IN" dirty="0" smtClean="0">
                <a:latin typeface="Times New Roman" panose="02020603050405020304" pitchFamily="18" charset="0"/>
                <a:cs typeface="Times New Roman" panose="02020603050405020304" pitchFamily="18" charset="0"/>
              </a:rPr>
              <a:t>       /* pointer to a character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26430749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9707"/>
            <a:ext cx="10515600" cy="492125"/>
          </a:xfrm>
        </p:spPr>
        <p:txBody>
          <a:bodyPr>
            <a:normAutofit/>
          </a:bodyPr>
          <a:lstStyle/>
          <a:p>
            <a:r>
              <a:rPr lang="en-IN" sz="2400" b="1" dirty="0" smtClean="0">
                <a:latin typeface="Times New Roman" panose="02020603050405020304" pitchFamily="18" charset="0"/>
                <a:cs typeface="Times New Roman" panose="02020603050405020304" pitchFamily="18" charset="0"/>
              </a:rPr>
              <a:t>How to Use Pointers?</a:t>
            </a:r>
            <a:endParaRPr lang="en-IN"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839788"/>
            <a:ext cx="10515600" cy="5861050"/>
          </a:xfrm>
        </p:spPr>
        <p:txBody>
          <a:bodyPr>
            <a:noAutofit/>
          </a:bodyPr>
          <a:lstStyle/>
          <a:p>
            <a:pPr marL="0" indent="0">
              <a:lnSpc>
                <a:spcPct val="120000"/>
              </a:lnSpc>
              <a:spcBef>
                <a:spcPts val="0"/>
              </a:spcBef>
              <a:buNone/>
            </a:pPr>
            <a:r>
              <a:rPr lang="en-IN" sz="2400" dirty="0" smtClean="0">
                <a:latin typeface="Times New Roman" panose="02020603050405020304" pitchFamily="18" charset="0"/>
                <a:cs typeface="Times New Roman" panose="02020603050405020304" pitchFamily="18" charset="0"/>
              </a:rPr>
              <a:t>#include &lt;stdio.h&gt;</a:t>
            </a:r>
          </a:p>
          <a:p>
            <a:pPr marL="0" indent="0">
              <a:lnSpc>
                <a:spcPct val="120000"/>
              </a:lnSpc>
              <a:spcBef>
                <a:spcPts val="0"/>
              </a:spcBef>
              <a:buNone/>
            </a:pPr>
            <a:r>
              <a:rPr lang="en-IN" sz="2400" dirty="0" smtClean="0">
                <a:latin typeface="Times New Roman" panose="02020603050405020304" pitchFamily="18" charset="0"/>
                <a:cs typeface="Times New Roman" panose="02020603050405020304" pitchFamily="18" charset="0"/>
              </a:rPr>
              <a:t>void main () </a:t>
            </a:r>
          </a:p>
          <a:p>
            <a:pPr marL="0" indent="0">
              <a:lnSpc>
                <a:spcPct val="120000"/>
              </a:lnSpc>
              <a:spcBef>
                <a:spcPts val="0"/>
              </a:spcBef>
              <a:buNone/>
            </a:pPr>
            <a:r>
              <a:rPr lang="en-IN" sz="2400" dirty="0" smtClean="0">
                <a:latin typeface="Times New Roman" panose="02020603050405020304" pitchFamily="18" charset="0"/>
                <a:cs typeface="Times New Roman" panose="02020603050405020304" pitchFamily="18" charset="0"/>
              </a:rPr>
              <a:t>{</a:t>
            </a:r>
          </a:p>
          <a:p>
            <a:pPr marL="0" indent="0">
              <a:lnSpc>
                <a:spcPct val="120000"/>
              </a:lnSpc>
              <a:spcBef>
                <a:spcPts val="0"/>
              </a:spcBef>
              <a:buNone/>
            </a:pPr>
            <a:r>
              <a:rPr lang="en-IN" sz="2400" dirty="0" smtClean="0">
                <a:latin typeface="Times New Roman" panose="02020603050405020304" pitchFamily="18" charset="0"/>
                <a:cs typeface="Times New Roman" panose="02020603050405020304" pitchFamily="18" charset="0"/>
              </a:rPr>
              <a:t>   int  </a:t>
            </a:r>
            <a:r>
              <a:rPr lang="en-IN" sz="2400" dirty="0" err="1" smtClean="0">
                <a:latin typeface="Times New Roman" panose="02020603050405020304" pitchFamily="18" charset="0"/>
                <a:cs typeface="Times New Roman" panose="02020603050405020304" pitchFamily="18" charset="0"/>
              </a:rPr>
              <a:t>var</a:t>
            </a:r>
            <a:r>
              <a:rPr lang="en-IN" sz="2400" dirty="0" smtClean="0">
                <a:latin typeface="Times New Roman" panose="02020603050405020304" pitchFamily="18" charset="0"/>
                <a:cs typeface="Times New Roman" panose="02020603050405020304" pitchFamily="18" charset="0"/>
              </a:rPr>
              <a:t> = 20;   </a:t>
            </a:r>
            <a:r>
              <a:rPr lang="en-IN" sz="2400" dirty="0" smtClean="0">
                <a:solidFill>
                  <a:srgbClr val="00B050"/>
                </a:solidFill>
                <a:latin typeface="Times New Roman" panose="02020603050405020304" pitchFamily="18" charset="0"/>
                <a:cs typeface="Times New Roman" panose="02020603050405020304" pitchFamily="18" charset="0"/>
              </a:rPr>
              <a:t>/* actual variable declaration */</a:t>
            </a:r>
          </a:p>
          <a:p>
            <a:pPr marL="0" indent="0">
              <a:lnSpc>
                <a:spcPct val="120000"/>
              </a:lnSpc>
              <a:spcBef>
                <a:spcPts val="0"/>
              </a:spcBef>
              <a:buNone/>
            </a:pPr>
            <a:r>
              <a:rPr lang="en-IN" sz="2400" dirty="0" smtClean="0">
                <a:latin typeface="Times New Roman" panose="02020603050405020304" pitchFamily="18" charset="0"/>
                <a:cs typeface="Times New Roman" panose="02020603050405020304" pitchFamily="18" charset="0"/>
              </a:rPr>
              <a:t>   int  *</a:t>
            </a:r>
            <a:r>
              <a:rPr lang="en-IN" sz="2400" dirty="0" err="1" smtClean="0">
                <a:latin typeface="Times New Roman" panose="02020603050405020304" pitchFamily="18" charset="0"/>
                <a:cs typeface="Times New Roman" panose="02020603050405020304" pitchFamily="18" charset="0"/>
              </a:rPr>
              <a:t>ip</a:t>
            </a:r>
            <a:r>
              <a:rPr lang="en-IN" sz="2400" dirty="0" smtClean="0">
                <a:latin typeface="Times New Roman" panose="02020603050405020304" pitchFamily="18" charset="0"/>
                <a:cs typeface="Times New Roman" panose="02020603050405020304" pitchFamily="18" charset="0"/>
              </a:rPr>
              <a:t>;        </a:t>
            </a:r>
            <a:r>
              <a:rPr lang="en-IN" sz="2400" dirty="0" smtClean="0">
                <a:solidFill>
                  <a:srgbClr val="00B050"/>
                </a:solidFill>
                <a:latin typeface="Times New Roman" panose="02020603050405020304" pitchFamily="18" charset="0"/>
                <a:cs typeface="Times New Roman" panose="02020603050405020304" pitchFamily="18" charset="0"/>
              </a:rPr>
              <a:t>/* pointer variable declaration */</a:t>
            </a:r>
          </a:p>
          <a:p>
            <a:pPr marL="0" indent="0">
              <a:lnSpc>
                <a:spcPct val="120000"/>
              </a:lnSpc>
              <a:spcBef>
                <a:spcPts val="0"/>
              </a:spcBef>
              <a:buNone/>
            </a:pPr>
            <a:r>
              <a:rPr lang="en-IN" sz="2400" dirty="0" smtClean="0">
                <a:latin typeface="Times New Roman" panose="02020603050405020304" pitchFamily="18" charset="0"/>
                <a:cs typeface="Times New Roman" panose="02020603050405020304" pitchFamily="18" charset="0"/>
              </a:rPr>
              <a:t>   </a:t>
            </a:r>
            <a:r>
              <a:rPr lang="en-IN" sz="2400" dirty="0" err="1" smtClean="0">
                <a:latin typeface="Times New Roman" panose="02020603050405020304" pitchFamily="18" charset="0"/>
                <a:cs typeface="Times New Roman" panose="02020603050405020304" pitchFamily="18" charset="0"/>
              </a:rPr>
              <a:t>ip</a:t>
            </a:r>
            <a:r>
              <a:rPr lang="en-IN" sz="2400" dirty="0" smtClean="0">
                <a:latin typeface="Times New Roman" panose="02020603050405020304" pitchFamily="18" charset="0"/>
                <a:cs typeface="Times New Roman" panose="02020603050405020304" pitchFamily="18" charset="0"/>
              </a:rPr>
              <a:t> = &amp;</a:t>
            </a:r>
            <a:r>
              <a:rPr lang="en-IN" sz="2400" dirty="0" err="1" smtClean="0">
                <a:latin typeface="Times New Roman" panose="02020603050405020304" pitchFamily="18" charset="0"/>
                <a:cs typeface="Times New Roman" panose="02020603050405020304" pitchFamily="18" charset="0"/>
              </a:rPr>
              <a:t>var</a:t>
            </a:r>
            <a:r>
              <a:rPr lang="en-IN" sz="2400" dirty="0" smtClean="0">
                <a:latin typeface="Times New Roman" panose="02020603050405020304" pitchFamily="18" charset="0"/>
                <a:cs typeface="Times New Roman" panose="02020603050405020304" pitchFamily="18" charset="0"/>
              </a:rPr>
              <a:t>;  </a:t>
            </a:r>
            <a:r>
              <a:rPr lang="en-IN" sz="2400" dirty="0" smtClean="0">
                <a:solidFill>
                  <a:srgbClr val="00B050"/>
                </a:solidFill>
                <a:latin typeface="Times New Roman" panose="02020603050405020304" pitchFamily="18" charset="0"/>
                <a:cs typeface="Times New Roman" panose="02020603050405020304" pitchFamily="18" charset="0"/>
              </a:rPr>
              <a:t>/* store address of </a:t>
            </a:r>
            <a:r>
              <a:rPr lang="en-IN" sz="2400" dirty="0" err="1" smtClean="0">
                <a:solidFill>
                  <a:srgbClr val="00B050"/>
                </a:solidFill>
                <a:latin typeface="Times New Roman" panose="02020603050405020304" pitchFamily="18" charset="0"/>
                <a:cs typeface="Times New Roman" panose="02020603050405020304" pitchFamily="18" charset="0"/>
              </a:rPr>
              <a:t>var</a:t>
            </a:r>
            <a:r>
              <a:rPr lang="en-IN" sz="2400" dirty="0" smtClean="0">
                <a:solidFill>
                  <a:srgbClr val="00B050"/>
                </a:solidFill>
                <a:latin typeface="Times New Roman" panose="02020603050405020304" pitchFamily="18" charset="0"/>
                <a:cs typeface="Times New Roman" panose="02020603050405020304" pitchFamily="18" charset="0"/>
              </a:rPr>
              <a:t> in pointer variable*/</a:t>
            </a:r>
          </a:p>
          <a:p>
            <a:pPr marL="0" indent="0">
              <a:lnSpc>
                <a:spcPct val="120000"/>
              </a:lnSpc>
              <a:spcBef>
                <a:spcPts val="0"/>
              </a:spcBef>
              <a:buNone/>
            </a:pPr>
            <a:r>
              <a:rPr lang="en-IN" sz="2400" dirty="0" smtClean="0">
                <a:latin typeface="Times New Roman" panose="02020603050405020304" pitchFamily="18" charset="0"/>
                <a:cs typeface="Times New Roman" panose="02020603050405020304" pitchFamily="18" charset="0"/>
              </a:rPr>
              <a:t>   printf(“\</a:t>
            </a:r>
            <a:r>
              <a:rPr lang="en-IN" sz="2400" dirty="0" err="1" smtClean="0">
                <a:solidFill>
                  <a:srgbClr val="FF0000"/>
                </a:solidFill>
                <a:latin typeface="Times New Roman" panose="02020603050405020304" pitchFamily="18" charset="0"/>
                <a:cs typeface="Times New Roman" panose="02020603050405020304" pitchFamily="18" charset="0"/>
              </a:rPr>
              <a:t>nAddress</a:t>
            </a:r>
            <a:r>
              <a:rPr lang="en-IN" sz="2400" dirty="0" smtClean="0">
                <a:solidFill>
                  <a:srgbClr val="FF0000"/>
                </a:solidFill>
                <a:latin typeface="Times New Roman" panose="02020603050405020304" pitchFamily="18" charset="0"/>
                <a:cs typeface="Times New Roman" panose="02020603050405020304" pitchFamily="18" charset="0"/>
              </a:rPr>
              <a:t> of </a:t>
            </a:r>
            <a:r>
              <a:rPr lang="en-IN" sz="2400" dirty="0" err="1" smtClean="0">
                <a:solidFill>
                  <a:srgbClr val="FF0000"/>
                </a:solidFill>
                <a:latin typeface="Times New Roman" panose="02020603050405020304" pitchFamily="18" charset="0"/>
                <a:cs typeface="Times New Roman" panose="02020603050405020304" pitchFamily="18" charset="0"/>
              </a:rPr>
              <a:t>var</a:t>
            </a:r>
            <a:r>
              <a:rPr lang="en-IN" sz="2400" dirty="0" smtClean="0">
                <a:solidFill>
                  <a:srgbClr val="FF0000"/>
                </a:solidFill>
                <a:latin typeface="Times New Roman" panose="02020603050405020304" pitchFamily="18" charset="0"/>
                <a:cs typeface="Times New Roman" panose="02020603050405020304" pitchFamily="18" charset="0"/>
              </a:rPr>
              <a:t> variable</a:t>
            </a:r>
            <a:r>
              <a:rPr lang="en-IN" sz="2400" dirty="0" smtClean="0">
                <a:latin typeface="Times New Roman" panose="02020603050405020304" pitchFamily="18" charset="0"/>
                <a:cs typeface="Times New Roman" panose="02020603050405020304" pitchFamily="18" charset="0"/>
              </a:rPr>
              <a:t>: %x", &amp;</a:t>
            </a:r>
            <a:r>
              <a:rPr lang="en-IN" sz="2400" dirty="0" err="1" smtClean="0">
                <a:latin typeface="Times New Roman" panose="02020603050405020304" pitchFamily="18" charset="0"/>
                <a:cs typeface="Times New Roman" panose="02020603050405020304" pitchFamily="18" charset="0"/>
              </a:rPr>
              <a:t>var</a:t>
            </a:r>
            <a:r>
              <a:rPr lang="en-IN" sz="2400" dirty="0" smtClean="0">
                <a:latin typeface="Times New Roman" panose="02020603050405020304" pitchFamily="18" charset="0"/>
                <a:cs typeface="Times New Roman" panose="02020603050405020304" pitchFamily="18" charset="0"/>
              </a:rPr>
              <a:t>);</a:t>
            </a:r>
          </a:p>
          <a:p>
            <a:pPr marL="0" indent="0">
              <a:lnSpc>
                <a:spcPct val="120000"/>
              </a:lnSpc>
              <a:spcBef>
                <a:spcPts val="0"/>
              </a:spcBef>
              <a:buNone/>
            </a:pPr>
            <a:r>
              <a:rPr lang="en-IN" sz="2400" dirty="0" smtClean="0">
                <a:solidFill>
                  <a:srgbClr val="00B050"/>
                </a:solidFill>
                <a:latin typeface="Times New Roman" panose="02020603050405020304" pitchFamily="18" charset="0"/>
                <a:cs typeface="Times New Roman" panose="02020603050405020304" pitchFamily="18" charset="0"/>
              </a:rPr>
              <a:t>   /* address stored in pointer variable */</a:t>
            </a:r>
          </a:p>
          <a:p>
            <a:pPr marL="0" indent="0">
              <a:lnSpc>
                <a:spcPct val="120000"/>
              </a:lnSpc>
              <a:spcBef>
                <a:spcPts val="0"/>
              </a:spcBef>
              <a:buNone/>
            </a:pPr>
            <a:r>
              <a:rPr lang="en-IN" sz="2400" dirty="0" smtClean="0">
                <a:latin typeface="Times New Roman" panose="02020603050405020304" pitchFamily="18" charset="0"/>
                <a:cs typeface="Times New Roman" panose="02020603050405020304" pitchFamily="18" charset="0"/>
              </a:rPr>
              <a:t>   printf("\</a:t>
            </a:r>
            <a:r>
              <a:rPr lang="en-IN" sz="2400" dirty="0" err="1" smtClean="0">
                <a:solidFill>
                  <a:srgbClr val="FF0000"/>
                </a:solidFill>
                <a:latin typeface="Times New Roman" panose="02020603050405020304" pitchFamily="18" charset="0"/>
                <a:cs typeface="Times New Roman" panose="02020603050405020304" pitchFamily="18" charset="0"/>
              </a:rPr>
              <a:t>nAddress</a:t>
            </a:r>
            <a:r>
              <a:rPr lang="en-IN" sz="2400" dirty="0" smtClean="0">
                <a:solidFill>
                  <a:srgbClr val="FF0000"/>
                </a:solidFill>
                <a:latin typeface="Times New Roman" panose="02020603050405020304" pitchFamily="18" charset="0"/>
                <a:cs typeface="Times New Roman" panose="02020603050405020304" pitchFamily="18" charset="0"/>
              </a:rPr>
              <a:t> stored in </a:t>
            </a:r>
            <a:r>
              <a:rPr lang="en-IN" sz="2400" dirty="0" err="1" smtClean="0">
                <a:solidFill>
                  <a:srgbClr val="FF0000"/>
                </a:solidFill>
                <a:latin typeface="Times New Roman" panose="02020603050405020304" pitchFamily="18" charset="0"/>
                <a:cs typeface="Times New Roman" panose="02020603050405020304" pitchFamily="18" charset="0"/>
              </a:rPr>
              <a:t>ip</a:t>
            </a:r>
            <a:r>
              <a:rPr lang="en-IN" sz="2400" dirty="0" smtClean="0">
                <a:solidFill>
                  <a:srgbClr val="FF0000"/>
                </a:solidFill>
                <a:latin typeface="Times New Roman" panose="02020603050405020304" pitchFamily="18" charset="0"/>
                <a:cs typeface="Times New Roman" panose="02020603050405020304" pitchFamily="18" charset="0"/>
              </a:rPr>
              <a:t> variable</a:t>
            </a:r>
            <a:r>
              <a:rPr lang="en-IN" sz="2400" dirty="0" smtClean="0">
                <a:latin typeface="Times New Roman" panose="02020603050405020304" pitchFamily="18" charset="0"/>
                <a:cs typeface="Times New Roman" panose="02020603050405020304" pitchFamily="18" charset="0"/>
              </a:rPr>
              <a:t>: %x", </a:t>
            </a:r>
            <a:r>
              <a:rPr lang="en-IN" sz="2400" dirty="0" err="1" smtClean="0">
                <a:latin typeface="Times New Roman" panose="02020603050405020304" pitchFamily="18" charset="0"/>
                <a:cs typeface="Times New Roman" panose="02020603050405020304" pitchFamily="18" charset="0"/>
              </a:rPr>
              <a:t>ip</a:t>
            </a:r>
            <a:r>
              <a:rPr lang="en-IN" sz="2400" dirty="0" smtClean="0">
                <a:latin typeface="Times New Roman" panose="02020603050405020304" pitchFamily="18" charset="0"/>
                <a:cs typeface="Times New Roman" panose="02020603050405020304" pitchFamily="18" charset="0"/>
              </a:rPr>
              <a:t>);</a:t>
            </a:r>
          </a:p>
          <a:p>
            <a:pPr marL="0" indent="0">
              <a:lnSpc>
                <a:spcPct val="120000"/>
              </a:lnSpc>
              <a:spcBef>
                <a:spcPts val="0"/>
              </a:spcBef>
              <a:buNone/>
            </a:pPr>
            <a:r>
              <a:rPr lang="en-IN" sz="2400" dirty="0" smtClean="0">
                <a:solidFill>
                  <a:srgbClr val="00B050"/>
                </a:solidFill>
                <a:latin typeface="Times New Roman" panose="02020603050405020304" pitchFamily="18" charset="0"/>
                <a:cs typeface="Times New Roman" panose="02020603050405020304" pitchFamily="18" charset="0"/>
              </a:rPr>
              <a:t>   /* access the value using the pointer */</a:t>
            </a:r>
          </a:p>
          <a:p>
            <a:pPr marL="0" indent="0">
              <a:lnSpc>
                <a:spcPct val="120000"/>
              </a:lnSpc>
              <a:spcBef>
                <a:spcPts val="0"/>
              </a:spcBef>
              <a:buNone/>
            </a:pPr>
            <a:r>
              <a:rPr lang="en-IN" sz="2400" dirty="0" smtClean="0">
                <a:latin typeface="Times New Roman" panose="02020603050405020304" pitchFamily="18" charset="0"/>
                <a:cs typeface="Times New Roman" panose="02020603050405020304" pitchFamily="18" charset="0"/>
              </a:rPr>
              <a:t>   printf("\</a:t>
            </a:r>
            <a:r>
              <a:rPr lang="en-IN" sz="2400" dirty="0" err="1" smtClean="0">
                <a:solidFill>
                  <a:srgbClr val="FF0000"/>
                </a:solidFill>
                <a:latin typeface="Times New Roman" panose="02020603050405020304" pitchFamily="18" charset="0"/>
                <a:cs typeface="Times New Roman" panose="02020603050405020304" pitchFamily="18" charset="0"/>
              </a:rPr>
              <a:t>nValue</a:t>
            </a:r>
            <a:r>
              <a:rPr lang="en-IN" sz="2400" dirty="0" smtClean="0">
                <a:solidFill>
                  <a:srgbClr val="FF0000"/>
                </a:solidFill>
                <a:latin typeface="Times New Roman" panose="02020603050405020304" pitchFamily="18" charset="0"/>
                <a:cs typeface="Times New Roman" panose="02020603050405020304" pitchFamily="18" charset="0"/>
              </a:rPr>
              <a:t> of *</a:t>
            </a:r>
            <a:r>
              <a:rPr lang="en-IN" sz="2400" dirty="0" err="1" smtClean="0">
                <a:solidFill>
                  <a:srgbClr val="FF0000"/>
                </a:solidFill>
                <a:latin typeface="Times New Roman" panose="02020603050405020304" pitchFamily="18" charset="0"/>
                <a:cs typeface="Times New Roman" panose="02020603050405020304" pitchFamily="18" charset="0"/>
              </a:rPr>
              <a:t>ip</a:t>
            </a:r>
            <a:r>
              <a:rPr lang="en-IN" sz="2400" dirty="0" smtClean="0">
                <a:solidFill>
                  <a:srgbClr val="FF0000"/>
                </a:solidFill>
                <a:latin typeface="Times New Roman" panose="02020603050405020304" pitchFamily="18" charset="0"/>
                <a:cs typeface="Times New Roman" panose="02020603050405020304" pitchFamily="18" charset="0"/>
              </a:rPr>
              <a:t> variable</a:t>
            </a:r>
            <a:r>
              <a:rPr lang="en-IN" sz="2400" dirty="0" smtClean="0">
                <a:latin typeface="Times New Roman" panose="02020603050405020304" pitchFamily="18" charset="0"/>
                <a:cs typeface="Times New Roman" panose="02020603050405020304" pitchFamily="18" charset="0"/>
              </a:rPr>
              <a:t>: %d", *</a:t>
            </a:r>
            <a:r>
              <a:rPr lang="en-IN" sz="2400" dirty="0" err="1" smtClean="0">
                <a:latin typeface="Times New Roman" panose="02020603050405020304" pitchFamily="18" charset="0"/>
                <a:cs typeface="Times New Roman" panose="02020603050405020304" pitchFamily="18" charset="0"/>
              </a:rPr>
              <a:t>ip</a:t>
            </a:r>
            <a:r>
              <a:rPr lang="en-IN" sz="2400" dirty="0" smtClean="0">
                <a:latin typeface="Times New Roman" panose="02020603050405020304" pitchFamily="18" charset="0"/>
                <a:cs typeface="Times New Roman" panose="02020603050405020304" pitchFamily="18" charset="0"/>
              </a:rPr>
              <a:t>);</a:t>
            </a:r>
          </a:p>
          <a:p>
            <a:pPr marL="0" indent="0">
              <a:lnSpc>
                <a:spcPct val="120000"/>
              </a:lnSpc>
              <a:spcBef>
                <a:spcPts val="0"/>
              </a:spcBef>
              <a:buNone/>
            </a:pPr>
            <a:r>
              <a:rPr lang="en-IN" sz="2400" dirty="0" smtClean="0">
                <a:latin typeface="Times New Roman" panose="02020603050405020304" pitchFamily="18" charset="0"/>
                <a:cs typeface="Times New Roman" panose="02020603050405020304" pitchFamily="18" charset="0"/>
              </a:rPr>
              <a:t>   getch();</a:t>
            </a:r>
          </a:p>
          <a:p>
            <a:pPr marL="0" indent="0">
              <a:lnSpc>
                <a:spcPct val="120000"/>
              </a:lnSpc>
              <a:spcBef>
                <a:spcPts val="0"/>
              </a:spcBef>
              <a:buNone/>
            </a:pPr>
            <a:r>
              <a:rPr lang="en-IN" sz="2400" dirty="0" smtClean="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7457515" y="1504950"/>
            <a:ext cx="4734485" cy="952500"/>
          </a:xfrm>
          <a:prstGeom prst="rect">
            <a:avLst/>
          </a:prstGeom>
        </p:spPr>
      </p:pic>
      <p:sp>
        <p:nvSpPr>
          <p:cNvPr id="5" name="TextBox 4"/>
          <p:cNvSpPr txBox="1"/>
          <p:nvPr/>
        </p:nvSpPr>
        <p:spPr>
          <a:xfrm>
            <a:off x="7457515" y="915134"/>
            <a:ext cx="2114550" cy="400110"/>
          </a:xfrm>
          <a:prstGeom prst="rect">
            <a:avLst/>
          </a:prstGeom>
          <a:solidFill>
            <a:srgbClr val="FFFF00"/>
          </a:solidFill>
        </p:spPr>
        <p:txBody>
          <a:bodyPr wrap="square" rtlCol="0">
            <a:spAutoFit/>
          </a:bodyPr>
          <a:lstStyle/>
          <a:p>
            <a:r>
              <a:rPr lang="en-IN" sz="2000" dirty="0" smtClean="0">
                <a:latin typeface="Times New Roman" panose="02020603050405020304" pitchFamily="18" charset="0"/>
                <a:cs typeface="Times New Roman" panose="02020603050405020304" pitchFamily="18" charset="0"/>
              </a:rPr>
              <a:t>Output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81868083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79413"/>
            <a:ext cx="10515600" cy="549275"/>
          </a:xfrm>
        </p:spPr>
        <p:txBody>
          <a:bodyPr>
            <a:normAutofit/>
          </a:bodyPr>
          <a:lstStyle/>
          <a:p>
            <a:r>
              <a:rPr lang="en-IN" sz="2800" b="1" dirty="0" smtClean="0">
                <a:latin typeface="Times New Roman" panose="02020603050405020304" pitchFamily="18" charset="0"/>
                <a:cs typeface="Times New Roman" panose="02020603050405020304" pitchFamily="18" charset="0"/>
              </a:rPr>
              <a:t>NULL Pointers</a:t>
            </a:r>
            <a:endParaRPr lang="en-IN" sz="2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300163"/>
            <a:ext cx="10515600" cy="4876800"/>
          </a:xfrm>
        </p:spPr>
        <p:txBody>
          <a:bodyPr>
            <a:normAutofit fontScale="77500" lnSpcReduction="20000"/>
          </a:bodyPr>
          <a:lstStyle/>
          <a:p>
            <a:pPr algn="just">
              <a:lnSpc>
                <a:spcPct val="150000"/>
              </a:lnSpc>
              <a:spcBef>
                <a:spcPts val="0"/>
              </a:spcBef>
            </a:pPr>
            <a:r>
              <a:rPr lang="en-IN" dirty="0" smtClean="0">
                <a:latin typeface="Times New Roman" panose="02020603050405020304" pitchFamily="18" charset="0"/>
                <a:cs typeface="Times New Roman" panose="02020603050405020304" pitchFamily="18" charset="0"/>
              </a:rPr>
              <a:t>It is always a good practice to assign a NULL value to a pointer variable in case you do not have an exact address to be assigned. </a:t>
            </a:r>
          </a:p>
          <a:p>
            <a:pPr algn="just">
              <a:lnSpc>
                <a:spcPct val="150000"/>
              </a:lnSpc>
              <a:spcBef>
                <a:spcPts val="0"/>
              </a:spcBef>
            </a:pPr>
            <a:r>
              <a:rPr lang="en-IN" dirty="0" smtClean="0">
                <a:latin typeface="Times New Roman" panose="02020603050405020304" pitchFamily="18" charset="0"/>
                <a:cs typeface="Times New Roman" panose="02020603050405020304" pitchFamily="18" charset="0"/>
              </a:rPr>
              <a:t>This is done at the time of variable declaration. A pointer that is assigned NULL is called a null pointer.</a:t>
            </a:r>
          </a:p>
          <a:p>
            <a:pPr algn="just">
              <a:lnSpc>
                <a:spcPct val="150000"/>
              </a:lnSpc>
              <a:spcBef>
                <a:spcPts val="0"/>
              </a:spcBef>
            </a:pPr>
            <a:r>
              <a:rPr lang="en-IN" dirty="0" smtClean="0">
                <a:solidFill>
                  <a:srgbClr val="0070C0"/>
                </a:solidFill>
                <a:latin typeface="Times New Roman" panose="02020603050405020304" pitchFamily="18" charset="0"/>
                <a:cs typeface="Times New Roman" panose="02020603050405020304" pitchFamily="18" charset="0"/>
              </a:rPr>
              <a:t>Example:</a:t>
            </a:r>
          </a:p>
          <a:p>
            <a:pPr marL="0" indent="0" algn="just">
              <a:lnSpc>
                <a:spcPct val="120000"/>
              </a:lnSpc>
              <a:spcBef>
                <a:spcPts val="0"/>
              </a:spcBef>
              <a:buNone/>
            </a:pPr>
            <a:r>
              <a:rPr lang="en-IN" dirty="0" smtClean="0">
                <a:latin typeface="Times New Roman" panose="02020603050405020304" pitchFamily="18" charset="0"/>
                <a:cs typeface="Times New Roman" panose="02020603050405020304" pitchFamily="18" charset="0"/>
              </a:rPr>
              <a:t>#include &lt;stdio.h&gt;</a:t>
            </a:r>
          </a:p>
          <a:p>
            <a:pPr marL="0" indent="0" algn="just">
              <a:lnSpc>
                <a:spcPct val="120000"/>
              </a:lnSpc>
              <a:spcBef>
                <a:spcPts val="0"/>
              </a:spcBef>
              <a:buNone/>
            </a:pPr>
            <a:r>
              <a:rPr lang="en-IN" dirty="0" smtClean="0">
                <a:latin typeface="Times New Roman" panose="02020603050405020304" pitchFamily="18" charset="0"/>
                <a:cs typeface="Times New Roman" panose="02020603050405020304" pitchFamily="18" charset="0"/>
              </a:rPr>
              <a:t>int main () </a:t>
            </a:r>
          </a:p>
          <a:p>
            <a:pPr marL="0" indent="0" algn="just">
              <a:lnSpc>
                <a:spcPct val="120000"/>
              </a:lnSpc>
              <a:spcBef>
                <a:spcPts val="0"/>
              </a:spcBef>
              <a:buNone/>
            </a:pPr>
            <a:r>
              <a:rPr lang="en-IN" dirty="0" smtClean="0">
                <a:latin typeface="Times New Roman" panose="02020603050405020304" pitchFamily="18" charset="0"/>
                <a:cs typeface="Times New Roman" panose="02020603050405020304" pitchFamily="18" charset="0"/>
              </a:rPr>
              <a:t>{</a:t>
            </a:r>
          </a:p>
          <a:p>
            <a:pPr marL="0" indent="0" algn="just">
              <a:lnSpc>
                <a:spcPct val="120000"/>
              </a:lnSpc>
              <a:spcBef>
                <a:spcPts val="0"/>
              </a:spcBef>
              <a:buNone/>
            </a:pPr>
            <a:r>
              <a:rPr lang="en-IN" dirty="0" smtClean="0">
                <a:latin typeface="Times New Roman" panose="02020603050405020304" pitchFamily="18" charset="0"/>
                <a:cs typeface="Times New Roman" panose="02020603050405020304" pitchFamily="18" charset="0"/>
              </a:rPr>
              <a:t>   int  *</a:t>
            </a:r>
            <a:r>
              <a:rPr lang="en-IN" dirty="0" err="1" smtClean="0">
                <a:latin typeface="Times New Roman" panose="02020603050405020304" pitchFamily="18" charset="0"/>
                <a:cs typeface="Times New Roman" panose="02020603050405020304" pitchFamily="18" charset="0"/>
              </a:rPr>
              <a:t>ptr</a:t>
            </a:r>
            <a:r>
              <a:rPr lang="en-IN" dirty="0" smtClean="0">
                <a:latin typeface="Times New Roman" panose="02020603050405020304" pitchFamily="18" charset="0"/>
                <a:cs typeface="Times New Roman" panose="02020603050405020304" pitchFamily="18" charset="0"/>
              </a:rPr>
              <a:t> = NULL;</a:t>
            </a:r>
          </a:p>
          <a:p>
            <a:pPr marL="0" indent="0" algn="just">
              <a:lnSpc>
                <a:spcPct val="120000"/>
              </a:lnSpc>
              <a:spcBef>
                <a:spcPts val="0"/>
              </a:spcBef>
              <a:buNone/>
            </a:pPr>
            <a:r>
              <a:rPr lang="en-IN" dirty="0" smtClean="0">
                <a:latin typeface="Times New Roman" panose="02020603050405020304" pitchFamily="18" charset="0"/>
                <a:cs typeface="Times New Roman" panose="02020603050405020304" pitchFamily="18" charset="0"/>
              </a:rPr>
              <a:t>   printf(“\</a:t>
            </a:r>
            <a:r>
              <a:rPr lang="en-IN" dirty="0" err="1" smtClean="0">
                <a:latin typeface="Times New Roman" panose="02020603050405020304" pitchFamily="18" charset="0"/>
                <a:cs typeface="Times New Roman" panose="02020603050405020304" pitchFamily="18" charset="0"/>
              </a:rPr>
              <a:t>nThe</a:t>
            </a:r>
            <a:r>
              <a:rPr lang="en-IN" dirty="0" smtClean="0">
                <a:latin typeface="Times New Roman" panose="02020603050405020304" pitchFamily="18" charset="0"/>
                <a:cs typeface="Times New Roman" panose="02020603050405020304" pitchFamily="18" charset="0"/>
              </a:rPr>
              <a:t> value of </a:t>
            </a:r>
            <a:r>
              <a:rPr lang="en-IN" dirty="0" err="1" smtClean="0">
                <a:latin typeface="Times New Roman" panose="02020603050405020304" pitchFamily="18" charset="0"/>
                <a:cs typeface="Times New Roman" panose="02020603050405020304" pitchFamily="18" charset="0"/>
              </a:rPr>
              <a:t>ptr</a:t>
            </a:r>
            <a:r>
              <a:rPr lang="en-IN" dirty="0" smtClean="0">
                <a:latin typeface="Times New Roman" panose="02020603050405020304" pitchFamily="18" charset="0"/>
                <a:cs typeface="Times New Roman" panose="02020603050405020304" pitchFamily="18" charset="0"/>
              </a:rPr>
              <a:t> is : %x", </a:t>
            </a:r>
            <a:r>
              <a:rPr lang="en-IN" dirty="0" err="1" smtClean="0">
                <a:latin typeface="Times New Roman" panose="02020603050405020304" pitchFamily="18" charset="0"/>
                <a:cs typeface="Times New Roman" panose="02020603050405020304" pitchFamily="18" charset="0"/>
              </a:rPr>
              <a:t>ptr</a:t>
            </a:r>
            <a:r>
              <a:rPr lang="en-IN" dirty="0" smtClean="0">
                <a:latin typeface="Times New Roman" panose="02020603050405020304" pitchFamily="18" charset="0"/>
                <a:cs typeface="Times New Roman" panose="02020603050405020304" pitchFamily="18" charset="0"/>
              </a:rPr>
              <a:t>  );</a:t>
            </a:r>
          </a:p>
          <a:p>
            <a:pPr marL="0" indent="0" algn="just">
              <a:lnSpc>
                <a:spcPct val="120000"/>
              </a:lnSpc>
              <a:spcBef>
                <a:spcPts val="0"/>
              </a:spcBef>
              <a:buNone/>
            </a:pPr>
            <a:r>
              <a:rPr lang="en-IN" dirty="0" smtClean="0">
                <a:latin typeface="Times New Roman" panose="02020603050405020304" pitchFamily="18" charset="0"/>
                <a:cs typeface="Times New Roman" panose="02020603050405020304" pitchFamily="18" charset="0"/>
              </a:rPr>
              <a:t>   return 0;</a:t>
            </a:r>
          </a:p>
          <a:p>
            <a:pPr marL="0" indent="0" algn="just">
              <a:lnSpc>
                <a:spcPct val="120000"/>
              </a:lnSpc>
              <a:spcBef>
                <a:spcPts val="0"/>
              </a:spcBef>
              <a:buNone/>
            </a:pPr>
            <a:r>
              <a:rPr lang="en-IN" dirty="0" smtClean="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7726769" y="4295775"/>
            <a:ext cx="3455581" cy="619125"/>
          </a:xfrm>
          <a:prstGeom prst="rect">
            <a:avLst/>
          </a:prstGeom>
        </p:spPr>
      </p:pic>
      <p:sp>
        <p:nvSpPr>
          <p:cNvPr id="5" name="TextBox 4"/>
          <p:cNvSpPr txBox="1"/>
          <p:nvPr/>
        </p:nvSpPr>
        <p:spPr>
          <a:xfrm>
            <a:off x="7726769" y="3709957"/>
            <a:ext cx="2114550" cy="400110"/>
          </a:xfrm>
          <a:prstGeom prst="rect">
            <a:avLst/>
          </a:prstGeom>
          <a:solidFill>
            <a:srgbClr val="FFFF00"/>
          </a:solidFill>
        </p:spPr>
        <p:txBody>
          <a:bodyPr wrap="square" rtlCol="0">
            <a:spAutoFit/>
          </a:bodyPr>
          <a:lstStyle/>
          <a:p>
            <a:r>
              <a:rPr lang="en-IN" sz="2000" dirty="0" smtClean="0">
                <a:latin typeface="Times New Roman" panose="02020603050405020304" pitchFamily="18" charset="0"/>
                <a:cs typeface="Times New Roman" panose="02020603050405020304" pitchFamily="18" charset="0"/>
              </a:rPr>
              <a:t>Output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48930527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14338"/>
            <a:ext cx="10515600" cy="5762625"/>
          </a:xfrm>
        </p:spPr>
        <p:txBody>
          <a:bodyPr>
            <a:normAutofit fontScale="85000" lnSpcReduction="10000"/>
          </a:bodyPr>
          <a:lstStyle/>
          <a:p>
            <a:pPr algn="just">
              <a:lnSpc>
                <a:spcPct val="170000"/>
              </a:lnSpc>
              <a:spcBef>
                <a:spcPts val="0"/>
              </a:spcBef>
            </a:pPr>
            <a:r>
              <a:rPr lang="en-IN" dirty="0" smtClean="0"/>
              <a:t>In most of the operating systems, programs are not permitted to access memory at </a:t>
            </a:r>
            <a:r>
              <a:rPr lang="en-IN" dirty="0" smtClean="0">
                <a:solidFill>
                  <a:srgbClr val="0070C0"/>
                </a:solidFill>
              </a:rPr>
              <a:t>address 0 because that memory is reserved by the operating system</a:t>
            </a:r>
            <a:r>
              <a:rPr lang="en-IN" dirty="0" smtClean="0"/>
              <a:t>. </a:t>
            </a:r>
          </a:p>
          <a:p>
            <a:pPr algn="just">
              <a:lnSpc>
                <a:spcPct val="170000"/>
              </a:lnSpc>
              <a:spcBef>
                <a:spcPts val="0"/>
              </a:spcBef>
            </a:pPr>
            <a:r>
              <a:rPr lang="en-IN" dirty="0" smtClean="0"/>
              <a:t>However, the memory address 0 has special significance; it signals that the pointer is not intended to point to an accessible memory location. But by convention, if a pointer contains the null (zero) value, it is assumed to point to nothing.</a:t>
            </a:r>
          </a:p>
          <a:p>
            <a:pPr algn="just">
              <a:lnSpc>
                <a:spcPct val="170000"/>
              </a:lnSpc>
              <a:spcBef>
                <a:spcPts val="0"/>
              </a:spcBef>
            </a:pPr>
            <a:r>
              <a:rPr lang="en-IN" dirty="0" smtClean="0"/>
              <a:t>To check for a null pointer, you can use an 'if' statement as follows −</a:t>
            </a:r>
          </a:p>
          <a:p>
            <a:pPr algn="just">
              <a:lnSpc>
                <a:spcPct val="170000"/>
              </a:lnSpc>
              <a:spcBef>
                <a:spcPts val="0"/>
              </a:spcBef>
            </a:pPr>
            <a:r>
              <a:rPr lang="en-IN" dirty="0" smtClean="0">
                <a:solidFill>
                  <a:srgbClr val="0070C0"/>
                </a:solidFill>
              </a:rPr>
              <a:t>if(</a:t>
            </a:r>
            <a:r>
              <a:rPr lang="en-IN" dirty="0" err="1" smtClean="0">
                <a:solidFill>
                  <a:srgbClr val="0070C0"/>
                </a:solidFill>
              </a:rPr>
              <a:t>ptr</a:t>
            </a:r>
            <a:r>
              <a:rPr lang="en-IN" dirty="0" smtClean="0">
                <a:solidFill>
                  <a:srgbClr val="0070C0"/>
                </a:solidFill>
              </a:rPr>
              <a:t>)    </a:t>
            </a:r>
            <a:r>
              <a:rPr lang="en-IN" dirty="0" smtClean="0">
                <a:solidFill>
                  <a:srgbClr val="FF0000"/>
                </a:solidFill>
              </a:rPr>
              <a:t> /* succeeds if p is not null */</a:t>
            </a:r>
          </a:p>
          <a:p>
            <a:pPr algn="just">
              <a:lnSpc>
                <a:spcPct val="170000"/>
              </a:lnSpc>
              <a:spcBef>
                <a:spcPts val="0"/>
              </a:spcBef>
            </a:pPr>
            <a:r>
              <a:rPr lang="en-IN" dirty="0" smtClean="0">
                <a:solidFill>
                  <a:srgbClr val="0070C0"/>
                </a:solidFill>
              </a:rPr>
              <a:t>if(!</a:t>
            </a:r>
            <a:r>
              <a:rPr lang="en-IN" dirty="0" err="1" smtClean="0">
                <a:solidFill>
                  <a:srgbClr val="0070C0"/>
                </a:solidFill>
              </a:rPr>
              <a:t>ptr</a:t>
            </a:r>
            <a:r>
              <a:rPr lang="en-IN" dirty="0" smtClean="0">
                <a:solidFill>
                  <a:srgbClr val="0070C0"/>
                </a:solidFill>
              </a:rPr>
              <a:t>)   </a:t>
            </a:r>
            <a:r>
              <a:rPr lang="en-IN" dirty="0" smtClean="0">
                <a:solidFill>
                  <a:srgbClr val="FF0000"/>
                </a:solidFill>
              </a:rPr>
              <a:t> /* succeeds if p is null */</a:t>
            </a:r>
            <a:endParaRPr lang="en-IN" dirty="0">
              <a:solidFill>
                <a:srgbClr val="FF0000"/>
              </a:solidFill>
            </a:endParaRPr>
          </a:p>
        </p:txBody>
      </p:sp>
    </p:spTree>
    <p:extLst>
      <p:ext uri="{BB962C8B-B14F-4D97-AF65-F5344CB8AC3E}">
        <p14:creationId xmlns:p14="http://schemas.microsoft.com/office/powerpoint/2010/main" xmlns="" val="900785218"/>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071562" y="361949"/>
            <a:ext cx="8898287" cy="5981701"/>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Tree>
    <p:extLst>
      <p:ext uri="{BB962C8B-B14F-4D97-AF65-F5344CB8AC3E}">
        <p14:creationId xmlns:p14="http://schemas.microsoft.com/office/powerpoint/2010/main" xmlns="" val="1975339530"/>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92150"/>
          </a:xfrm>
        </p:spPr>
        <p:txBody>
          <a:bodyPr>
            <a:normAutofit/>
          </a:bodyPr>
          <a:lstStyle/>
          <a:p>
            <a:r>
              <a:rPr lang="en-IN" sz="2800" b="1" dirty="0" smtClean="0">
                <a:latin typeface="Times New Roman" panose="02020603050405020304" pitchFamily="18" charset="0"/>
                <a:cs typeface="Times New Roman" panose="02020603050405020304" pitchFamily="18" charset="0"/>
              </a:rPr>
              <a:t>Pointer Expressions and Pointer Arithmetic</a:t>
            </a:r>
            <a:endParaRPr lang="en-IN" sz="2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214438"/>
            <a:ext cx="10515600" cy="4962525"/>
          </a:xfrm>
        </p:spPr>
        <p:txBody>
          <a:bodyPr>
            <a:normAutofit/>
          </a:bodyPr>
          <a:lstStyle/>
          <a:p>
            <a:r>
              <a:rPr lang="en-IN" dirty="0" smtClean="0"/>
              <a:t>A limited set of arithmetic operations can be performed on pointers. A pointer may be:</a:t>
            </a:r>
          </a:p>
          <a:p>
            <a:pPr marL="442913" indent="-442913">
              <a:buFont typeface="Wingdings" panose="05000000000000000000" pitchFamily="2" charset="2"/>
              <a:buChar char="q"/>
            </a:pPr>
            <a:r>
              <a:rPr lang="en-IN" dirty="0" smtClean="0">
                <a:solidFill>
                  <a:srgbClr val="C00000"/>
                </a:solidFill>
              </a:rPr>
              <a:t>incremented ( ++ )</a:t>
            </a:r>
          </a:p>
          <a:p>
            <a:pPr marL="442913" indent="-442913">
              <a:buFont typeface="Wingdings" panose="05000000000000000000" pitchFamily="2" charset="2"/>
              <a:buChar char="q"/>
            </a:pPr>
            <a:r>
              <a:rPr lang="en-IN" dirty="0" smtClean="0">
                <a:solidFill>
                  <a:srgbClr val="C00000"/>
                </a:solidFill>
              </a:rPr>
              <a:t>decremented ( — )</a:t>
            </a:r>
          </a:p>
          <a:p>
            <a:pPr marL="442913" indent="-442913">
              <a:buFont typeface="Wingdings" panose="05000000000000000000" pitchFamily="2" charset="2"/>
              <a:buChar char="q"/>
            </a:pPr>
            <a:r>
              <a:rPr lang="en-IN" dirty="0" smtClean="0">
                <a:solidFill>
                  <a:srgbClr val="C00000"/>
                </a:solidFill>
              </a:rPr>
              <a:t>an integer may be added to a pointer ( + or += )</a:t>
            </a:r>
          </a:p>
          <a:p>
            <a:pPr marL="442913" indent="-442913">
              <a:buFont typeface="Wingdings" panose="05000000000000000000" pitchFamily="2" charset="2"/>
              <a:buChar char="q"/>
            </a:pPr>
            <a:r>
              <a:rPr lang="en-IN" dirty="0" smtClean="0">
                <a:solidFill>
                  <a:srgbClr val="C00000"/>
                </a:solidFill>
              </a:rPr>
              <a:t>an integer may be subtracted from a pointer ( – or -= )</a:t>
            </a:r>
          </a:p>
          <a:p>
            <a:r>
              <a:rPr lang="en-IN" dirty="0" smtClean="0"/>
              <a:t>Pointer arithmetic is meaningless unless performed on an array.</a:t>
            </a:r>
          </a:p>
          <a:p>
            <a:pPr algn="just"/>
            <a:r>
              <a:rPr lang="en-IN" dirty="0">
                <a:solidFill>
                  <a:srgbClr val="0070C0"/>
                </a:solidFill>
              </a:rPr>
              <a:t>Note : </a:t>
            </a:r>
            <a:r>
              <a:rPr lang="en-IN" dirty="0" smtClean="0"/>
              <a:t>Pointers contain addresses. Adding two addresses makes no sense, because there is no idea what it would point to. </a:t>
            </a:r>
            <a:endParaRPr lang="en-IN" dirty="0"/>
          </a:p>
        </p:txBody>
      </p:sp>
    </p:spTree>
    <p:extLst>
      <p:ext uri="{BB962C8B-B14F-4D97-AF65-F5344CB8AC3E}">
        <p14:creationId xmlns:p14="http://schemas.microsoft.com/office/powerpoint/2010/main" xmlns="" val="317532818"/>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677863"/>
          </a:xfrm>
        </p:spPr>
        <p:txBody>
          <a:bodyPr>
            <a:normAutofit/>
          </a:bodyPr>
          <a:lstStyle/>
          <a:p>
            <a:r>
              <a:rPr lang="en-IN" sz="2000" b="1" dirty="0" smtClean="0">
                <a:latin typeface="Times New Roman" panose="02020603050405020304" pitchFamily="18" charset="0"/>
                <a:cs typeface="Times New Roman" panose="02020603050405020304" pitchFamily="18" charset="0"/>
              </a:rPr>
              <a:t>C program to illustrate Pointer Arithmetic </a:t>
            </a:r>
            <a:endParaRPr lang="en-IN" sz="2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549276"/>
            <a:ext cx="10515600" cy="6308724"/>
          </a:xfrm>
        </p:spPr>
        <p:txBody>
          <a:bodyPr>
            <a:noAutofit/>
          </a:bodyPr>
          <a:lstStyle/>
          <a:p>
            <a:pPr marL="0" indent="0">
              <a:lnSpc>
                <a:spcPct val="100000"/>
              </a:lnSpc>
              <a:spcBef>
                <a:spcPts val="0"/>
              </a:spcBef>
              <a:buNone/>
            </a:pPr>
            <a:r>
              <a:rPr lang="en-IN" sz="2400" dirty="0" smtClean="0">
                <a:latin typeface="Times New Roman" panose="02020603050405020304" pitchFamily="18" charset="0"/>
                <a:cs typeface="Times New Roman" panose="02020603050405020304" pitchFamily="18" charset="0"/>
              </a:rPr>
              <a:t>#include &lt;stdio.h&gt; </a:t>
            </a:r>
          </a:p>
          <a:p>
            <a:pPr marL="0" indent="0">
              <a:lnSpc>
                <a:spcPct val="100000"/>
              </a:lnSpc>
              <a:spcBef>
                <a:spcPts val="0"/>
              </a:spcBef>
              <a:buNone/>
            </a:pPr>
            <a:r>
              <a:rPr lang="en-IN" sz="2400" dirty="0" smtClean="0">
                <a:latin typeface="Times New Roman" panose="02020603050405020304" pitchFamily="18" charset="0"/>
                <a:cs typeface="Times New Roman" panose="02020603050405020304" pitchFamily="18" charset="0"/>
              </a:rPr>
              <a:t>int main() </a:t>
            </a:r>
          </a:p>
          <a:p>
            <a:pPr marL="0" indent="0">
              <a:lnSpc>
                <a:spcPct val="100000"/>
              </a:lnSpc>
              <a:spcBef>
                <a:spcPts val="0"/>
              </a:spcBef>
              <a:buNone/>
            </a:pPr>
            <a:r>
              <a:rPr lang="en-IN" sz="2400" dirty="0" smtClean="0">
                <a:latin typeface="Times New Roman" panose="02020603050405020304" pitchFamily="18" charset="0"/>
                <a:cs typeface="Times New Roman" panose="02020603050405020304" pitchFamily="18" charset="0"/>
              </a:rPr>
              <a:t>{ </a:t>
            </a:r>
          </a:p>
          <a:p>
            <a:pPr marL="0" indent="0">
              <a:lnSpc>
                <a:spcPct val="100000"/>
              </a:lnSpc>
              <a:spcBef>
                <a:spcPts val="0"/>
              </a:spcBef>
              <a:buNone/>
            </a:pPr>
            <a:r>
              <a:rPr lang="en-IN" sz="2400" dirty="0" smtClean="0">
                <a:latin typeface="Times New Roman" panose="02020603050405020304" pitchFamily="18" charset="0"/>
                <a:cs typeface="Times New Roman" panose="02020603050405020304" pitchFamily="18" charset="0"/>
              </a:rPr>
              <a:t>    </a:t>
            </a:r>
            <a:r>
              <a:rPr lang="en-IN" sz="2400" dirty="0" smtClean="0">
                <a:solidFill>
                  <a:srgbClr val="0070C0"/>
                </a:solidFill>
                <a:latin typeface="Times New Roman" panose="02020603050405020304" pitchFamily="18" charset="0"/>
                <a:cs typeface="Times New Roman" panose="02020603050405020304" pitchFamily="18" charset="0"/>
              </a:rPr>
              <a:t>// Declare an array </a:t>
            </a:r>
          </a:p>
          <a:p>
            <a:pPr marL="0" indent="0">
              <a:lnSpc>
                <a:spcPct val="100000"/>
              </a:lnSpc>
              <a:spcBef>
                <a:spcPts val="0"/>
              </a:spcBef>
              <a:buNone/>
            </a:pPr>
            <a:r>
              <a:rPr lang="en-IN" sz="2400" dirty="0" smtClean="0">
                <a:latin typeface="Times New Roman" panose="02020603050405020304" pitchFamily="18" charset="0"/>
                <a:cs typeface="Times New Roman" panose="02020603050405020304" pitchFamily="18" charset="0"/>
              </a:rPr>
              <a:t>    int v[3] = {10, 100, 200}; </a:t>
            </a:r>
          </a:p>
          <a:p>
            <a:pPr marL="0" indent="0">
              <a:lnSpc>
                <a:spcPct val="100000"/>
              </a:lnSpc>
              <a:spcBef>
                <a:spcPts val="0"/>
              </a:spcBef>
              <a:buNone/>
            </a:pPr>
            <a:r>
              <a:rPr lang="en-IN" sz="2400" dirty="0" smtClean="0">
                <a:latin typeface="Times New Roman" panose="02020603050405020304" pitchFamily="18" charset="0"/>
                <a:cs typeface="Times New Roman" panose="02020603050405020304" pitchFamily="18" charset="0"/>
              </a:rPr>
              <a:t>    </a:t>
            </a:r>
            <a:r>
              <a:rPr lang="en-IN" sz="2400" dirty="0" smtClean="0">
                <a:solidFill>
                  <a:srgbClr val="0070C0"/>
                </a:solidFill>
                <a:latin typeface="Times New Roman" panose="02020603050405020304" pitchFamily="18" charset="0"/>
                <a:cs typeface="Times New Roman" panose="02020603050405020304" pitchFamily="18" charset="0"/>
              </a:rPr>
              <a:t>// Declare pointer variable </a:t>
            </a:r>
          </a:p>
          <a:p>
            <a:pPr marL="0" indent="0">
              <a:lnSpc>
                <a:spcPct val="100000"/>
              </a:lnSpc>
              <a:spcBef>
                <a:spcPts val="0"/>
              </a:spcBef>
              <a:buNone/>
            </a:pPr>
            <a:r>
              <a:rPr lang="en-IN" sz="2400" dirty="0" smtClean="0">
                <a:latin typeface="Times New Roman" panose="02020603050405020304" pitchFamily="18" charset="0"/>
                <a:cs typeface="Times New Roman" panose="02020603050405020304" pitchFamily="18" charset="0"/>
              </a:rPr>
              <a:t>    int *</a:t>
            </a:r>
            <a:r>
              <a:rPr lang="en-IN" sz="2400" dirty="0" err="1" smtClean="0">
                <a:latin typeface="Times New Roman" panose="02020603050405020304" pitchFamily="18" charset="0"/>
                <a:cs typeface="Times New Roman" panose="02020603050405020304" pitchFamily="18" charset="0"/>
              </a:rPr>
              <a:t>ptr</a:t>
            </a:r>
            <a:r>
              <a:rPr lang="en-IN" sz="2400" dirty="0" smtClean="0">
                <a:latin typeface="Times New Roman" panose="02020603050405020304" pitchFamily="18" charset="0"/>
                <a:cs typeface="Times New Roman" panose="02020603050405020304" pitchFamily="18" charset="0"/>
              </a:rPr>
              <a:t>; </a:t>
            </a:r>
          </a:p>
          <a:p>
            <a:pPr marL="0" indent="0">
              <a:lnSpc>
                <a:spcPct val="100000"/>
              </a:lnSpc>
              <a:spcBef>
                <a:spcPts val="0"/>
              </a:spcBef>
              <a:buNone/>
            </a:pPr>
            <a:r>
              <a:rPr lang="en-IN" sz="2400" dirty="0" smtClean="0">
                <a:solidFill>
                  <a:srgbClr val="0070C0"/>
                </a:solidFill>
                <a:latin typeface="Times New Roman" panose="02020603050405020304" pitchFamily="18" charset="0"/>
                <a:cs typeface="Times New Roman" panose="02020603050405020304" pitchFamily="18" charset="0"/>
              </a:rPr>
              <a:t>    // Assign the address of v[0] to </a:t>
            </a:r>
            <a:r>
              <a:rPr lang="en-IN" sz="2400" dirty="0" err="1" smtClean="0">
                <a:solidFill>
                  <a:srgbClr val="0070C0"/>
                </a:solidFill>
                <a:latin typeface="Times New Roman" panose="02020603050405020304" pitchFamily="18" charset="0"/>
                <a:cs typeface="Times New Roman" panose="02020603050405020304" pitchFamily="18" charset="0"/>
              </a:rPr>
              <a:t>ptr</a:t>
            </a:r>
            <a:r>
              <a:rPr lang="en-IN" sz="2400" dirty="0" smtClean="0">
                <a:solidFill>
                  <a:srgbClr val="0070C0"/>
                </a:solidFill>
                <a:latin typeface="Times New Roman" panose="02020603050405020304" pitchFamily="18" charset="0"/>
                <a:cs typeface="Times New Roman" panose="02020603050405020304" pitchFamily="18" charset="0"/>
              </a:rPr>
              <a:t> </a:t>
            </a:r>
          </a:p>
          <a:p>
            <a:pPr marL="0" indent="0">
              <a:lnSpc>
                <a:spcPct val="100000"/>
              </a:lnSpc>
              <a:spcBef>
                <a:spcPts val="0"/>
              </a:spcBef>
              <a:buNone/>
            </a:pPr>
            <a:r>
              <a:rPr lang="en-IN" sz="2400" dirty="0" smtClean="0">
                <a:latin typeface="Times New Roman" panose="02020603050405020304" pitchFamily="18" charset="0"/>
                <a:cs typeface="Times New Roman" panose="02020603050405020304" pitchFamily="18" charset="0"/>
              </a:rPr>
              <a:t>    </a:t>
            </a:r>
            <a:r>
              <a:rPr lang="en-IN" sz="2400" dirty="0" err="1" smtClean="0">
                <a:latin typeface="Times New Roman" panose="02020603050405020304" pitchFamily="18" charset="0"/>
                <a:cs typeface="Times New Roman" panose="02020603050405020304" pitchFamily="18" charset="0"/>
              </a:rPr>
              <a:t>ptr</a:t>
            </a:r>
            <a:r>
              <a:rPr lang="en-IN" sz="2400" dirty="0" smtClean="0">
                <a:latin typeface="Times New Roman" panose="02020603050405020304" pitchFamily="18" charset="0"/>
                <a:cs typeface="Times New Roman" panose="02020603050405020304" pitchFamily="18" charset="0"/>
              </a:rPr>
              <a:t> = v; </a:t>
            </a:r>
          </a:p>
          <a:p>
            <a:pPr marL="0" indent="0">
              <a:lnSpc>
                <a:spcPct val="100000"/>
              </a:lnSpc>
              <a:spcBef>
                <a:spcPts val="0"/>
              </a:spcBef>
              <a:buNone/>
            </a:pPr>
            <a:r>
              <a:rPr lang="en-IN" sz="2400" dirty="0" smtClean="0">
                <a:latin typeface="Times New Roman" panose="02020603050405020304" pitchFamily="18" charset="0"/>
                <a:cs typeface="Times New Roman" panose="02020603050405020304" pitchFamily="18" charset="0"/>
              </a:rPr>
              <a:t>    for (int </a:t>
            </a:r>
            <a:r>
              <a:rPr lang="en-IN" sz="2400" dirty="0" err="1" smtClean="0">
                <a:latin typeface="Times New Roman" panose="02020603050405020304" pitchFamily="18" charset="0"/>
                <a:cs typeface="Times New Roman" panose="02020603050405020304" pitchFamily="18" charset="0"/>
              </a:rPr>
              <a:t>i</a:t>
            </a:r>
            <a:r>
              <a:rPr lang="en-IN" sz="2400" dirty="0" smtClean="0">
                <a:latin typeface="Times New Roman" panose="02020603050405020304" pitchFamily="18" charset="0"/>
                <a:cs typeface="Times New Roman" panose="02020603050405020304" pitchFamily="18" charset="0"/>
              </a:rPr>
              <a:t> = 0; </a:t>
            </a:r>
            <a:r>
              <a:rPr lang="en-IN" sz="2400" dirty="0" err="1" smtClean="0">
                <a:latin typeface="Times New Roman" panose="02020603050405020304" pitchFamily="18" charset="0"/>
                <a:cs typeface="Times New Roman" panose="02020603050405020304" pitchFamily="18" charset="0"/>
              </a:rPr>
              <a:t>i</a:t>
            </a:r>
            <a:r>
              <a:rPr lang="en-IN" sz="2400" dirty="0" smtClean="0">
                <a:latin typeface="Times New Roman" panose="02020603050405020304" pitchFamily="18" charset="0"/>
                <a:cs typeface="Times New Roman" panose="02020603050405020304" pitchFamily="18" charset="0"/>
              </a:rPr>
              <a:t> &lt; 3; </a:t>
            </a:r>
            <a:r>
              <a:rPr lang="en-IN" sz="2400" dirty="0" err="1" smtClean="0">
                <a:latin typeface="Times New Roman" panose="02020603050405020304" pitchFamily="18" charset="0"/>
                <a:cs typeface="Times New Roman" panose="02020603050405020304" pitchFamily="18" charset="0"/>
              </a:rPr>
              <a:t>i</a:t>
            </a:r>
            <a:r>
              <a:rPr lang="en-IN" sz="2400" dirty="0" smtClean="0">
                <a:latin typeface="Times New Roman" panose="02020603050405020304" pitchFamily="18" charset="0"/>
                <a:cs typeface="Times New Roman" panose="02020603050405020304" pitchFamily="18" charset="0"/>
              </a:rPr>
              <a:t>++) </a:t>
            </a:r>
          </a:p>
          <a:p>
            <a:pPr marL="0" indent="0">
              <a:lnSpc>
                <a:spcPct val="100000"/>
              </a:lnSpc>
              <a:spcBef>
                <a:spcPts val="0"/>
              </a:spcBef>
              <a:buNone/>
            </a:pPr>
            <a:r>
              <a:rPr lang="en-IN" sz="2400" dirty="0" smtClean="0">
                <a:latin typeface="Times New Roman" panose="02020603050405020304" pitchFamily="18" charset="0"/>
                <a:cs typeface="Times New Roman" panose="02020603050405020304" pitchFamily="18" charset="0"/>
              </a:rPr>
              <a:t>    { </a:t>
            </a:r>
          </a:p>
          <a:p>
            <a:pPr marL="0" indent="0">
              <a:lnSpc>
                <a:spcPct val="100000"/>
              </a:lnSpc>
              <a:spcBef>
                <a:spcPts val="0"/>
              </a:spcBef>
              <a:buNone/>
            </a:pPr>
            <a:r>
              <a:rPr lang="en-IN" sz="2400" dirty="0" smtClean="0">
                <a:latin typeface="Times New Roman" panose="02020603050405020304" pitchFamily="18" charset="0"/>
                <a:cs typeface="Times New Roman" panose="02020603050405020304" pitchFamily="18" charset="0"/>
              </a:rPr>
              <a:t>        printf("\</a:t>
            </a:r>
            <a:r>
              <a:rPr lang="en-IN" sz="2400" dirty="0" err="1" smtClean="0">
                <a:latin typeface="Times New Roman" panose="02020603050405020304" pitchFamily="18" charset="0"/>
                <a:cs typeface="Times New Roman" panose="02020603050405020304" pitchFamily="18" charset="0"/>
              </a:rPr>
              <a:t>nValue</a:t>
            </a:r>
            <a:r>
              <a:rPr lang="en-IN" sz="2400" dirty="0" smtClean="0">
                <a:latin typeface="Times New Roman" panose="02020603050405020304" pitchFamily="18" charset="0"/>
                <a:cs typeface="Times New Roman" panose="02020603050405020304" pitchFamily="18" charset="0"/>
              </a:rPr>
              <a:t> of *</a:t>
            </a:r>
            <a:r>
              <a:rPr lang="en-IN" sz="2400" dirty="0" err="1" smtClean="0">
                <a:latin typeface="Times New Roman" panose="02020603050405020304" pitchFamily="18" charset="0"/>
                <a:cs typeface="Times New Roman" panose="02020603050405020304" pitchFamily="18" charset="0"/>
              </a:rPr>
              <a:t>ptr</a:t>
            </a:r>
            <a:r>
              <a:rPr lang="en-IN" sz="2400" dirty="0" smtClean="0">
                <a:latin typeface="Times New Roman" panose="02020603050405020304" pitchFamily="18" charset="0"/>
                <a:cs typeface="Times New Roman" panose="02020603050405020304" pitchFamily="18" charset="0"/>
              </a:rPr>
              <a:t> = %d", *</a:t>
            </a:r>
            <a:r>
              <a:rPr lang="en-IN" sz="2400" dirty="0" err="1" smtClean="0">
                <a:latin typeface="Times New Roman" panose="02020603050405020304" pitchFamily="18" charset="0"/>
                <a:cs typeface="Times New Roman" panose="02020603050405020304" pitchFamily="18" charset="0"/>
              </a:rPr>
              <a:t>ptr</a:t>
            </a:r>
            <a:r>
              <a:rPr lang="en-IN" sz="2400" dirty="0" smtClean="0">
                <a:latin typeface="Times New Roman" panose="02020603050405020304" pitchFamily="18" charset="0"/>
                <a:cs typeface="Times New Roman" panose="02020603050405020304" pitchFamily="18" charset="0"/>
              </a:rPr>
              <a:t>); </a:t>
            </a:r>
          </a:p>
          <a:p>
            <a:pPr marL="0" indent="0">
              <a:lnSpc>
                <a:spcPct val="100000"/>
              </a:lnSpc>
              <a:spcBef>
                <a:spcPts val="0"/>
              </a:spcBef>
              <a:buNone/>
            </a:pPr>
            <a:r>
              <a:rPr lang="en-IN" sz="2400" dirty="0" smtClean="0">
                <a:latin typeface="Times New Roman" panose="02020603050405020304" pitchFamily="18" charset="0"/>
                <a:cs typeface="Times New Roman" panose="02020603050405020304" pitchFamily="18" charset="0"/>
              </a:rPr>
              <a:t>        printf("\</a:t>
            </a:r>
            <a:r>
              <a:rPr lang="en-IN" sz="2400" dirty="0" err="1" smtClean="0">
                <a:latin typeface="Times New Roman" panose="02020603050405020304" pitchFamily="18" charset="0"/>
                <a:cs typeface="Times New Roman" panose="02020603050405020304" pitchFamily="18" charset="0"/>
              </a:rPr>
              <a:t>nValue</a:t>
            </a:r>
            <a:r>
              <a:rPr lang="en-IN" sz="2400" dirty="0" smtClean="0">
                <a:latin typeface="Times New Roman" panose="02020603050405020304" pitchFamily="18" charset="0"/>
                <a:cs typeface="Times New Roman" panose="02020603050405020304" pitchFamily="18" charset="0"/>
              </a:rPr>
              <a:t> of </a:t>
            </a:r>
            <a:r>
              <a:rPr lang="en-IN" sz="2400" dirty="0" err="1" smtClean="0">
                <a:latin typeface="Times New Roman" panose="02020603050405020304" pitchFamily="18" charset="0"/>
                <a:cs typeface="Times New Roman" panose="02020603050405020304" pitchFamily="18" charset="0"/>
              </a:rPr>
              <a:t>ptr</a:t>
            </a:r>
            <a:r>
              <a:rPr lang="en-IN" sz="2400" dirty="0" smtClean="0">
                <a:latin typeface="Times New Roman" panose="02020603050405020304" pitchFamily="18" charset="0"/>
                <a:cs typeface="Times New Roman" panose="02020603050405020304" pitchFamily="18" charset="0"/>
              </a:rPr>
              <a:t> = %p", </a:t>
            </a:r>
            <a:r>
              <a:rPr lang="en-IN" sz="2400" dirty="0" err="1" smtClean="0">
                <a:latin typeface="Times New Roman" panose="02020603050405020304" pitchFamily="18" charset="0"/>
                <a:cs typeface="Times New Roman" panose="02020603050405020304" pitchFamily="18" charset="0"/>
              </a:rPr>
              <a:t>ptr</a:t>
            </a:r>
            <a:r>
              <a:rPr lang="en-IN" sz="2400" dirty="0" smtClean="0">
                <a:latin typeface="Times New Roman" panose="02020603050405020304" pitchFamily="18" charset="0"/>
                <a:cs typeface="Times New Roman" panose="02020603050405020304" pitchFamily="18" charset="0"/>
              </a:rPr>
              <a:t>); </a:t>
            </a:r>
          </a:p>
          <a:p>
            <a:pPr marL="0" indent="0">
              <a:lnSpc>
                <a:spcPct val="100000"/>
              </a:lnSpc>
              <a:spcBef>
                <a:spcPts val="0"/>
              </a:spcBef>
              <a:buNone/>
            </a:pPr>
            <a:r>
              <a:rPr lang="en-IN" sz="2400" dirty="0" smtClean="0">
                <a:solidFill>
                  <a:srgbClr val="0070C0"/>
                </a:solidFill>
                <a:latin typeface="Times New Roman" panose="02020603050405020304" pitchFamily="18" charset="0"/>
                <a:cs typeface="Times New Roman" panose="02020603050405020304" pitchFamily="18" charset="0"/>
              </a:rPr>
              <a:t>        // Increment pointer </a:t>
            </a:r>
            <a:r>
              <a:rPr lang="en-IN" sz="2400" dirty="0" err="1" smtClean="0">
                <a:solidFill>
                  <a:srgbClr val="0070C0"/>
                </a:solidFill>
                <a:latin typeface="Times New Roman" panose="02020603050405020304" pitchFamily="18" charset="0"/>
                <a:cs typeface="Times New Roman" panose="02020603050405020304" pitchFamily="18" charset="0"/>
              </a:rPr>
              <a:t>ptr</a:t>
            </a:r>
            <a:r>
              <a:rPr lang="en-IN" sz="2400" dirty="0" smtClean="0">
                <a:solidFill>
                  <a:srgbClr val="0070C0"/>
                </a:solidFill>
                <a:latin typeface="Times New Roman" panose="02020603050405020304" pitchFamily="18" charset="0"/>
                <a:cs typeface="Times New Roman" panose="02020603050405020304" pitchFamily="18" charset="0"/>
              </a:rPr>
              <a:t> by 1 </a:t>
            </a:r>
          </a:p>
          <a:p>
            <a:pPr marL="0" indent="0">
              <a:lnSpc>
                <a:spcPct val="100000"/>
              </a:lnSpc>
              <a:spcBef>
                <a:spcPts val="0"/>
              </a:spcBef>
              <a:buNone/>
            </a:pPr>
            <a:r>
              <a:rPr lang="en-IN" sz="2400" dirty="0" smtClean="0">
                <a:latin typeface="Times New Roman" panose="02020603050405020304" pitchFamily="18" charset="0"/>
                <a:cs typeface="Times New Roman" panose="02020603050405020304" pitchFamily="18" charset="0"/>
              </a:rPr>
              <a:t>        </a:t>
            </a:r>
            <a:r>
              <a:rPr lang="en-IN" sz="2400" dirty="0" err="1" smtClean="0">
                <a:latin typeface="Times New Roman" panose="02020603050405020304" pitchFamily="18" charset="0"/>
                <a:cs typeface="Times New Roman" panose="02020603050405020304" pitchFamily="18" charset="0"/>
              </a:rPr>
              <a:t>ptr</a:t>
            </a:r>
            <a:r>
              <a:rPr lang="en-IN" sz="2400" dirty="0" smtClean="0">
                <a:latin typeface="Times New Roman" panose="02020603050405020304" pitchFamily="18" charset="0"/>
                <a:cs typeface="Times New Roman" panose="02020603050405020304" pitchFamily="18" charset="0"/>
              </a:rPr>
              <a:t>++; </a:t>
            </a:r>
          </a:p>
          <a:p>
            <a:pPr marL="0" indent="0">
              <a:lnSpc>
                <a:spcPct val="100000"/>
              </a:lnSpc>
              <a:spcBef>
                <a:spcPts val="0"/>
              </a:spcBef>
              <a:buNone/>
            </a:pPr>
            <a:r>
              <a:rPr lang="en-IN" sz="2400" dirty="0" smtClean="0">
                <a:latin typeface="Times New Roman" panose="02020603050405020304" pitchFamily="18" charset="0"/>
                <a:cs typeface="Times New Roman" panose="02020603050405020304" pitchFamily="18" charset="0"/>
              </a:rPr>
              <a:t>    } </a:t>
            </a:r>
          </a:p>
          <a:p>
            <a:pPr marL="0" indent="0">
              <a:lnSpc>
                <a:spcPct val="100000"/>
              </a:lnSpc>
              <a:spcBef>
                <a:spcPts val="0"/>
              </a:spcBef>
              <a:buNone/>
            </a:pPr>
            <a:r>
              <a:rPr lang="en-IN" sz="2400" dirty="0" smtClean="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6700837" y="2405063"/>
            <a:ext cx="4771279" cy="3281363"/>
          </a:xfrm>
          <a:prstGeom prst="rect">
            <a:avLst/>
          </a:prstGeom>
        </p:spPr>
      </p:pic>
      <p:sp>
        <p:nvSpPr>
          <p:cNvPr id="6" name="TextBox 5"/>
          <p:cNvSpPr txBox="1"/>
          <p:nvPr/>
        </p:nvSpPr>
        <p:spPr>
          <a:xfrm>
            <a:off x="6700837" y="1730315"/>
            <a:ext cx="2114550" cy="400110"/>
          </a:xfrm>
          <a:prstGeom prst="rect">
            <a:avLst/>
          </a:prstGeom>
          <a:solidFill>
            <a:srgbClr val="FFFF00"/>
          </a:solidFill>
        </p:spPr>
        <p:txBody>
          <a:bodyPr wrap="square" rtlCol="0">
            <a:spAutoFit/>
          </a:bodyPr>
          <a:lstStyle/>
          <a:p>
            <a:r>
              <a:rPr lang="en-IN" sz="2000" b="1" dirty="0" smtClean="0">
                <a:latin typeface="Times New Roman" panose="02020603050405020304" pitchFamily="18" charset="0"/>
                <a:cs typeface="Times New Roman" panose="02020603050405020304" pitchFamily="18" charset="0"/>
              </a:rPr>
              <a:t>Output</a:t>
            </a: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8045459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75846"/>
          </a:xfrm>
        </p:spPr>
        <p:txBody>
          <a:bodyPr>
            <a:normAutofit fontScale="90000"/>
          </a:bodyPr>
          <a:lstStyle/>
          <a:p>
            <a:r>
              <a:rPr lang="en-US" b="1" dirty="0" err="1" smtClean="0"/>
              <a:t>strcat</a:t>
            </a:r>
            <a:r>
              <a:rPr lang="en-US" b="1" dirty="0" smtClean="0"/>
              <a:t>( ) Function :</a:t>
            </a:r>
            <a:r>
              <a:rPr lang="en-US" dirty="0" smtClean="0"/>
              <a:t/>
            </a:r>
            <a:br>
              <a:rPr lang="en-US" dirty="0" smtClean="0"/>
            </a:br>
            <a:endParaRPr lang="en-US" dirty="0"/>
          </a:p>
        </p:txBody>
      </p:sp>
      <p:sp>
        <p:nvSpPr>
          <p:cNvPr id="3" name="Content Placeholder 2"/>
          <p:cNvSpPr>
            <a:spLocks noGrp="1"/>
          </p:cNvSpPr>
          <p:nvPr>
            <p:ph idx="1"/>
          </p:nvPr>
        </p:nvSpPr>
        <p:spPr>
          <a:xfrm>
            <a:off x="838200" y="1031966"/>
            <a:ext cx="10515600" cy="5617027"/>
          </a:xfrm>
        </p:spPr>
        <p:txBody>
          <a:bodyPr>
            <a:normAutofit/>
          </a:bodyPr>
          <a:lstStyle/>
          <a:p>
            <a:pPr algn="just">
              <a:lnSpc>
                <a:spcPct val="150000"/>
              </a:lnSpc>
              <a:buNone/>
            </a:pPr>
            <a:r>
              <a:rPr lang="en-US" sz="1800" dirty="0" smtClean="0"/>
              <a:t> </a:t>
            </a:r>
            <a:r>
              <a:rPr lang="en-US" sz="1800" b="1" dirty="0" err="1" smtClean="0"/>
              <a:t>strcat</a:t>
            </a:r>
            <a:r>
              <a:rPr lang="en-US" sz="1800" b="1" dirty="0" smtClean="0"/>
              <a:t>( ) </a:t>
            </a:r>
            <a:r>
              <a:rPr lang="en-US" sz="1800" dirty="0" smtClean="0"/>
              <a:t>function in C language concatenates two given strings. It concatenates source string at the end of destination string. Syntax for </a:t>
            </a:r>
            <a:r>
              <a:rPr lang="en-US" sz="1800" b="1" dirty="0" err="1" smtClean="0"/>
              <a:t>strcat</a:t>
            </a:r>
            <a:r>
              <a:rPr lang="en-US" sz="1800" b="1" dirty="0" smtClean="0"/>
              <a:t>( ) </a:t>
            </a:r>
            <a:r>
              <a:rPr lang="en-US" sz="1800" dirty="0" smtClean="0"/>
              <a:t>function is given below:</a:t>
            </a:r>
          </a:p>
          <a:p>
            <a:pPr algn="just">
              <a:lnSpc>
                <a:spcPct val="150000"/>
              </a:lnSpc>
              <a:buNone/>
            </a:pPr>
            <a:r>
              <a:rPr lang="fr-FR" sz="1800" b="1" dirty="0" err="1" smtClean="0"/>
              <a:t>Syntax</a:t>
            </a:r>
            <a:r>
              <a:rPr lang="fr-FR" sz="1800" b="1" dirty="0" smtClean="0"/>
              <a:t> :  char * </a:t>
            </a:r>
            <a:r>
              <a:rPr lang="fr-FR" sz="1800" b="1" dirty="0" err="1" smtClean="0"/>
              <a:t>strcat</a:t>
            </a:r>
            <a:r>
              <a:rPr lang="fr-FR" sz="1800" b="1" dirty="0" smtClean="0"/>
              <a:t> ( char * destination, </a:t>
            </a:r>
            <a:r>
              <a:rPr lang="fr-FR" sz="1800" b="1" dirty="0" err="1" smtClean="0"/>
              <a:t>const</a:t>
            </a:r>
            <a:r>
              <a:rPr lang="fr-FR" sz="1800" b="1" dirty="0" smtClean="0"/>
              <a:t> char * source );</a:t>
            </a:r>
          </a:p>
          <a:p>
            <a:pPr algn="just">
              <a:lnSpc>
                <a:spcPct val="150000"/>
              </a:lnSpc>
            </a:pPr>
            <a:r>
              <a:rPr lang="en-US" sz="1800" b="1" dirty="0" smtClean="0"/>
              <a:t>Example :</a:t>
            </a:r>
            <a:endParaRPr lang="en-US" sz="1800" dirty="0" smtClean="0"/>
          </a:p>
          <a:p>
            <a:pPr algn="just">
              <a:lnSpc>
                <a:spcPct val="150000"/>
              </a:lnSpc>
            </a:pPr>
            <a:r>
              <a:rPr lang="en-US" sz="1800" b="1" dirty="0" err="1" smtClean="0"/>
              <a:t>strcat</a:t>
            </a:r>
            <a:r>
              <a:rPr lang="en-US" sz="1800" b="1" dirty="0" smtClean="0"/>
              <a:t> ( str2, str1 ); - str1 is concatenated at the end of str2.</a:t>
            </a:r>
            <a:endParaRPr lang="en-US" sz="1800" dirty="0" smtClean="0"/>
          </a:p>
          <a:p>
            <a:pPr algn="just">
              <a:lnSpc>
                <a:spcPct val="150000"/>
              </a:lnSpc>
            </a:pPr>
            <a:r>
              <a:rPr lang="en-US" sz="1800" b="1" dirty="0" err="1" smtClean="0"/>
              <a:t>strcat</a:t>
            </a:r>
            <a:r>
              <a:rPr lang="en-US" sz="1800" b="1" dirty="0" smtClean="0"/>
              <a:t> ( str1, str2 ); - str2 is concatenated at the end of str1.</a:t>
            </a:r>
            <a:endParaRPr lang="en-US" sz="1800" dirty="0" smtClean="0"/>
          </a:p>
          <a:p>
            <a:pPr algn="just">
              <a:lnSpc>
                <a:spcPct val="150000"/>
              </a:lnSpc>
            </a:pPr>
            <a:r>
              <a:rPr lang="en-US" sz="1800" dirty="0" smtClean="0"/>
              <a:t>As you know, each string in C is ended up with null character (‘</a:t>
            </a:r>
            <a:r>
              <a:rPr lang="en-US" sz="1800" b="1" dirty="0" smtClean="0"/>
              <a:t>\0</a:t>
            </a:r>
            <a:r>
              <a:rPr lang="en-US" sz="1800" dirty="0" smtClean="0"/>
              <a:t>′). </a:t>
            </a:r>
          </a:p>
          <a:p>
            <a:pPr algn="just">
              <a:lnSpc>
                <a:spcPct val="150000"/>
              </a:lnSpc>
            </a:pPr>
            <a:r>
              <a:rPr lang="en-US" sz="1800" dirty="0" smtClean="0"/>
              <a:t>In </a:t>
            </a:r>
            <a:r>
              <a:rPr lang="en-US" sz="1800" b="1" dirty="0" err="1" smtClean="0"/>
              <a:t>strcat</a:t>
            </a:r>
            <a:r>
              <a:rPr lang="en-US" sz="1800" b="1" dirty="0" smtClean="0"/>
              <a:t>( )</a:t>
            </a:r>
            <a:r>
              <a:rPr lang="en-US" sz="1800" dirty="0" smtClean="0"/>
              <a:t> operation, null character of destination string is overwritten by source string’s first character and null character is added at the end of new destination string which is created after</a:t>
            </a:r>
            <a:r>
              <a:rPr lang="en-US" sz="1800" b="1" dirty="0" smtClean="0"/>
              <a:t> </a:t>
            </a:r>
            <a:r>
              <a:rPr lang="en-US" sz="1800" b="1" dirty="0" err="1" smtClean="0"/>
              <a:t>strcat</a:t>
            </a:r>
            <a:r>
              <a:rPr lang="en-US" sz="1800" b="1" dirty="0" smtClean="0"/>
              <a:t>( )</a:t>
            </a:r>
            <a:r>
              <a:rPr lang="en-US" sz="1800" dirty="0" smtClean="0"/>
              <a:t> operation</a:t>
            </a:r>
          </a:p>
          <a:p>
            <a:pPr algn="just">
              <a:lnSpc>
                <a:spcPct val="150000"/>
              </a:lnSpc>
              <a:buNone/>
            </a:pPr>
            <a:endParaRPr lang="en-US" sz="1800" dirty="0"/>
          </a:p>
        </p:txBody>
      </p:sp>
    </p:spTree>
    <p:extLst>
      <p:ext uri="{BB962C8B-B14F-4D97-AF65-F5344CB8AC3E}">
        <p14:creationId xmlns:p14="http://schemas.microsoft.com/office/powerpoint/2010/main" xmlns="" val="2189672690"/>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33374" y="881062"/>
            <a:ext cx="11046671" cy="3190875"/>
          </a:xfrm>
          <a:prstGeom prst="rect">
            <a:avLst/>
          </a:prstGeom>
        </p:spPr>
      </p:pic>
    </p:spTree>
    <p:extLst>
      <p:ext uri="{BB962C8B-B14F-4D97-AF65-F5344CB8AC3E}">
        <p14:creationId xmlns:p14="http://schemas.microsoft.com/office/powerpoint/2010/main" xmlns="" val="2240321717"/>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7963"/>
            <a:ext cx="10515600" cy="777875"/>
          </a:xfrm>
        </p:spPr>
        <p:txBody>
          <a:bodyPr>
            <a:normAutofit/>
          </a:bodyPr>
          <a:lstStyle/>
          <a:p>
            <a:r>
              <a:rPr lang="en-IN" sz="2800" b="1" dirty="0" smtClean="0">
                <a:solidFill>
                  <a:srgbClr val="FF0000"/>
                </a:solidFill>
                <a:latin typeface="Times New Roman" panose="02020603050405020304" pitchFamily="18" charset="0"/>
                <a:cs typeface="Times New Roman" panose="02020603050405020304" pitchFamily="18" charset="0"/>
              </a:rPr>
              <a:t>Pointers For Inter Function Communications</a:t>
            </a:r>
            <a:endParaRPr lang="en-IN" sz="28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439862"/>
            <a:ext cx="10515600" cy="4351338"/>
          </a:xfrm>
        </p:spPr>
        <p:txBody>
          <a:bodyPr>
            <a:normAutofit/>
          </a:bodyPr>
          <a:lstStyle/>
          <a:p>
            <a:pPr marL="0" indent="0">
              <a:buNone/>
            </a:pPr>
            <a:r>
              <a:rPr lang="en-IN" sz="2400" dirty="0" smtClean="0">
                <a:latin typeface="Times New Roman" panose="02020603050405020304" pitchFamily="18" charset="0"/>
                <a:cs typeface="Times New Roman" panose="02020603050405020304" pitchFamily="18" charset="0"/>
              </a:rPr>
              <a:t>In the c programming language, there are two ways to pass parameters to functions. They are as follows...</a:t>
            </a:r>
          </a:p>
          <a:p>
            <a:pPr marL="442913" indent="-442913">
              <a:buFont typeface="Wingdings" panose="05000000000000000000" pitchFamily="2" charset="2"/>
              <a:buChar char="§"/>
            </a:pPr>
            <a:r>
              <a:rPr lang="en-IN" sz="2400" dirty="0" smtClean="0">
                <a:latin typeface="Times New Roman" panose="02020603050405020304" pitchFamily="18" charset="0"/>
                <a:cs typeface="Times New Roman" panose="02020603050405020304" pitchFamily="18" charset="0"/>
              </a:rPr>
              <a:t>Call by Value</a:t>
            </a:r>
          </a:p>
          <a:p>
            <a:pPr marL="442913" indent="-442913">
              <a:buFont typeface="Wingdings" panose="05000000000000000000" pitchFamily="2" charset="2"/>
              <a:buChar char="§"/>
            </a:pPr>
            <a:r>
              <a:rPr lang="en-IN" sz="2400" dirty="0" smtClean="0">
                <a:latin typeface="Times New Roman" panose="02020603050405020304" pitchFamily="18" charset="0"/>
                <a:cs typeface="Times New Roman" panose="02020603050405020304" pitchFamily="18" charset="0"/>
              </a:rPr>
              <a:t>Call By Reference</a:t>
            </a:r>
          </a:p>
          <a:p>
            <a:pPr marL="0" indent="0" algn="just">
              <a:buNone/>
            </a:pPr>
            <a:r>
              <a:rPr lang="en-IN" sz="2400" dirty="0" smtClean="0">
                <a:latin typeface="Times New Roman" panose="02020603050405020304" pitchFamily="18" charset="0"/>
                <a:cs typeface="Times New Roman" panose="02020603050405020304" pitchFamily="18" charset="0"/>
              </a:rPr>
              <a:t>We use pointer variables as formal parameters in call by reference parameter passing method.</a:t>
            </a:r>
          </a:p>
          <a:p>
            <a:pPr marL="0" indent="0" algn="just">
              <a:buNone/>
            </a:pPr>
            <a:r>
              <a:rPr lang="en-IN" sz="2400" dirty="0" smtClean="0">
                <a:latin typeface="Times New Roman" panose="02020603050405020304" pitchFamily="18" charset="0"/>
                <a:cs typeface="Times New Roman" panose="02020603050405020304" pitchFamily="18" charset="0"/>
              </a:rPr>
              <a:t>In case of call by reference parameter passing method, the address of actual parameters is passed as arguments from the calling function to the called function. To receive this address, we </a:t>
            </a:r>
            <a:r>
              <a:rPr lang="en-IN" sz="2400" dirty="0" smtClean="0">
                <a:solidFill>
                  <a:srgbClr val="C00000"/>
                </a:solidFill>
                <a:latin typeface="Times New Roman" panose="02020603050405020304" pitchFamily="18" charset="0"/>
                <a:cs typeface="Times New Roman" panose="02020603050405020304" pitchFamily="18" charset="0"/>
              </a:rPr>
              <a:t>use pointer variables as formal parameters.</a:t>
            </a:r>
            <a:endParaRPr lang="en-IN" sz="2400"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025531775"/>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6787" y="0"/>
            <a:ext cx="10515600" cy="592138"/>
          </a:xfrm>
        </p:spPr>
        <p:txBody>
          <a:bodyPr>
            <a:normAutofit/>
          </a:bodyPr>
          <a:lstStyle/>
          <a:p>
            <a:r>
              <a:rPr lang="en-IN" sz="2800" b="1" dirty="0" smtClean="0">
                <a:latin typeface="Times New Roman" panose="02020603050405020304" pitchFamily="18" charset="0"/>
                <a:cs typeface="Times New Roman" panose="02020603050405020304" pitchFamily="18" charset="0"/>
              </a:rPr>
              <a:t>Example - Swapping of two variable values using Call by Reference</a:t>
            </a:r>
            <a:endParaRPr lang="en-IN" sz="2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66787" y="785813"/>
            <a:ext cx="10515600" cy="4891088"/>
          </a:xfrm>
        </p:spPr>
        <p:txBody>
          <a:bodyPr>
            <a:noAutofit/>
          </a:bodyPr>
          <a:lstStyle/>
          <a:p>
            <a:pPr marL="0" indent="0">
              <a:lnSpc>
                <a:spcPct val="120000"/>
              </a:lnSpc>
              <a:spcBef>
                <a:spcPts val="0"/>
              </a:spcBef>
              <a:buNone/>
            </a:pPr>
            <a:r>
              <a:rPr lang="en-IN" sz="2000" dirty="0" smtClean="0"/>
              <a:t>#include&lt;stdio.h&gt;</a:t>
            </a:r>
          </a:p>
          <a:p>
            <a:pPr marL="0" indent="0">
              <a:lnSpc>
                <a:spcPct val="120000"/>
              </a:lnSpc>
              <a:spcBef>
                <a:spcPts val="0"/>
              </a:spcBef>
              <a:buNone/>
            </a:pPr>
            <a:r>
              <a:rPr lang="en-IN" sz="2000" dirty="0" smtClean="0"/>
              <a:t>#include&lt;</a:t>
            </a:r>
            <a:r>
              <a:rPr lang="en-IN" sz="2000" dirty="0" err="1" smtClean="0"/>
              <a:t>conio.h</a:t>
            </a:r>
            <a:r>
              <a:rPr lang="en-IN" sz="2000" dirty="0" smtClean="0"/>
              <a:t>&gt;</a:t>
            </a:r>
          </a:p>
          <a:p>
            <a:pPr marL="0" indent="0">
              <a:lnSpc>
                <a:spcPct val="120000"/>
              </a:lnSpc>
              <a:spcBef>
                <a:spcPts val="0"/>
              </a:spcBef>
              <a:buNone/>
            </a:pPr>
            <a:r>
              <a:rPr lang="en-IN" sz="2000" dirty="0" smtClean="0"/>
              <a:t>void swap(int *, int *) ;</a:t>
            </a:r>
          </a:p>
          <a:p>
            <a:pPr marL="0" indent="0">
              <a:lnSpc>
                <a:spcPct val="120000"/>
              </a:lnSpc>
              <a:spcBef>
                <a:spcPts val="0"/>
              </a:spcBef>
              <a:buNone/>
            </a:pPr>
            <a:r>
              <a:rPr lang="en-IN" sz="2000" dirty="0" smtClean="0"/>
              <a:t>void main()</a:t>
            </a:r>
          </a:p>
          <a:p>
            <a:pPr marL="0" indent="0">
              <a:lnSpc>
                <a:spcPct val="120000"/>
              </a:lnSpc>
              <a:spcBef>
                <a:spcPts val="0"/>
              </a:spcBef>
              <a:buNone/>
            </a:pPr>
            <a:r>
              <a:rPr lang="en-IN" sz="2000" dirty="0" smtClean="0"/>
              <a:t>{</a:t>
            </a:r>
          </a:p>
          <a:p>
            <a:pPr marL="0" indent="0">
              <a:lnSpc>
                <a:spcPct val="120000"/>
              </a:lnSpc>
              <a:spcBef>
                <a:spcPts val="0"/>
              </a:spcBef>
              <a:buNone/>
            </a:pPr>
            <a:r>
              <a:rPr lang="en-IN" sz="2000" dirty="0" smtClean="0"/>
              <a:t>   int a = 10, b = 20 ;</a:t>
            </a:r>
          </a:p>
          <a:p>
            <a:pPr marL="0" indent="0">
              <a:lnSpc>
                <a:spcPct val="120000"/>
              </a:lnSpc>
              <a:spcBef>
                <a:spcPts val="0"/>
              </a:spcBef>
              <a:buNone/>
            </a:pPr>
            <a:r>
              <a:rPr lang="en-IN" sz="2000" dirty="0" smtClean="0"/>
              <a:t>   </a:t>
            </a:r>
            <a:r>
              <a:rPr lang="en-IN" sz="2000" dirty="0" err="1" smtClean="0"/>
              <a:t>clrscr</a:t>
            </a:r>
            <a:r>
              <a:rPr lang="en-IN" sz="2000" dirty="0" smtClean="0"/>
              <a:t>() ;  </a:t>
            </a:r>
          </a:p>
          <a:p>
            <a:pPr marL="0" indent="0">
              <a:lnSpc>
                <a:spcPct val="120000"/>
              </a:lnSpc>
              <a:spcBef>
                <a:spcPts val="0"/>
              </a:spcBef>
              <a:buNone/>
            </a:pPr>
            <a:r>
              <a:rPr lang="en-IN" sz="2000" dirty="0" smtClean="0"/>
              <a:t>   printf(“Before swap : a = %d and b = %d\n", a, b) ; </a:t>
            </a:r>
          </a:p>
          <a:p>
            <a:pPr marL="0" indent="0">
              <a:lnSpc>
                <a:spcPct val="120000"/>
              </a:lnSpc>
              <a:spcBef>
                <a:spcPts val="0"/>
              </a:spcBef>
              <a:buNone/>
            </a:pPr>
            <a:r>
              <a:rPr lang="en-IN" sz="2000" dirty="0" smtClean="0"/>
              <a:t>   </a:t>
            </a:r>
            <a:r>
              <a:rPr lang="en-IN" sz="2000" dirty="0" smtClean="0">
                <a:solidFill>
                  <a:srgbClr val="FF0000"/>
                </a:solidFill>
              </a:rPr>
              <a:t>swap(&amp;a, &amp;b) ;</a:t>
            </a:r>
          </a:p>
          <a:p>
            <a:pPr marL="0" indent="0">
              <a:lnSpc>
                <a:spcPct val="120000"/>
              </a:lnSpc>
              <a:spcBef>
                <a:spcPts val="0"/>
              </a:spcBef>
              <a:buNone/>
            </a:pPr>
            <a:r>
              <a:rPr lang="en-IN" sz="2000" dirty="0" smtClean="0"/>
              <a:t>   printf(“After swap : a = %d and b = %d\n", a, b) ; </a:t>
            </a:r>
          </a:p>
          <a:p>
            <a:pPr marL="0" indent="0">
              <a:lnSpc>
                <a:spcPct val="120000"/>
              </a:lnSpc>
              <a:spcBef>
                <a:spcPts val="0"/>
              </a:spcBef>
              <a:buNone/>
            </a:pPr>
            <a:r>
              <a:rPr lang="en-IN" sz="2000" dirty="0" smtClean="0"/>
              <a:t>   getch() ;</a:t>
            </a:r>
          </a:p>
          <a:p>
            <a:pPr marL="0" indent="0">
              <a:lnSpc>
                <a:spcPct val="120000"/>
              </a:lnSpc>
              <a:spcBef>
                <a:spcPts val="0"/>
              </a:spcBef>
              <a:buNone/>
            </a:pPr>
            <a:r>
              <a:rPr lang="en-IN" sz="2000" dirty="0" smtClean="0"/>
              <a:t>}</a:t>
            </a:r>
          </a:p>
        </p:txBody>
      </p:sp>
      <p:sp>
        <p:nvSpPr>
          <p:cNvPr id="4" name="Rectangle 3"/>
          <p:cNvSpPr/>
          <p:nvPr/>
        </p:nvSpPr>
        <p:spPr>
          <a:xfrm>
            <a:off x="7258049" y="828676"/>
            <a:ext cx="4752975" cy="2246769"/>
          </a:xfrm>
          <a:prstGeom prst="rect">
            <a:avLst/>
          </a:prstGeom>
        </p:spPr>
        <p:txBody>
          <a:bodyPr wrap="square">
            <a:spAutoFit/>
          </a:bodyPr>
          <a:lstStyle/>
          <a:p>
            <a:r>
              <a:rPr lang="fr-FR" sz="2000" dirty="0" err="1" smtClean="0">
                <a:solidFill>
                  <a:srgbClr val="FF0000"/>
                </a:solidFill>
              </a:rPr>
              <a:t>void</a:t>
            </a:r>
            <a:r>
              <a:rPr lang="fr-FR" sz="2000" dirty="0" smtClean="0">
                <a:solidFill>
                  <a:srgbClr val="FF0000"/>
                </a:solidFill>
              </a:rPr>
              <a:t> swap(int *x, int *y)</a:t>
            </a:r>
          </a:p>
          <a:p>
            <a:r>
              <a:rPr lang="fr-FR" sz="2000" dirty="0" smtClean="0"/>
              <a:t>{</a:t>
            </a:r>
          </a:p>
          <a:p>
            <a:r>
              <a:rPr lang="fr-FR" sz="2000" dirty="0" smtClean="0"/>
              <a:t>   int </a:t>
            </a:r>
            <a:r>
              <a:rPr lang="fr-FR" sz="2000" dirty="0" err="1" smtClean="0"/>
              <a:t>temp</a:t>
            </a:r>
            <a:r>
              <a:rPr lang="fr-FR" sz="2000" dirty="0" smtClean="0"/>
              <a:t> ;</a:t>
            </a:r>
          </a:p>
          <a:p>
            <a:r>
              <a:rPr lang="fr-FR" sz="2000" dirty="0" smtClean="0"/>
              <a:t>   </a:t>
            </a:r>
            <a:r>
              <a:rPr lang="fr-FR" sz="2000" dirty="0" err="1" smtClean="0"/>
              <a:t>temp</a:t>
            </a:r>
            <a:r>
              <a:rPr lang="fr-FR" sz="2000" dirty="0" smtClean="0"/>
              <a:t> = *x ;</a:t>
            </a:r>
          </a:p>
          <a:p>
            <a:r>
              <a:rPr lang="fr-FR" sz="2000" dirty="0" smtClean="0"/>
              <a:t>   *x = *y ;</a:t>
            </a:r>
          </a:p>
          <a:p>
            <a:r>
              <a:rPr lang="fr-FR" sz="2000" dirty="0" smtClean="0"/>
              <a:t>   *y = </a:t>
            </a:r>
            <a:r>
              <a:rPr lang="fr-FR" sz="2000" dirty="0" err="1" smtClean="0"/>
              <a:t>temp</a:t>
            </a:r>
            <a:r>
              <a:rPr lang="fr-FR" sz="2000" dirty="0" smtClean="0"/>
              <a:t> ;</a:t>
            </a:r>
          </a:p>
          <a:p>
            <a:r>
              <a:rPr lang="fr-FR" sz="2000" dirty="0" smtClean="0"/>
              <a:t>}</a:t>
            </a:r>
            <a:endParaRPr lang="fr-FR" sz="2000" dirty="0"/>
          </a:p>
        </p:txBody>
      </p:sp>
      <p:pic>
        <p:nvPicPr>
          <p:cNvPr id="5" name="Picture 4"/>
          <p:cNvPicPr>
            <a:picLocks noChangeAspect="1"/>
          </p:cNvPicPr>
          <p:nvPr/>
        </p:nvPicPr>
        <p:blipFill>
          <a:blip r:embed="rId2"/>
          <a:stretch>
            <a:fillRect/>
          </a:stretch>
        </p:blipFill>
        <p:spPr>
          <a:xfrm>
            <a:off x="7448549" y="3785623"/>
            <a:ext cx="4712927" cy="1000690"/>
          </a:xfrm>
          <a:prstGeom prst="rect">
            <a:avLst/>
          </a:prstGeom>
        </p:spPr>
      </p:pic>
      <p:sp>
        <p:nvSpPr>
          <p:cNvPr id="6" name="TextBox 5"/>
          <p:cNvSpPr txBox="1"/>
          <p:nvPr/>
        </p:nvSpPr>
        <p:spPr>
          <a:xfrm>
            <a:off x="7448550" y="3288676"/>
            <a:ext cx="2114550" cy="400110"/>
          </a:xfrm>
          <a:prstGeom prst="rect">
            <a:avLst/>
          </a:prstGeom>
          <a:solidFill>
            <a:srgbClr val="FFFF00"/>
          </a:solidFill>
        </p:spPr>
        <p:txBody>
          <a:bodyPr wrap="square" rtlCol="0">
            <a:spAutoFit/>
          </a:bodyPr>
          <a:lstStyle/>
          <a:p>
            <a:r>
              <a:rPr lang="en-IN" sz="2000" b="1" dirty="0" smtClean="0">
                <a:latin typeface="Times New Roman" panose="02020603050405020304" pitchFamily="18" charset="0"/>
                <a:cs typeface="Times New Roman" panose="02020603050405020304" pitchFamily="18" charset="0"/>
              </a:rPr>
              <a:t>Output</a:t>
            </a: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44918693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63550"/>
          </a:xfrm>
        </p:spPr>
        <p:txBody>
          <a:bodyPr>
            <a:normAutofit fontScale="90000"/>
          </a:bodyPr>
          <a:lstStyle/>
          <a:p>
            <a:r>
              <a:rPr lang="en-IN" sz="2800" b="1" dirty="0" smtClean="0">
                <a:latin typeface="Times New Roman" panose="02020603050405020304" pitchFamily="18" charset="0"/>
                <a:cs typeface="Times New Roman" panose="02020603050405020304" pitchFamily="18" charset="0"/>
              </a:rPr>
              <a:t>Pointers to Pointers</a:t>
            </a:r>
            <a:endParaRPr lang="en-IN" sz="2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81075" y="1000125"/>
            <a:ext cx="10515600" cy="5486400"/>
          </a:xfrm>
        </p:spPr>
        <p:txBody>
          <a:bodyPr>
            <a:normAutofit fontScale="92500" lnSpcReduction="10000"/>
          </a:bodyPr>
          <a:lstStyle/>
          <a:p>
            <a:pPr algn="just">
              <a:lnSpc>
                <a:spcPct val="150000"/>
              </a:lnSpc>
              <a:spcBef>
                <a:spcPts val="0"/>
              </a:spcBef>
            </a:pPr>
            <a:r>
              <a:rPr lang="en-IN" sz="2400" dirty="0" smtClean="0">
                <a:latin typeface="Times New Roman" panose="02020603050405020304" pitchFamily="18" charset="0"/>
                <a:cs typeface="Times New Roman" panose="02020603050405020304" pitchFamily="18" charset="0"/>
              </a:rPr>
              <a:t>A pointer to a pointer is a form of multiple indirection, or a chain of pointers. Normally, a pointer contains the address of a variable. When we define a pointer to a pointer, the first pointer contains the address of the second pointer, which points to the location that contains the actual value as shown below.</a:t>
            </a:r>
          </a:p>
          <a:p>
            <a:pPr algn="just">
              <a:lnSpc>
                <a:spcPct val="150000"/>
              </a:lnSpc>
              <a:spcBef>
                <a:spcPts val="0"/>
              </a:spcBef>
            </a:pPr>
            <a:endParaRPr lang="en-IN" sz="2400" dirty="0">
              <a:latin typeface="Times New Roman" panose="02020603050405020304" pitchFamily="18" charset="0"/>
              <a:cs typeface="Times New Roman" panose="02020603050405020304" pitchFamily="18" charset="0"/>
            </a:endParaRPr>
          </a:p>
          <a:p>
            <a:pPr algn="just">
              <a:lnSpc>
                <a:spcPct val="150000"/>
              </a:lnSpc>
              <a:spcBef>
                <a:spcPts val="0"/>
              </a:spcBef>
            </a:pPr>
            <a:endParaRPr lang="en-IN" sz="2400" dirty="0" smtClean="0">
              <a:latin typeface="Times New Roman" panose="02020603050405020304" pitchFamily="18" charset="0"/>
              <a:cs typeface="Times New Roman" panose="02020603050405020304" pitchFamily="18" charset="0"/>
            </a:endParaRPr>
          </a:p>
          <a:p>
            <a:pPr algn="just">
              <a:lnSpc>
                <a:spcPct val="150000"/>
              </a:lnSpc>
              <a:spcBef>
                <a:spcPts val="0"/>
              </a:spcBef>
            </a:pPr>
            <a:endParaRPr lang="en-IN" sz="2400" dirty="0">
              <a:latin typeface="Times New Roman" panose="02020603050405020304" pitchFamily="18" charset="0"/>
              <a:cs typeface="Times New Roman" panose="02020603050405020304" pitchFamily="18" charset="0"/>
            </a:endParaRPr>
          </a:p>
          <a:p>
            <a:pPr algn="just">
              <a:lnSpc>
                <a:spcPct val="150000"/>
              </a:lnSpc>
              <a:spcBef>
                <a:spcPts val="0"/>
              </a:spcBef>
            </a:pPr>
            <a:r>
              <a:rPr lang="en-IN" sz="2400" dirty="0">
                <a:latin typeface="Times New Roman" panose="02020603050405020304" pitchFamily="18" charset="0"/>
                <a:cs typeface="Times New Roman" panose="02020603050405020304" pitchFamily="18" charset="0"/>
              </a:rPr>
              <a:t>A variable that is a pointer to a pointer must be declared as such. This is done by placing an </a:t>
            </a:r>
            <a:r>
              <a:rPr lang="en-IN" sz="2400" b="1" dirty="0">
                <a:solidFill>
                  <a:srgbClr val="FF0000"/>
                </a:solidFill>
                <a:latin typeface="Times New Roman" panose="02020603050405020304" pitchFamily="18" charset="0"/>
                <a:cs typeface="Times New Roman" panose="02020603050405020304" pitchFamily="18" charset="0"/>
              </a:rPr>
              <a:t>additional asterisk in front of its name</a:t>
            </a:r>
            <a:r>
              <a:rPr lang="en-IN" sz="2400" dirty="0">
                <a:latin typeface="Times New Roman" panose="02020603050405020304" pitchFamily="18" charset="0"/>
                <a:cs typeface="Times New Roman" panose="02020603050405020304" pitchFamily="18" charset="0"/>
              </a:rPr>
              <a:t>. </a:t>
            </a:r>
            <a:endParaRPr lang="en-IN" sz="24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400" dirty="0" smtClean="0">
                <a:latin typeface="Times New Roman" panose="02020603050405020304" pitchFamily="18" charset="0"/>
                <a:cs typeface="Times New Roman" panose="02020603050405020304" pitchFamily="18" charset="0"/>
              </a:rPr>
              <a:t>For </a:t>
            </a:r>
            <a:r>
              <a:rPr lang="en-IN" sz="2400" dirty="0">
                <a:latin typeface="Times New Roman" panose="02020603050405020304" pitchFamily="18" charset="0"/>
                <a:cs typeface="Times New Roman" panose="02020603050405020304" pitchFamily="18" charset="0"/>
              </a:rPr>
              <a:t>example, the following declaration declares a pointer to a pointer of type int </a:t>
            </a:r>
            <a:r>
              <a:rPr lang="en-IN" sz="2400" dirty="0" smtClean="0">
                <a:latin typeface="Times New Roman" panose="02020603050405020304" pitchFamily="18" charset="0"/>
                <a:cs typeface="Times New Roman" panose="02020603050405020304" pitchFamily="18" charset="0"/>
              </a:rPr>
              <a:t>− </a:t>
            </a:r>
          </a:p>
          <a:p>
            <a:pPr algn="just">
              <a:lnSpc>
                <a:spcPct val="150000"/>
              </a:lnSpc>
              <a:spcBef>
                <a:spcPts val="0"/>
              </a:spcBef>
            </a:pPr>
            <a:r>
              <a:rPr lang="en-IN" sz="2400" b="1" dirty="0" smtClean="0">
                <a:solidFill>
                  <a:srgbClr val="FF0000"/>
                </a:solidFill>
                <a:latin typeface="Times New Roman" panose="02020603050405020304" pitchFamily="18" charset="0"/>
                <a:cs typeface="Times New Roman" panose="02020603050405020304" pitchFamily="18" charset="0"/>
              </a:rPr>
              <a:t>int **</a:t>
            </a:r>
            <a:r>
              <a:rPr lang="en-IN" sz="2400" b="1" dirty="0" err="1" smtClean="0">
                <a:solidFill>
                  <a:srgbClr val="FF0000"/>
                </a:solidFill>
                <a:latin typeface="Times New Roman" panose="02020603050405020304" pitchFamily="18" charset="0"/>
                <a:cs typeface="Times New Roman" panose="02020603050405020304" pitchFamily="18" charset="0"/>
              </a:rPr>
              <a:t>var</a:t>
            </a:r>
            <a:r>
              <a:rPr lang="en-IN" sz="2400" b="1" dirty="0" smtClean="0">
                <a:solidFill>
                  <a:srgbClr val="FF0000"/>
                </a:solidFill>
                <a:latin typeface="Times New Roman" panose="02020603050405020304" pitchFamily="18" charset="0"/>
                <a:cs typeface="Times New Roman" panose="02020603050405020304" pitchFamily="18" charset="0"/>
              </a:rPr>
              <a:t>;</a:t>
            </a:r>
          </a:p>
          <a:p>
            <a:pPr algn="just">
              <a:lnSpc>
                <a:spcPct val="150000"/>
              </a:lnSpc>
              <a:spcBef>
                <a:spcPts val="0"/>
              </a:spcBef>
            </a:pPr>
            <a:endParaRPr lang="en-IN" sz="2400" dirty="0" smtClean="0">
              <a:latin typeface="Times New Roman" panose="02020603050405020304" pitchFamily="18" charset="0"/>
              <a:cs typeface="Times New Roman" panose="02020603050405020304" pitchFamily="18" charset="0"/>
            </a:endParaRPr>
          </a:p>
          <a:p>
            <a:endParaRPr lang="en-IN" dirty="0" smtClean="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2"/>
          <a:stretch>
            <a:fillRect/>
          </a:stretch>
        </p:blipFill>
        <p:spPr>
          <a:xfrm>
            <a:off x="2809876" y="2955130"/>
            <a:ext cx="7613702" cy="1195388"/>
          </a:xfrm>
          <a:prstGeom prst="rect">
            <a:avLst/>
          </a:prstGeom>
        </p:spPr>
      </p:pic>
    </p:spTree>
    <p:extLst>
      <p:ext uri="{BB962C8B-B14F-4D97-AF65-F5344CB8AC3E}">
        <p14:creationId xmlns:p14="http://schemas.microsoft.com/office/powerpoint/2010/main" xmlns="" val="157452512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6"/>
            <a:ext cx="10515600" cy="563562"/>
          </a:xfrm>
        </p:spPr>
        <p:txBody>
          <a:bodyPr>
            <a:normAutofit/>
          </a:bodyPr>
          <a:lstStyle/>
          <a:p>
            <a:r>
              <a:rPr lang="en-IN" sz="2800" b="1" dirty="0" smtClean="0">
                <a:latin typeface="Times New Roman" panose="02020603050405020304" pitchFamily="18" charset="0"/>
                <a:cs typeface="Times New Roman" panose="02020603050405020304" pitchFamily="18" charset="0"/>
              </a:rPr>
              <a:t>Example</a:t>
            </a:r>
            <a:endParaRPr lang="en-IN" sz="2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628651"/>
            <a:ext cx="10515600" cy="6043612"/>
          </a:xfrm>
        </p:spPr>
        <p:txBody>
          <a:bodyPr>
            <a:noAutofit/>
          </a:bodyPr>
          <a:lstStyle/>
          <a:p>
            <a:pPr marL="0" indent="0">
              <a:lnSpc>
                <a:spcPct val="100000"/>
              </a:lnSpc>
              <a:spcBef>
                <a:spcPts val="0"/>
              </a:spcBef>
              <a:buNone/>
            </a:pPr>
            <a:r>
              <a:rPr lang="en-IN" sz="2400" dirty="0" smtClean="0">
                <a:latin typeface="Times New Roman" panose="02020603050405020304" pitchFamily="18" charset="0"/>
                <a:cs typeface="Times New Roman" panose="02020603050405020304" pitchFamily="18" charset="0"/>
              </a:rPr>
              <a:t>#include &lt;stdio.h&gt;</a:t>
            </a:r>
          </a:p>
          <a:p>
            <a:pPr marL="0" indent="0">
              <a:lnSpc>
                <a:spcPct val="100000"/>
              </a:lnSpc>
              <a:spcBef>
                <a:spcPts val="0"/>
              </a:spcBef>
              <a:buNone/>
            </a:pPr>
            <a:r>
              <a:rPr lang="en-IN" sz="2400" dirty="0" smtClean="0">
                <a:latin typeface="Times New Roman" panose="02020603050405020304" pitchFamily="18" charset="0"/>
                <a:cs typeface="Times New Roman" panose="02020603050405020304" pitchFamily="18" charset="0"/>
              </a:rPr>
              <a:t>void main () </a:t>
            </a:r>
          </a:p>
          <a:p>
            <a:pPr marL="0" indent="0">
              <a:lnSpc>
                <a:spcPct val="100000"/>
              </a:lnSpc>
              <a:spcBef>
                <a:spcPts val="0"/>
              </a:spcBef>
              <a:buNone/>
            </a:pPr>
            <a:r>
              <a:rPr lang="en-IN" sz="2400" dirty="0" smtClean="0">
                <a:latin typeface="Times New Roman" panose="02020603050405020304" pitchFamily="18" charset="0"/>
                <a:cs typeface="Times New Roman" panose="02020603050405020304" pitchFamily="18" charset="0"/>
              </a:rPr>
              <a:t>{</a:t>
            </a:r>
          </a:p>
          <a:p>
            <a:pPr marL="0" indent="0">
              <a:lnSpc>
                <a:spcPct val="100000"/>
              </a:lnSpc>
              <a:spcBef>
                <a:spcPts val="0"/>
              </a:spcBef>
              <a:buNone/>
            </a:pPr>
            <a:r>
              <a:rPr lang="en-IN" sz="2400" dirty="0" smtClean="0">
                <a:latin typeface="Times New Roman" panose="02020603050405020304" pitchFamily="18" charset="0"/>
                <a:cs typeface="Times New Roman" panose="02020603050405020304" pitchFamily="18" charset="0"/>
              </a:rPr>
              <a:t>   int  </a:t>
            </a:r>
            <a:r>
              <a:rPr lang="en-IN" sz="2400" dirty="0" err="1" smtClean="0">
                <a:latin typeface="Times New Roman" panose="02020603050405020304" pitchFamily="18" charset="0"/>
                <a:cs typeface="Times New Roman" panose="02020603050405020304" pitchFamily="18" charset="0"/>
              </a:rPr>
              <a:t>var</a:t>
            </a:r>
            <a:r>
              <a:rPr lang="en-IN" sz="2400" dirty="0" smtClean="0">
                <a:latin typeface="Times New Roman" panose="02020603050405020304" pitchFamily="18" charset="0"/>
                <a:cs typeface="Times New Roman" panose="02020603050405020304" pitchFamily="18" charset="0"/>
              </a:rPr>
              <a:t>;</a:t>
            </a:r>
          </a:p>
          <a:p>
            <a:pPr marL="0" indent="0">
              <a:lnSpc>
                <a:spcPct val="100000"/>
              </a:lnSpc>
              <a:spcBef>
                <a:spcPts val="0"/>
              </a:spcBef>
              <a:buNone/>
            </a:pPr>
            <a:r>
              <a:rPr lang="en-IN" sz="2400" dirty="0" smtClean="0">
                <a:latin typeface="Times New Roman" panose="02020603050405020304" pitchFamily="18" charset="0"/>
                <a:cs typeface="Times New Roman" panose="02020603050405020304" pitchFamily="18" charset="0"/>
              </a:rPr>
              <a:t>   int  *</a:t>
            </a:r>
            <a:r>
              <a:rPr lang="en-IN" sz="2400" dirty="0" err="1" smtClean="0">
                <a:latin typeface="Times New Roman" panose="02020603050405020304" pitchFamily="18" charset="0"/>
                <a:cs typeface="Times New Roman" panose="02020603050405020304" pitchFamily="18" charset="0"/>
              </a:rPr>
              <a:t>ptr</a:t>
            </a:r>
            <a:r>
              <a:rPr lang="en-IN" sz="2400" dirty="0" smtClean="0">
                <a:latin typeface="Times New Roman" panose="02020603050405020304" pitchFamily="18" charset="0"/>
                <a:cs typeface="Times New Roman" panose="02020603050405020304" pitchFamily="18" charset="0"/>
              </a:rPr>
              <a:t>;</a:t>
            </a:r>
          </a:p>
          <a:p>
            <a:pPr marL="0" indent="0">
              <a:lnSpc>
                <a:spcPct val="100000"/>
              </a:lnSpc>
              <a:spcBef>
                <a:spcPts val="0"/>
              </a:spcBef>
              <a:buNone/>
            </a:pPr>
            <a:r>
              <a:rPr lang="en-IN" sz="2400" dirty="0" smtClean="0">
                <a:latin typeface="Times New Roman" panose="02020603050405020304" pitchFamily="18" charset="0"/>
                <a:cs typeface="Times New Roman" panose="02020603050405020304" pitchFamily="18" charset="0"/>
              </a:rPr>
              <a:t>   int  **</a:t>
            </a:r>
            <a:r>
              <a:rPr lang="en-IN" sz="2400" dirty="0" err="1" smtClean="0">
                <a:latin typeface="Times New Roman" panose="02020603050405020304" pitchFamily="18" charset="0"/>
                <a:cs typeface="Times New Roman" panose="02020603050405020304" pitchFamily="18" charset="0"/>
              </a:rPr>
              <a:t>pptr</a:t>
            </a:r>
            <a:r>
              <a:rPr lang="en-IN" sz="2400" dirty="0" smtClean="0">
                <a:latin typeface="Times New Roman" panose="02020603050405020304" pitchFamily="18" charset="0"/>
                <a:cs typeface="Times New Roman" panose="02020603050405020304" pitchFamily="18" charset="0"/>
              </a:rPr>
              <a:t>;</a:t>
            </a:r>
          </a:p>
          <a:p>
            <a:pPr marL="0" indent="0">
              <a:lnSpc>
                <a:spcPct val="100000"/>
              </a:lnSpc>
              <a:spcBef>
                <a:spcPts val="0"/>
              </a:spcBef>
              <a:buNone/>
            </a:pPr>
            <a:r>
              <a:rPr lang="en-IN" sz="2400" dirty="0" smtClean="0">
                <a:latin typeface="Times New Roman" panose="02020603050405020304" pitchFamily="18" charset="0"/>
                <a:cs typeface="Times New Roman" panose="02020603050405020304" pitchFamily="18" charset="0"/>
              </a:rPr>
              <a:t>   </a:t>
            </a:r>
            <a:r>
              <a:rPr lang="en-IN" sz="2400" dirty="0" err="1" smtClean="0">
                <a:latin typeface="Times New Roman" panose="02020603050405020304" pitchFamily="18" charset="0"/>
                <a:cs typeface="Times New Roman" panose="02020603050405020304" pitchFamily="18" charset="0"/>
              </a:rPr>
              <a:t>var</a:t>
            </a:r>
            <a:r>
              <a:rPr lang="en-IN" sz="2400" dirty="0" smtClean="0">
                <a:latin typeface="Times New Roman" panose="02020603050405020304" pitchFamily="18" charset="0"/>
                <a:cs typeface="Times New Roman" panose="02020603050405020304" pitchFamily="18" charset="0"/>
              </a:rPr>
              <a:t> = 3000;</a:t>
            </a:r>
          </a:p>
          <a:p>
            <a:pPr marL="0" indent="0">
              <a:lnSpc>
                <a:spcPct val="100000"/>
              </a:lnSpc>
              <a:spcBef>
                <a:spcPts val="0"/>
              </a:spcBef>
              <a:buNone/>
            </a:pPr>
            <a:r>
              <a:rPr lang="en-IN" sz="2400" dirty="0" smtClean="0">
                <a:solidFill>
                  <a:srgbClr val="FF0000"/>
                </a:solidFill>
                <a:latin typeface="Times New Roman" panose="02020603050405020304" pitchFamily="18" charset="0"/>
                <a:cs typeface="Times New Roman" panose="02020603050405020304" pitchFamily="18" charset="0"/>
              </a:rPr>
              <a:t>   /* take the address of </a:t>
            </a:r>
            <a:r>
              <a:rPr lang="en-IN" sz="2400" dirty="0" err="1" smtClean="0">
                <a:solidFill>
                  <a:srgbClr val="FF0000"/>
                </a:solidFill>
                <a:latin typeface="Times New Roman" panose="02020603050405020304" pitchFamily="18" charset="0"/>
                <a:cs typeface="Times New Roman" panose="02020603050405020304" pitchFamily="18" charset="0"/>
              </a:rPr>
              <a:t>var</a:t>
            </a:r>
            <a:r>
              <a:rPr lang="en-IN" sz="2400" dirty="0" smtClean="0">
                <a:solidFill>
                  <a:srgbClr val="FF0000"/>
                </a:solidFill>
                <a:latin typeface="Times New Roman" panose="02020603050405020304" pitchFamily="18" charset="0"/>
                <a:cs typeface="Times New Roman" panose="02020603050405020304" pitchFamily="18" charset="0"/>
              </a:rPr>
              <a:t> */</a:t>
            </a:r>
          </a:p>
          <a:p>
            <a:pPr marL="0" indent="0">
              <a:lnSpc>
                <a:spcPct val="100000"/>
              </a:lnSpc>
              <a:spcBef>
                <a:spcPts val="0"/>
              </a:spcBef>
              <a:buNone/>
            </a:pPr>
            <a:r>
              <a:rPr lang="en-IN" sz="2400" dirty="0" smtClean="0">
                <a:latin typeface="Times New Roman" panose="02020603050405020304" pitchFamily="18" charset="0"/>
                <a:cs typeface="Times New Roman" panose="02020603050405020304" pitchFamily="18" charset="0"/>
              </a:rPr>
              <a:t>   </a:t>
            </a:r>
            <a:r>
              <a:rPr lang="en-IN" sz="2400" dirty="0" err="1" smtClean="0">
                <a:latin typeface="Times New Roman" panose="02020603050405020304" pitchFamily="18" charset="0"/>
                <a:cs typeface="Times New Roman" panose="02020603050405020304" pitchFamily="18" charset="0"/>
              </a:rPr>
              <a:t>ptr</a:t>
            </a:r>
            <a:r>
              <a:rPr lang="en-IN" sz="2400" dirty="0" smtClean="0">
                <a:latin typeface="Times New Roman" panose="02020603050405020304" pitchFamily="18" charset="0"/>
                <a:cs typeface="Times New Roman" panose="02020603050405020304" pitchFamily="18" charset="0"/>
              </a:rPr>
              <a:t> = &amp;</a:t>
            </a:r>
            <a:r>
              <a:rPr lang="en-IN" sz="2400" dirty="0" err="1" smtClean="0">
                <a:latin typeface="Times New Roman" panose="02020603050405020304" pitchFamily="18" charset="0"/>
                <a:cs typeface="Times New Roman" panose="02020603050405020304" pitchFamily="18" charset="0"/>
              </a:rPr>
              <a:t>var</a:t>
            </a:r>
            <a:r>
              <a:rPr lang="en-IN" sz="2400" dirty="0" smtClean="0">
                <a:latin typeface="Times New Roman" panose="02020603050405020304" pitchFamily="18" charset="0"/>
                <a:cs typeface="Times New Roman" panose="02020603050405020304" pitchFamily="18" charset="0"/>
              </a:rPr>
              <a:t>;</a:t>
            </a:r>
          </a:p>
          <a:p>
            <a:pPr marL="0" indent="0">
              <a:lnSpc>
                <a:spcPct val="100000"/>
              </a:lnSpc>
              <a:spcBef>
                <a:spcPts val="0"/>
              </a:spcBef>
              <a:buNone/>
            </a:pPr>
            <a:r>
              <a:rPr lang="en-IN" sz="2400" dirty="0" smtClean="0">
                <a:solidFill>
                  <a:srgbClr val="FF0000"/>
                </a:solidFill>
                <a:latin typeface="Times New Roman" panose="02020603050405020304" pitchFamily="18" charset="0"/>
                <a:cs typeface="Times New Roman" panose="02020603050405020304" pitchFamily="18" charset="0"/>
              </a:rPr>
              <a:t>   /* take the address of </a:t>
            </a:r>
            <a:r>
              <a:rPr lang="en-IN" sz="2400" dirty="0" err="1" smtClean="0">
                <a:solidFill>
                  <a:srgbClr val="FF0000"/>
                </a:solidFill>
                <a:latin typeface="Times New Roman" panose="02020603050405020304" pitchFamily="18" charset="0"/>
                <a:cs typeface="Times New Roman" panose="02020603050405020304" pitchFamily="18" charset="0"/>
              </a:rPr>
              <a:t>ptr</a:t>
            </a:r>
            <a:r>
              <a:rPr lang="en-IN" sz="2400" dirty="0" smtClean="0">
                <a:solidFill>
                  <a:srgbClr val="FF0000"/>
                </a:solidFill>
                <a:latin typeface="Times New Roman" panose="02020603050405020304" pitchFamily="18" charset="0"/>
                <a:cs typeface="Times New Roman" panose="02020603050405020304" pitchFamily="18" charset="0"/>
              </a:rPr>
              <a:t> using address of operator &amp; */</a:t>
            </a:r>
          </a:p>
          <a:p>
            <a:pPr marL="0" indent="0">
              <a:lnSpc>
                <a:spcPct val="100000"/>
              </a:lnSpc>
              <a:spcBef>
                <a:spcPts val="0"/>
              </a:spcBef>
              <a:buNone/>
            </a:pPr>
            <a:r>
              <a:rPr lang="en-IN" sz="2400" dirty="0" smtClean="0">
                <a:latin typeface="Times New Roman" panose="02020603050405020304" pitchFamily="18" charset="0"/>
                <a:cs typeface="Times New Roman" panose="02020603050405020304" pitchFamily="18" charset="0"/>
              </a:rPr>
              <a:t>   </a:t>
            </a:r>
            <a:r>
              <a:rPr lang="en-IN" sz="2400" dirty="0" err="1" smtClean="0">
                <a:latin typeface="Times New Roman" panose="02020603050405020304" pitchFamily="18" charset="0"/>
                <a:cs typeface="Times New Roman" panose="02020603050405020304" pitchFamily="18" charset="0"/>
              </a:rPr>
              <a:t>pptr</a:t>
            </a:r>
            <a:r>
              <a:rPr lang="en-IN" sz="2400" dirty="0" smtClean="0">
                <a:latin typeface="Times New Roman" panose="02020603050405020304" pitchFamily="18" charset="0"/>
                <a:cs typeface="Times New Roman" panose="02020603050405020304" pitchFamily="18" charset="0"/>
              </a:rPr>
              <a:t> = &amp;</a:t>
            </a:r>
            <a:r>
              <a:rPr lang="en-IN" sz="2400" dirty="0" err="1" smtClean="0">
                <a:latin typeface="Times New Roman" panose="02020603050405020304" pitchFamily="18" charset="0"/>
                <a:cs typeface="Times New Roman" panose="02020603050405020304" pitchFamily="18" charset="0"/>
              </a:rPr>
              <a:t>ptr</a:t>
            </a:r>
            <a:r>
              <a:rPr lang="en-IN" sz="2400" dirty="0" smtClean="0">
                <a:latin typeface="Times New Roman" panose="02020603050405020304" pitchFamily="18" charset="0"/>
                <a:cs typeface="Times New Roman" panose="02020603050405020304" pitchFamily="18" charset="0"/>
              </a:rPr>
              <a:t>;</a:t>
            </a:r>
          </a:p>
          <a:p>
            <a:pPr marL="0" indent="0">
              <a:lnSpc>
                <a:spcPct val="100000"/>
              </a:lnSpc>
              <a:spcBef>
                <a:spcPts val="0"/>
              </a:spcBef>
              <a:buNone/>
            </a:pPr>
            <a:r>
              <a:rPr lang="en-IN" sz="2400" dirty="0" smtClean="0">
                <a:solidFill>
                  <a:srgbClr val="FF0000"/>
                </a:solidFill>
                <a:latin typeface="Times New Roman" panose="02020603050405020304" pitchFamily="18" charset="0"/>
                <a:cs typeface="Times New Roman" panose="02020603050405020304" pitchFamily="18" charset="0"/>
              </a:rPr>
              <a:t>   /* take the value using </a:t>
            </a:r>
            <a:r>
              <a:rPr lang="en-IN" sz="2400" dirty="0" err="1" smtClean="0">
                <a:solidFill>
                  <a:srgbClr val="FF0000"/>
                </a:solidFill>
                <a:latin typeface="Times New Roman" panose="02020603050405020304" pitchFamily="18" charset="0"/>
                <a:cs typeface="Times New Roman" panose="02020603050405020304" pitchFamily="18" charset="0"/>
              </a:rPr>
              <a:t>pptr</a:t>
            </a:r>
            <a:r>
              <a:rPr lang="en-IN" sz="2400" dirty="0" smtClean="0">
                <a:solidFill>
                  <a:srgbClr val="FF0000"/>
                </a:solidFill>
                <a:latin typeface="Times New Roman" panose="02020603050405020304" pitchFamily="18" charset="0"/>
                <a:cs typeface="Times New Roman" panose="02020603050405020304" pitchFamily="18" charset="0"/>
              </a:rPr>
              <a:t> */</a:t>
            </a:r>
          </a:p>
          <a:p>
            <a:pPr marL="0" indent="0">
              <a:lnSpc>
                <a:spcPct val="100000"/>
              </a:lnSpc>
              <a:spcBef>
                <a:spcPts val="0"/>
              </a:spcBef>
              <a:buNone/>
            </a:pPr>
            <a:r>
              <a:rPr lang="en-IN" sz="2400" dirty="0" smtClean="0">
                <a:latin typeface="Times New Roman" panose="02020603050405020304" pitchFamily="18" charset="0"/>
                <a:cs typeface="Times New Roman" panose="02020603050405020304" pitchFamily="18" charset="0"/>
              </a:rPr>
              <a:t>   printf("\</a:t>
            </a:r>
            <a:r>
              <a:rPr lang="en-IN" sz="2400" dirty="0" err="1" smtClean="0">
                <a:latin typeface="Times New Roman" panose="02020603050405020304" pitchFamily="18" charset="0"/>
                <a:cs typeface="Times New Roman" panose="02020603050405020304" pitchFamily="18" charset="0"/>
              </a:rPr>
              <a:t>nValue</a:t>
            </a:r>
            <a:r>
              <a:rPr lang="en-IN" sz="2400" dirty="0" smtClean="0">
                <a:latin typeface="Times New Roman" panose="02020603050405020304" pitchFamily="18" charset="0"/>
                <a:cs typeface="Times New Roman" panose="02020603050405020304" pitchFamily="18" charset="0"/>
              </a:rPr>
              <a:t> of </a:t>
            </a:r>
            <a:r>
              <a:rPr lang="en-IN" sz="2400" dirty="0" err="1" smtClean="0">
                <a:latin typeface="Times New Roman" panose="02020603050405020304" pitchFamily="18" charset="0"/>
                <a:cs typeface="Times New Roman" panose="02020603050405020304" pitchFamily="18" charset="0"/>
              </a:rPr>
              <a:t>var</a:t>
            </a:r>
            <a:r>
              <a:rPr lang="en-IN" sz="2400" dirty="0" smtClean="0">
                <a:latin typeface="Times New Roman" panose="02020603050405020304" pitchFamily="18" charset="0"/>
                <a:cs typeface="Times New Roman" panose="02020603050405020304" pitchFamily="18" charset="0"/>
              </a:rPr>
              <a:t> = %d", </a:t>
            </a:r>
            <a:r>
              <a:rPr lang="en-IN" sz="2400" dirty="0" err="1" smtClean="0">
                <a:latin typeface="Times New Roman" panose="02020603050405020304" pitchFamily="18" charset="0"/>
                <a:cs typeface="Times New Roman" panose="02020603050405020304" pitchFamily="18" charset="0"/>
              </a:rPr>
              <a:t>var</a:t>
            </a:r>
            <a:r>
              <a:rPr lang="en-IN" sz="2400" dirty="0" smtClean="0">
                <a:latin typeface="Times New Roman" panose="02020603050405020304" pitchFamily="18" charset="0"/>
                <a:cs typeface="Times New Roman" panose="02020603050405020304" pitchFamily="18" charset="0"/>
              </a:rPr>
              <a:t> );</a:t>
            </a:r>
          </a:p>
          <a:p>
            <a:pPr marL="0" indent="0">
              <a:lnSpc>
                <a:spcPct val="100000"/>
              </a:lnSpc>
              <a:spcBef>
                <a:spcPts val="0"/>
              </a:spcBef>
              <a:buNone/>
            </a:pPr>
            <a:r>
              <a:rPr lang="en-IN" sz="2400" dirty="0" smtClean="0">
                <a:latin typeface="Times New Roman" panose="02020603050405020304" pitchFamily="18" charset="0"/>
                <a:cs typeface="Times New Roman" panose="02020603050405020304" pitchFamily="18" charset="0"/>
              </a:rPr>
              <a:t>   printf("\</a:t>
            </a:r>
            <a:r>
              <a:rPr lang="en-IN" sz="2400" dirty="0" err="1" smtClean="0">
                <a:latin typeface="Times New Roman" panose="02020603050405020304" pitchFamily="18" charset="0"/>
                <a:cs typeface="Times New Roman" panose="02020603050405020304" pitchFamily="18" charset="0"/>
              </a:rPr>
              <a:t>nValue</a:t>
            </a:r>
            <a:r>
              <a:rPr lang="en-IN" sz="2400" dirty="0" smtClean="0">
                <a:latin typeface="Times New Roman" panose="02020603050405020304" pitchFamily="18" charset="0"/>
                <a:cs typeface="Times New Roman" panose="02020603050405020304" pitchFamily="18" charset="0"/>
              </a:rPr>
              <a:t> available at *</a:t>
            </a:r>
            <a:r>
              <a:rPr lang="en-IN" sz="2400" dirty="0" err="1" smtClean="0">
                <a:latin typeface="Times New Roman" panose="02020603050405020304" pitchFamily="18" charset="0"/>
                <a:cs typeface="Times New Roman" panose="02020603050405020304" pitchFamily="18" charset="0"/>
              </a:rPr>
              <a:t>ptr</a:t>
            </a:r>
            <a:r>
              <a:rPr lang="en-IN" sz="2400" dirty="0" smtClean="0">
                <a:latin typeface="Times New Roman" panose="02020603050405020304" pitchFamily="18" charset="0"/>
                <a:cs typeface="Times New Roman" panose="02020603050405020304" pitchFamily="18" charset="0"/>
              </a:rPr>
              <a:t> = %d", *</a:t>
            </a:r>
            <a:r>
              <a:rPr lang="en-IN" sz="2400" dirty="0" err="1" smtClean="0">
                <a:latin typeface="Times New Roman" panose="02020603050405020304" pitchFamily="18" charset="0"/>
                <a:cs typeface="Times New Roman" panose="02020603050405020304" pitchFamily="18" charset="0"/>
              </a:rPr>
              <a:t>ptr</a:t>
            </a:r>
            <a:r>
              <a:rPr lang="en-IN" sz="2400" dirty="0" smtClean="0">
                <a:latin typeface="Times New Roman" panose="02020603050405020304" pitchFamily="18" charset="0"/>
                <a:cs typeface="Times New Roman" panose="02020603050405020304" pitchFamily="18" charset="0"/>
              </a:rPr>
              <a:t> );</a:t>
            </a:r>
          </a:p>
          <a:p>
            <a:pPr marL="0" indent="0">
              <a:lnSpc>
                <a:spcPct val="100000"/>
              </a:lnSpc>
              <a:spcBef>
                <a:spcPts val="0"/>
              </a:spcBef>
              <a:buNone/>
            </a:pPr>
            <a:r>
              <a:rPr lang="en-IN" sz="2400" dirty="0" smtClean="0">
                <a:latin typeface="Times New Roman" panose="02020603050405020304" pitchFamily="18" charset="0"/>
                <a:cs typeface="Times New Roman" panose="02020603050405020304" pitchFamily="18" charset="0"/>
              </a:rPr>
              <a:t>   printf("\</a:t>
            </a:r>
            <a:r>
              <a:rPr lang="en-IN" sz="2400" dirty="0" err="1" smtClean="0">
                <a:latin typeface="Times New Roman" panose="02020603050405020304" pitchFamily="18" charset="0"/>
                <a:cs typeface="Times New Roman" panose="02020603050405020304" pitchFamily="18" charset="0"/>
              </a:rPr>
              <a:t>nValue</a:t>
            </a:r>
            <a:r>
              <a:rPr lang="en-IN" sz="2400" dirty="0" smtClean="0">
                <a:latin typeface="Times New Roman" panose="02020603050405020304" pitchFamily="18" charset="0"/>
                <a:cs typeface="Times New Roman" panose="02020603050405020304" pitchFamily="18" charset="0"/>
              </a:rPr>
              <a:t> available at **</a:t>
            </a:r>
            <a:r>
              <a:rPr lang="en-IN" sz="2400" dirty="0" err="1" smtClean="0">
                <a:latin typeface="Times New Roman" panose="02020603050405020304" pitchFamily="18" charset="0"/>
                <a:cs typeface="Times New Roman" panose="02020603050405020304" pitchFamily="18" charset="0"/>
              </a:rPr>
              <a:t>pptr</a:t>
            </a:r>
            <a:r>
              <a:rPr lang="en-IN" sz="2400" dirty="0" smtClean="0">
                <a:latin typeface="Times New Roman" panose="02020603050405020304" pitchFamily="18" charset="0"/>
                <a:cs typeface="Times New Roman" panose="02020603050405020304" pitchFamily="18" charset="0"/>
              </a:rPr>
              <a:t> = %d", **</a:t>
            </a:r>
            <a:r>
              <a:rPr lang="en-IN" sz="2400" dirty="0" err="1" smtClean="0">
                <a:latin typeface="Times New Roman" panose="02020603050405020304" pitchFamily="18" charset="0"/>
                <a:cs typeface="Times New Roman" panose="02020603050405020304" pitchFamily="18" charset="0"/>
              </a:rPr>
              <a:t>pptr</a:t>
            </a:r>
            <a:r>
              <a:rPr lang="en-IN" sz="2400" dirty="0" smtClean="0">
                <a:latin typeface="Times New Roman" panose="02020603050405020304" pitchFamily="18" charset="0"/>
                <a:cs typeface="Times New Roman" panose="02020603050405020304" pitchFamily="18" charset="0"/>
              </a:rPr>
              <a:t>);</a:t>
            </a:r>
          </a:p>
          <a:p>
            <a:pPr marL="0" indent="0">
              <a:lnSpc>
                <a:spcPct val="100000"/>
              </a:lnSpc>
              <a:spcBef>
                <a:spcPts val="0"/>
              </a:spcBef>
              <a:buNone/>
            </a:pPr>
            <a:r>
              <a:rPr lang="en-IN" sz="2400" dirty="0" smtClean="0">
                <a:latin typeface="Times New Roman" panose="02020603050405020304" pitchFamily="18" charset="0"/>
                <a:cs typeface="Times New Roman" panose="02020603050405020304" pitchFamily="18" charset="0"/>
              </a:rPr>
              <a:t>   getch();</a:t>
            </a:r>
          </a:p>
          <a:p>
            <a:pPr marL="0" indent="0">
              <a:lnSpc>
                <a:spcPct val="100000"/>
              </a:lnSpc>
              <a:spcBef>
                <a:spcPts val="0"/>
              </a:spcBef>
              <a:buNone/>
            </a:pPr>
            <a:r>
              <a:rPr lang="en-IN" sz="2400" dirty="0" smtClean="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6996112" y="2190749"/>
            <a:ext cx="4560574" cy="1266826"/>
          </a:xfrm>
          <a:prstGeom prst="rect">
            <a:avLst/>
          </a:prstGeom>
        </p:spPr>
      </p:pic>
      <p:sp>
        <p:nvSpPr>
          <p:cNvPr id="5" name="TextBox 4"/>
          <p:cNvSpPr txBox="1"/>
          <p:nvPr/>
        </p:nvSpPr>
        <p:spPr>
          <a:xfrm>
            <a:off x="6996112" y="1707267"/>
            <a:ext cx="2114550" cy="400110"/>
          </a:xfrm>
          <a:prstGeom prst="rect">
            <a:avLst/>
          </a:prstGeom>
          <a:solidFill>
            <a:srgbClr val="FFFF00"/>
          </a:solidFill>
        </p:spPr>
        <p:txBody>
          <a:bodyPr wrap="square" rtlCol="0">
            <a:spAutoFit/>
          </a:bodyPr>
          <a:lstStyle/>
          <a:p>
            <a:r>
              <a:rPr lang="en-IN" sz="2000" b="1" dirty="0" smtClean="0">
                <a:latin typeface="Times New Roman" panose="02020603050405020304" pitchFamily="18" charset="0"/>
                <a:cs typeface="Times New Roman" panose="02020603050405020304" pitchFamily="18" charset="0"/>
              </a:rPr>
              <a:t>Output</a:t>
            </a: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73032422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20700"/>
          </a:xfrm>
        </p:spPr>
        <p:txBody>
          <a:bodyPr>
            <a:normAutofit/>
          </a:bodyPr>
          <a:lstStyle/>
          <a:p>
            <a:r>
              <a:rPr lang="en-IN" sz="2400" b="1" dirty="0" smtClean="0">
                <a:latin typeface="Times New Roman" panose="02020603050405020304" pitchFamily="18" charset="0"/>
                <a:cs typeface="Times New Roman" panose="02020603050405020304" pitchFamily="18" charset="0"/>
              </a:rPr>
              <a:t>Compatibility of Pointers in C</a:t>
            </a:r>
            <a:endParaRPr lang="en-IN"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042988"/>
            <a:ext cx="10515600" cy="5133975"/>
          </a:xfrm>
        </p:spPr>
        <p:txBody>
          <a:bodyPr/>
          <a:lstStyle/>
          <a:p>
            <a:pPr algn="just">
              <a:lnSpc>
                <a:spcPct val="150000"/>
              </a:lnSpc>
              <a:spcBef>
                <a:spcPts val="0"/>
              </a:spcBef>
            </a:pPr>
            <a:r>
              <a:rPr lang="en-IN" dirty="0" smtClean="0">
                <a:latin typeface="Times New Roman" panose="02020603050405020304" pitchFamily="18" charset="0"/>
                <a:cs typeface="Times New Roman" panose="02020603050405020304" pitchFamily="18" charset="0"/>
              </a:rPr>
              <a:t>The rules for assigning one pointer to another are tighter than the rules for numeric types. For example, you can assign an int value to a double variable without using a type conversion, but you can’t do the same for pointers to these two types. </a:t>
            </a:r>
          </a:p>
          <a:p>
            <a:pPr algn="just">
              <a:lnSpc>
                <a:spcPct val="150000"/>
              </a:lnSpc>
              <a:spcBef>
                <a:spcPts val="0"/>
              </a:spcBef>
            </a:pPr>
            <a:r>
              <a:rPr lang="en-IN" dirty="0" smtClean="0">
                <a:latin typeface="Times New Roman" panose="02020603050405020304" pitchFamily="18" charset="0"/>
                <a:cs typeface="Times New Roman" panose="02020603050405020304" pitchFamily="18" charset="0"/>
              </a:rPr>
              <a:t>Let’s see a simple C program to exemplify this.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07011180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63550"/>
          </a:xfrm>
        </p:spPr>
        <p:txBody>
          <a:bodyPr>
            <a:normAutofit fontScale="90000"/>
          </a:bodyPr>
          <a:lstStyle/>
          <a:p>
            <a:r>
              <a:rPr lang="en-IN" sz="2800" b="1" dirty="0" smtClean="0">
                <a:latin typeface="Times New Roman" panose="02020603050405020304" pitchFamily="18" charset="0"/>
                <a:cs typeface="Times New Roman" panose="02020603050405020304" pitchFamily="18" charset="0"/>
              </a:rPr>
              <a:t>Example</a:t>
            </a:r>
            <a:endParaRPr lang="en-IN" sz="2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057275"/>
            <a:ext cx="10515600" cy="5119688"/>
          </a:xfrm>
        </p:spPr>
        <p:txBody>
          <a:bodyPr>
            <a:normAutofit fontScale="77500" lnSpcReduction="20000"/>
          </a:bodyPr>
          <a:lstStyle/>
          <a:p>
            <a:pPr marL="0" indent="0">
              <a:lnSpc>
                <a:spcPct val="120000"/>
              </a:lnSpc>
              <a:spcBef>
                <a:spcPts val="0"/>
              </a:spcBef>
              <a:buNone/>
            </a:pPr>
            <a:r>
              <a:rPr lang="en-IN" dirty="0" smtClean="0">
                <a:latin typeface="Times New Roman" panose="02020603050405020304" pitchFamily="18" charset="0"/>
                <a:cs typeface="Times New Roman" panose="02020603050405020304" pitchFamily="18" charset="0"/>
              </a:rPr>
              <a:t>/*  </a:t>
            </a:r>
            <a:r>
              <a:rPr lang="en-IN" dirty="0" err="1" smtClean="0">
                <a:latin typeface="Times New Roman" panose="02020603050405020304" pitchFamily="18" charset="0"/>
                <a:cs typeface="Times New Roman" panose="02020603050405020304" pitchFamily="18" charset="0"/>
              </a:rPr>
              <a:t>ptr_compatibility.c</a:t>
            </a:r>
            <a:r>
              <a:rPr lang="en-IN" dirty="0" smtClean="0">
                <a:latin typeface="Times New Roman" panose="02020603050405020304" pitchFamily="18" charset="0"/>
                <a:cs typeface="Times New Roman" panose="02020603050405020304" pitchFamily="18" charset="0"/>
              </a:rPr>
              <a:t> -- program illustrates concept of pointer  * compatibility */</a:t>
            </a:r>
          </a:p>
          <a:p>
            <a:pPr marL="0" indent="0">
              <a:lnSpc>
                <a:spcPct val="120000"/>
              </a:lnSpc>
              <a:spcBef>
                <a:spcPts val="0"/>
              </a:spcBef>
              <a:buNone/>
            </a:pPr>
            <a:endParaRPr lang="en-IN" dirty="0" smtClean="0">
              <a:latin typeface="Times New Roman" panose="02020603050405020304" pitchFamily="18" charset="0"/>
              <a:cs typeface="Times New Roman" panose="02020603050405020304" pitchFamily="18" charset="0"/>
            </a:endParaRPr>
          </a:p>
          <a:p>
            <a:pPr marL="0" indent="0">
              <a:lnSpc>
                <a:spcPct val="120000"/>
              </a:lnSpc>
              <a:spcBef>
                <a:spcPts val="0"/>
              </a:spcBef>
              <a:buNone/>
            </a:pPr>
            <a:r>
              <a:rPr lang="en-IN" dirty="0" smtClean="0">
                <a:latin typeface="Times New Roman" panose="02020603050405020304" pitchFamily="18" charset="0"/>
                <a:cs typeface="Times New Roman" panose="02020603050405020304" pitchFamily="18" charset="0"/>
              </a:rPr>
              <a:t>#include &lt;stdio.h&gt;</a:t>
            </a:r>
          </a:p>
          <a:p>
            <a:pPr marL="0" indent="0">
              <a:lnSpc>
                <a:spcPct val="120000"/>
              </a:lnSpc>
              <a:spcBef>
                <a:spcPts val="0"/>
              </a:spcBef>
              <a:buNone/>
            </a:pPr>
            <a:r>
              <a:rPr lang="en-IN" dirty="0" smtClean="0">
                <a:latin typeface="Times New Roman" panose="02020603050405020304" pitchFamily="18" charset="0"/>
                <a:cs typeface="Times New Roman" panose="02020603050405020304" pitchFamily="18" charset="0"/>
              </a:rPr>
              <a:t>int main(void)</a:t>
            </a:r>
          </a:p>
          <a:p>
            <a:pPr marL="0" indent="0">
              <a:lnSpc>
                <a:spcPct val="120000"/>
              </a:lnSpc>
              <a:spcBef>
                <a:spcPts val="0"/>
              </a:spcBef>
              <a:buNone/>
            </a:pPr>
            <a:r>
              <a:rPr lang="en-IN" dirty="0" smtClean="0">
                <a:latin typeface="Times New Roman" panose="02020603050405020304" pitchFamily="18" charset="0"/>
                <a:cs typeface="Times New Roman" panose="02020603050405020304" pitchFamily="18" charset="0"/>
              </a:rPr>
              <a:t>{</a:t>
            </a:r>
          </a:p>
          <a:p>
            <a:pPr marL="0" indent="0">
              <a:lnSpc>
                <a:spcPct val="120000"/>
              </a:lnSpc>
              <a:spcBef>
                <a:spcPts val="0"/>
              </a:spcBef>
              <a:buNone/>
            </a:pPr>
            <a:r>
              <a:rPr lang="en-IN" dirty="0" smtClean="0">
                <a:latin typeface="Times New Roman" panose="02020603050405020304" pitchFamily="18" charset="0"/>
                <a:cs typeface="Times New Roman" panose="02020603050405020304" pitchFamily="18" charset="0"/>
              </a:rPr>
              <a:t>    int n = 5;</a:t>
            </a:r>
          </a:p>
          <a:p>
            <a:pPr marL="0" indent="0">
              <a:lnSpc>
                <a:spcPct val="120000"/>
              </a:lnSpc>
              <a:spcBef>
                <a:spcPts val="0"/>
              </a:spcBef>
              <a:buNone/>
            </a:pPr>
            <a:r>
              <a:rPr lang="en-IN" dirty="0" smtClean="0">
                <a:latin typeface="Times New Roman" panose="02020603050405020304" pitchFamily="18" charset="0"/>
                <a:cs typeface="Times New Roman" panose="02020603050405020304" pitchFamily="18" charset="0"/>
              </a:rPr>
              <a:t>    long double x;</a:t>
            </a:r>
          </a:p>
          <a:p>
            <a:pPr marL="0" indent="0">
              <a:lnSpc>
                <a:spcPct val="120000"/>
              </a:lnSpc>
              <a:spcBef>
                <a:spcPts val="0"/>
              </a:spcBef>
              <a:buNone/>
            </a:pPr>
            <a:r>
              <a:rPr lang="en-IN" dirty="0" smtClean="0">
                <a:latin typeface="Times New Roman" panose="02020603050405020304" pitchFamily="18" charset="0"/>
                <a:cs typeface="Times New Roman" panose="02020603050405020304" pitchFamily="18" charset="0"/>
              </a:rPr>
              <a:t>    int *pi = &amp;n;</a:t>
            </a:r>
          </a:p>
          <a:p>
            <a:pPr marL="0" indent="0">
              <a:lnSpc>
                <a:spcPct val="120000"/>
              </a:lnSpc>
              <a:spcBef>
                <a:spcPts val="0"/>
              </a:spcBef>
              <a:buNone/>
            </a:pPr>
            <a:r>
              <a:rPr lang="en-IN" dirty="0" smtClean="0">
                <a:latin typeface="Times New Roman" panose="02020603050405020304" pitchFamily="18" charset="0"/>
                <a:cs typeface="Times New Roman" panose="02020603050405020304" pitchFamily="18" charset="0"/>
              </a:rPr>
              <a:t>    long double *</a:t>
            </a:r>
            <a:r>
              <a:rPr lang="en-IN" dirty="0" err="1" smtClean="0">
                <a:latin typeface="Times New Roman" panose="02020603050405020304" pitchFamily="18" charset="0"/>
                <a:cs typeface="Times New Roman" panose="02020603050405020304" pitchFamily="18" charset="0"/>
              </a:rPr>
              <a:t>pld</a:t>
            </a:r>
            <a:r>
              <a:rPr lang="en-IN" dirty="0" smtClean="0">
                <a:latin typeface="Times New Roman" panose="02020603050405020304" pitchFamily="18" charset="0"/>
                <a:cs typeface="Times New Roman" panose="02020603050405020304" pitchFamily="18" charset="0"/>
              </a:rPr>
              <a:t> = &amp;x;</a:t>
            </a:r>
          </a:p>
          <a:p>
            <a:pPr marL="0" indent="0">
              <a:lnSpc>
                <a:spcPct val="120000"/>
              </a:lnSpc>
              <a:spcBef>
                <a:spcPts val="0"/>
              </a:spcBef>
              <a:buNone/>
            </a:pPr>
            <a:r>
              <a:rPr lang="en-IN" dirty="0" smtClean="0">
                <a:latin typeface="Times New Roman" panose="02020603050405020304" pitchFamily="18" charset="0"/>
                <a:cs typeface="Times New Roman" panose="02020603050405020304" pitchFamily="18" charset="0"/>
              </a:rPr>
              <a:t>    x = n;     </a:t>
            </a:r>
            <a:r>
              <a:rPr lang="en-IN" dirty="0" smtClean="0">
                <a:solidFill>
                  <a:srgbClr val="FF0000"/>
                </a:solidFill>
                <a:latin typeface="Times New Roman" panose="02020603050405020304" pitchFamily="18" charset="0"/>
                <a:cs typeface="Times New Roman" panose="02020603050405020304" pitchFamily="18" charset="0"/>
              </a:rPr>
              <a:t>/* implicit type conversion */</a:t>
            </a:r>
          </a:p>
          <a:p>
            <a:pPr marL="0" indent="0">
              <a:lnSpc>
                <a:spcPct val="120000"/>
              </a:lnSpc>
              <a:spcBef>
                <a:spcPts val="0"/>
              </a:spcBef>
              <a:buNone/>
            </a:pPr>
            <a:r>
              <a:rPr lang="en-IN" dirty="0" smtClean="0">
                <a:latin typeface="Times New Roman" panose="02020603050405020304" pitchFamily="18" charset="0"/>
                <a:cs typeface="Times New Roman" panose="02020603050405020304" pitchFamily="18" charset="0"/>
              </a:rPr>
              <a:t>    </a:t>
            </a:r>
            <a:r>
              <a:rPr lang="en-IN" dirty="0" err="1" smtClean="0">
                <a:latin typeface="Times New Roman" panose="02020603050405020304" pitchFamily="18" charset="0"/>
                <a:cs typeface="Times New Roman" panose="02020603050405020304" pitchFamily="18" charset="0"/>
              </a:rPr>
              <a:t>pld</a:t>
            </a:r>
            <a:r>
              <a:rPr lang="en-IN" dirty="0" smtClean="0">
                <a:latin typeface="Times New Roman" panose="02020603050405020304" pitchFamily="18" charset="0"/>
                <a:cs typeface="Times New Roman" panose="02020603050405020304" pitchFamily="18" charset="0"/>
              </a:rPr>
              <a:t> = pi;  </a:t>
            </a:r>
            <a:r>
              <a:rPr lang="en-IN" dirty="0" smtClean="0">
                <a:solidFill>
                  <a:srgbClr val="FF0000"/>
                </a:solidFill>
                <a:latin typeface="Times New Roman" panose="02020603050405020304" pitchFamily="18" charset="0"/>
                <a:cs typeface="Times New Roman" panose="02020603050405020304" pitchFamily="18" charset="0"/>
              </a:rPr>
              <a:t>/* compile-time error: assigning pointer-to-int to */</a:t>
            </a:r>
          </a:p>
          <a:p>
            <a:pPr marL="0" indent="0">
              <a:lnSpc>
                <a:spcPct val="120000"/>
              </a:lnSpc>
              <a:spcBef>
                <a:spcPts val="0"/>
              </a:spcBef>
              <a:buNone/>
            </a:pPr>
            <a:r>
              <a:rPr lang="en-IN" dirty="0" smtClean="0">
                <a:latin typeface="Times New Roman" panose="02020603050405020304" pitchFamily="18" charset="0"/>
                <a:cs typeface="Times New Roman" panose="02020603050405020304" pitchFamily="18" charset="0"/>
              </a:rPr>
              <a:t>               </a:t>
            </a:r>
            <a:r>
              <a:rPr lang="en-IN" dirty="0" smtClean="0">
                <a:solidFill>
                  <a:srgbClr val="FF0000"/>
                </a:solidFill>
                <a:latin typeface="Times New Roman" panose="02020603050405020304" pitchFamily="18" charset="0"/>
                <a:cs typeface="Times New Roman" panose="02020603050405020304" pitchFamily="18" charset="0"/>
              </a:rPr>
              <a:t>/* pointer-to-long-double */</a:t>
            </a:r>
          </a:p>
          <a:p>
            <a:pPr marL="0" indent="0">
              <a:lnSpc>
                <a:spcPct val="120000"/>
              </a:lnSpc>
              <a:spcBef>
                <a:spcPts val="0"/>
              </a:spcBef>
              <a:buNone/>
            </a:pPr>
            <a:r>
              <a:rPr lang="en-IN" dirty="0" smtClean="0">
                <a:latin typeface="Times New Roman" panose="02020603050405020304" pitchFamily="18" charset="0"/>
                <a:cs typeface="Times New Roman" panose="02020603050405020304" pitchFamily="18" charset="0"/>
              </a:rPr>
              <a:t>    return 0;</a:t>
            </a:r>
          </a:p>
          <a:p>
            <a:pPr marL="0" indent="0">
              <a:lnSpc>
                <a:spcPct val="120000"/>
              </a:lnSpc>
              <a:spcBef>
                <a:spcPts val="0"/>
              </a:spcBef>
              <a:buNone/>
            </a:pPr>
            <a:r>
              <a:rPr lang="en-IN" dirty="0" smtClean="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56931031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1087" y="107950"/>
            <a:ext cx="10515600" cy="492125"/>
          </a:xfrm>
        </p:spPr>
        <p:txBody>
          <a:bodyPr>
            <a:noAutofit/>
          </a:bodyPr>
          <a:lstStyle/>
          <a:p>
            <a:r>
              <a:rPr lang="en-IN" sz="3200" dirty="0" err="1" smtClean="0">
                <a:latin typeface="Times New Roman" panose="02020603050405020304" pitchFamily="18" charset="0"/>
                <a:cs typeface="Times New Roman" panose="02020603050405020304" pitchFamily="18" charset="0"/>
              </a:rPr>
              <a:t>Lvalue</a:t>
            </a:r>
            <a:r>
              <a:rPr lang="en-IN" sz="3200" dirty="0" smtClean="0">
                <a:latin typeface="Times New Roman" panose="02020603050405020304" pitchFamily="18" charset="0"/>
                <a:cs typeface="Times New Roman" panose="02020603050405020304" pitchFamily="18" charset="0"/>
              </a:rPr>
              <a:t> and </a:t>
            </a:r>
            <a:r>
              <a:rPr lang="en-IN" sz="3200" dirty="0" err="1" smtClean="0">
                <a:latin typeface="Times New Roman" panose="02020603050405020304" pitchFamily="18" charset="0"/>
                <a:cs typeface="Times New Roman" panose="02020603050405020304" pitchFamily="18" charset="0"/>
              </a:rPr>
              <a:t>Rvlaue</a:t>
            </a:r>
            <a:endParaRPr lang="en-IN"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814388"/>
            <a:ext cx="10515600" cy="5362575"/>
          </a:xfrm>
        </p:spPr>
        <p:txBody>
          <a:bodyPr>
            <a:normAutofit/>
          </a:bodyPr>
          <a:lstStyle/>
          <a:p>
            <a:pPr algn="just">
              <a:lnSpc>
                <a:spcPct val="150000"/>
              </a:lnSpc>
              <a:spcBef>
                <a:spcPts val="0"/>
              </a:spcBef>
            </a:pPr>
            <a:r>
              <a:rPr lang="en-IN" sz="2400" dirty="0" err="1" smtClean="0">
                <a:latin typeface="Times New Roman" panose="02020603050405020304" pitchFamily="18" charset="0"/>
                <a:cs typeface="Times New Roman" panose="02020603050405020304" pitchFamily="18" charset="0"/>
              </a:rPr>
              <a:t>lvalue</a:t>
            </a:r>
            <a:r>
              <a:rPr lang="en-IN" sz="2400" dirty="0" smtClean="0">
                <a:latin typeface="Times New Roman" panose="02020603050405020304" pitchFamily="18" charset="0"/>
                <a:cs typeface="Times New Roman" panose="02020603050405020304" pitchFamily="18" charset="0"/>
              </a:rPr>
              <a:t> or Location Value </a:t>
            </a:r>
            <a:r>
              <a:rPr lang="en-IN" sz="2400" dirty="0">
                <a:latin typeface="Times New Roman" panose="02020603050405020304" pitchFamily="18" charset="0"/>
                <a:cs typeface="Times New Roman" panose="02020603050405020304" pitchFamily="18" charset="0"/>
              </a:rPr>
              <a:t>is anything whose address is accessible. It means we can take </a:t>
            </a:r>
            <a:r>
              <a:rPr lang="en-IN" sz="2400" dirty="0" smtClean="0">
                <a:latin typeface="Times New Roman" panose="02020603050405020304" pitchFamily="18" charset="0"/>
                <a:cs typeface="Times New Roman" panose="02020603050405020304" pitchFamily="18" charset="0"/>
              </a:rPr>
              <a:t>address </a:t>
            </a:r>
            <a:r>
              <a:rPr lang="en-IN" sz="2400" dirty="0">
                <a:latin typeface="Times New Roman" panose="02020603050405020304" pitchFamily="18" charset="0"/>
                <a:cs typeface="Times New Roman" panose="02020603050405020304" pitchFamily="18" charset="0"/>
              </a:rPr>
              <a:t>of </a:t>
            </a:r>
            <a:r>
              <a:rPr lang="en-IN" sz="2400" dirty="0" err="1">
                <a:latin typeface="Times New Roman" panose="02020603050405020304" pitchFamily="18" charset="0"/>
                <a:cs typeface="Times New Roman" panose="02020603050405020304" pitchFamily="18" charset="0"/>
              </a:rPr>
              <a:t>lvalue</a:t>
            </a:r>
            <a:r>
              <a:rPr lang="en-IN" sz="2400" dirty="0">
                <a:latin typeface="Times New Roman" panose="02020603050405020304" pitchFamily="18" charset="0"/>
                <a:cs typeface="Times New Roman" panose="02020603050405020304" pitchFamily="18" charset="0"/>
              </a:rPr>
              <a:t> using &amp; operator.  </a:t>
            </a:r>
            <a:endParaRPr lang="en-IN" sz="24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IN" sz="2400" dirty="0" smtClean="0">
                <a:solidFill>
                  <a:srgbClr val="FF0000"/>
                </a:solidFill>
                <a:latin typeface="Times New Roman" panose="02020603050405020304" pitchFamily="18" charset="0"/>
                <a:cs typeface="Times New Roman" panose="02020603050405020304" pitchFamily="18" charset="0"/>
              </a:rPr>
              <a:t>Example 1:</a:t>
            </a:r>
          </a:p>
          <a:p>
            <a:pPr marL="0" indent="0" algn="just">
              <a:lnSpc>
                <a:spcPct val="150000"/>
              </a:lnSpc>
              <a:spcBef>
                <a:spcPts val="0"/>
              </a:spcBef>
              <a:buNone/>
            </a:pPr>
            <a:r>
              <a:rPr lang="en-IN" sz="2400" dirty="0" smtClean="0">
                <a:latin typeface="Times New Roman" panose="02020603050405020304" pitchFamily="18" charset="0"/>
                <a:cs typeface="Times New Roman" panose="02020603050405020304" pitchFamily="18" charset="0"/>
              </a:rPr>
              <a:t>          int x = 1;</a:t>
            </a:r>
          </a:p>
          <a:p>
            <a:pPr marL="0" indent="0" algn="just">
              <a:lnSpc>
                <a:spcPct val="150000"/>
              </a:lnSpc>
              <a:spcBef>
                <a:spcPts val="0"/>
              </a:spcBef>
              <a:buNone/>
            </a:pPr>
            <a:r>
              <a:rPr lang="en-IN" sz="2400" dirty="0" smtClean="0">
                <a:latin typeface="Times New Roman" panose="02020603050405020304" pitchFamily="18" charset="0"/>
                <a:cs typeface="Times New Roman" panose="02020603050405020304" pitchFamily="18" charset="0"/>
              </a:rPr>
              <a:t>In above expression, x is an </a:t>
            </a:r>
            <a:r>
              <a:rPr lang="en-IN" sz="2400" dirty="0" err="1" smtClean="0">
                <a:latin typeface="Times New Roman" panose="02020603050405020304" pitchFamily="18" charset="0"/>
                <a:cs typeface="Times New Roman" panose="02020603050405020304" pitchFamily="18" charset="0"/>
              </a:rPr>
              <a:t>lvalue</a:t>
            </a:r>
            <a:r>
              <a:rPr lang="en-IN" sz="2400" dirty="0" smtClean="0">
                <a:latin typeface="Times New Roman" panose="02020603050405020304" pitchFamily="18" charset="0"/>
                <a:cs typeface="Times New Roman" panose="02020603050405020304" pitchFamily="18" charset="0"/>
              </a:rPr>
              <a:t> because we can access the address of x </a:t>
            </a:r>
          </a:p>
          <a:p>
            <a:pPr marL="0" indent="0" algn="just">
              <a:lnSpc>
                <a:spcPct val="150000"/>
              </a:lnSpc>
              <a:spcBef>
                <a:spcPts val="0"/>
              </a:spcBef>
              <a:buNone/>
            </a:pPr>
            <a:r>
              <a:rPr lang="en-IN" sz="2400" dirty="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     i.e.</a:t>
            </a:r>
          </a:p>
          <a:p>
            <a:pPr marL="0" indent="0" algn="just">
              <a:lnSpc>
                <a:spcPct val="150000"/>
              </a:lnSpc>
              <a:spcBef>
                <a:spcPts val="0"/>
              </a:spcBef>
              <a:buNone/>
            </a:pPr>
            <a:r>
              <a:rPr lang="en-IN" sz="2400" dirty="0" smtClean="0">
                <a:latin typeface="Times New Roman" panose="02020603050405020304" pitchFamily="18" charset="0"/>
                <a:cs typeface="Times New Roman" panose="02020603050405020304" pitchFamily="18" charset="0"/>
              </a:rPr>
              <a:t>          int * </a:t>
            </a:r>
            <a:r>
              <a:rPr lang="en-IN" sz="2400" dirty="0" err="1" smtClean="0">
                <a:latin typeface="Times New Roman" panose="02020603050405020304" pitchFamily="18" charset="0"/>
                <a:cs typeface="Times New Roman" panose="02020603050405020304" pitchFamily="18" charset="0"/>
              </a:rPr>
              <a:t>ptr</a:t>
            </a:r>
            <a:r>
              <a:rPr lang="en-IN" sz="2400" dirty="0" smtClean="0">
                <a:latin typeface="Times New Roman" panose="02020603050405020304" pitchFamily="18" charset="0"/>
                <a:cs typeface="Times New Roman" panose="02020603050405020304" pitchFamily="18" charset="0"/>
              </a:rPr>
              <a:t> = &amp;x;</a:t>
            </a:r>
          </a:p>
          <a:p>
            <a:pPr algn="just">
              <a:lnSpc>
                <a:spcPct val="150000"/>
              </a:lnSpc>
              <a:spcBef>
                <a:spcPts val="0"/>
              </a:spcBef>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46386929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00050"/>
            <a:ext cx="10515600" cy="5776913"/>
          </a:xfrm>
        </p:spPr>
        <p:txBody>
          <a:bodyPr>
            <a:normAutofit lnSpcReduction="10000"/>
          </a:bodyPr>
          <a:lstStyle/>
          <a:p>
            <a:pPr marL="0" indent="0">
              <a:lnSpc>
                <a:spcPct val="150000"/>
              </a:lnSpc>
              <a:spcBef>
                <a:spcPts val="0"/>
              </a:spcBef>
              <a:buNone/>
            </a:pPr>
            <a:r>
              <a:rPr lang="en-IN" dirty="0" smtClean="0">
                <a:solidFill>
                  <a:srgbClr val="FF0000"/>
                </a:solidFill>
                <a:latin typeface="Times New Roman" panose="02020603050405020304" pitchFamily="18" charset="0"/>
                <a:cs typeface="Times New Roman" panose="02020603050405020304" pitchFamily="18" charset="0"/>
              </a:rPr>
              <a:t>Example 2:</a:t>
            </a:r>
          </a:p>
          <a:p>
            <a:pPr marL="0" indent="0">
              <a:lnSpc>
                <a:spcPct val="150000"/>
              </a:lnSpc>
              <a:spcBef>
                <a:spcPts val="0"/>
              </a:spcBef>
              <a:buNone/>
            </a:pPr>
            <a:r>
              <a:rPr lang="en-IN" dirty="0" smtClean="0">
                <a:latin typeface="Times New Roman" panose="02020603050405020304" pitchFamily="18" charset="0"/>
                <a:cs typeface="Times New Roman" panose="02020603050405020304" pitchFamily="18" charset="0"/>
              </a:rPr>
              <a:t>                   </a:t>
            </a:r>
            <a:r>
              <a:rPr lang="en-IN" dirty="0" smtClean="0">
                <a:solidFill>
                  <a:srgbClr val="00B050"/>
                </a:solidFill>
                <a:latin typeface="Times New Roman" panose="02020603050405020304" pitchFamily="18" charset="0"/>
                <a:cs typeface="Times New Roman" panose="02020603050405020304" pitchFamily="18" charset="0"/>
              </a:rPr>
              <a:t>int z = x + 1;</a:t>
            </a:r>
          </a:p>
          <a:p>
            <a:pPr>
              <a:lnSpc>
                <a:spcPct val="150000"/>
              </a:lnSpc>
              <a:spcBef>
                <a:spcPts val="0"/>
              </a:spcBef>
            </a:pPr>
            <a:r>
              <a:rPr lang="en-IN" dirty="0" smtClean="0"/>
              <a:t>In above expression, we can take address of z </a:t>
            </a:r>
          </a:p>
          <a:p>
            <a:pPr marL="0" indent="0">
              <a:lnSpc>
                <a:spcPct val="150000"/>
              </a:lnSpc>
              <a:spcBef>
                <a:spcPts val="0"/>
              </a:spcBef>
              <a:buNone/>
            </a:pPr>
            <a:r>
              <a:rPr lang="en-IN" dirty="0" smtClean="0"/>
              <a:t>i.e</a:t>
            </a:r>
            <a:r>
              <a:rPr lang="en-IN" dirty="0" smtClean="0">
                <a:solidFill>
                  <a:srgbClr val="00B050"/>
                </a:solidFill>
              </a:rPr>
              <a:t>.              </a:t>
            </a:r>
            <a:r>
              <a:rPr lang="en-IN" b="1" dirty="0">
                <a:solidFill>
                  <a:srgbClr val="00B050"/>
                </a:solidFill>
              </a:rPr>
              <a:t>int</a:t>
            </a:r>
            <a:r>
              <a:rPr lang="en-IN" dirty="0">
                <a:solidFill>
                  <a:srgbClr val="00B050"/>
                </a:solidFill>
              </a:rPr>
              <a:t> * ptr2 = &amp;z</a:t>
            </a:r>
            <a:r>
              <a:rPr lang="en-IN" dirty="0" smtClean="0">
                <a:solidFill>
                  <a:srgbClr val="00B050"/>
                </a:solidFill>
              </a:rPr>
              <a:t>;</a:t>
            </a:r>
          </a:p>
          <a:p>
            <a:pPr marL="0" indent="0">
              <a:lnSpc>
                <a:spcPct val="150000"/>
              </a:lnSpc>
              <a:spcBef>
                <a:spcPts val="0"/>
              </a:spcBef>
              <a:buNone/>
            </a:pPr>
            <a:r>
              <a:rPr lang="en-IN" dirty="0" smtClean="0"/>
              <a:t>Therefore, z is </a:t>
            </a:r>
            <a:r>
              <a:rPr lang="en-IN" dirty="0" err="1" smtClean="0"/>
              <a:t>lvalue</a:t>
            </a:r>
            <a:r>
              <a:rPr lang="en-IN" dirty="0" smtClean="0"/>
              <a:t>. But we cannot take the  address of  x+1 i.e.</a:t>
            </a:r>
          </a:p>
          <a:p>
            <a:pPr marL="0" indent="0">
              <a:lnSpc>
                <a:spcPct val="150000"/>
              </a:lnSpc>
              <a:spcBef>
                <a:spcPts val="0"/>
              </a:spcBef>
              <a:buNone/>
            </a:pPr>
            <a:r>
              <a:rPr lang="es-ES" dirty="0" smtClean="0"/>
              <a:t>                    </a:t>
            </a:r>
            <a:r>
              <a:rPr lang="es-ES" dirty="0" smtClean="0">
                <a:solidFill>
                  <a:srgbClr val="00B050"/>
                </a:solidFill>
              </a:rPr>
              <a:t>int * ptr3 = &amp;(x+1); </a:t>
            </a:r>
            <a:r>
              <a:rPr lang="es-ES" dirty="0" smtClean="0"/>
              <a:t>// Compile Error</a:t>
            </a:r>
          </a:p>
          <a:p>
            <a:pPr marL="0" indent="0" algn="just">
              <a:lnSpc>
                <a:spcPct val="150000"/>
              </a:lnSpc>
              <a:spcBef>
                <a:spcPts val="0"/>
              </a:spcBef>
              <a:buNone/>
            </a:pPr>
            <a:r>
              <a:rPr lang="en-IN" dirty="0" smtClean="0"/>
              <a:t>Above line will not compile because we are trying to address of (x+1) and (x+1) doesn’t persist after single expression. As, we cannot take the address of (x+1). So, (x+1) is not an </a:t>
            </a:r>
            <a:r>
              <a:rPr lang="en-IN" dirty="0" err="1" smtClean="0"/>
              <a:t>lvalue</a:t>
            </a:r>
            <a:r>
              <a:rPr lang="en-IN" dirty="0" smtClean="0"/>
              <a:t>.</a:t>
            </a:r>
          </a:p>
          <a:p>
            <a:pPr>
              <a:lnSpc>
                <a:spcPct val="150000"/>
              </a:lnSpc>
              <a:spcBef>
                <a:spcPts val="0"/>
              </a:spcBef>
            </a:pPr>
            <a:endParaRPr lang="en-IN" dirty="0"/>
          </a:p>
        </p:txBody>
      </p:sp>
    </p:spTree>
    <p:extLst>
      <p:ext uri="{BB962C8B-B14F-4D97-AF65-F5344CB8AC3E}">
        <p14:creationId xmlns:p14="http://schemas.microsoft.com/office/powerpoint/2010/main" xmlns="" val="269134539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57200"/>
            <a:ext cx="10515600" cy="5719763"/>
          </a:xfrm>
        </p:spPr>
        <p:txBody>
          <a:bodyPr/>
          <a:lstStyle/>
          <a:p>
            <a:pPr>
              <a:lnSpc>
                <a:spcPct val="150000"/>
              </a:lnSpc>
              <a:spcBef>
                <a:spcPts val="0"/>
              </a:spcBef>
            </a:pPr>
            <a:r>
              <a:rPr lang="en-IN" dirty="0" err="1" smtClean="0">
                <a:latin typeface="Times New Roman" panose="02020603050405020304" pitchFamily="18" charset="0"/>
                <a:cs typeface="Times New Roman" panose="02020603050405020304" pitchFamily="18" charset="0"/>
              </a:rPr>
              <a:t>Rvalue</a:t>
            </a:r>
            <a:r>
              <a:rPr lang="en-IN" dirty="0" smtClean="0">
                <a:latin typeface="Times New Roman" panose="02020603050405020304" pitchFamily="18" charset="0"/>
                <a:cs typeface="Times New Roman" panose="02020603050405020304" pitchFamily="18" charset="0"/>
              </a:rPr>
              <a:t> is anything that is not </a:t>
            </a:r>
            <a:r>
              <a:rPr lang="en-IN" dirty="0" err="1" smtClean="0">
                <a:latin typeface="Times New Roman" panose="02020603050405020304" pitchFamily="18" charset="0"/>
                <a:cs typeface="Times New Roman" panose="02020603050405020304" pitchFamily="18" charset="0"/>
              </a:rPr>
              <a:t>lvalue</a:t>
            </a:r>
            <a:r>
              <a:rPr lang="en-IN" dirty="0" smtClean="0">
                <a:latin typeface="Times New Roman" panose="02020603050405020304" pitchFamily="18" charset="0"/>
                <a:cs typeface="Times New Roman" panose="02020603050405020304" pitchFamily="18" charset="0"/>
              </a:rPr>
              <a:t>. It means we cannot take address of </a:t>
            </a:r>
            <a:r>
              <a:rPr lang="en-IN" dirty="0" err="1" smtClean="0">
                <a:latin typeface="Times New Roman" panose="02020603050405020304" pitchFamily="18" charset="0"/>
                <a:cs typeface="Times New Roman" panose="02020603050405020304" pitchFamily="18" charset="0"/>
              </a:rPr>
              <a:t>rvalue</a:t>
            </a:r>
            <a:r>
              <a:rPr lang="en-IN" dirty="0" smtClean="0">
                <a:latin typeface="Times New Roman" panose="02020603050405020304" pitchFamily="18" charset="0"/>
                <a:cs typeface="Times New Roman" panose="02020603050405020304" pitchFamily="18" charset="0"/>
              </a:rPr>
              <a:t> and it also don’t persist beyond the single expression.</a:t>
            </a:r>
          </a:p>
          <a:p>
            <a:pPr>
              <a:lnSpc>
                <a:spcPct val="150000"/>
              </a:lnSpc>
              <a:spcBef>
                <a:spcPts val="0"/>
              </a:spcBef>
            </a:pPr>
            <a:r>
              <a:rPr lang="en-IN" dirty="0" smtClean="0">
                <a:solidFill>
                  <a:srgbClr val="FF0000"/>
                </a:solidFill>
                <a:latin typeface="Times New Roman" panose="02020603050405020304" pitchFamily="18" charset="0"/>
                <a:cs typeface="Times New Roman" panose="02020603050405020304" pitchFamily="18" charset="0"/>
              </a:rPr>
              <a:t>Example 1:</a:t>
            </a:r>
          </a:p>
          <a:p>
            <a:pPr marL="0" indent="0">
              <a:lnSpc>
                <a:spcPct val="150000"/>
              </a:lnSpc>
              <a:spcBef>
                <a:spcPts val="0"/>
              </a:spcBef>
              <a:buNone/>
            </a:pPr>
            <a:r>
              <a:rPr lang="en-IN" dirty="0" smtClean="0">
                <a:latin typeface="Times New Roman" panose="02020603050405020304" pitchFamily="18" charset="0"/>
                <a:cs typeface="Times New Roman" panose="02020603050405020304" pitchFamily="18" charset="0"/>
              </a:rPr>
              <a:t>                    </a:t>
            </a:r>
            <a:r>
              <a:rPr lang="en-IN" dirty="0" smtClean="0">
                <a:solidFill>
                  <a:srgbClr val="00B050"/>
                </a:solidFill>
                <a:latin typeface="Times New Roman" panose="02020603050405020304" pitchFamily="18" charset="0"/>
                <a:cs typeface="Times New Roman" panose="02020603050405020304" pitchFamily="18" charset="0"/>
              </a:rPr>
              <a:t>int x = 1;</a:t>
            </a:r>
            <a:endParaRPr lang="en-IN" dirty="0">
              <a:solidFill>
                <a:srgbClr val="00B050"/>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en-IN" dirty="0" smtClean="0">
                <a:latin typeface="Times New Roman" panose="02020603050405020304" pitchFamily="18" charset="0"/>
                <a:cs typeface="Times New Roman" panose="02020603050405020304" pitchFamily="18" charset="0"/>
              </a:rPr>
              <a:t>Here you can not take the address of 1 i.e.</a:t>
            </a:r>
          </a:p>
          <a:p>
            <a:pPr marL="0" indent="0">
              <a:lnSpc>
                <a:spcPct val="150000"/>
              </a:lnSpc>
              <a:spcBef>
                <a:spcPts val="0"/>
              </a:spcBef>
              <a:buNone/>
            </a:pPr>
            <a:r>
              <a:rPr lang="es-ES" dirty="0" smtClean="0">
                <a:solidFill>
                  <a:srgbClr val="00B050"/>
                </a:solidFill>
                <a:latin typeface="Times New Roman" panose="02020603050405020304" pitchFamily="18" charset="0"/>
                <a:cs typeface="Times New Roman" panose="02020603050405020304" pitchFamily="18" charset="0"/>
              </a:rPr>
              <a:t>                    int * </a:t>
            </a:r>
            <a:r>
              <a:rPr lang="es-ES" dirty="0" err="1" smtClean="0">
                <a:solidFill>
                  <a:srgbClr val="00B050"/>
                </a:solidFill>
                <a:latin typeface="Times New Roman" panose="02020603050405020304" pitchFamily="18" charset="0"/>
                <a:cs typeface="Times New Roman" panose="02020603050405020304" pitchFamily="18" charset="0"/>
              </a:rPr>
              <a:t>ptr</a:t>
            </a:r>
            <a:r>
              <a:rPr lang="es-ES" dirty="0" smtClean="0">
                <a:solidFill>
                  <a:srgbClr val="00B050"/>
                </a:solidFill>
                <a:latin typeface="Times New Roman" panose="02020603050405020304" pitchFamily="18" charset="0"/>
                <a:cs typeface="Times New Roman" panose="02020603050405020304" pitchFamily="18" charset="0"/>
              </a:rPr>
              <a:t> = &amp;(1); </a:t>
            </a:r>
            <a:r>
              <a:rPr lang="es-ES" dirty="0" smtClean="0">
                <a:latin typeface="Times New Roman" panose="02020603050405020304" pitchFamily="18" charset="0"/>
                <a:cs typeface="Times New Roman" panose="02020603050405020304" pitchFamily="18" charset="0"/>
              </a:rPr>
              <a:t>// Compile Error</a:t>
            </a:r>
          </a:p>
          <a:p>
            <a:pPr marL="0" indent="0">
              <a:lnSpc>
                <a:spcPct val="150000"/>
              </a:lnSpc>
              <a:spcBef>
                <a:spcPts val="0"/>
              </a:spcBef>
              <a:buNone/>
            </a:pPr>
            <a:r>
              <a:rPr lang="en-IN" dirty="0" smtClean="0">
                <a:latin typeface="Times New Roman" panose="02020603050405020304" pitchFamily="18" charset="0"/>
                <a:cs typeface="Times New Roman" panose="02020603050405020304" pitchFamily="18" charset="0"/>
              </a:rPr>
              <a:t>Therefore, 1 is not a </a:t>
            </a:r>
            <a:r>
              <a:rPr lang="en-IN" dirty="0" err="1" smtClean="0">
                <a:latin typeface="Times New Roman" panose="02020603050405020304" pitchFamily="18" charset="0"/>
                <a:cs typeface="Times New Roman" panose="02020603050405020304" pitchFamily="18" charset="0"/>
              </a:rPr>
              <a:t>lvalue</a:t>
            </a:r>
            <a:r>
              <a:rPr lang="en-IN" dirty="0" smtClean="0">
                <a:latin typeface="Times New Roman" panose="02020603050405020304" pitchFamily="18" charset="0"/>
                <a:cs typeface="Times New Roman" panose="02020603050405020304" pitchFamily="18" charset="0"/>
              </a:rPr>
              <a:t> and hence it 1 is </a:t>
            </a:r>
            <a:r>
              <a:rPr lang="en-IN" dirty="0" err="1" smtClean="0">
                <a:latin typeface="Times New Roman" panose="02020603050405020304" pitchFamily="18" charset="0"/>
                <a:cs typeface="Times New Roman" panose="02020603050405020304" pitchFamily="18" charset="0"/>
              </a:rPr>
              <a:t>rvalue</a:t>
            </a:r>
            <a:r>
              <a:rPr lang="en-IN" dirty="0" smtClean="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5106929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Program : </a:t>
            </a:r>
            <a:r>
              <a:rPr lang="en-US" dirty="0" smtClean="0"/>
              <a:t>The following program is an example of </a:t>
            </a:r>
            <a:r>
              <a:rPr lang="en-US" dirty="0" err="1" smtClean="0"/>
              <a:t>strcat</a:t>
            </a:r>
            <a:r>
              <a:rPr lang="en-US" dirty="0" smtClean="0"/>
              <a:t>() function</a:t>
            </a:r>
            <a:endParaRPr lang="en-US" dirty="0"/>
          </a:p>
        </p:txBody>
      </p:sp>
      <p:sp>
        <p:nvSpPr>
          <p:cNvPr id="3" name="Content Placeholder 2"/>
          <p:cNvSpPr>
            <a:spLocks noGrp="1"/>
          </p:cNvSpPr>
          <p:nvPr>
            <p:ph idx="1"/>
          </p:nvPr>
        </p:nvSpPr>
        <p:spPr>
          <a:xfrm>
            <a:off x="838200" y="1825625"/>
            <a:ext cx="10515600" cy="4744992"/>
          </a:xfrm>
        </p:spPr>
        <p:txBody>
          <a:bodyPr>
            <a:noAutofit/>
          </a:bodyPr>
          <a:lstStyle/>
          <a:p>
            <a:pPr>
              <a:buNone/>
            </a:pPr>
            <a:r>
              <a:rPr lang="en-US" sz="2000" dirty="0" smtClean="0"/>
              <a:t>#include &lt;</a:t>
            </a:r>
            <a:r>
              <a:rPr lang="en-US" sz="2000" dirty="0" err="1" smtClean="0"/>
              <a:t>stdio.h</a:t>
            </a:r>
            <a:r>
              <a:rPr lang="en-US" sz="2000" dirty="0" smtClean="0"/>
              <a:t>&gt; </a:t>
            </a:r>
          </a:p>
          <a:p>
            <a:pPr>
              <a:buNone/>
            </a:pPr>
            <a:r>
              <a:rPr lang="en-US" sz="2000" dirty="0" smtClean="0"/>
              <a:t>#include &lt;</a:t>
            </a:r>
            <a:r>
              <a:rPr lang="en-US" sz="2000" dirty="0" err="1" smtClean="0"/>
              <a:t>string.h</a:t>
            </a:r>
            <a:r>
              <a:rPr lang="en-US" sz="2000" dirty="0" smtClean="0"/>
              <a:t>&gt;  </a:t>
            </a:r>
          </a:p>
          <a:p>
            <a:pPr>
              <a:buNone/>
            </a:pPr>
            <a:r>
              <a:rPr lang="en-US" sz="2000" dirty="0" err="1" smtClean="0"/>
              <a:t>int</a:t>
            </a:r>
            <a:r>
              <a:rPr lang="en-US" sz="2000" dirty="0" smtClean="0"/>
              <a:t> main( )  </a:t>
            </a:r>
          </a:p>
          <a:p>
            <a:pPr>
              <a:buNone/>
            </a:pPr>
            <a:r>
              <a:rPr lang="en-US" sz="2000" dirty="0" smtClean="0"/>
              <a:t>{  </a:t>
            </a:r>
          </a:p>
          <a:p>
            <a:pPr>
              <a:buNone/>
            </a:pPr>
            <a:r>
              <a:rPr lang="en-US" sz="2000" dirty="0" smtClean="0"/>
              <a:t> char source[ ] =“</a:t>
            </a:r>
            <a:r>
              <a:rPr lang="en-US" sz="2000" dirty="0" err="1" smtClean="0"/>
              <a:t>ftl</a:t>
            </a:r>
            <a:r>
              <a:rPr lang="en-US" sz="2000" dirty="0" smtClean="0"/>
              <a:t>” ;  </a:t>
            </a:r>
          </a:p>
          <a:p>
            <a:pPr>
              <a:buNone/>
            </a:pPr>
            <a:r>
              <a:rPr lang="en-US" sz="2000" dirty="0" smtClean="0"/>
              <a:t>char target[ ]= “welcome to” ;  </a:t>
            </a:r>
          </a:p>
          <a:p>
            <a:pPr>
              <a:buNone/>
            </a:pPr>
            <a:r>
              <a:rPr lang="en-US" sz="2000" dirty="0" err="1" smtClean="0"/>
              <a:t>printf</a:t>
            </a:r>
            <a:r>
              <a:rPr lang="en-US" sz="2000" dirty="0" smtClean="0"/>
              <a:t> ( “\n Source string = %s”, source ) ; </a:t>
            </a:r>
          </a:p>
          <a:p>
            <a:pPr>
              <a:buNone/>
            </a:pPr>
            <a:r>
              <a:rPr lang="en-US" sz="2000" dirty="0" smtClean="0"/>
              <a:t> </a:t>
            </a:r>
            <a:r>
              <a:rPr lang="en-US" sz="2000" dirty="0" err="1" smtClean="0"/>
              <a:t>printf</a:t>
            </a:r>
            <a:r>
              <a:rPr lang="en-US" sz="2000" dirty="0" smtClean="0"/>
              <a:t> ( “\n Target string = %s”, target ) ;  </a:t>
            </a:r>
          </a:p>
          <a:p>
            <a:pPr>
              <a:buNone/>
            </a:pPr>
            <a:r>
              <a:rPr lang="en-US" sz="2000" dirty="0" err="1" smtClean="0"/>
              <a:t>strncat</a:t>
            </a:r>
            <a:r>
              <a:rPr lang="en-US" sz="2000" dirty="0" smtClean="0"/>
              <a:t> ( target, source, 3 ) ;  </a:t>
            </a:r>
          </a:p>
          <a:p>
            <a:pPr>
              <a:buNone/>
            </a:pPr>
            <a:r>
              <a:rPr lang="en-US" sz="2000" dirty="0" err="1" smtClean="0"/>
              <a:t>printf</a:t>
            </a:r>
            <a:r>
              <a:rPr lang="en-US" sz="2000" dirty="0" smtClean="0"/>
              <a:t> ( "”\n Target string after </a:t>
            </a:r>
            <a:r>
              <a:rPr lang="en-US" sz="2000" dirty="0" err="1" smtClean="0"/>
              <a:t>strncat</a:t>
            </a:r>
            <a:r>
              <a:rPr lang="en-US" sz="2000" dirty="0" smtClean="0"/>
              <a:t>( ) = %s”, target ) ;</a:t>
            </a:r>
          </a:p>
          <a:p>
            <a:pPr>
              <a:buNone/>
            </a:pPr>
            <a:r>
              <a:rPr lang="en-US" sz="2000" dirty="0" smtClean="0"/>
              <a:t> }</a:t>
            </a:r>
            <a:endParaRPr lang="en-US" sz="2000" dirty="0"/>
          </a:p>
        </p:txBody>
      </p:sp>
    </p:spTree>
    <p:extLst>
      <p:ext uri="{BB962C8B-B14F-4D97-AF65-F5344CB8AC3E}">
        <p14:creationId xmlns:p14="http://schemas.microsoft.com/office/powerpoint/2010/main" xmlns="" val="3412483569"/>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Examples</a:t>
            </a:r>
            <a:endParaRPr lang="en-IN" b="1" dirty="0"/>
          </a:p>
        </p:txBody>
      </p:sp>
      <p:sp>
        <p:nvSpPr>
          <p:cNvPr id="3" name="Content Placeholder 2"/>
          <p:cNvSpPr>
            <a:spLocks noGrp="1"/>
          </p:cNvSpPr>
          <p:nvPr>
            <p:ph idx="1"/>
          </p:nvPr>
        </p:nvSpPr>
        <p:spPr>
          <a:xfrm>
            <a:off x="838200" y="1514475"/>
            <a:ext cx="10515600" cy="4662488"/>
          </a:xfrm>
        </p:spPr>
        <p:txBody>
          <a:bodyPr>
            <a:normAutofit/>
          </a:bodyPr>
          <a:lstStyle/>
          <a:p>
            <a:pPr marL="0" indent="0">
              <a:buNone/>
            </a:pPr>
            <a:endParaRPr lang="en-IN" dirty="0"/>
          </a:p>
          <a:p>
            <a:pPr marL="0" indent="0">
              <a:buNone/>
            </a:pPr>
            <a:r>
              <a:rPr lang="en-IN" dirty="0"/>
              <a:t>int a = 7; // a is </a:t>
            </a:r>
            <a:r>
              <a:rPr lang="en-IN" dirty="0" err="1"/>
              <a:t>lvalue</a:t>
            </a:r>
            <a:r>
              <a:rPr lang="en-IN" dirty="0"/>
              <a:t> &amp; 7 is </a:t>
            </a:r>
            <a:r>
              <a:rPr lang="en-IN" dirty="0" err="1"/>
              <a:t>rvalue</a:t>
            </a:r>
            <a:endParaRPr lang="en-IN" dirty="0"/>
          </a:p>
          <a:p>
            <a:pPr marL="0" indent="0">
              <a:buNone/>
            </a:pPr>
            <a:r>
              <a:rPr lang="en-IN" dirty="0"/>
              <a:t> </a:t>
            </a:r>
          </a:p>
          <a:p>
            <a:pPr marL="0" indent="0">
              <a:buNone/>
            </a:pPr>
            <a:r>
              <a:rPr lang="en-IN" dirty="0"/>
              <a:t>int b = (a + 2); // b is </a:t>
            </a:r>
            <a:r>
              <a:rPr lang="en-IN" dirty="0" err="1"/>
              <a:t>lvalue</a:t>
            </a:r>
            <a:r>
              <a:rPr lang="en-IN" dirty="0"/>
              <a:t> &amp; (a+2) is </a:t>
            </a:r>
            <a:r>
              <a:rPr lang="en-IN" dirty="0" err="1"/>
              <a:t>rvalue</a:t>
            </a:r>
            <a:endParaRPr lang="en-IN" dirty="0"/>
          </a:p>
          <a:p>
            <a:pPr marL="0" indent="0">
              <a:buNone/>
            </a:pPr>
            <a:r>
              <a:rPr lang="en-IN" dirty="0"/>
              <a:t> </a:t>
            </a:r>
          </a:p>
          <a:p>
            <a:pPr marL="0" indent="0">
              <a:buNone/>
            </a:pPr>
            <a:r>
              <a:rPr lang="en-IN" dirty="0"/>
              <a:t>int c = (a + b) ; // c is </a:t>
            </a:r>
            <a:r>
              <a:rPr lang="en-IN" dirty="0" err="1"/>
              <a:t>lvalue</a:t>
            </a:r>
            <a:r>
              <a:rPr lang="en-IN" dirty="0"/>
              <a:t> &amp; (</a:t>
            </a:r>
            <a:r>
              <a:rPr lang="en-IN" dirty="0" err="1"/>
              <a:t>a+b</a:t>
            </a:r>
            <a:r>
              <a:rPr lang="en-IN" dirty="0"/>
              <a:t>) is </a:t>
            </a:r>
            <a:r>
              <a:rPr lang="en-IN" dirty="0" err="1"/>
              <a:t>rvalue</a:t>
            </a:r>
            <a:endParaRPr lang="en-IN" dirty="0"/>
          </a:p>
          <a:p>
            <a:pPr marL="0" indent="0">
              <a:buNone/>
            </a:pPr>
            <a:r>
              <a:rPr lang="en-IN" dirty="0"/>
              <a:t> </a:t>
            </a:r>
          </a:p>
          <a:p>
            <a:pPr marL="0" indent="0">
              <a:buNone/>
            </a:pPr>
            <a:r>
              <a:rPr lang="en-IN" dirty="0"/>
              <a:t>int * </a:t>
            </a:r>
            <a:r>
              <a:rPr lang="en-IN" dirty="0" err="1"/>
              <a:t>ptr</a:t>
            </a:r>
            <a:r>
              <a:rPr lang="en-IN" dirty="0"/>
              <a:t> = &amp;a; // Possible to take address of </a:t>
            </a:r>
            <a:r>
              <a:rPr lang="en-IN" dirty="0" err="1"/>
              <a:t>lvalue</a:t>
            </a:r>
            <a:endParaRPr lang="en-IN" dirty="0"/>
          </a:p>
        </p:txBody>
      </p:sp>
    </p:spTree>
    <p:extLst>
      <p:ext uri="{BB962C8B-B14F-4D97-AF65-F5344CB8AC3E}">
        <p14:creationId xmlns:p14="http://schemas.microsoft.com/office/powerpoint/2010/main" xmlns="" val="38012868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C00000"/>
                </a:solidFill>
                <a:latin typeface="Times New Roman" panose="02020603050405020304" pitchFamily="18" charset="0"/>
                <a:cs typeface="Times New Roman" panose="02020603050405020304" pitchFamily="18" charset="0"/>
              </a:rPr>
              <a:t>Pointer Applications</a:t>
            </a:r>
          </a:p>
        </p:txBody>
      </p:sp>
    </p:spTree>
    <p:extLst>
      <p:ext uri="{BB962C8B-B14F-4D97-AF65-F5344CB8AC3E}">
        <p14:creationId xmlns:p14="http://schemas.microsoft.com/office/powerpoint/2010/main" xmlns="" val="320147160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549275"/>
          </a:xfrm>
        </p:spPr>
        <p:txBody>
          <a:bodyPr>
            <a:normAutofit/>
          </a:bodyPr>
          <a:lstStyle/>
          <a:p>
            <a:r>
              <a:rPr lang="en-IN" sz="2800" b="1" dirty="0">
                <a:solidFill>
                  <a:srgbClr val="FF0000"/>
                </a:solidFill>
                <a:latin typeface="Times New Roman" panose="02020603050405020304" pitchFamily="18" charset="0"/>
                <a:cs typeface="Times New Roman" panose="02020603050405020304" pitchFamily="18" charset="0"/>
              </a:rPr>
              <a:t>Arrays and Pointers</a:t>
            </a:r>
          </a:p>
        </p:txBody>
      </p:sp>
      <p:sp>
        <p:nvSpPr>
          <p:cNvPr id="3" name="Content Placeholder 2"/>
          <p:cNvSpPr>
            <a:spLocks noGrp="1"/>
          </p:cNvSpPr>
          <p:nvPr>
            <p:ph idx="1"/>
          </p:nvPr>
        </p:nvSpPr>
        <p:spPr>
          <a:xfrm>
            <a:off x="838200" y="652461"/>
            <a:ext cx="10515600" cy="5781675"/>
          </a:xfrm>
        </p:spPr>
        <p:txBody>
          <a:bodyPr>
            <a:normAutofit/>
          </a:bodyPr>
          <a:lstStyle/>
          <a:p>
            <a:pPr algn="just">
              <a:lnSpc>
                <a:spcPct val="150000"/>
              </a:lnSpc>
              <a:spcBef>
                <a:spcPts val="0"/>
              </a:spcBef>
            </a:pPr>
            <a:r>
              <a:rPr lang="en-IN" sz="2400" dirty="0">
                <a:latin typeface="Times New Roman" panose="02020603050405020304" pitchFamily="18" charset="0"/>
                <a:cs typeface="Times New Roman" panose="02020603050405020304" pitchFamily="18" charset="0"/>
              </a:rPr>
              <a:t>When an array is declared, compiler allocates sufficient amount of memory to contain all the elements of the array. Base address </a:t>
            </a:r>
            <a:r>
              <a:rPr lang="en-IN" sz="2400" dirty="0" err="1">
                <a:latin typeface="Times New Roman" panose="02020603050405020304" pitchFamily="18" charset="0"/>
                <a:cs typeface="Times New Roman" panose="02020603050405020304" pitchFamily="18" charset="0"/>
              </a:rPr>
              <a:t>i.e</a:t>
            </a:r>
            <a:r>
              <a:rPr lang="en-IN" sz="2400" dirty="0">
                <a:latin typeface="Times New Roman" panose="02020603050405020304" pitchFamily="18" charset="0"/>
                <a:cs typeface="Times New Roman" panose="02020603050405020304" pitchFamily="18" charset="0"/>
              </a:rPr>
              <a:t> address of the first element of the array is also allocated by the compiler</a:t>
            </a:r>
            <a:r>
              <a:rPr lang="en-IN" sz="2400" dirty="0" smtClean="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a:p>
            <a:pPr algn="just">
              <a:lnSpc>
                <a:spcPct val="150000"/>
              </a:lnSpc>
              <a:spcBef>
                <a:spcPts val="0"/>
              </a:spcBef>
            </a:pPr>
            <a:r>
              <a:rPr lang="en-IN" sz="2400" dirty="0">
                <a:latin typeface="Times New Roman" panose="02020603050405020304" pitchFamily="18" charset="0"/>
                <a:cs typeface="Times New Roman" panose="02020603050405020304" pitchFamily="18" charset="0"/>
              </a:rPr>
              <a:t>Suppose we declare an array </a:t>
            </a:r>
            <a:r>
              <a:rPr lang="en-IN" sz="2400" dirty="0" err="1">
                <a:solidFill>
                  <a:srgbClr val="FF0000"/>
                </a:solidFill>
                <a:latin typeface="Times New Roman" panose="02020603050405020304" pitchFamily="18" charset="0"/>
                <a:cs typeface="Times New Roman" panose="02020603050405020304" pitchFamily="18" charset="0"/>
              </a:rPr>
              <a:t>arr</a:t>
            </a:r>
            <a:r>
              <a:rPr lang="en-IN" sz="2400" dirty="0" smtClean="0">
                <a:solidFill>
                  <a:srgbClr val="FF0000"/>
                </a:solidFill>
                <a:latin typeface="Times New Roman" panose="02020603050405020304" pitchFamily="18" charset="0"/>
                <a:cs typeface="Times New Roman" panose="02020603050405020304" pitchFamily="18" charset="0"/>
              </a:rPr>
              <a:t>,</a:t>
            </a:r>
          </a:p>
          <a:p>
            <a:pPr marL="0" indent="0" algn="just">
              <a:lnSpc>
                <a:spcPct val="150000"/>
              </a:lnSpc>
              <a:spcBef>
                <a:spcPts val="0"/>
              </a:spcBef>
              <a:buNone/>
            </a:pPr>
            <a:r>
              <a:rPr lang="en-IN" sz="2400" dirty="0" smtClean="0">
                <a:solidFill>
                  <a:srgbClr val="FF0000"/>
                </a:solidFill>
                <a:latin typeface="Times New Roman" panose="02020603050405020304" pitchFamily="18" charset="0"/>
                <a:cs typeface="Times New Roman" panose="02020603050405020304" pitchFamily="18" charset="0"/>
              </a:rPr>
              <a:t>                                        int </a:t>
            </a:r>
            <a:r>
              <a:rPr lang="en-IN" sz="2400" dirty="0" err="1">
                <a:solidFill>
                  <a:srgbClr val="FF0000"/>
                </a:solidFill>
                <a:latin typeface="Times New Roman" panose="02020603050405020304" pitchFamily="18" charset="0"/>
                <a:cs typeface="Times New Roman" panose="02020603050405020304" pitchFamily="18" charset="0"/>
              </a:rPr>
              <a:t>arr</a:t>
            </a:r>
            <a:r>
              <a:rPr lang="en-IN" sz="2400" dirty="0">
                <a:solidFill>
                  <a:srgbClr val="FF0000"/>
                </a:solidFill>
                <a:latin typeface="Times New Roman" panose="02020603050405020304" pitchFamily="18" charset="0"/>
                <a:cs typeface="Times New Roman" panose="02020603050405020304" pitchFamily="18" charset="0"/>
              </a:rPr>
              <a:t>[5] = { 1, 2, 3, 4, 5 </a:t>
            </a:r>
            <a:r>
              <a:rPr lang="en-IN" sz="2400" dirty="0" smtClean="0">
                <a:solidFill>
                  <a:srgbClr val="FF0000"/>
                </a:solidFill>
                <a:latin typeface="Times New Roman" panose="02020603050405020304" pitchFamily="18" charset="0"/>
                <a:cs typeface="Times New Roman" panose="02020603050405020304" pitchFamily="18" charset="0"/>
              </a:rPr>
              <a:t>};</a:t>
            </a:r>
          </a:p>
          <a:p>
            <a:pPr marL="0" indent="0" algn="just">
              <a:lnSpc>
                <a:spcPct val="150000"/>
              </a:lnSpc>
              <a:spcBef>
                <a:spcPts val="0"/>
              </a:spcBef>
              <a:buNone/>
            </a:pPr>
            <a:r>
              <a:rPr lang="en-IN" sz="2400" dirty="0">
                <a:latin typeface="Times New Roman" panose="02020603050405020304" pitchFamily="18" charset="0"/>
                <a:cs typeface="Times New Roman" panose="02020603050405020304" pitchFamily="18" charset="0"/>
              </a:rPr>
              <a:t>Assuming that the base address of </a:t>
            </a:r>
            <a:r>
              <a:rPr lang="en-IN" sz="2400" dirty="0" err="1">
                <a:latin typeface="Times New Roman" panose="02020603050405020304" pitchFamily="18" charset="0"/>
                <a:cs typeface="Times New Roman" panose="02020603050405020304" pitchFamily="18" charset="0"/>
              </a:rPr>
              <a:t>arr</a:t>
            </a:r>
            <a:r>
              <a:rPr lang="en-IN" sz="2400" dirty="0">
                <a:latin typeface="Times New Roman" panose="02020603050405020304" pitchFamily="18" charset="0"/>
                <a:cs typeface="Times New Roman" panose="02020603050405020304" pitchFamily="18" charset="0"/>
              </a:rPr>
              <a:t> is 1000 and each integer requires two bytes, the five elements will be stored as follows:</a:t>
            </a:r>
          </a:p>
        </p:txBody>
      </p:sp>
      <p:pic>
        <p:nvPicPr>
          <p:cNvPr id="4" name="Picture 3"/>
          <p:cNvPicPr>
            <a:picLocks noChangeAspect="1"/>
          </p:cNvPicPr>
          <p:nvPr/>
        </p:nvPicPr>
        <p:blipFill>
          <a:blip r:embed="rId2"/>
          <a:stretch>
            <a:fillRect/>
          </a:stretch>
        </p:blipFill>
        <p:spPr>
          <a:xfrm>
            <a:off x="6164717" y="4167187"/>
            <a:ext cx="5189083" cy="1762126"/>
          </a:xfrm>
          <a:prstGeom prst="rect">
            <a:avLst/>
          </a:prstGeom>
        </p:spPr>
      </p:pic>
    </p:spTree>
    <p:extLst>
      <p:ext uri="{BB962C8B-B14F-4D97-AF65-F5344CB8AC3E}">
        <p14:creationId xmlns:p14="http://schemas.microsoft.com/office/powerpoint/2010/main" xmlns="" val="302974458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4338" y="128589"/>
            <a:ext cx="10768012" cy="6186486"/>
          </a:xfrm>
        </p:spPr>
        <p:txBody>
          <a:bodyPr>
            <a:noAutofit/>
          </a:bodyPr>
          <a:lstStyle/>
          <a:p>
            <a:pPr algn="just">
              <a:lnSpc>
                <a:spcPct val="160000"/>
              </a:lnSpc>
              <a:spcBef>
                <a:spcPts val="0"/>
              </a:spcBef>
            </a:pPr>
            <a:r>
              <a:rPr lang="en-IN" sz="2400" dirty="0">
                <a:latin typeface="Times New Roman" panose="02020603050405020304" pitchFamily="18" charset="0"/>
                <a:cs typeface="Times New Roman" panose="02020603050405020304" pitchFamily="18" charset="0"/>
              </a:rPr>
              <a:t>Here variable </a:t>
            </a:r>
            <a:r>
              <a:rPr lang="en-IN" sz="2400" dirty="0" err="1">
                <a:latin typeface="Times New Roman" panose="02020603050405020304" pitchFamily="18" charset="0"/>
                <a:cs typeface="Times New Roman" panose="02020603050405020304" pitchFamily="18" charset="0"/>
              </a:rPr>
              <a:t>arr</a:t>
            </a:r>
            <a:r>
              <a:rPr lang="en-IN" sz="2400" dirty="0">
                <a:latin typeface="Times New Roman" panose="02020603050405020304" pitchFamily="18" charset="0"/>
                <a:cs typeface="Times New Roman" panose="02020603050405020304" pitchFamily="18" charset="0"/>
              </a:rPr>
              <a:t> will give the base address, which is a constant pointer pointing to the </a:t>
            </a:r>
            <a:r>
              <a:rPr lang="en-IN" sz="2400" dirty="0">
                <a:solidFill>
                  <a:srgbClr val="0070C0"/>
                </a:solidFill>
                <a:latin typeface="Times New Roman" panose="02020603050405020304" pitchFamily="18" charset="0"/>
                <a:cs typeface="Times New Roman" panose="02020603050405020304" pitchFamily="18" charset="0"/>
              </a:rPr>
              <a:t>first element </a:t>
            </a:r>
            <a:r>
              <a:rPr lang="en-IN" sz="2400" dirty="0">
                <a:latin typeface="Times New Roman" panose="02020603050405020304" pitchFamily="18" charset="0"/>
                <a:cs typeface="Times New Roman" panose="02020603050405020304" pitchFamily="18" charset="0"/>
              </a:rPr>
              <a:t>of the array, </a:t>
            </a:r>
            <a:r>
              <a:rPr lang="en-IN" sz="2400" dirty="0" err="1">
                <a:solidFill>
                  <a:srgbClr val="0070C0"/>
                </a:solidFill>
                <a:latin typeface="Times New Roman" panose="02020603050405020304" pitchFamily="18" charset="0"/>
                <a:cs typeface="Times New Roman" panose="02020603050405020304" pitchFamily="18" charset="0"/>
              </a:rPr>
              <a:t>arr</a:t>
            </a:r>
            <a:r>
              <a:rPr lang="en-IN" sz="2400" dirty="0">
                <a:solidFill>
                  <a:srgbClr val="0070C0"/>
                </a:solidFill>
                <a:latin typeface="Times New Roman" panose="02020603050405020304" pitchFamily="18" charset="0"/>
                <a:cs typeface="Times New Roman" panose="02020603050405020304" pitchFamily="18" charset="0"/>
              </a:rPr>
              <a:t>[0]. </a:t>
            </a:r>
            <a:endParaRPr lang="en-IN" sz="2400" dirty="0" smtClean="0">
              <a:solidFill>
                <a:srgbClr val="0070C0"/>
              </a:solidFill>
              <a:latin typeface="Times New Roman" panose="02020603050405020304" pitchFamily="18" charset="0"/>
              <a:cs typeface="Times New Roman" panose="02020603050405020304" pitchFamily="18" charset="0"/>
            </a:endParaRPr>
          </a:p>
          <a:p>
            <a:pPr algn="just">
              <a:lnSpc>
                <a:spcPct val="160000"/>
              </a:lnSpc>
              <a:spcBef>
                <a:spcPts val="0"/>
              </a:spcBef>
            </a:pPr>
            <a:r>
              <a:rPr lang="en-IN" sz="2400" dirty="0" smtClean="0">
                <a:latin typeface="Times New Roman" panose="02020603050405020304" pitchFamily="18" charset="0"/>
                <a:cs typeface="Times New Roman" panose="02020603050405020304" pitchFamily="18" charset="0"/>
              </a:rPr>
              <a:t>Hence </a:t>
            </a:r>
            <a:r>
              <a:rPr lang="en-IN" sz="2400" dirty="0" err="1">
                <a:latin typeface="Times New Roman" panose="02020603050405020304" pitchFamily="18" charset="0"/>
                <a:cs typeface="Times New Roman" panose="02020603050405020304" pitchFamily="18" charset="0"/>
              </a:rPr>
              <a:t>arr</a:t>
            </a:r>
            <a:r>
              <a:rPr lang="en-IN" sz="2400" dirty="0">
                <a:latin typeface="Times New Roman" panose="02020603050405020304" pitchFamily="18" charset="0"/>
                <a:cs typeface="Times New Roman" panose="02020603050405020304" pitchFamily="18" charset="0"/>
              </a:rPr>
              <a:t> contains the address of </a:t>
            </a:r>
            <a:r>
              <a:rPr lang="en-IN" sz="2400" dirty="0" err="1">
                <a:solidFill>
                  <a:srgbClr val="FF0000"/>
                </a:solidFill>
                <a:latin typeface="Times New Roman" panose="02020603050405020304" pitchFamily="18" charset="0"/>
                <a:cs typeface="Times New Roman" panose="02020603050405020304" pitchFamily="18" charset="0"/>
              </a:rPr>
              <a:t>arr</a:t>
            </a:r>
            <a:r>
              <a:rPr lang="en-IN" sz="2400" dirty="0">
                <a:solidFill>
                  <a:srgbClr val="FF0000"/>
                </a:solidFill>
                <a:latin typeface="Times New Roman" panose="02020603050405020304" pitchFamily="18" charset="0"/>
                <a:cs typeface="Times New Roman" panose="02020603050405020304" pitchFamily="18" charset="0"/>
              </a:rPr>
              <a:t>[0] </a:t>
            </a:r>
            <a:r>
              <a:rPr lang="en-IN" sz="2400" dirty="0" err="1">
                <a:solidFill>
                  <a:srgbClr val="FF0000"/>
                </a:solidFill>
                <a:latin typeface="Times New Roman" panose="02020603050405020304" pitchFamily="18" charset="0"/>
                <a:cs typeface="Times New Roman" panose="02020603050405020304" pitchFamily="18" charset="0"/>
              </a:rPr>
              <a:t>i.e</a:t>
            </a:r>
            <a:r>
              <a:rPr lang="en-IN" sz="2400" dirty="0">
                <a:solidFill>
                  <a:srgbClr val="FF0000"/>
                </a:solidFill>
                <a:latin typeface="Times New Roman" panose="02020603050405020304" pitchFamily="18" charset="0"/>
                <a:cs typeface="Times New Roman" panose="02020603050405020304" pitchFamily="18" charset="0"/>
              </a:rPr>
              <a:t> 1000</a:t>
            </a:r>
            <a:r>
              <a:rPr lang="en-IN" sz="2400" dirty="0">
                <a:latin typeface="Times New Roman" panose="02020603050405020304" pitchFamily="18" charset="0"/>
                <a:cs typeface="Times New Roman" panose="02020603050405020304" pitchFamily="18" charset="0"/>
              </a:rPr>
              <a:t>. </a:t>
            </a:r>
            <a:endParaRPr lang="en-IN" sz="2400" dirty="0" smtClean="0">
              <a:latin typeface="Times New Roman" panose="02020603050405020304" pitchFamily="18" charset="0"/>
              <a:cs typeface="Times New Roman" panose="02020603050405020304" pitchFamily="18" charset="0"/>
            </a:endParaRPr>
          </a:p>
          <a:p>
            <a:pPr algn="just">
              <a:lnSpc>
                <a:spcPct val="160000"/>
              </a:lnSpc>
              <a:spcBef>
                <a:spcPts val="0"/>
              </a:spcBef>
            </a:pPr>
            <a:r>
              <a:rPr lang="en-IN" sz="2400" dirty="0" smtClean="0">
                <a:latin typeface="Times New Roman" panose="02020603050405020304" pitchFamily="18" charset="0"/>
                <a:cs typeface="Times New Roman" panose="02020603050405020304" pitchFamily="18" charset="0"/>
              </a:rPr>
              <a:t>In </a:t>
            </a:r>
            <a:r>
              <a:rPr lang="en-IN" sz="2400" dirty="0">
                <a:latin typeface="Times New Roman" panose="02020603050405020304" pitchFamily="18" charset="0"/>
                <a:cs typeface="Times New Roman" panose="02020603050405020304" pitchFamily="18" charset="0"/>
              </a:rPr>
              <a:t>short, </a:t>
            </a:r>
            <a:r>
              <a:rPr lang="en-IN" sz="2400" dirty="0" err="1">
                <a:latin typeface="Times New Roman" panose="02020603050405020304" pitchFamily="18" charset="0"/>
                <a:cs typeface="Times New Roman" panose="02020603050405020304" pitchFamily="18" charset="0"/>
              </a:rPr>
              <a:t>arr</a:t>
            </a:r>
            <a:r>
              <a:rPr lang="en-IN" sz="2400" dirty="0">
                <a:latin typeface="Times New Roman" panose="02020603050405020304" pitchFamily="18" charset="0"/>
                <a:cs typeface="Times New Roman" panose="02020603050405020304" pitchFamily="18" charset="0"/>
              </a:rPr>
              <a:t> has two purpose - it is the name of the array and it acts as a pointer pointing towards the first element in the array</a:t>
            </a:r>
            <a:r>
              <a:rPr lang="en-IN" sz="2400" dirty="0" smtClean="0">
                <a:latin typeface="Times New Roman" panose="02020603050405020304" pitchFamily="18" charset="0"/>
                <a:cs typeface="Times New Roman" panose="02020603050405020304" pitchFamily="18" charset="0"/>
              </a:rPr>
              <a:t>.</a:t>
            </a:r>
          </a:p>
          <a:p>
            <a:pPr marL="0" indent="0" algn="just">
              <a:lnSpc>
                <a:spcPct val="160000"/>
              </a:lnSpc>
              <a:spcBef>
                <a:spcPts val="0"/>
              </a:spcBef>
              <a:buNone/>
            </a:pPr>
            <a:r>
              <a:rPr lang="en-IN" sz="2400" dirty="0" smtClean="0">
                <a:solidFill>
                  <a:srgbClr val="00B050"/>
                </a:solidFill>
                <a:latin typeface="Times New Roman" panose="02020603050405020304" pitchFamily="18" charset="0"/>
                <a:cs typeface="Times New Roman" panose="02020603050405020304" pitchFamily="18" charset="0"/>
              </a:rPr>
              <a:t>                                    </a:t>
            </a:r>
            <a:r>
              <a:rPr lang="en-IN" sz="2400" dirty="0" err="1" smtClean="0">
                <a:solidFill>
                  <a:srgbClr val="C00000"/>
                </a:solidFill>
                <a:latin typeface="Times New Roman" panose="02020603050405020304" pitchFamily="18" charset="0"/>
                <a:cs typeface="Times New Roman" panose="02020603050405020304" pitchFamily="18" charset="0"/>
              </a:rPr>
              <a:t>arr</a:t>
            </a:r>
            <a:r>
              <a:rPr lang="en-IN" sz="2400" dirty="0" smtClean="0">
                <a:solidFill>
                  <a:srgbClr val="00B050"/>
                </a:solidFill>
                <a:latin typeface="Times New Roman" panose="02020603050405020304" pitchFamily="18" charset="0"/>
                <a:cs typeface="Times New Roman" panose="02020603050405020304" pitchFamily="18" charset="0"/>
              </a:rPr>
              <a:t> </a:t>
            </a:r>
            <a:r>
              <a:rPr lang="en-IN" sz="2400" dirty="0">
                <a:solidFill>
                  <a:srgbClr val="00B050"/>
                </a:solidFill>
                <a:latin typeface="Times New Roman" panose="02020603050405020304" pitchFamily="18" charset="0"/>
                <a:cs typeface="Times New Roman" panose="02020603050405020304" pitchFamily="18" charset="0"/>
              </a:rPr>
              <a:t>is equal to </a:t>
            </a:r>
            <a:r>
              <a:rPr lang="en-IN" sz="2400" dirty="0">
                <a:solidFill>
                  <a:srgbClr val="C00000"/>
                </a:solidFill>
                <a:latin typeface="Times New Roman" panose="02020603050405020304" pitchFamily="18" charset="0"/>
                <a:cs typeface="Times New Roman" panose="02020603050405020304" pitchFamily="18" charset="0"/>
              </a:rPr>
              <a:t>&amp;</a:t>
            </a:r>
            <a:r>
              <a:rPr lang="en-IN" sz="2400" dirty="0" err="1">
                <a:solidFill>
                  <a:srgbClr val="C00000"/>
                </a:solidFill>
                <a:latin typeface="Times New Roman" panose="02020603050405020304" pitchFamily="18" charset="0"/>
                <a:cs typeface="Times New Roman" panose="02020603050405020304" pitchFamily="18" charset="0"/>
              </a:rPr>
              <a:t>arr</a:t>
            </a:r>
            <a:r>
              <a:rPr lang="en-IN" sz="2400" dirty="0">
                <a:solidFill>
                  <a:srgbClr val="C00000"/>
                </a:solidFill>
                <a:latin typeface="Times New Roman" panose="02020603050405020304" pitchFamily="18" charset="0"/>
                <a:cs typeface="Times New Roman" panose="02020603050405020304" pitchFamily="18" charset="0"/>
              </a:rPr>
              <a:t>[0] </a:t>
            </a:r>
            <a:r>
              <a:rPr lang="en-IN" sz="2400" dirty="0">
                <a:solidFill>
                  <a:srgbClr val="00B050"/>
                </a:solidFill>
                <a:latin typeface="Times New Roman" panose="02020603050405020304" pitchFamily="18" charset="0"/>
                <a:cs typeface="Times New Roman" panose="02020603050405020304" pitchFamily="18" charset="0"/>
              </a:rPr>
              <a:t>by </a:t>
            </a:r>
            <a:r>
              <a:rPr lang="en-IN" sz="2400" dirty="0" smtClean="0">
                <a:solidFill>
                  <a:srgbClr val="00B050"/>
                </a:solidFill>
                <a:latin typeface="Times New Roman" panose="02020603050405020304" pitchFamily="18" charset="0"/>
                <a:cs typeface="Times New Roman" panose="02020603050405020304" pitchFamily="18" charset="0"/>
              </a:rPr>
              <a:t>default</a:t>
            </a:r>
          </a:p>
          <a:p>
            <a:pPr algn="just">
              <a:lnSpc>
                <a:spcPct val="160000"/>
              </a:lnSpc>
              <a:spcBef>
                <a:spcPts val="0"/>
              </a:spcBef>
            </a:pPr>
            <a:r>
              <a:rPr lang="en-IN" sz="2400" dirty="0">
                <a:solidFill>
                  <a:srgbClr val="002060"/>
                </a:solidFill>
                <a:latin typeface="Times New Roman" panose="02020603050405020304" pitchFamily="18" charset="0"/>
                <a:cs typeface="Times New Roman" panose="02020603050405020304" pitchFamily="18" charset="0"/>
              </a:rPr>
              <a:t>We can also declare a pointer of type int to point to the array arr</a:t>
            </a:r>
            <a:r>
              <a:rPr lang="en-IN" sz="2400" dirty="0" smtClean="0">
                <a:solidFill>
                  <a:srgbClr val="002060"/>
                </a:solidFill>
                <a:latin typeface="Times New Roman" panose="02020603050405020304" pitchFamily="18" charset="0"/>
                <a:cs typeface="Times New Roman" panose="02020603050405020304" pitchFamily="18" charset="0"/>
              </a:rPr>
              <a:t>.</a:t>
            </a:r>
          </a:p>
          <a:p>
            <a:pPr marL="1371600" lvl="3" indent="0" algn="just">
              <a:lnSpc>
                <a:spcPct val="100000"/>
              </a:lnSpc>
              <a:spcBef>
                <a:spcPts val="0"/>
              </a:spcBef>
              <a:buNone/>
            </a:pPr>
            <a:r>
              <a:rPr lang="en-IN" sz="2400" dirty="0">
                <a:solidFill>
                  <a:srgbClr val="002060"/>
                </a:solidFill>
                <a:latin typeface="Times New Roman" panose="02020603050405020304" pitchFamily="18" charset="0"/>
                <a:cs typeface="Times New Roman" panose="02020603050405020304" pitchFamily="18" charset="0"/>
              </a:rPr>
              <a:t>int *p;</a:t>
            </a:r>
          </a:p>
          <a:p>
            <a:pPr marL="1371600" lvl="3" indent="0" algn="just">
              <a:lnSpc>
                <a:spcPct val="100000"/>
              </a:lnSpc>
              <a:spcBef>
                <a:spcPts val="0"/>
              </a:spcBef>
              <a:buNone/>
            </a:pPr>
            <a:r>
              <a:rPr lang="en-IN" sz="2400" dirty="0">
                <a:solidFill>
                  <a:srgbClr val="002060"/>
                </a:solidFill>
                <a:latin typeface="Times New Roman" panose="02020603050405020304" pitchFamily="18" charset="0"/>
                <a:cs typeface="Times New Roman" panose="02020603050405020304" pitchFamily="18" charset="0"/>
              </a:rPr>
              <a:t>p = </a:t>
            </a:r>
            <a:r>
              <a:rPr lang="en-IN" sz="2400" dirty="0" err="1">
                <a:solidFill>
                  <a:srgbClr val="002060"/>
                </a:solidFill>
                <a:latin typeface="Times New Roman" panose="02020603050405020304" pitchFamily="18" charset="0"/>
                <a:cs typeface="Times New Roman" panose="02020603050405020304" pitchFamily="18" charset="0"/>
              </a:rPr>
              <a:t>arr</a:t>
            </a:r>
            <a:r>
              <a:rPr lang="en-IN" sz="2400" dirty="0">
                <a:solidFill>
                  <a:srgbClr val="002060"/>
                </a:solidFill>
                <a:latin typeface="Times New Roman" panose="02020603050405020304" pitchFamily="18" charset="0"/>
                <a:cs typeface="Times New Roman" panose="02020603050405020304" pitchFamily="18" charset="0"/>
              </a:rPr>
              <a:t>;  </a:t>
            </a:r>
          </a:p>
          <a:p>
            <a:pPr marL="1371600" lvl="3" indent="0" algn="just">
              <a:lnSpc>
                <a:spcPct val="100000"/>
              </a:lnSpc>
              <a:spcBef>
                <a:spcPts val="0"/>
              </a:spcBef>
              <a:buNone/>
            </a:pPr>
            <a:r>
              <a:rPr lang="en-IN" sz="2400" dirty="0">
                <a:solidFill>
                  <a:srgbClr val="002060"/>
                </a:solidFill>
                <a:latin typeface="Times New Roman" panose="02020603050405020304" pitchFamily="18" charset="0"/>
                <a:cs typeface="Times New Roman" panose="02020603050405020304" pitchFamily="18" charset="0"/>
              </a:rPr>
              <a:t>// or, </a:t>
            </a:r>
          </a:p>
          <a:p>
            <a:pPr marL="1371600" lvl="3" indent="0" algn="just">
              <a:lnSpc>
                <a:spcPct val="100000"/>
              </a:lnSpc>
              <a:spcBef>
                <a:spcPts val="0"/>
              </a:spcBef>
              <a:buNone/>
            </a:pPr>
            <a:r>
              <a:rPr lang="en-IN" sz="2400" dirty="0">
                <a:solidFill>
                  <a:srgbClr val="002060"/>
                </a:solidFill>
                <a:latin typeface="Times New Roman" panose="02020603050405020304" pitchFamily="18" charset="0"/>
                <a:cs typeface="Times New Roman" panose="02020603050405020304" pitchFamily="18" charset="0"/>
              </a:rPr>
              <a:t>p = &amp;</a:t>
            </a:r>
            <a:r>
              <a:rPr lang="en-IN" sz="2400" dirty="0" err="1">
                <a:solidFill>
                  <a:srgbClr val="002060"/>
                </a:solidFill>
                <a:latin typeface="Times New Roman" panose="02020603050405020304" pitchFamily="18" charset="0"/>
                <a:cs typeface="Times New Roman" panose="02020603050405020304" pitchFamily="18" charset="0"/>
              </a:rPr>
              <a:t>arr</a:t>
            </a:r>
            <a:r>
              <a:rPr lang="en-IN" sz="2400" dirty="0">
                <a:solidFill>
                  <a:srgbClr val="002060"/>
                </a:solidFill>
                <a:latin typeface="Times New Roman" panose="02020603050405020304" pitchFamily="18" charset="0"/>
                <a:cs typeface="Times New Roman" panose="02020603050405020304" pitchFamily="18" charset="0"/>
              </a:rPr>
              <a:t>[0];    //both the statements are equivalent.</a:t>
            </a:r>
          </a:p>
          <a:p>
            <a:pPr algn="just">
              <a:lnSpc>
                <a:spcPct val="100000"/>
              </a:lnSpc>
              <a:spcBef>
                <a:spcPts val="0"/>
              </a:spcBef>
            </a:pPr>
            <a:endParaRPr lang="en-IN" sz="2400" dirty="0" smtClean="0">
              <a:solidFill>
                <a:srgbClr val="FF0000"/>
              </a:solidFill>
              <a:latin typeface="Times New Roman" panose="02020603050405020304" pitchFamily="18" charset="0"/>
              <a:cs typeface="Times New Roman" panose="02020603050405020304" pitchFamily="18" charset="0"/>
            </a:endParaRPr>
          </a:p>
          <a:p>
            <a:pPr algn="just">
              <a:lnSpc>
                <a:spcPct val="100000"/>
              </a:lnSpc>
              <a:spcBef>
                <a:spcPts val="0"/>
              </a:spcBef>
            </a:pPr>
            <a:endParaRPr lang="en-IN" sz="2400" dirty="0">
              <a:solidFill>
                <a:srgbClr val="FF0000"/>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8129588" y="4471987"/>
            <a:ext cx="2928938" cy="1323439"/>
          </a:xfrm>
          <a:prstGeom prst="rect">
            <a:avLst/>
          </a:prstGeom>
          <a:noFill/>
        </p:spPr>
        <p:txBody>
          <a:bodyPr wrap="square" rtlCol="0">
            <a:spAutoFit/>
          </a:bodyPr>
          <a:lstStyle/>
          <a:p>
            <a:pPr algn="just"/>
            <a:r>
              <a:rPr lang="en-IN" sz="2000" dirty="0">
                <a:solidFill>
                  <a:srgbClr val="FF0000"/>
                </a:solidFill>
                <a:latin typeface="Times New Roman" panose="02020603050405020304" pitchFamily="18" charset="0"/>
                <a:cs typeface="Times New Roman" panose="02020603050405020304" pitchFamily="18" charset="0"/>
              </a:rPr>
              <a:t>Now we can access every element of the array </a:t>
            </a:r>
            <a:r>
              <a:rPr lang="en-IN" sz="2000" dirty="0" err="1">
                <a:solidFill>
                  <a:srgbClr val="FF0000"/>
                </a:solidFill>
                <a:latin typeface="Times New Roman" panose="02020603050405020304" pitchFamily="18" charset="0"/>
                <a:cs typeface="Times New Roman" panose="02020603050405020304" pitchFamily="18" charset="0"/>
              </a:rPr>
              <a:t>arr</a:t>
            </a:r>
            <a:r>
              <a:rPr lang="en-IN" sz="2000" dirty="0">
                <a:solidFill>
                  <a:srgbClr val="FF0000"/>
                </a:solidFill>
                <a:latin typeface="Times New Roman" panose="02020603050405020304" pitchFamily="18" charset="0"/>
                <a:cs typeface="Times New Roman" panose="02020603050405020304" pitchFamily="18" charset="0"/>
              </a:rPr>
              <a:t> using p++ to move from one element to another.</a:t>
            </a:r>
          </a:p>
        </p:txBody>
      </p:sp>
    </p:spTree>
    <p:extLst>
      <p:ext uri="{BB962C8B-B14F-4D97-AF65-F5344CB8AC3E}">
        <p14:creationId xmlns:p14="http://schemas.microsoft.com/office/powerpoint/2010/main" xmlns="" val="17511829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592138"/>
          </a:xfrm>
        </p:spPr>
        <p:txBody>
          <a:bodyPr>
            <a:normAutofit/>
          </a:bodyPr>
          <a:lstStyle/>
          <a:p>
            <a:r>
              <a:rPr lang="en-IN" sz="2800" b="1" dirty="0">
                <a:solidFill>
                  <a:srgbClr val="FF0000"/>
                </a:solidFill>
                <a:latin typeface="Times New Roman" panose="02020603050405020304" pitchFamily="18" charset="0"/>
                <a:cs typeface="Times New Roman" panose="02020603050405020304" pitchFamily="18" charset="0"/>
              </a:rPr>
              <a:t>Pointer to Array</a:t>
            </a:r>
          </a:p>
        </p:txBody>
      </p:sp>
      <p:sp>
        <p:nvSpPr>
          <p:cNvPr id="3" name="Content Placeholder 2"/>
          <p:cNvSpPr>
            <a:spLocks noGrp="1"/>
          </p:cNvSpPr>
          <p:nvPr>
            <p:ph idx="1"/>
          </p:nvPr>
        </p:nvSpPr>
        <p:spPr>
          <a:xfrm>
            <a:off x="838200" y="700088"/>
            <a:ext cx="10515600" cy="5900738"/>
          </a:xfrm>
        </p:spPr>
        <p:txBody>
          <a:bodyPr>
            <a:noAutofit/>
          </a:bodyPr>
          <a:lstStyle/>
          <a:p>
            <a:pPr marL="0" indent="0">
              <a:lnSpc>
                <a:spcPct val="100000"/>
              </a:lnSpc>
              <a:spcBef>
                <a:spcPts val="0"/>
              </a:spcBef>
              <a:buNone/>
            </a:pPr>
            <a:r>
              <a:rPr lang="en-IN" sz="2400" dirty="0">
                <a:latin typeface="Times New Roman" panose="02020603050405020304" pitchFamily="18" charset="0"/>
                <a:cs typeface="Times New Roman" panose="02020603050405020304" pitchFamily="18" charset="0"/>
              </a:rPr>
              <a:t>we can use a pointer to point to an array, and then we can use that pointer to access the array elements</a:t>
            </a:r>
            <a:r>
              <a:rPr lang="en-IN" sz="2400" dirty="0" smtClean="0">
                <a:latin typeface="Times New Roman" panose="02020603050405020304" pitchFamily="18" charset="0"/>
                <a:cs typeface="Times New Roman" panose="02020603050405020304" pitchFamily="18" charset="0"/>
              </a:rPr>
              <a:t>.</a:t>
            </a:r>
          </a:p>
          <a:p>
            <a:pPr marL="0" indent="0">
              <a:lnSpc>
                <a:spcPct val="100000"/>
              </a:lnSpc>
              <a:spcBef>
                <a:spcPts val="0"/>
              </a:spcBef>
              <a:buNone/>
            </a:pPr>
            <a:r>
              <a:rPr lang="en-IN" sz="2400" dirty="0">
                <a:latin typeface="Times New Roman" panose="02020603050405020304" pitchFamily="18" charset="0"/>
                <a:cs typeface="Times New Roman" panose="02020603050405020304" pitchFamily="18" charset="0"/>
              </a:rPr>
              <a:t>#include &lt;stdio.h</a:t>
            </a:r>
            <a:r>
              <a:rPr lang="en-IN" sz="2400" dirty="0" smtClean="0">
                <a:latin typeface="Times New Roman" panose="02020603050405020304" pitchFamily="18" charset="0"/>
                <a:cs typeface="Times New Roman" panose="02020603050405020304" pitchFamily="18" charset="0"/>
              </a:rPr>
              <a:t>&gt;</a:t>
            </a:r>
            <a:endParaRPr lang="en-IN" sz="2400" dirty="0">
              <a:latin typeface="Times New Roman" panose="02020603050405020304" pitchFamily="18" charset="0"/>
              <a:cs typeface="Times New Roman" panose="02020603050405020304" pitchFamily="18" charset="0"/>
            </a:endParaRPr>
          </a:p>
          <a:p>
            <a:pPr marL="0" indent="0">
              <a:lnSpc>
                <a:spcPct val="100000"/>
              </a:lnSpc>
              <a:spcBef>
                <a:spcPts val="0"/>
              </a:spcBef>
              <a:buNone/>
            </a:pPr>
            <a:r>
              <a:rPr lang="en-IN" sz="2400" dirty="0" smtClean="0">
                <a:latin typeface="Times New Roman" panose="02020603050405020304" pitchFamily="18" charset="0"/>
                <a:cs typeface="Times New Roman" panose="02020603050405020304" pitchFamily="18" charset="0"/>
              </a:rPr>
              <a:t>void main</a:t>
            </a:r>
            <a:r>
              <a:rPr lang="en-IN" sz="2400" dirty="0">
                <a:latin typeface="Times New Roman" panose="02020603050405020304" pitchFamily="18" charset="0"/>
                <a:cs typeface="Times New Roman" panose="02020603050405020304" pitchFamily="18" charset="0"/>
              </a:rPr>
              <a:t>()</a:t>
            </a:r>
          </a:p>
          <a:p>
            <a:pPr marL="0" indent="0">
              <a:lnSpc>
                <a:spcPct val="100000"/>
              </a:lnSpc>
              <a:spcBef>
                <a:spcPts val="0"/>
              </a:spcBef>
              <a:buNone/>
            </a:pPr>
            <a:r>
              <a:rPr lang="en-IN" sz="2400" dirty="0">
                <a:latin typeface="Times New Roman" panose="02020603050405020304" pitchFamily="18" charset="0"/>
                <a:cs typeface="Times New Roman" panose="02020603050405020304" pitchFamily="18" charset="0"/>
              </a:rPr>
              <a:t>{</a:t>
            </a:r>
          </a:p>
          <a:p>
            <a:pPr marL="0" indent="0">
              <a:lnSpc>
                <a:spcPct val="100000"/>
              </a:lnSpc>
              <a:spcBef>
                <a:spcPts val="0"/>
              </a:spcBef>
              <a:buNone/>
            </a:pPr>
            <a:r>
              <a:rPr lang="en-IN" sz="2400" dirty="0">
                <a:latin typeface="Times New Roman" panose="02020603050405020304" pitchFamily="18" charset="0"/>
                <a:cs typeface="Times New Roman" panose="02020603050405020304" pitchFamily="18" charset="0"/>
              </a:rPr>
              <a:t>    int </a:t>
            </a:r>
            <a:r>
              <a:rPr lang="en-IN" sz="2400" dirty="0" err="1">
                <a:latin typeface="Times New Roman" panose="02020603050405020304" pitchFamily="18" charset="0"/>
                <a:cs typeface="Times New Roman" panose="02020603050405020304" pitchFamily="18" charset="0"/>
              </a:rPr>
              <a:t>i</a:t>
            </a:r>
            <a:r>
              <a:rPr lang="en-IN" sz="2400" dirty="0">
                <a:latin typeface="Times New Roman" panose="02020603050405020304" pitchFamily="18" charset="0"/>
                <a:cs typeface="Times New Roman" panose="02020603050405020304" pitchFamily="18" charset="0"/>
              </a:rPr>
              <a:t>;</a:t>
            </a:r>
          </a:p>
          <a:p>
            <a:pPr marL="0" indent="0">
              <a:lnSpc>
                <a:spcPct val="100000"/>
              </a:lnSpc>
              <a:spcBef>
                <a:spcPts val="0"/>
              </a:spcBef>
              <a:buNone/>
            </a:pPr>
            <a:r>
              <a:rPr lang="en-IN" sz="2400" dirty="0">
                <a:latin typeface="Times New Roman" panose="02020603050405020304" pitchFamily="18" charset="0"/>
                <a:cs typeface="Times New Roman" panose="02020603050405020304" pitchFamily="18" charset="0"/>
              </a:rPr>
              <a:t>    int a[5] = {1, 2, 3, 4, 5};</a:t>
            </a:r>
          </a:p>
          <a:p>
            <a:pPr marL="0" indent="0">
              <a:lnSpc>
                <a:spcPct val="100000"/>
              </a:lnSpc>
              <a:spcBef>
                <a:spcPts val="0"/>
              </a:spcBef>
              <a:buNone/>
            </a:pPr>
            <a:r>
              <a:rPr lang="en-IN" sz="2400" dirty="0">
                <a:latin typeface="Times New Roman" panose="02020603050405020304" pitchFamily="18" charset="0"/>
                <a:cs typeface="Times New Roman" panose="02020603050405020304" pitchFamily="18" charset="0"/>
              </a:rPr>
              <a:t>    int *p = a;     // same as int*p = &amp;a[0]</a:t>
            </a:r>
          </a:p>
          <a:p>
            <a:pPr marL="0" indent="0">
              <a:lnSpc>
                <a:spcPct val="100000"/>
              </a:lnSpc>
              <a:spcBef>
                <a:spcPts val="0"/>
              </a:spcBef>
              <a:buNone/>
            </a:pPr>
            <a:r>
              <a:rPr lang="en-IN" sz="2400" dirty="0">
                <a:latin typeface="Times New Roman" panose="02020603050405020304" pitchFamily="18" charset="0"/>
                <a:cs typeface="Times New Roman" panose="02020603050405020304" pitchFamily="18" charset="0"/>
              </a:rPr>
              <a:t>    for (</a:t>
            </a:r>
            <a:r>
              <a:rPr lang="en-IN" sz="2400" dirty="0" err="1">
                <a:latin typeface="Times New Roman" panose="02020603050405020304" pitchFamily="18" charset="0"/>
                <a:cs typeface="Times New Roman" panose="02020603050405020304" pitchFamily="18" charset="0"/>
              </a:rPr>
              <a:t>i</a:t>
            </a:r>
            <a:r>
              <a:rPr lang="en-IN" sz="2400" dirty="0">
                <a:latin typeface="Times New Roman" panose="02020603050405020304" pitchFamily="18" charset="0"/>
                <a:cs typeface="Times New Roman" panose="02020603050405020304" pitchFamily="18" charset="0"/>
              </a:rPr>
              <a:t> = 0; </a:t>
            </a:r>
            <a:r>
              <a:rPr lang="en-IN" sz="2400" dirty="0" err="1">
                <a:latin typeface="Times New Roman" panose="02020603050405020304" pitchFamily="18" charset="0"/>
                <a:cs typeface="Times New Roman" panose="02020603050405020304" pitchFamily="18" charset="0"/>
              </a:rPr>
              <a:t>i</a:t>
            </a:r>
            <a:r>
              <a:rPr lang="en-IN" sz="2400" dirty="0">
                <a:latin typeface="Times New Roman" panose="02020603050405020304" pitchFamily="18" charset="0"/>
                <a:cs typeface="Times New Roman" panose="02020603050405020304" pitchFamily="18" charset="0"/>
              </a:rPr>
              <a:t> &lt; 5; </a:t>
            </a:r>
            <a:r>
              <a:rPr lang="en-IN" sz="2400" dirty="0" err="1">
                <a:latin typeface="Times New Roman" panose="02020603050405020304" pitchFamily="18" charset="0"/>
                <a:cs typeface="Times New Roman" panose="02020603050405020304" pitchFamily="18" charset="0"/>
              </a:rPr>
              <a:t>i</a:t>
            </a:r>
            <a:r>
              <a:rPr lang="en-IN" sz="2400" dirty="0">
                <a:latin typeface="Times New Roman" panose="02020603050405020304" pitchFamily="18" charset="0"/>
                <a:cs typeface="Times New Roman" panose="02020603050405020304" pitchFamily="18" charset="0"/>
              </a:rPr>
              <a:t>++)</a:t>
            </a:r>
          </a:p>
          <a:p>
            <a:pPr marL="0" indent="0">
              <a:lnSpc>
                <a:spcPct val="100000"/>
              </a:lnSpc>
              <a:spcBef>
                <a:spcPts val="0"/>
              </a:spcBef>
              <a:buNone/>
            </a:pPr>
            <a:r>
              <a:rPr lang="en-IN" sz="2400" dirty="0">
                <a:latin typeface="Times New Roman" panose="02020603050405020304" pitchFamily="18" charset="0"/>
                <a:cs typeface="Times New Roman" panose="02020603050405020304" pitchFamily="18" charset="0"/>
              </a:rPr>
              <a:t>    {</a:t>
            </a:r>
          </a:p>
          <a:p>
            <a:pPr marL="0" indent="0">
              <a:lnSpc>
                <a:spcPct val="100000"/>
              </a:lnSpc>
              <a:spcBef>
                <a:spcPts val="0"/>
              </a:spcBef>
              <a:buNone/>
            </a:pPr>
            <a:r>
              <a:rPr lang="en-IN" sz="2400" dirty="0">
                <a:latin typeface="Times New Roman" panose="02020603050405020304" pitchFamily="18" charset="0"/>
                <a:cs typeface="Times New Roman" panose="02020603050405020304" pitchFamily="18" charset="0"/>
              </a:rPr>
              <a:t>        printf("%d", *p);</a:t>
            </a:r>
          </a:p>
          <a:p>
            <a:pPr marL="0" indent="0">
              <a:lnSpc>
                <a:spcPct val="100000"/>
              </a:lnSpc>
              <a:spcBef>
                <a:spcPts val="0"/>
              </a:spcBef>
              <a:buNone/>
            </a:pPr>
            <a:r>
              <a:rPr lang="en-IN" sz="2400" dirty="0">
                <a:latin typeface="Times New Roman" panose="02020603050405020304" pitchFamily="18" charset="0"/>
                <a:cs typeface="Times New Roman" panose="02020603050405020304" pitchFamily="18" charset="0"/>
              </a:rPr>
              <a:t>        p++;</a:t>
            </a:r>
          </a:p>
          <a:p>
            <a:pPr marL="0" indent="0">
              <a:lnSpc>
                <a:spcPct val="100000"/>
              </a:lnSpc>
              <a:spcBef>
                <a:spcPts val="0"/>
              </a:spcBef>
              <a:buNone/>
            </a:pPr>
            <a:r>
              <a:rPr lang="en-IN" sz="2400" dirty="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a:p>
            <a:pPr marL="0" indent="0">
              <a:lnSpc>
                <a:spcPct val="100000"/>
              </a:lnSpc>
              <a:spcBef>
                <a:spcPts val="0"/>
              </a:spcBef>
              <a:buNone/>
            </a:pPr>
            <a:r>
              <a:rPr lang="en-IN" sz="2400" dirty="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getch();</a:t>
            </a:r>
            <a:endParaRPr lang="en-IN" sz="2400" dirty="0">
              <a:latin typeface="Times New Roman" panose="02020603050405020304" pitchFamily="18" charset="0"/>
              <a:cs typeface="Times New Roman" panose="02020603050405020304" pitchFamily="18" charset="0"/>
            </a:endParaRPr>
          </a:p>
          <a:p>
            <a:pPr marL="0" indent="0">
              <a:lnSpc>
                <a:spcPct val="100000"/>
              </a:lnSpc>
              <a:spcBef>
                <a:spcPts val="0"/>
              </a:spcBef>
              <a:buNone/>
            </a:pPr>
            <a:r>
              <a:rPr lang="en-IN" sz="2400" dirty="0">
                <a:latin typeface="Times New Roman" panose="02020603050405020304" pitchFamily="18" charset="0"/>
                <a:cs typeface="Times New Roman" panose="02020603050405020304" pitchFamily="18" charset="0"/>
              </a:rPr>
              <a:t>}</a:t>
            </a:r>
          </a:p>
        </p:txBody>
      </p:sp>
      <p:sp>
        <p:nvSpPr>
          <p:cNvPr id="4" name="Rectangle 3"/>
          <p:cNvSpPr/>
          <p:nvPr/>
        </p:nvSpPr>
        <p:spPr>
          <a:xfrm>
            <a:off x="5476875" y="4143286"/>
            <a:ext cx="6096000" cy="1323439"/>
          </a:xfrm>
          <a:prstGeom prst="rect">
            <a:avLst/>
          </a:prstGeom>
        </p:spPr>
        <p:txBody>
          <a:bodyPr>
            <a:spAutoFit/>
          </a:bodyPr>
          <a:lstStyle/>
          <a:p>
            <a:pPr algn="just"/>
            <a:r>
              <a:rPr lang="en-IN" sz="2000" dirty="0">
                <a:solidFill>
                  <a:srgbClr val="FF0000"/>
                </a:solidFill>
                <a:latin typeface="Times New Roman" panose="02020603050405020304" pitchFamily="18" charset="0"/>
                <a:cs typeface="Times New Roman" panose="02020603050405020304" pitchFamily="18" charset="0"/>
              </a:rPr>
              <a:t>In the above program, the pointer *p will print all the values stored in the array one by one. We can also use the Base address (a in above case) to act as a pointer and print all the values.</a:t>
            </a:r>
          </a:p>
        </p:txBody>
      </p:sp>
    </p:spTree>
    <p:extLst>
      <p:ext uri="{BB962C8B-B14F-4D97-AF65-F5344CB8AC3E}">
        <p14:creationId xmlns:p14="http://schemas.microsoft.com/office/powerpoint/2010/main" xmlns="" val="396344297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63563"/>
          </a:xfrm>
        </p:spPr>
        <p:txBody>
          <a:bodyPr>
            <a:normAutofit/>
          </a:bodyPr>
          <a:lstStyle/>
          <a:p>
            <a:r>
              <a:rPr lang="en-IN" sz="2400" b="1" dirty="0">
                <a:latin typeface="Times New Roman" panose="02020603050405020304" pitchFamily="18" charset="0"/>
                <a:cs typeface="Times New Roman" panose="02020603050405020304" pitchFamily="18" charset="0"/>
              </a:rPr>
              <a:t>Pointer to Multidimensional Array</a:t>
            </a:r>
          </a:p>
        </p:txBody>
      </p:sp>
      <p:sp>
        <p:nvSpPr>
          <p:cNvPr id="3" name="Content Placeholder 2"/>
          <p:cNvSpPr>
            <a:spLocks noGrp="1"/>
          </p:cNvSpPr>
          <p:nvPr>
            <p:ph idx="1"/>
          </p:nvPr>
        </p:nvSpPr>
        <p:spPr>
          <a:xfrm>
            <a:off x="838200" y="1100138"/>
            <a:ext cx="10515600" cy="5076825"/>
          </a:xfrm>
        </p:spPr>
        <p:txBody>
          <a:bodyPr>
            <a:normAutofit fontScale="85000" lnSpcReduction="10000"/>
          </a:bodyPr>
          <a:lstStyle/>
          <a:p>
            <a:pPr algn="just">
              <a:lnSpc>
                <a:spcPct val="150000"/>
              </a:lnSpc>
              <a:spcBef>
                <a:spcPts val="0"/>
              </a:spcBef>
            </a:pPr>
            <a:r>
              <a:rPr lang="en-IN" dirty="0">
                <a:latin typeface="Times New Roman" panose="02020603050405020304" pitchFamily="18" charset="0"/>
                <a:cs typeface="Times New Roman" panose="02020603050405020304" pitchFamily="18" charset="0"/>
              </a:rPr>
              <a:t>A multidimensional array is of form, a[</a:t>
            </a:r>
            <a:r>
              <a:rPr lang="en-IN" dirty="0" err="1">
                <a:latin typeface="Times New Roman" panose="02020603050405020304" pitchFamily="18" charset="0"/>
                <a:cs typeface="Times New Roman" panose="02020603050405020304" pitchFamily="18" charset="0"/>
              </a:rPr>
              <a:t>i</a:t>
            </a:r>
            <a:r>
              <a:rPr lang="en-IN" dirty="0">
                <a:latin typeface="Times New Roman" panose="02020603050405020304" pitchFamily="18" charset="0"/>
                <a:cs typeface="Times New Roman" panose="02020603050405020304" pitchFamily="18" charset="0"/>
              </a:rPr>
              <a:t>][j]. Lets see how we can make a pointer point to such an array. As we know now, name of the array gives its base address. </a:t>
            </a:r>
            <a:endParaRPr lang="en-IN"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dirty="0" smtClean="0">
                <a:latin typeface="Times New Roman" panose="02020603050405020304" pitchFamily="18" charset="0"/>
                <a:cs typeface="Times New Roman" panose="02020603050405020304" pitchFamily="18" charset="0"/>
              </a:rPr>
              <a:t>In </a:t>
            </a:r>
            <a:r>
              <a:rPr lang="en-IN" dirty="0">
                <a:latin typeface="Times New Roman" panose="02020603050405020304" pitchFamily="18" charset="0"/>
                <a:cs typeface="Times New Roman" panose="02020603050405020304" pitchFamily="18" charset="0"/>
              </a:rPr>
              <a:t>a[</a:t>
            </a:r>
            <a:r>
              <a:rPr lang="en-IN" dirty="0" err="1">
                <a:latin typeface="Times New Roman" panose="02020603050405020304" pitchFamily="18" charset="0"/>
                <a:cs typeface="Times New Roman" panose="02020603050405020304" pitchFamily="18" charset="0"/>
              </a:rPr>
              <a:t>i</a:t>
            </a:r>
            <a:r>
              <a:rPr lang="en-IN" dirty="0">
                <a:latin typeface="Times New Roman" panose="02020603050405020304" pitchFamily="18" charset="0"/>
                <a:cs typeface="Times New Roman" panose="02020603050405020304" pitchFamily="18" charset="0"/>
              </a:rPr>
              <a:t>][j], a will give the base address of this array, even a + 0 + 0 will also give the base address, that is the address of a[0][0] element.</a:t>
            </a:r>
          </a:p>
          <a:p>
            <a:pPr algn="just">
              <a:lnSpc>
                <a:spcPct val="150000"/>
              </a:lnSpc>
              <a:spcBef>
                <a:spcPts val="0"/>
              </a:spcBef>
            </a:pPr>
            <a:endParaRPr lang="en-IN" dirty="0">
              <a:latin typeface="Times New Roman" panose="02020603050405020304" pitchFamily="18" charset="0"/>
              <a:cs typeface="Times New Roman" panose="02020603050405020304" pitchFamily="18" charset="0"/>
            </a:endParaRPr>
          </a:p>
          <a:p>
            <a:pPr algn="just">
              <a:lnSpc>
                <a:spcPct val="150000"/>
              </a:lnSpc>
              <a:spcBef>
                <a:spcPts val="0"/>
              </a:spcBef>
            </a:pPr>
            <a:r>
              <a:rPr lang="en-IN" dirty="0">
                <a:latin typeface="Times New Roman" panose="02020603050405020304" pitchFamily="18" charset="0"/>
                <a:cs typeface="Times New Roman" panose="02020603050405020304" pitchFamily="18" charset="0"/>
              </a:rPr>
              <a:t>Here is the generalized form for using pointer with multidimensional arrays</a:t>
            </a:r>
            <a:r>
              <a:rPr lang="en-IN" dirty="0" smtClean="0">
                <a:latin typeface="Times New Roman" panose="02020603050405020304" pitchFamily="18" charset="0"/>
                <a:cs typeface="Times New Roman" panose="02020603050405020304" pitchFamily="18" charset="0"/>
              </a:rPr>
              <a:t>.</a:t>
            </a:r>
          </a:p>
          <a:p>
            <a:pPr marL="0" indent="0" algn="ctr">
              <a:lnSpc>
                <a:spcPct val="150000"/>
              </a:lnSpc>
              <a:spcBef>
                <a:spcPts val="0"/>
              </a:spcBef>
              <a:buNone/>
            </a:pPr>
            <a:r>
              <a:rPr lang="en-IN" dirty="0">
                <a:solidFill>
                  <a:srgbClr val="FF0000"/>
                </a:solidFill>
                <a:latin typeface="Times New Roman" panose="02020603050405020304" pitchFamily="18" charset="0"/>
                <a:cs typeface="Times New Roman" panose="02020603050405020304" pitchFamily="18" charset="0"/>
              </a:rPr>
              <a:t>*(*(a + </a:t>
            </a:r>
            <a:r>
              <a:rPr lang="en-IN" dirty="0" err="1">
                <a:solidFill>
                  <a:srgbClr val="FF0000"/>
                </a:solidFill>
                <a:latin typeface="Times New Roman" panose="02020603050405020304" pitchFamily="18" charset="0"/>
                <a:cs typeface="Times New Roman" panose="02020603050405020304" pitchFamily="18" charset="0"/>
              </a:rPr>
              <a:t>i</a:t>
            </a:r>
            <a:r>
              <a:rPr lang="en-IN" dirty="0">
                <a:solidFill>
                  <a:srgbClr val="FF0000"/>
                </a:solidFill>
                <a:latin typeface="Times New Roman" panose="02020603050405020304" pitchFamily="18" charset="0"/>
                <a:cs typeface="Times New Roman" panose="02020603050405020304" pitchFamily="18" charset="0"/>
              </a:rPr>
              <a:t>) + j</a:t>
            </a:r>
            <a:r>
              <a:rPr lang="en-IN" dirty="0" smtClean="0">
                <a:solidFill>
                  <a:srgbClr val="FF0000"/>
                </a:solidFill>
                <a:latin typeface="Times New Roman" panose="02020603050405020304" pitchFamily="18" charset="0"/>
                <a:cs typeface="Times New Roman" panose="02020603050405020304" pitchFamily="18" charset="0"/>
              </a:rPr>
              <a:t>)</a:t>
            </a:r>
          </a:p>
          <a:p>
            <a:pPr marL="0" indent="0" algn="ctr">
              <a:lnSpc>
                <a:spcPct val="150000"/>
              </a:lnSpc>
              <a:spcBef>
                <a:spcPts val="0"/>
              </a:spcBef>
              <a:buNone/>
            </a:pPr>
            <a:r>
              <a:rPr lang="en-IN" dirty="0" smtClean="0">
                <a:solidFill>
                  <a:srgbClr val="FF0000"/>
                </a:solidFill>
                <a:latin typeface="Times New Roman" panose="02020603050405020304" pitchFamily="18" charset="0"/>
                <a:cs typeface="Times New Roman" panose="02020603050405020304" pitchFamily="18" charset="0"/>
              </a:rPr>
              <a:t>also same as</a:t>
            </a:r>
          </a:p>
          <a:p>
            <a:pPr marL="0" indent="0" algn="ctr">
              <a:lnSpc>
                <a:spcPct val="150000"/>
              </a:lnSpc>
              <a:spcBef>
                <a:spcPts val="0"/>
              </a:spcBef>
              <a:buNone/>
            </a:pPr>
            <a:r>
              <a:rPr lang="en-IN" dirty="0">
                <a:solidFill>
                  <a:srgbClr val="FF0000"/>
                </a:solidFill>
                <a:latin typeface="Times New Roman" panose="02020603050405020304" pitchFamily="18" charset="0"/>
                <a:cs typeface="Times New Roman" panose="02020603050405020304" pitchFamily="18" charset="0"/>
              </a:rPr>
              <a:t>a[</a:t>
            </a:r>
            <a:r>
              <a:rPr lang="en-IN" dirty="0" err="1">
                <a:solidFill>
                  <a:srgbClr val="FF0000"/>
                </a:solidFill>
                <a:latin typeface="Times New Roman" panose="02020603050405020304" pitchFamily="18" charset="0"/>
                <a:cs typeface="Times New Roman" panose="02020603050405020304" pitchFamily="18" charset="0"/>
              </a:rPr>
              <a:t>i</a:t>
            </a:r>
            <a:r>
              <a:rPr lang="en-IN" dirty="0">
                <a:solidFill>
                  <a:srgbClr val="FF0000"/>
                </a:solidFill>
                <a:latin typeface="Times New Roman" panose="02020603050405020304" pitchFamily="18" charset="0"/>
                <a:cs typeface="Times New Roman" panose="02020603050405020304" pitchFamily="18" charset="0"/>
              </a:rPr>
              <a:t>][j]</a:t>
            </a:r>
          </a:p>
        </p:txBody>
      </p:sp>
    </p:spTree>
    <p:extLst>
      <p:ext uri="{BB962C8B-B14F-4D97-AF65-F5344CB8AC3E}">
        <p14:creationId xmlns:p14="http://schemas.microsoft.com/office/powerpoint/2010/main" xmlns="" val="96366471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63563"/>
          </a:xfrm>
        </p:spPr>
        <p:txBody>
          <a:bodyPr>
            <a:noAutofit/>
          </a:bodyPr>
          <a:lstStyle/>
          <a:p>
            <a:r>
              <a:rPr lang="en-IN" sz="2800" b="1" dirty="0">
                <a:latin typeface="Times New Roman" panose="02020603050405020304" pitchFamily="18" charset="0"/>
                <a:cs typeface="Times New Roman" panose="02020603050405020304" pitchFamily="18" charset="0"/>
              </a:rPr>
              <a:t>Pointer and Character strings</a:t>
            </a:r>
          </a:p>
        </p:txBody>
      </p:sp>
      <p:sp>
        <p:nvSpPr>
          <p:cNvPr id="3" name="Content Placeholder 2"/>
          <p:cNvSpPr>
            <a:spLocks noGrp="1"/>
          </p:cNvSpPr>
          <p:nvPr>
            <p:ph idx="1"/>
          </p:nvPr>
        </p:nvSpPr>
        <p:spPr>
          <a:xfrm>
            <a:off x="838200" y="1271588"/>
            <a:ext cx="10515600" cy="4905375"/>
          </a:xfrm>
        </p:spPr>
        <p:txBody>
          <a:bodyPr>
            <a:normAutofit fontScale="92500" lnSpcReduction="10000"/>
          </a:bodyPr>
          <a:lstStyle/>
          <a:p>
            <a:pPr algn="just">
              <a:lnSpc>
                <a:spcPct val="150000"/>
              </a:lnSpc>
              <a:spcBef>
                <a:spcPts val="0"/>
              </a:spcBef>
            </a:pPr>
            <a:r>
              <a:rPr lang="en-IN" sz="2400" dirty="0">
                <a:latin typeface="Times New Roman" panose="02020603050405020304" pitchFamily="18" charset="0"/>
                <a:cs typeface="Times New Roman" panose="02020603050405020304" pitchFamily="18" charset="0"/>
              </a:rPr>
              <a:t>Pointer can also be used to create strings. Pointer variables of char type are treated as </a:t>
            </a:r>
            <a:r>
              <a:rPr lang="en-IN" sz="2400" dirty="0" smtClean="0">
                <a:latin typeface="Times New Roman" panose="02020603050405020304" pitchFamily="18" charset="0"/>
                <a:cs typeface="Times New Roman" panose="02020603050405020304" pitchFamily="18" charset="0"/>
              </a:rPr>
              <a:t>string.</a:t>
            </a:r>
          </a:p>
          <a:p>
            <a:pPr marL="0" indent="0" algn="just">
              <a:lnSpc>
                <a:spcPct val="150000"/>
              </a:lnSpc>
              <a:spcBef>
                <a:spcPts val="0"/>
              </a:spcBef>
              <a:buNone/>
            </a:pPr>
            <a:r>
              <a:rPr lang="en-IN" sz="2400" dirty="0" smtClean="0">
                <a:solidFill>
                  <a:srgbClr val="FF0000"/>
                </a:solidFill>
                <a:latin typeface="Times New Roman" panose="02020603050405020304" pitchFamily="18" charset="0"/>
                <a:cs typeface="Times New Roman" panose="02020603050405020304" pitchFamily="18" charset="0"/>
              </a:rPr>
              <a:t>                                            char </a:t>
            </a:r>
            <a:r>
              <a:rPr lang="en-IN" sz="2400" dirty="0">
                <a:solidFill>
                  <a:srgbClr val="FF0000"/>
                </a:solidFill>
                <a:latin typeface="Times New Roman" panose="02020603050405020304" pitchFamily="18" charset="0"/>
                <a:cs typeface="Times New Roman" panose="02020603050405020304" pitchFamily="18" charset="0"/>
              </a:rPr>
              <a:t>*</a:t>
            </a:r>
            <a:r>
              <a:rPr lang="en-IN" sz="2400" dirty="0" err="1">
                <a:solidFill>
                  <a:srgbClr val="FF0000"/>
                </a:solidFill>
                <a:latin typeface="Times New Roman" panose="02020603050405020304" pitchFamily="18" charset="0"/>
                <a:cs typeface="Times New Roman" panose="02020603050405020304" pitchFamily="18" charset="0"/>
              </a:rPr>
              <a:t>str</a:t>
            </a:r>
            <a:r>
              <a:rPr lang="en-IN" sz="2400" dirty="0">
                <a:solidFill>
                  <a:srgbClr val="FF0000"/>
                </a:solidFill>
                <a:latin typeface="Times New Roman" panose="02020603050405020304" pitchFamily="18" charset="0"/>
                <a:cs typeface="Times New Roman" panose="02020603050405020304" pitchFamily="18" charset="0"/>
              </a:rPr>
              <a:t> = "Hello</a:t>
            </a:r>
            <a:r>
              <a:rPr lang="en-IN" sz="2400" dirty="0" smtClean="0">
                <a:solidFill>
                  <a:srgbClr val="FF0000"/>
                </a:solidFill>
                <a:latin typeface="Times New Roman" panose="02020603050405020304" pitchFamily="18" charset="0"/>
                <a:cs typeface="Times New Roman" panose="02020603050405020304" pitchFamily="18" charset="0"/>
              </a:rPr>
              <a:t>";</a:t>
            </a:r>
          </a:p>
          <a:p>
            <a:pPr marL="0" indent="0" algn="just">
              <a:lnSpc>
                <a:spcPct val="150000"/>
              </a:lnSpc>
              <a:spcBef>
                <a:spcPts val="0"/>
              </a:spcBef>
              <a:buNone/>
            </a:pPr>
            <a:r>
              <a:rPr lang="en-IN" sz="2400" dirty="0">
                <a:latin typeface="Times New Roman" panose="02020603050405020304" pitchFamily="18" charset="0"/>
                <a:cs typeface="Times New Roman" panose="02020603050405020304" pitchFamily="18" charset="0"/>
              </a:rPr>
              <a:t>The above code creates a string and stores its address in the pointer variable str. The pointer </a:t>
            </a:r>
            <a:r>
              <a:rPr lang="en-IN" sz="2400" dirty="0" err="1">
                <a:latin typeface="Times New Roman" panose="02020603050405020304" pitchFamily="18" charset="0"/>
                <a:cs typeface="Times New Roman" panose="02020603050405020304" pitchFamily="18" charset="0"/>
              </a:rPr>
              <a:t>str</a:t>
            </a:r>
            <a:r>
              <a:rPr lang="en-IN" sz="2400" dirty="0">
                <a:latin typeface="Times New Roman" panose="02020603050405020304" pitchFamily="18" charset="0"/>
                <a:cs typeface="Times New Roman" panose="02020603050405020304" pitchFamily="18" charset="0"/>
              </a:rPr>
              <a:t> now points to the first character of the string "Hello". </a:t>
            </a:r>
            <a:r>
              <a:rPr lang="en-IN" sz="2400" dirty="0" smtClean="0">
                <a:latin typeface="Times New Roman" panose="02020603050405020304" pitchFamily="18" charset="0"/>
                <a:cs typeface="Times New Roman" panose="02020603050405020304" pitchFamily="18" charset="0"/>
              </a:rPr>
              <a:t>  </a:t>
            </a:r>
          </a:p>
          <a:p>
            <a:pPr marL="0" indent="0" algn="just">
              <a:lnSpc>
                <a:spcPct val="150000"/>
              </a:lnSpc>
              <a:spcBef>
                <a:spcPts val="0"/>
              </a:spcBef>
              <a:buNone/>
            </a:pPr>
            <a:r>
              <a:rPr lang="en-IN" sz="2400" dirty="0" smtClean="0">
                <a:latin typeface="Times New Roman" panose="02020603050405020304" pitchFamily="18" charset="0"/>
                <a:cs typeface="Times New Roman" panose="02020603050405020304" pitchFamily="18" charset="0"/>
              </a:rPr>
              <a:t>                                            </a:t>
            </a:r>
            <a:r>
              <a:rPr lang="en-IN" sz="2400" dirty="0" smtClean="0">
                <a:solidFill>
                  <a:srgbClr val="FF0000"/>
                </a:solidFill>
                <a:latin typeface="Times New Roman" panose="02020603050405020304" pitchFamily="18" charset="0"/>
                <a:cs typeface="Times New Roman" panose="02020603050405020304" pitchFamily="18" charset="0"/>
              </a:rPr>
              <a:t>char *</a:t>
            </a:r>
            <a:r>
              <a:rPr lang="en-IN" sz="2400" dirty="0" err="1" smtClean="0">
                <a:solidFill>
                  <a:srgbClr val="FF0000"/>
                </a:solidFill>
                <a:latin typeface="Times New Roman" panose="02020603050405020304" pitchFamily="18" charset="0"/>
                <a:cs typeface="Times New Roman" panose="02020603050405020304" pitchFamily="18" charset="0"/>
              </a:rPr>
              <a:t>str</a:t>
            </a:r>
            <a:r>
              <a:rPr lang="en-IN" sz="2400" dirty="0" smtClean="0">
                <a:solidFill>
                  <a:srgbClr val="FF0000"/>
                </a:solidFill>
                <a:latin typeface="Times New Roman" panose="02020603050405020304" pitchFamily="18" charset="0"/>
                <a:cs typeface="Times New Roman" panose="02020603050405020304" pitchFamily="18" charset="0"/>
              </a:rPr>
              <a:t>;</a:t>
            </a:r>
          </a:p>
          <a:p>
            <a:pPr marL="0" indent="0" algn="just">
              <a:lnSpc>
                <a:spcPct val="150000"/>
              </a:lnSpc>
              <a:spcBef>
                <a:spcPts val="0"/>
              </a:spcBef>
              <a:buNone/>
            </a:pPr>
            <a:r>
              <a:rPr lang="en-IN" sz="2400" dirty="0" smtClean="0">
                <a:solidFill>
                  <a:srgbClr val="FF0000"/>
                </a:solidFill>
                <a:latin typeface="Times New Roman" panose="02020603050405020304" pitchFamily="18" charset="0"/>
                <a:cs typeface="Times New Roman" panose="02020603050405020304" pitchFamily="18" charset="0"/>
              </a:rPr>
              <a:t>                                            </a:t>
            </a:r>
            <a:r>
              <a:rPr lang="en-IN" sz="2400" dirty="0" err="1" smtClean="0">
                <a:solidFill>
                  <a:srgbClr val="FF0000"/>
                </a:solidFill>
                <a:latin typeface="Times New Roman" panose="02020603050405020304" pitchFamily="18" charset="0"/>
                <a:cs typeface="Times New Roman" panose="02020603050405020304" pitchFamily="18" charset="0"/>
              </a:rPr>
              <a:t>str</a:t>
            </a:r>
            <a:r>
              <a:rPr lang="en-IN" sz="2400" dirty="0" smtClean="0">
                <a:solidFill>
                  <a:srgbClr val="FF0000"/>
                </a:solidFill>
                <a:latin typeface="Times New Roman" panose="02020603050405020304" pitchFamily="18" charset="0"/>
                <a:cs typeface="Times New Roman" panose="02020603050405020304" pitchFamily="18" charset="0"/>
              </a:rPr>
              <a:t> = "hello";      //this is Legal</a:t>
            </a:r>
          </a:p>
          <a:p>
            <a:pPr marL="0" indent="0" algn="just">
              <a:lnSpc>
                <a:spcPct val="150000"/>
              </a:lnSpc>
              <a:spcBef>
                <a:spcPts val="0"/>
              </a:spcBef>
              <a:buNone/>
            </a:pPr>
            <a:r>
              <a:rPr lang="en-IN" sz="2400" dirty="0" smtClean="0">
                <a:latin typeface="Times New Roman" panose="02020603050405020304" pitchFamily="18" charset="0"/>
                <a:cs typeface="Times New Roman" panose="02020603050405020304" pitchFamily="18" charset="0"/>
              </a:rPr>
              <a:t>The content of the string can be printed using printf() and puts().</a:t>
            </a:r>
          </a:p>
          <a:p>
            <a:pPr marL="3043238" indent="0" algn="just">
              <a:lnSpc>
                <a:spcPct val="150000"/>
              </a:lnSpc>
              <a:spcBef>
                <a:spcPts val="0"/>
              </a:spcBef>
              <a:buNone/>
            </a:pPr>
            <a:r>
              <a:rPr lang="en-IN" sz="2400" dirty="0" smtClean="0">
                <a:solidFill>
                  <a:srgbClr val="FF0000"/>
                </a:solidFill>
                <a:latin typeface="Times New Roman" panose="02020603050405020304" pitchFamily="18" charset="0"/>
                <a:cs typeface="Times New Roman" panose="02020603050405020304" pitchFamily="18" charset="0"/>
              </a:rPr>
              <a:t>printf</a:t>
            </a:r>
            <a:r>
              <a:rPr lang="en-IN" sz="2400" dirty="0">
                <a:solidFill>
                  <a:srgbClr val="FF0000"/>
                </a:solidFill>
                <a:latin typeface="Times New Roman" panose="02020603050405020304" pitchFamily="18" charset="0"/>
                <a:cs typeface="Times New Roman" panose="02020603050405020304" pitchFamily="18" charset="0"/>
              </a:rPr>
              <a:t>("%s", </a:t>
            </a:r>
            <a:r>
              <a:rPr lang="en-IN" sz="2400" dirty="0" err="1">
                <a:solidFill>
                  <a:srgbClr val="FF0000"/>
                </a:solidFill>
                <a:latin typeface="Times New Roman" panose="02020603050405020304" pitchFamily="18" charset="0"/>
                <a:cs typeface="Times New Roman" panose="02020603050405020304" pitchFamily="18" charset="0"/>
              </a:rPr>
              <a:t>str</a:t>
            </a:r>
            <a:r>
              <a:rPr lang="en-IN" sz="2400" dirty="0">
                <a:solidFill>
                  <a:srgbClr val="FF0000"/>
                </a:solidFill>
                <a:latin typeface="Times New Roman" panose="02020603050405020304" pitchFamily="18" charset="0"/>
                <a:cs typeface="Times New Roman" panose="02020603050405020304" pitchFamily="18" charset="0"/>
              </a:rPr>
              <a:t>);</a:t>
            </a:r>
          </a:p>
          <a:p>
            <a:pPr marL="3043238" indent="0" algn="just">
              <a:lnSpc>
                <a:spcPct val="150000"/>
              </a:lnSpc>
              <a:spcBef>
                <a:spcPts val="0"/>
              </a:spcBef>
              <a:buNone/>
            </a:pPr>
            <a:r>
              <a:rPr lang="en-IN" sz="2400" dirty="0">
                <a:solidFill>
                  <a:srgbClr val="FF0000"/>
                </a:solidFill>
                <a:latin typeface="Times New Roman" panose="02020603050405020304" pitchFamily="18" charset="0"/>
                <a:cs typeface="Times New Roman" panose="02020603050405020304" pitchFamily="18" charset="0"/>
              </a:rPr>
              <a:t>puts(</a:t>
            </a:r>
            <a:r>
              <a:rPr lang="en-IN" sz="2400" dirty="0" err="1">
                <a:solidFill>
                  <a:srgbClr val="FF0000"/>
                </a:solidFill>
                <a:latin typeface="Times New Roman" panose="02020603050405020304" pitchFamily="18" charset="0"/>
                <a:cs typeface="Times New Roman" panose="02020603050405020304" pitchFamily="18" charset="0"/>
              </a:rPr>
              <a:t>str</a:t>
            </a:r>
            <a:r>
              <a:rPr lang="en-IN" sz="2400" dirty="0">
                <a:solidFill>
                  <a:srgbClr val="FF0000"/>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xmlns="" val="27961661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649288"/>
          </a:xfrm>
        </p:spPr>
        <p:txBody>
          <a:bodyPr>
            <a:normAutofit/>
          </a:bodyPr>
          <a:lstStyle/>
          <a:p>
            <a:r>
              <a:rPr lang="en-IN" sz="2400" b="1" dirty="0">
                <a:latin typeface="Times New Roman" panose="02020603050405020304" pitchFamily="18" charset="0"/>
                <a:cs typeface="Times New Roman" panose="02020603050405020304" pitchFamily="18" charset="0"/>
              </a:rPr>
              <a:t>Array of Pointers</a:t>
            </a:r>
          </a:p>
        </p:txBody>
      </p:sp>
      <p:sp>
        <p:nvSpPr>
          <p:cNvPr id="3" name="Content Placeholder 2"/>
          <p:cNvSpPr>
            <a:spLocks noGrp="1"/>
          </p:cNvSpPr>
          <p:nvPr>
            <p:ph idx="1"/>
          </p:nvPr>
        </p:nvSpPr>
        <p:spPr>
          <a:xfrm>
            <a:off x="838200" y="649288"/>
            <a:ext cx="10515600" cy="2389187"/>
          </a:xfrm>
        </p:spPr>
        <p:txBody>
          <a:bodyPr>
            <a:noAutofit/>
          </a:bodyPr>
          <a:lstStyle/>
          <a:p>
            <a:pPr algn="just">
              <a:lnSpc>
                <a:spcPct val="150000"/>
              </a:lnSpc>
              <a:spcBef>
                <a:spcPts val="0"/>
              </a:spcBef>
            </a:pPr>
            <a:r>
              <a:rPr lang="en-IN" sz="2000" dirty="0">
                <a:latin typeface="Times New Roman" panose="02020603050405020304" pitchFamily="18" charset="0"/>
                <a:cs typeface="Times New Roman" panose="02020603050405020304" pitchFamily="18" charset="0"/>
              </a:rPr>
              <a:t>We can also have array of pointers. Pointers are very helpful in handling character array with rows of varying length</a:t>
            </a:r>
            <a:r>
              <a:rPr lang="en-IN" sz="2000" dirty="0" smtClean="0">
                <a:latin typeface="Times New Roman" panose="02020603050405020304" pitchFamily="18" charset="0"/>
                <a:cs typeface="Times New Roman" panose="02020603050405020304" pitchFamily="18" charset="0"/>
              </a:rPr>
              <a:t>.</a:t>
            </a:r>
          </a:p>
          <a:p>
            <a:pPr marL="0" indent="0" algn="just">
              <a:lnSpc>
                <a:spcPct val="150000"/>
              </a:lnSpc>
              <a:spcBef>
                <a:spcPts val="0"/>
              </a:spcBef>
              <a:buNone/>
            </a:pPr>
            <a:r>
              <a:rPr lang="en-IN" sz="2000" dirty="0">
                <a:solidFill>
                  <a:srgbClr val="C00000"/>
                </a:solidFill>
                <a:latin typeface="Times New Roman" panose="02020603050405020304" pitchFamily="18" charset="0"/>
                <a:cs typeface="Times New Roman" panose="02020603050405020304" pitchFamily="18" charset="0"/>
              </a:rPr>
              <a:t>char *name[3] = </a:t>
            </a:r>
            <a:r>
              <a:rPr lang="en-IN" sz="2000" dirty="0" smtClean="0">
                <a:solidFill>
                  <a:srgbClr val="C00000"/>
                </a:solidFill>
                <a:latin typeface="Times New Roman" panose="02020603050405020304" pitchFamily="18" charset="0"/>
                <a:cs typeface="Times New Roman" panose="02020603050405020304" pitchFamily="18" charset="0"/>
              </a:rPr>
              <a:t>{ “Adam”,  “</a:t>
            </a:r>
            <a:r>
              <a:rPr lang="en-IN" sz="2000" dirty="0" err="1" smtClean="0">
                <a:solidFill>
                  <a:srgbClr val="C00000"/>
                </a:solidFill>
                <a:latin typeface="Times New Roman" panose="02020603050405020304" pitchFamily="18" charset="0"/>
                <a:cs typeface="Times New Roman" panose="02020603050405020304" pitchFamily="18" charset="0"/>
              </a:rPr>
              <a:t>chris</a:t>
            </a:r>
            <a:r>
              <a:rPr lang="en-IN" sz="2000" dirty="0" smtClean="0">
                <a:solidFill>
                  <a:srgbClr val="C00000"/>
                </a:solidFill>
                <a:latin typeface="Times New Roman" panose="02020603050405020304" pitchFamily="18" charset="0"/>
                <a:cs typeface="Times New Roman" panose="02020603050405020304" pitchFamily="18" charset="0"/>
              </a:rPr>
              <a:t>”,   “</a:t>
            </a:r>
            <a:r>
              <a:rPr lang="en-IN" sz="2000" dirty="0" err="1" smtClean="0">
                <a:solidFill>
                  <a:srgbClr val="C00000"/>
                </a:solidFill>
                <a:latin typeface="Times New Roman" panose="02020603050405020304" pitchFamily="18" charset="0"/>
                <a:cs typeface="Times New Roman" panose="02020603050405020304" pitchFamily="18" charset="0"/>
              </a:rPr>
              <a:t>Deniel</a:t>
            </a:r>
            <a:r>
              <a:rPr lang="en-IN" sz="2000" dirty="0" smtClean="0">
                <a:solidFill>
                  <a:srgbClr val="C00000"/>
                </a:solidFill>
                <a:latin typeface="Times New Roman" panose="02020603050405020304" pitchFamily="18" charset="0"/>
                <a:cs typeface="Times New Roman" panose="02020603050405020304" pitchFamily="18" charset="0"/>
              </a:rPr>
              <a:t>” };</a:t>
            </a:r>
            <a:endParaRPr lang="en-IN" sz="2000" dirty="0">
              <a:solidFill>
                <a:srgbClr val="C00000"/>
              </a:solidFill>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IN" sz="2000" dirty="0">
                <a:solidFill>
                  <a:srgbClr val="00B050"/>
                </a:solidFill>
                <a:latin typeface="Times New Roman" panose="02020603050405020304" pitchFamily="18" charset="0"/>
                <a:cs typeface="Times New Roman" panose="02020603050405020304" pitchFamily="18" charset="0"/>
              </a:rPr>
              <a:t>//Now lets see same array without using pointer</a:t>
            </a:r>
          </a:p>
          <a:p>
            <a:pPr marL="0" indent="0" algn="just">
              <a:lnSpc>
                <a:spcPct val="150000"/>
              </a:lnSpc>
              <a:spcBef>
                <a:spcPts val="0"/>
              </a:spcBef>
              <a:buNone/>
            </a:pPr>
            <a:r>
              <a:rPr lang="en-IN" sz="2000" dirty="0">
                <a:latin typeface="Times New Roman" panose="02020603050405020304" pitchFamily="18" charset="0"/>
                <a:cs typeface="Times New Roman" panose="02020603050405020304" pitchFamily="18" charset="0"/>
              </a:rPr>
              <a:t>char name[3][20] = </a:t>
            </a:r>
            <a:r>
              <a:rPr lang="en-IN" sz="2000" dirty="0">
                <a:solidFill>
                  <a:srgbClr val="C00000"/>
                </a:solidFill>
                <a:latin typeface="Times New Roman" panose="02020603050405020304" pitchFamily="18" charset="0"/>
                <a:cs typeface="Times New Roman" panose="02020603050405020304" pitchFamily="18" charset="0"/>
              </a:rPr>
              <a:t>{ “Adam”,  “</a:t>
            </a:r>
            <a:r>
              <a:rPr lang="en-IN" sz="2000" dirty="0" err="1">
                <a:solidFill>
                  <a:srgbClr val="C00000"/>
                </a:solidFill>
                <a:latin typeface="Times New Roman" panose="02020603050405020304" pitchFamily="18" charset="0"/>
                <a:cs typeface="Times New Roman" panose="02020603050405020304" pitchFamily="18" charset="0"/>
              </a:rPr>
              <a:t>chris</a:t>
            </a:r>
            <a:r>
              <a:rPr lang="en-IN" sz="2000" dirty="0">
                <a:solidFill>
                  <a:srgbClr val="C00000"/>
                </a:solidFill>
                <a:latin typeface="Times New Roman" panose="02020603050405020304" pitchFamily="18" charset="0"/>
                <a:cs typeface="Times New Roman" panose="02020603050405020304" pitchFamily="18" charset="0"/>
              </a:rPr>
              <a:t>”,   “</a:t>
            </a:r>
            <a:r>
              <a:rPr lang="en-IN" sz="2000" dirty="0" err="1">
                <a:solidFill>
                  <a:srgbClr val="C00000"/>
                </a:solidFill>
                <a:latin typeface="Times New Roman" panose="02020603050405020304" pitchFamily="18" charset="0"/>
                <a:cs typeface="Times New Roman" panose="02020603050405020304" pitchFamily="18" charset="0"/>
              </a:rPr>
              <a:t>Deniel</a:t>
            </a:r>
            <a:r>
              <a:rPr lang="en-IN" sz="2000" dirty="0">
                <a:solidFill>
                  <a:srgbClr val="C00000"/>
                </a:solidFill>
                <a:latin typeface="Times New Roman" panose="02020603050405020304" pitchFamily="18" charset="0"/>
                <a:cs typeface="Times New Roman" panose="02020603050405020304" pitchFamily="18" charset="0"/>
              </a:rPr>
              <a:t>” };</a:t>
            </a:r>
          </a:p>
          <a:p>
            <a:pPr marL="0" indent="0" algn="just">
              <a:lnSpc>
                <a:spcPct val="150000"/>
              </a:lnSpc>
              <a:spcBef>
                <a:spcPts val="0"/>
              </a:spcBef>
              <a:buNone/>
            </a:pPr>
            <a:endParaRPr lang="en-IN"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rotWithShape="1">
          <a:blip r:embed="rId2"/>
          <a:srcRect b="19625"/>
          <a:stretch/>
        </p:blipFill>
        <p:spPr>
          <a:xfrm>
            <a:off x="2495549" y="3038475"/>
            <a:ext cx="6748463" cy="3616052"/>
          </a:xfrm>
          <a:prstGeom prst="rect">
            <a:avLst/>
          </a:prstGeom>
        </p:spPr>
      </p:pic>
      <p:sp>
        <p:nvSpPr>
          <p:cNvPr id="5" name="Rectangle 4"/>
          <p:cNvSpPr/>
          <p:nvPr/>
        </p:nvSpPr>
        <p:spPr>
          <a:xfrm>
            <a:off x="9053512" y="3038475"/>
            <a:ext cx="2633663" cy="1631216"/>
          </a:xfrm>
          <a:prstGeom prst="rect">
            <a:avLst/>
          </a:prstGeom>
        </p:spPr>
        <p:txBody>
          <a:bodyPr wrap="square">
            <a:spAutoFit/>
          </a:bodyPr>
          <a:lstStyle/>
          <a:p>
            <a:pPr algn="just"/>
            <a:r>
              <a:rPr lang="en-IN" sz="2000" dirty="0" smtClean="0">
                <a:solidFill>
                  <a:srgbClr val="FF0000"/>
                </a:solidFill>
                <a:latin typeface="Times New Roman" panose="02020603050405020304" pitchFamily="18" charset="0"/>
                <a:cs typeface="Times New Roman" panose="02020603050405020304" pitchFamily="18" charset="0"/>
              </a:rPr>
              <a:t>In </a:t>
            </a:r>
            <a:r>
              <a:rPr lang="en-IN" sz="2000" dirty="0">
                <a:solidFill>
                  <a:srgbClr val="FF0000"/>
                </a:solidFill>
                <a:latin typeface="Times New Roman" panose="02020603050405020304" pitchFamily="18" charset="0"/>
                <a:cs typeface="Times New Roman" panose="02020603050405020304" pitchFamily="18" charset="0"/>
              </a:rPr>
              <a:t>the second approach memory wastage is more, hence it is </a:t>
            </a:r>
            <a:r>
              <a:rPr lang="en-IN" sz="2000" dirty="0" smtClean="0">
                <a:solidFill>
                  <a:srgbClr val="FF0000"/>
                </a:solidFill>
                <a:latin typeface="Times New Roman" panose="02020603050405020304" pitchFamily="18" charset="0"/>
                <a:cs typeface="Times New Roman" panose="02020603050405020304" pitchFamily="18" charset="0"/>
              </a:rPr>
              <a:t>preferred </a:t>
            </a:r>
            <a:r>
              <a:rPr lang="en-IN" sz="2000" dirty="0">
                <a:solidFill>
                  <a:srgbClr val="FF0000"/>
                </a:solidFill>
                <a:latin typeface="Times New Roman" panose="02020603050405020304" pitchFamily="18" charset="0"/>
                <a:cs typeface="Times New Roman" panose="02020603050405020304" pitchFamily="18" charset="0"/>
              </a:rPr>
              <a:t>to use pointer in such cases.</a:t>
            </a:r>
          </a:p>
        </p:txBody>
      </p:sp>
    </p:spTree>
    <p:extLst>
      <p:ext uri="{BB962C8B-B14F-4D97-AF65-F5344CB8AC3E}">
        <p14:creationId xmlns:p14="http://schemas.microsoft.com/office/powerpoint/2010/main" xmlns="" val="172134593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06425"/>
          </a:xfrm>
        </p:spPr>
        <p:txBody>
          <a:bodyPr>
            <a:normAutofit/>
          </a:bodyPr>
          <a:lstStyle/>
          <a:p>
            <a:r>
              <a:rPr lang="en-IN" sz="2800" b="1" dirty="0">
                <a:solidFill>
                  <a:srgbClr val="FF0000"/>
                </a:solidFill>
                <a:latin typeface="Times New Roman" panose="02020603050405020304" pitchFamily="18" charset="0"/>
                <a:cs typeface="Times New Roman" panose="02020603050405020304" pitchFamily="18" charset="0"/>
              </a:rPr>
              <a:t>Pointer Arithmetic and Arrays</a:t>
            </a:r>
          </a:p>
        </p:txBody>
      </p:sp>
      <p:sp>
        <p:nvSpPr>
          <p:cNvPr id="3" name="Content Placeholder 2"/>
          <p:cNvSpPr>
            <a:spLocks noGrp="1"/>
          </p:cNvSpPr>
          <p:nvPr>
            <p:ph idx="1"/>
          </p:nvPr>
        </p:nvSpPr>
        <p:spPr>
          <a:xfrm>
            <a:off x="838200" y="1128713"/>
            <a:ext cx="10515600" cy="2500312"/>
          </a:xfrm>
        </p:spPr>
        <p:txBody>
          <a:bodyPr>
            <a:normAutofit/>
          </a:bodyPr>
          <a:lstStyle/>
          <a:p>
            <a:pPr algn="just">
              <a:lnSpc>
                <a:spcPct val="150000"/>
              </a:lnSpc>
              <a:spcBef>
                <a:spcPts val="0"/>
              </a:spcBef>
            </a:pPr>
            <a:r>
              <a:rPr lang="en-IN" sz="2000" dirty="0">
                <a:latin typeface="Times New Roman" panose="02020603050405020304" pitchFamily="18" charset="0"/>
                <a:cs typeface="Times New Roman" panose="02020603050405020304" pitchFamily="18" charset="0"/>
              </a:rPr>
              <a:t>If you want to have complete knowledge of pointers, pointer arithmetic is very important to understand</a:t>
            </a:r>
            <a:r>
              <a:rPr lang="en-IN" sz="2000" dirty="0" smtClean="0">
                <a:latin typeface="Times New Roman" panose="02020603050405020304" pitchFamily="18" charset="0"/>
                <a:cs typeface="Times New Roman" panose="02020603050405020304" pitchFamily="18" charset="0"/>
              </a:rPr>
              <a:t>.</a:t>
            </a:r>
          </a:p>
          <a:p>
            <a:pPr algn="just">
              <a:lnSpc>
                <a:spcPct val="150000"/>
              </a:lnSpc>
              <a:spcBef>
                <a:spcPts val="0"/>
              </a:spcBef>
            </a:pPr>
            <a:r>
              <a:rPr lang="en-IN" sz="2000" dirty="0" smtClean="0">
                <a:latin typeface="Times New Roman" panose="02020603050405020304" pitchFamily="18" charset="0"/>
                <a:cs typeface="Times New Roman" panose="02020603050405020304" pitchFamily="18" charset="0"/>
              </a:rPr>
              <a:t>In </a:t>
            </a:r>
            <a:r>
              <a:rPr lang="en-IN" sz="2000" dirty="0">
                <a:latin typeface="Times New Roman" panose="02020603050405020304" pitchFamily="18" charset="0"/>
                <a:cs typeface="Times New Roman" panose="02020603050405020304" pitchFamily="18" charset="0"/>
              </a:rPr>
              <a:t>a 16 bit </a:t>
            </a:r>
            <a:r>
              <a:rPr lang="en-IN" sz="2000" dirty="0" smtClean="0">
                <a:latin typeface="Times New Roman" panose="02020603050405020304" pitchFamily="18" charset="0"/>
                <a:cs typeface="Times New Roman" panose="02020603050405020304" pitchFamily="18" charset="0"/>
              </a:rPr>
              <a:t>machine(Turbo C), </a:t>
            </a:r>
            <a:r>
              <a:rPr lang="en-IN" sz="2000" dirty="0">
                <a:latin typeface="Times New Roman" panose="02020603050405020304" pitchFamily="18" charset="0"/>
                <a:cs typeface="Times New Roman" panose="02020603050405020304" pitchFamily="18" charset="0"/>
              </a:rPr>
              <a:t>size of all types of pointer, be it int*, float*, char* or double* is always 2 bytes. </a:t>
            </a:r>
            <a:endParaRPr lang="en-IN" sz="2000" dirty="0" smtClean="0">
              <a:latin typeface="Times New Roman" panose="02020603050405020304" pitchFamily="18" charset="0"/>
              <a:cs typeface="Times New Roman" panose="02020603050405020304" pitchFamily="18" charset="0"/>
            </a:endParaRPr>
          </a:p>
          <a:p>
            <a:pPr algn="just">
              <a:lnSpc>
                <a:spcPct val="150000"/>
              </a:lnSpc>
              <a:spcBef>
                <a:spcPts val="0"/>
              </a:spcBef>
            </a:pPr>
            <a:r>
              <a:rPr lang="en-IN" sz="2000" dirty="0">
                <a:latin typeface="Times New Roman" panose="02020603050405020304" pitchFamily="18" charset="0"/>
                <a:cs typeface="Times New Roman" panose="02020603050405020304" pitchFamily="18" charset="0"/>
              </a:rPr>
              <a:t>Size of datatypes on 16-bit Machine:</a:t>
            </a:r>
          </a:p>
        </p:txBody>
      </p:sp>
      <p:pic>
        <p:nvPicPr>
          <p:cNvPr id="4" name="Picture 3"/>
          <p:cNvPicPr>
            <a:picLocks noChangeAspect="1"/>
          </p:cNvPicPr>
          <p:nvPr/>
        </p:nvPicPr>
        <p:blipFill>
          <a:blip r:embed="rId2"/>
          <a:stretch>
            <a:fillRect/>
          </a:stretch>
        </p:blipFill>
        <p:spPr>
          <a:xfrm>
            <a:off x="2947987" y="3629025"/>
            <a:ext cx="6188390" cy="3043238"/>
          </a:xfrm>
          <a:prstGeom prst="rect">
            <a:avLst/>
          </a:prstGeom>
        </p:spPr>
      </p:pic>
    </p:spTree>
    <p:extLst>
      <p:ext uri="{BB962C8B-B14F-4D97-AF65-F5344CB8AC3E}">
        <p14:creationId xmlns:p14="http://schemas.microsoft.com/office/powerpoint/2010/main" xmlns="" val="2964041501"/>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71526"/>
            <a:ext cx="10515600" cy="5405438"/>
          </a:xfrm>
        </p:spPr>
        <p:txBody>
          <a:bodyPr/>
          <a:lstStyle/>
          <a:p>
            <a:r>
              <a:rPr lang="en-IN" dirty="0"/>
              <a:t>32 bit Machine</a:t>
            </a:r>
          </a:p>
        </p:txBody>
      </p:sp>
      <p:pic>
        <p:nvPicPr>
          <p:cNvPr id="5" name="Picture 4"/>
          <p:cNvPicPr>
            <a:picLocks noChangeAspect="1"/>
          </p:cNvPicPr>
          <p:nvPr/>
        </p:nvPicPr>
        <p:blipFill>
          <a:blip r:embed="rId2"/>
          <a:stretch>
            <a:fillRect/>
          </a:stretch>
        </p:blipFill>
        <p:spPr>
          <a:xfrm>
            <a:off x="1571625" y="1338263"/>
            <a:ext cx="7101021" cy="3948112"/>
          </a:xfrm>
          <a:prstGeom prst="rect">
            <a:avLst/>
          </a:prstGeom>
        </p:spPr>
      </p:pic>
    </p:spTree>
    <p:extLst>
      <p:ext uri="{BB962C8B-B14F-4D97-AF65-F5344CB8AC3E}">
        <p14:creationId xmlns:p14="http://schemas.microsoft.com/office/powerpoint/2010/main" xmlns="" val="15655151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6409</TotalTime>
  <Words>7729</Words>
  <Application>Microsoft Office PowerPoint</Application>
  <PresentationFormat>Custom</PresentationFormat>
  <Paragraphs>1191</Paragraphs>
  <Slides>136</Slides>
  <Notes>0</Notes>
  <HiddenSlides>0</HiddenSlides>
  <MMClips>0</MMClips>
  <ScaleCrop>false</ScaleCrop>
  <HeadingPairs>
    <vt:vector size="4" baseType="variant">
      <vt:variant>
        <vt:lpstr>Theme</vt:lpstr>
      </vt:variant>
      <vt:variant>
        <vt:i4>1</vt:i4>
      </vt:variant>
      <vt:variant>
        <vt:lpstr>Slide Titles</vt:lpstr>
      </vt:variant>
      <vt:variant>
        <vt:i4>136</vt:i4>
      </vt:variant>
    </vt:vector>
  </HeadingPairs>
  <TitlesOfParts>
    <vt:vector size="137" baseType="lpstr">
      <vt:lpstr>Office Theme</vt:lpstr>
      <vt:lpstr>UNIT III</vt:lpstr>
      <vt:lpstr>Strings:</vt:lpstr>
      <vt:lpstr>Following is the memory presentation of the above defined string in C/C++ −</vt:lpstr>
      <vt:lpstr>Example</vt:lpstr>
      <vt:lpstr>String I/O functions In C Language</vt:lpstr>
      <vt:lpstr>Example program showing the difference between scanf and gets</vt:lpstr>
      <vt:lpstr>String Manipulation Functions</vt:lpstr>
      <vt:lpstr>strcat( ) Function : </vt:lpstr>
      <vt:lpstr>Program : The following program is an example of strcat() function</vt:lpstr>
      <vt:lpstr>  C Program to concatenate  two strings without using strcat()     </vt:lpstr>
      <vt:lpstr>strlen( ) Function :</vt:lpstr>
      <vt:lpstr>strcpy( )copies one string in to another another string</vt:lpstr>
      <vt:lpstr> Program : The following program is an example of strcpy() function #include &lt;stdio.h&gt;   #include &lt;string.h&gt;  int main()  {      char str1[10]= "awesome";      char str2[10];      char str3[10];     strcpy(str2, str1);      strcpy(str3, "well");      puts(str2);      puts(str3);  return 0;  } Output: awesome  well</vt:lpstr>
      <vt:lpstr> Write a C program to copy one string to other without using  strcpy() function  </vt:lpstr>
      <vt:lpstr>strcmp() Function</vt:lpstr>
      <vt:lpstr>Example: C strcmp() function #include &lt;stdio.h&gt;  #include &lt;string.h&gt;  int main()  {  char str1[] = "abcd", str2[] = "abCd", str3[] = "abcd";  int result;  // comparing strings str1 and str2 result = strcmp(str1, str2);  printf("strcmp(str1, str2) = %d\n", result);  // comparing strings str1 and str3 result = strcmp(str1, str3);  printf("strcmp(str1, str3) = %d\n", result);  return 0;  }  Output strcmp(str1, str2) = 32  strcmp(str1, str3) = 0   The first unmatched character between string str1 and str2 is third character. The ASCII value of 'c' is 99 and the ASCII value of 'C' is 67. Hence, when strings str1 and str2 are compared, the return value is 32. When strings str1 and str3 are compared, the result is 0 because both strings are identical. </vt:lpstr>
      <vt:lpstr>C Program to Compare Two Strings Without Using strcmp() Function</vt:lpstr>
      <vt:lpstr> strlwr() function : </vt:lpstr>
      <vt:lpstr>/* C program to Convert String to Lowercase without using strlwr() */   #include &lt;stdio.h&gt;  #include &lt;string.h&gt;  int main()  {     char Str1[100];    int i;  printf("\n Please Enter a String to Convert into Lowercase : ");  gets(Str1);  for (i = 0; Str1[i]!='\0'; i++)    {         if(Str1[i] &gt;= 'A' &amp;&amp; Str1[i] &lt;= 'Z')           {               Str1[i] = Str1[i] + 32;           }     }  printf("\n The given String in Lower Case = %s", Str1);  return 0;  } output:  Please Enter a String to Convert into Lowercase : hELLO  The given String in Lower Case = hello </vt:lpstr>
      <vt:lpstr>strupr() function :</vt:lpstr>
      <vt:lpstr>/* C program to Convert String to Uppercase without using strupr() */  #include &lt;stdio.h&gt;  #include &lt;string.h&gt;  int main()  {    char Str1[100];   int i;    printf("\n Please Enter a String that you want to Convert into Uppercase : ");    gets(Str1);   for (i = 0; Str1[i]!='\0'; i++)   {    if(Str1[i] &gt;= 'a' &amp;&amp; Str1[i] &lt;= 'z')      {        Str1[i] = Str1[i] -32;      }     }  printf("\n The given String in Upper Case = %s", Str1);  return 0;  } output:  Please Enter a String that you want to Convert into Uppercase : world  The given String in Upper Case = WORLD </vt:lpstr>
      <vt:lpstr>String Data Conversion Functions in C programming</vt:lpstr>
      <vt:lpstr>Example for String Data Conversion</vt:lpstr>
      <vt:lpstr>Slide 24</vt:lpstr>
      <vt:lpstr>Functions</vt:lpstr>
      <vt:lpstr>Slide 26</vt:lpstr>
      <vt:lpstr> Why we need functions in C:  Functions are used because of following reasons – </vt:lpstr>
      <vt:lpstr> Function declaration, function call and function definition: </vt:lpstr>
      <vt:lpstr>Function Definition:</vt:lpstr>
      <vt:lpstr> Calling a function: </vt:lpstr>
      <vt:lpstr>Example</vt:lpstr>
      <vt:lpstr>Example of Function</vt:lpstr>
      <vt:lpstr>Slide 33</vt:lpstr>
      <vt:lpstr>Slide 34</vt:lpstr>
      <vt:lpstr>Slide 35</vt:lpstr>
      <vt:lpstr>Slide 36</vt:lpstr>
      <vt:lpstr>Slide 37</vt:lpstr>
      <vt:lpstr>Slide 38</vt:lpstr>
      <vt:lpstr>Example: User-defined function</vt:lpstr>
      <vt:lpstr>C Program to find the square of a number using functions</vt:lpstr>
      <vt:lpstr>Inter Function Communication</vt:lpstr>
      <vt:lpstr>Slide 42</vt:lpstr>
      <vt:lpstr>Downward Flow</vt:lpstr>
      <vt:lpstr>Example for Downward flow</vt:lpstr>
      <vt:lpstr>Upward Flow</vt:lpstr>
      <vt:lpstr>Slide 46</vt:lpstr>
      <vt:lpstr>Bi – Directional Flow</vt:lpstr>
      <vt:lpstr>Slide 48</vt:lpstr>
      <vt:lpstr>The Parameter Passing Mechanisms in C-Language</vt:lpstr>
      <vt:lpstr>(i) Pass by value (or) call by value :-</vt:lpstr>
      <vt:lpstr>Pass by reference (or) call by address</vt:lpstr>
      <vt:lpstr>Slide 52</vt:lpstr>
      <vt:lpstr>(ii)  Pass by reference (or) call by address :-</vt:lpstr>
      <vt:lpstr>Various categories of user defined functions in C</vt:lpstr>
      <vt:lpstr>(i ) Functions with no arguments and no return values. </vt:lpstr>
      <vt:lpstr>(ii) Functions with arguments and no return values.</vt:lpstr>
      <vt:lpstr>(iii) Functions with arguments and return values</vt:lpstr>
      <vt:lpstr>(iv) Functions with no arguments and return values</vt:lpstr>
      <vt:lpstr>Differentiate Actual parameters and Formal parameters: Formal and actual parameters must match exactly in type, order, and number.  Formal and actual parameters need not match for their names.</vt:lpstr>
      <vt:lpstr>Scope of a function</vt:lpstr>
      <vt:lpstr>Before the function definition (Global Declaration)</vt:lpstr>
      <vt:lpstr>Example for Global Declaration</vt:lpstr>
      <vt:lpstr>Local Variables</vt:lpstr>
      <vt:lpstr>Example for Local Variables</vt:lpstr>
      <vt:lpstr>Formal Parameters</vt:lpstr>
      <vt:lpstr>Formal Parameters</vt:lpstr>
      <vt:lpstr>Slide 67</vt:lpstr>
      <vt:lpstr>Pointers: Introduction</vt:lpstr>
      <vt:lpstr>Initialize a pointer</vt:lpstr>
      <vt:lpstr>Example: Consider the following example, which prints the address of the variables defined</vt:lpstr>
      <vt:lpstr>What are Pointers?</vt:lpstr>
      <vt:lpstr>Slide 72</vt:lpstr>
      <vt:lpstr>Take a look at some of the valid pointer declarations −</vt:lpstr>
      <vt:lpstr>How to Use Pointers?</vt:lpstr>
      <vt:lpstr>NULL Pointers</vt:lpstr>
      <vt:lpstr>Slide 76</vt:lpstr>
      <vt:lpstr>Slide 77</vt:lpstr>
      <vt:lpstr>Pointer Expressions and Pointer Arithmetic</vt:lpstr>
      <vt:lpstr>C program to illustrate Pointer Arithmetic </vt:lpstr>
      <vt:lpstr>Slide 80</vt:lpstr>
      <vt:lpstr>Pointers For Inter Function Communications</vt:lpstr>
      <vt:lpstr>Example - Swapping of two variable values using Call by Reference</vt:lpstr>
      <vt:lpstr>Pointers to Pointers</vt:lpstr>
      <vt:lpstr>Example</vt:lpstr>
      <vt:lpstr>Compatibility of Pointers in C</vt:lpstr>
      <vt:lpstr>Example</vt:lpstr>
      <vt:lpstr>Lvalue and Rvlaue</vt:lpstr>
      <vt:lpstr>Slide 88</vt:lpstr>
      <vt:lpstr>Slide 89</vt:lpstr>
      <vt:lpstr>Examples</vt:lpstr>
      <vt:lpstr>Pointer Applications</vt:lpstr>
      <vt:lpstr>Arrays and Pointers</vt:lpstr>
      <vt:lpstr>Slide 93</vt:lpstr>
      <vt:lpstr>Pointer to Array</vt:lpstr>
      <vt:lpstr>Pointer to Multidimensional Array</vt:lpstr>
      <vt:lpstr>Pointer and Character strings</vt:lpstr>
      <vt:lpstr>Array of Pointers</vt:lpstr>
      <vt:lpstr>Pointer Arithmetic and Arrays</vt:lpstr>
      <vt:lpstr>Slide 99</vt:lpstr>
      <vt:lpstr>Program for pointer arithmetic(32-bit machine)</vt:lpstr>
      <vt:lpstr>Slide 101</vt:lpstr>
      <vt:lpstr>Let's see the example of incrementing pointer variable  </vt:lpstr>
      <vt:lpstr>Memory Allocations Functions</vt:lpstr>
      <vt:lpstr>C malloc()</vt:lpstr>
      <vt:lpstr>Slide 105</vt:lpstr>
      <vt:lpstr>C calloc()</vt:lpstr>
      <vt:lpstr>Slide 107</vt:lpstr>
      <vt:lpstr>C free()</vt:lpstr>
      <vt:lpstr>Slide 109</vt:lpstr>
      <vt:lpstr>C realloc()</vt:lpstr>
      <vt:lpstr>Slide 111</vt:lpstr>
      <vt:lpstr>Text Input/output: Files</vt:lpstr>
      <vt:lpstr>Slide 113</vt:lpstr>
      <vt:lpstr>Slide 114</vt:lpstr>
      <vt:lpstr>Slide 115</vt:lpstr>
      <vt:lpstr>Opening a file - for creation and edit</vt:lpstr>
      <vt:lpstr>Slide 117</vt:lpstr>
      <vt:lpstr>Slide 118</vt:lpstr>
      <vt:lpstr>Closing a File</vt:lpstr>
      <vt:lpstr>Reading and writing to a text file</vt:lpstr>
      <vt:lpstr>Example : Write to a text file</vt:lpstr>
      <vt:lpstr>Slide 122</vt:lpstr>
      <vt:lpstr>Example : Read from a text file</vt:lpstr>
      <vt:lpstr>Slide 124</vt:lpstr>
      <vt:lpstr>Streams</vt:lpstr>
      <vt:lpstr>Slide 126</vt:lpstr>
      <vt:lpstr>Standard Input Stream Device :</vt:lpstr>
      <vt:lpstr>Standard Output Stream Device :</vt:lpstr>
      <vt:lpstr>Difference Between Std. Input and Output Stream Devices :</vt:lpstr>
      <vt:lpstr>Standard Library Input/Output Functions</vt:lpstr>
      <vt:lpstr>scanf() and printf() functions</vt:lpstr>
      <vt:lpstr>getchar() &amp; putchar() functions</vt:lpstr>
      <vt:lpstr>Slide 133</vt:lpstr>
      <vt:lpstr>gets() &amp; puts() functions</vt:lpstr>
      <vt:lpstr>Slide 135</vt:lpstr>
      <vt:lpstr>Standard Library Input/Output Functions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III</dc:title>
  <dc:creator>PERSONAL</dc:creator>
  <cp:lastModifiedBy>sr.saila</cp:lastModifiedBy>
  <cp:revision>211</cp:revision>
  <dcterms:created xsi:type="dcterms:W3CDTF">2020-05-01T13:59:30Z</dcterms:created>
  <dcterms:modified xsi:type="dcterms:W3CDTF">2021-04-06T15:34:28Z</dcterms:modified>
</cp:coreProperties>
</file>