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317" r:id="rId3"/>
    <p:sldId id="258" r:id="rId4"/>
    <p:sldId id="257" r:id="rId5"/>
    <p:sldId id="268" r:id="rId6"/>
    <p:sldId id="260" r:id="rId7"/>
    <p:sldId id="269" r:id="rId8"/>
    <p:sldId id="263" r:id="rId9"/>
    <p:sldId id="266" r:id="rId10"/>
    <p:sldId id="270" r:id="rId11"/>
    <p:sldId id="271" r:id="rId12"/>
    <p:sldId id="272" r:id="rId13"/>
    <p:sldId id="273" r:id="rId14"/>
    <p:sldId id="274" r:id="rId15"/>
    <p:sldId id="275" r:id="rId16"/>
    <p:sldId id="276" r:id="rId17"/>
    <p:sldId id="277" r:id="rId18"/>
    <p:sldId id="278" r:id="rId19"/>
    <p:sldId id="287" r:id="rId20"/>
    <p:sldId id="279" r:id="rId21"/>
    <p:sldId id="280" r:id="rId22"/>
    <p:sldId id="281" r:id="rId23"/>
    <p:sldId id="282" r:id="rId24"/>
    <p:sldId id="283" r:id="rId25"/>
    <p:sldId id="284" r:id="rId26"/>
    <p:sldId id="285" r:id="rId27"/>
    <p:sldId id="288" r:id="rId28"/>
    <p:sldId id="289" r:id="rId29"/>
    <p:sldId id="290" r:id="rId30"/>
    <p:sldId id="292" r:id="rId31"/>
    <p:sldId id="293" r:id="rId32"/>
    <p:sldId id="318"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12" r:id="rId46"/>
    <p:sldId id="315" r:id="rId47"/>
    <p:sldId id="316" r:id="rId48"/>
    <p:sldId id="307" r:id="rId49"/>
    <p:sldId id="308" r:id="rId50"/>
    <p:sldId id="309" r:id="rId51"/>
    <p:sldId id="311" r:id="rId52"/>
    <p:sldId id="313" r:id="rId53"/>
    <p:sldId id="31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8B8"/>
    <a:srgbClr val="0F81A5"/>
    <a:srgbClr val="32D41C"/>
    <a:srgbClr val="66C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zentut.com/c-tutorial/c-arra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aticleworld.com/signed-and-unsigned-integer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77661">
            <a:off x="1371600" y="1905000"/>
            <a:ext cx="6172200" cy="2971800"/>
          </a:xfrm>
        </p:spPr>
        <p:txBody>
          <a:bodyPr>
            <a:normAutofit fontScale="90000"/>
          </a:bodyPr>
          <a:lstStyle/>
          <a:p>
            <a:r>
              <a:rPr lang="en-US" dirty="0" smtClean="0"/>
              <a:t>		</a:t>
            </a:r>
            <a:br>
              <a:rPr lang="en-US" dirty="0" smtClean="0"/>
            </a:br>
            <a:r>
              <a:rPr lang="en-US" dirty="0" smtClean="0"/>
              <a:t/>
            </a:r>
            <a:br>
              <a:rPr lang="en-US" dirty="0" smtClean="0"/>
            </a:br>
            <a:r>
              <a:rPr lang="en-US" dirty="0" smtClean="0"/>
              <a:t>		     </a:t>
            </a:r>
            <a:br>
              <a:rPr lang="en-US" dirty="0" smtClean="0"/>
            </a:br>
            <a:endParaRPr lang="en-US" dirty="0"/>
          </a:p>
        </p:txBody>
      </p:sp>
      <p:sp>
        <p:nvSpPr>
          <p:cNvPr id="3" name="Rectangle 2"/>
          <p:cNvSpPr/>
          <p:nvPr/>
        </p:nvSpPr>
        <p:spPr>
          <a:xfrm>
            <a:off x="1447800" y="2122151"/>
            <a:ext cx="6934200" cy="3831818"/>
          </a:xfrm>
          <a:prstGeom prst="rect">
            <a:avLst/>
          </a:prstGeom>
          <a:noFill/>
        </p:spPr>
        <p:txBody>
          <a:bodyPr wrap="square" lIns="91440" tIns="45720" rIns="91440" bIns="45720">
            <a:spAutoFit/>
          </a:bodyPr>
          <a:lstStyle/>
          <a:p>
            <a:pPr algn="ctr">
              <a:lnSpc>
                <a:spcPct val="150000"/>
              </a:lnSpc>
            </a:pPr>
            <a:r>
              <a:rPr lang="en-US" sz="5400" b="1" cap="none" spc="0" dirty="0" smtClean="0">
                <a:ln w="10541" cmpd="sng">
                  <a:solidFill>
                    <a:schemeClr val="accent1">
                      <a:shade val="88000"/>
                      <a:satMod val="110000"/>
                    </a:schemeClr>
                  </a:solidFill>
                  <a:prstDash val="solid"/>
                </a:ln>
                <a:solidFill>
                  <a:srgbClr val="0070C0"/>
                </a:solidFill>
                <a:effectLst/>
              </a:rPr>
              <a:t>STRUCTURES</a:t>
            </a:r>
            <a:endPar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lnSpc>
                <a:spcPct val="150000"/>
              </a:lnSpc>
            </a:pPr>
            <a:r>
              <a:rPr lang="en-US" sz="5400" b="1" dirty="0" smtClean="0">
                <a:ln w="10541" cmpd="sng">
                  <a:solidFill>
                    <a:schemeClr val="accent1">
                      <a:shade val="88000"/>
                      <a:satMod val="110000"/>
                    </a:schemeClr>
                  </a:solidFill>
                  <a:prstDash val="solid"/>
                </a:ln>
                <a:solidFill>
                  <a:srgbClr val="C00000"/>
                </a:solidFill>
              </a:rPr>
              <a:t>UNIONS</a:t>
            </a:r>
            <a:endPar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lnSpc>
                <a:spcPct val="150000"/>
              </a:lnSpc>
            </a:pPr>
            <a:r>
              <a:rPr lang="en-US" sz="5400" b="1" dirty="0" smtClean="0">
                <a:ln w="10541" cmpd="sng">
                  <a:solidFill>
                    <a:schemeClr val="accent1">
                      <a:shade val="88000"/>
                      <a:satMod val="110000"/>
                    </a:schemeClr>
                  </a:solidFill>
                  <a:prstDash val="solid"/>
                </a:ln>
                <a:solidFill>
                  <a:srgbClr val="002060"/>
                </a:solidFill>
              </a:rPr>
              <a:t>ENUMERATIONS</a:t>
            </a:r>
            <a:endParaRPr lang="en-US" sz="5400" b="1" dirty="0">
              <a:ln w="10541" cmpd="sng">
                <a:solidFill>
                  <a:schemeClr val="accent1">
                    <a:shade val="88000"/>
                    <a:satMod val="110000"/>
                  </a:schemeClr>
                </a:solidFill>
                <a:prstDash val="solid"/>
              </a:ln>
              <a:solidFill>
                <a:srgbClr val="002060"/>
              </a:solidFill>
            </a:endParaRPr>
          </a:p>
        </p:txBody>
      </p:sp>
      <p:sp>
        <p:nvSpPr>
          <p:cNvPr id="4" name="Rectangle 3"/>
          <p:cNvSpPr/>
          <p:nvPr/>
        </p:nvSpPr>
        <p:spPr>
          <a:xfrm>
            <a:off x="2971800" y="990600"/>
            <a:ext cx="333193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rPr>
              <a:t>UNIT – IV</a:t>
            </a:r>
            <a:endParaRPr lang="en-US" sz="5400" b="1" cap="none" spc="0" dirty="0">
              <a:ln w="10541" cmpd="sng">
                <a:solidFill>
                  <a:schemeClr val="accent1">
                    <a:shade val="88000"/>
                    <a:satMod val="110000"/>
                  </a:schemeClr>
                </a:solidFill>
                <a:prstDash val="solid"/>
              </a:ln>
              <a:solidFill>
                <a:srgbClr val="FF0000"/>
              </a:solidFill>
              <a:effectLst/>
            </a:endParaRPr>
          </a:p>
        </p:txBody>
      </p:sp>
      <p:sp>
        <p:nvSpPr>
          <p:cNvPr id="5" name="Cloud Callout 4"/>
          <p:cNvSpPr/>
          <p:nvPr/>
        </p:nvSpPr>
        <p:spPr>
          <a:xfrm>
            <a:off x="685800" y="1295400"/>
            <a:ext cx="1524000" cy="1600200"/>
          </a:xfrm>
          <a:prstGeom prst="cloudCallout">
            <a:avLst/>
          </a:prstGeom>
          <a:solidFill>
            <a:srgbClr val="66CEE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40000"/>
                  <a:lumOff val="60000"/>
                </a:schemeClr>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733800" cy="381000"/>
          </a:xfrm>
        </p:spPr>
        <p:txBody>
          <a:bodyPr>
            <a:normAutofit fontScale="90000"/>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sz="half" idx="1"/>
          </p:nvPr>
        </p:nvSpPr>
        <p:spPr>
          <a:xfrm>
            <a:off x="228600" y="533400"/>
            <a:ext cx="4267200" cy="63246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string.h</a:t>
            </a:r>
            <a:r>
              <a:rPr lang="en-US" sz="1800" dirty="0" smtClean="0"/>
              <a:t>&gt;</a:t>
            </a:r>
          </a:p>
          <a:p>
            <a:pPr>
              <a:buNone/>
            </a:pPr>
            <a:r>
              <a:rPr lang="en-US" sz="1800" dirty="0" smtClean="0"/>
              <a:t> struct student</a:t>
            </a:r>
          </a:p>
          <a:p>
            <a:pPr>
              <a:buNone/>
            </a:pPr>
            <a:r>
              <a:rPr lang="en-US" sz="1800" dirty="0" smtClean="0"/>
              <a:t>{</a:t>
            </a:r>
          </a:p>
          <a:p>
            <a:pPr>
              <a:buNone/>
            </a:pPr>
            <a:r>
              <a:rPr lang="en-US" sz="1800" dirty="0" smtClean="0"/>
              <a:t>    char name[20];</a:t>
            </a:r>
          </a:p>
          <a:p>
            <a:pPr>
              <a:buNone/>
            </a:pPr>
            <a:r>
              <a:rPr lang="en-US" sz="1800" dirty="0" smtClean="0"/>
              <a:t>    </a:t>
            </a:r>
            <a:r>
              <a:rPr lang="en-US" sz="1800" dirty="0" err="1" smtClean="0"/>
              <a:t>int</a:t>
            </a:r>
            <a:r>
              <a:rPr lang="en-US" sz="1800" dirty="0" smtClean="0"/>
              <a:t> </a:t>
            </a:r>
            <a:r>
              <a:rPr lang="en-US" sz="1800" dirty="0" err="1" smtClean="0"/>
              <a:t>roll_no</a:t>
            </a:r>
            <a:r>
              <a:rPr lang="en-US" sz="1800" dirty="0" smtClean="0"/>
              <a:t>;</a:t>
            </a:r>
          </a:p>
          <a:p>
            <a:pPr>
              <a:buNone/>
            </a:pPr>
            <a:r>
              <a:rPr lang="en-US" sz="1800" dirty="0" smtClean="0"/>
              <a:t>    float marks;</a:t>
            </a:r>
          </a:p>
          <a:p>
            <a:pPr>
              <a:buNone/>
            </a:pPr>
            <a:r>
              <a:rPr lang="en-US" sz="1800" dirty="0" smtClean="0"/>
              <a:t>};</a:t>
            </a:r>
          </a:p>
          <a:p>
            <a:pPr>
              <a:buNone/>
            </a:pPr>
            <a:r>
              <a:rPr lang="en-US" sz="1800" dirty="0" smtClean="0"/>
              <a:t> </a:t>
            </a:r>
            <a:r>
              <a:rPr lang="en-US" sz="1800" dirty="0" err="1" smtClean="0"/>
              <a:t>int</a:t>
            </a:r>
            <a:r>
              <a:rPr lang="en-US" sz="1800" dirty="0" smtClean="0"/>
              <a:t> main()</a:t>
            </a:r>
          </a:p>
          <a:p>
            <a:pPr>
              <a:buNone/>
            </a:pPr>
            <a:r>
              <a:rPr lang="en-US" sz="1800" dirty="0" smtClean="0"/>
              <a:t>{</a:t>
            </a:r>
          </a:p>
          <a:p>
            <a:pPr>
              <a:buNone/>
            </a:pPr>
            <a:r>
              <a:rPr lang="en-US" sz="1800" dirty="0" smtClean="0"/>
              <a:t>    struct student student_1 = {"Jim", 10, 34.5}, student_2, student_3;</a:t>
            </a:r>
          </a:p>
          <a:p>
            <a:pPr>
              <a:buNone/>
            </a:pPr>
            <a:r>
              <a:rPr lang="en-US" sz="1800" dirty="0" smtClean="0"/>
              <a:t>     </a:t>
            </a:r>
            <a:r>
              <a:rPr lang="en-US" sz="1800" dirty="0" err="1" smtClean="0"/>
              <a:t>printf</a:t>
            </a:r>
            <a:r>
              <a:rPr lang="en-US" sz="1800" dirty="0" smtClean="0"/>
              <a:t>("</a:t>
            </a:r>
            <a:r>
              <a:rPr lang="en-US" sz="1800" dirty="0" smtClean="0">
                <a:solidFill>
                  <a:srgbClr val="FF0000"/>
                </a:solidFill>
              </a:rPr>
              <a:t>Details of student 1\n\n</a:t>
            </a:r>
            <a:r>
              <a:rPr lang="en-US" sz="1800" dirty="0" smtClean="0"/>
              <a:t>");</a:t>
            </a:r>
          </a:p>
          <a:p>
            <a:pPr>
              <a:buNone/>
            </a:pPr>
            <a:r>
              <a:rPr lang="en-US" sz="1800" dirty="0" smtClean="0"/>
              <a:t>     </a:t>
            </a:r>
            <a:r>
              <a:rPr lang="en-US" sz="1800" dirty="0" err="1" smtClean="0"/>
              <a:t>printf</a:t>
            </a:r>
            <a:r>
              <a:rPr lang="en-US" sz="1800" dirty="0" smtClean="0"/>
              <a:t>("Name: %s\n", student_1.name);</a:t>
            </a:r>
          </a:p>
          <a:p>
            <a:pPr>
              <a:buNone/>
            </a:pPr>
            <a:r>
              <a:rPr lang="en-US" sz="1800" dirty="0" smtClean="0"/>
              <a:t>    </a:t>
            </a:r>
            <a:r>
              <a:rPr lang="en-US" sz="1800" dirty="0" err="1" smtClean="0"/>
              <a:t>printf</a:t>
            </a:r>
            <a:r>
              <a:rPr lang="en-US" sz="1800" dirty="0" smtClean="0"/>
              <a:t>("Roll no: %d\n", student_1.roll_no);</a:t>
            </a:r>
          </a:p>
          <a:p>
            <a:pPr>
              <a:buNone/>
            </a:pPr>
            <a:r>
              <a:rPr lang="en-US" sz="1800" dirty="0" smtClean="0"/>
              <a:t>    </a:t>
            </a:r>
            <a:r>
              <a:rPr lang="en-US" sz="1800" dirty="0" err="1" smtClean="0"/>
              <a:t>printf</a:t>
            </a:r>
            <a:r>
              <a:rPr lang="en-US" sz="1800" dirty="0" smtClean="0"/>
              <a:t>("Marks: %.2f\n", student_1.marks);</a:t>
            </a:r>
          </a:p>
          <a:p>
            <a:pPr>
              <a:buNone/>
            </a:pPr>
            <a:r>
              <a:rPr lang="en-US" sz="1800" dirty="0" smtClean="0"/>
              <a:t>     </a:t>
            </a:r>
            <a:r>
              <a:rPr lang="en-US" sz="1800" dirty="0" err="1" smtClean="0"/>
              <a:t>printf</a:t>
            </a:r>
            <a:r>
              <a:rPr lang="en-US" sz="1800" dirty="0" smtClean="0"/>
              <a:t>("\n");</a:t>
            </a:r>
            <a:endParaRPr lang="en-US" sz="1800" dirty="0"/>
          </a:p>
        </p:txBody>
      </p:sp>
      <p:sp>
        <p:nvSpPr>
          <p:cNvPr id="4" name="Content Placeholder 3"/>
          <p:cNvSpPr>
            <a:spLocks noGrp="1"/>
          </p:cNvSpPr>
          <p:nvPr>
            <p:ph sz="half" idx="2"/>
          </p:nvPr>
        </p:nvSpPr>
        <p:spPr>
          <a:xfrm>
            <a:off x="4267200" y="152400"/>
            <a:ext cx="4648200" cy="6553200"/>
          </a:xfrm>
        </p:spPr>
        <p:txBody>
          <a:bodyPr>
            <a:noAutofit/>
          </a:bodyPr>
          <a:lstStyle/>
          <a:p>
            <a:pPr>
              <a:buNone/>
            </a:pPr>
            <a:r>
              <a:rPr lang="en-US" sz="1600" dirty="0" smtClean="0"/>
              <a:t>    </a:t>
            </a:r>
            <a:r>
              <a:rPr lang="en-US" sz="1600" dirty="0" err="1" smtClean="0"/>
              <a:t>printf</a:t>
            </a:r>
            <a:r>
              <a:rPr lang="en-US" sz="1600" dirty="0" smtClean="0"/>
              <a:t>("Enter name of student2: ");</a:t>
            </a:r>
          </a:p>
          <a:p>
            <a:pPr>
              <a:buNone/>
            </a:pPr>
            <a:r>
              <a:rPr lang="en-US" sz="1600" dirty="0" smtClean="0"/>
              <a:t>    </a:t>
            </a:r>
            <a:r>
              <a:rPr lang="en-US" sz="1600" dirty="0" err="1" smtClean="0"/>
              <a:t>scanf</a:t>
            </a:r>
            <a:r>
              <a:rPr lang="en-US" sz="1600" dirty="0" smtClean="0"/>
              <a:t>("%s", </a:t>
            </a:r>
            <a:r>
              <a:rPr lang="en-US" sz="1600" dirty="0" smtClean="0">
                <a:solidFill>
                  <a:srgbClr val="FF0000"/>
                </a:solidFill>
              </a:rPr>
              <a:t>student_2.name</a:t>
            </a:r>
            <a:r>
              <a:rPr lang="en-US" sz="1600" dirty="0" smtClean="0"/>
              <a:t>);</a:t>
            </a:r>
          </a:p>
          <a:p>
            <a:pPr>
              <a:buNone/>
            </a:pPr>
            <a:r>
              <a:rPr lang="en-US" sz="1600" dirty="0" smtClean="0"/>
              <a:t>    </a:t>
            </a:r>
            <a:r>
              <a:rPr lang="en-US" sz="1600" dirty="0" err="1" smtClean="0"/>
              <a:t>printf</a:t>
            </a:r>
            <a:r>
              <a:rPr lang="en-US" sz="1600" dirty="0" smtClean="0"/>
              <a:t>("Enter roll no of student2: ");</a:t>
            </a:r>
          </a:p>
          <a:p>
            <a:pPr>
              <a:buNone/>
            </a:pPr>
            <a:r>
              <a:rPr lang="en-US" sz="1600" dirty="0" smtClean="0"/>
              <a:t>    </a:t>
            </a:r>
            <a:r>
              <a:rPr lang="en-US" sz="1600" dirty="0" err="1" smtClean="0"/>
              <a:t>scanf</a:t>
            </a:r>
            <a:r>
              <a:rPr lang="en-US" sz="1600" dirty="0" smtClean="0"/>
              <a:t>("%d", </a:t>
            </a:r>
            <a:r>
              <a:rPr lang="en-US" sz="1600" dirty="0" smtClean="0">
                <a:solidFill>
                  <a:srgbClr val="FF0000"/>
                </a:solidFill>
              </a:rPr>
              <a:t>&amp;student_2.roll_no</a:t>
            </a:r>
            <a:r>
              <a:rPr lang="en-US" sz="1600" dirty="0" smtClean="0"/>
              <a:t>);</a:t>
            </a:r>
          </a:p>
          <a:p>
            <a:pPr>
              <a:buNone/>
            </a:pPr>
            <a:r>
              <a:rPr lang="en-US" sz="1600" dirty="0" smtClean="0"/>
              <a:t>    </a:t>
            </a:r>
            <a:r>
              <a:rPr lang="en-US" sz="1600" dirty="0" err="1" smtClean="0"/>
              <a:t>printf</a:t>
            </a:r>
            <a:r>
              <a:rPr lang="en-US" sz="1600" dirty="0" smtClean="0"/>
              <a:t>("Enter marks of student2: ");</a:t>
            </a:r>
          </a:p>
          <a:p>
            <a:pPr>
              <a:buNone/>
            </a:pPr>
            <a:r>
              <a:rPr lang="en-US" sz="1600" dirty="0" smtClean="0"/>
              <a:t>    </a:t>
            </a:r>
            <a:r>
              <a:rPr lang="en-US" sz="1600" dirty="0" err="1" smtClean="0"/>
              <a:t>scanf</a:t>
            </a:r>
            <a:r>
              <a:rPr lang="en-US" sz="1600" dirty="0" smtClean="0"/>
              <a:t>("%f", </a:t>
            </a:r>
            <a:r>
              <a:rPr lang="en-US" sz="1600" dirty="0" smtClean="0">
                <a:solidFill>
                  <a:srgbClr val="FF0000"/>
                </a:solidFill>
              </a:rPr>
              <a:t>&amp;student_2.marks</a:t>
            </a:r>
            <a:r>
              <a:rPr lang="en-US" sz="1600" dirty="0" smtClean="0"/>
              <a:t>);</a:t>
            </a:r>
          </a:p>
          <a:p>
            <a:pPr>
              <a:buNone/>
            </a:pPr>
            <a:r>
              <a:rPr lang="en-US" sz="1600" dirty="0" smtClean="0"/>
              <a:t>     </a:t>
            </a:r>
            <a:r>
              <a:rPr lang="en-US" sz="1600" dirty="0" err="1" smtClean="0"/>
              <a:t>printf</a:t>
            </a:r>
            <a:r>
              <a:rPr lang="en-US" sz="1600" dirty="0" smtClean="0">
                <a:solidFill>
                  <a:srgbClr val="FF0000"/>
                </a:solidFill>
              </a:rPr>
              <a:t>("\</a:t>
            </a:r>
            <a:r>
              <a:rPr lang="en-US" sz="1600" dirty="0" err="1" smtClean="0">
                <a:solidFill>
                  <a:srgbClr val="FF0000"/>
                </a:solidFill>
              </a:rPr>
              <a:t>nDetails</a:t>
            </a:r>
            <a:r>
              <a:rPr lang="en-US" sz="1600" dirty="0" smtClean="0">
                <a:solidFill>
                  <a:srgbClr val="FF0000"/>
                </a:solidFill>
              </a:rPr>
              <a:t> of student 2\n\n");</a:t>
            </a:r>
          </a:p>
          <a:p>
            <a:pPr>
              <a:buNone/>
            </a:pPr>
            <a:r>
              <a:rPr lang="en-US" sz="1600" dirty="0" smtClean="0"/>
              <a:t>     </a:t>
            </a:r>
            <a:r>
              <a:rPr lang="en-US" sz="1600" dirty="0" err="1" smtClean="0"/>
              <a:t>printf</a:t>
            </a:r>
            <a:r>
              <a:rPr lang="en-US" sz="1600" dirty="0" smtClean="0"/>
              <a:t>("Name: %s\n", student_2.name);</a:t>
            </a:r>
          </a:p>
          <a:p>
            <a:pPr>
              <a:buNone/>
            </a:pPr>
            <a:r>
              <a:rPr lang="en-US" sz="1600" dirty="0" smtClean="0"/>
              <a:t>    </a:t>
            </a:r>
            <a:r>
              <a:rPr lang="en-US" sz="1600" dirty="0" err="1" smtClean="0"/>
              <a:t>printf</a:t>
            </a:r>
            <a:r>
              <a:rPr lang="en-US" sz="1600" dirty="0" smtClean="0"/>
              <a:t>("Roll no: %d\n", student_2.roll_no);</a:t>
            </a:r>
          </a:p>
          <a:p>
            <a:pPr>
              <a:buNone/>
            </a:pPr>
            <a:r>
              <a:rPr lang="en-US" sz="1600" dirty="0" smtClean="0"/>
              <a:t>    </a:t>
            </a:r>
            <a:r>
              <a:rPr lang="en-US" sz="1600" dirty="0" err="1" smtClean="0"/>
              <a:t>printf</a:t>
            </a:r>
            <a:r>
              <a:rPr lang="en-US" sz="1600" dirty="0" smtClean="0"/>
              <a:t>("Marks: %.2f\n", student_2.marks);</a:t>
            </a:r>
          </a:p>
          <a:p>
            <a:pPr>
              <a:buNone/>
            </a:pPr>
            <a:r>
              <a:rPr lang="en-US" sz="1600" dirty="0" smtClean="0"/>
              <a:t>    </a:t>
            </a:r>
            <a:r>
              <a:rPr lang="en-US" sz="1600" dirty="0" err="1" smtClean="0"/>
              <a:t>strcpy</a:t>
            </a:r>
            <a:r>
              <a:rPr lang="en-US" sz="1600" dirty="0" smtClean="0"/>
              <a:t>(student_3.name, "King");</a:t>
            </a:r>
          </a:p>
          <a:p>
            <a:pPr>
              <a:buNone/>
            </a:pPr>
            <a:r>
              <a:rPr lang="en-US" sz="1600" dirty="0" smtClean="0"/>
              <a:t>    student_3.roll_no = ++student_2.roll_no;</a:t>
            </a:r>
          </a:p>
          <a:p>
            <a:pPr>
              <a:buNone/>
            </a:pPr>
            <a:r>
              <a:rPr lang="en-US" sz="1600" dirty="0" smtClean="0"/>
              <a:t>    student_3.marks = student_2.marks + 10;</a:t>
            </a:r>
          </a:p>
          <a:p>
            <a:pPr>
              <a:buNone/>
            </a:pPr>
            <a:r>
              <a:rPr lang="en-US" sz="1600" dirty="0" smtClean="0"/>
              <a:t>     </a:t>
            </a:r>
            <a:r>
              <a:rPr lang="en-US" sz="1600" dirty="0" err="1" smtClean="0"/>
              <a:t>printf</a:t>
            </a:r>
            <a:r>
              <a:rPr lang="en-US" sz="1600" dirty="0" smtClean="0"/>
              <a:t>("\</a:t>
            </a:r>
            <a:r>
              <a:rPr lang="en-US" sz="1600" dirty="0" err="1" smtClean="0"/>
              <a:t>nDetails</a:t>
            </a:r>
            <a:r>
              <a:rPr lang="en-US" sz="1600" dirty="0" smtClean="0"/>
              <a:t> of student 3\n\n");</a:t>
            </a:r>
          </a:p>
          <a:p>
            <a:pPr>
              <a:buNone/>
            </a:pPr>
            <a:r>
              <a:rPr lang="en-US" sz="1600" dirty="0" smtClean="0"/>
              <a:t>     </a:t>
            </a:r>
            <a:r>
              <a:rPr lang="en-US" sz="1600" dirty="0" err="1" smtClean="0"/>
              <a:t>printf</a:t>
            </a:r>
            <a:r>
              <a:rPr lang="en-US" sz="1600" dirty="0" smtClean="0"/>
              <a:t>("Name: %s\n", student_3.name);</a:t>
            </a:r>
          </a:p>
          <a:p>
            <a:pPr>
              <a:buNone/>
            </a:pPr>
            <a:r>
              <a:rPr lang="en-US" sz="1600" dirty="0" smtClean="0"/>
              <a:t>    </a:t>
            </a:r>
            <a:r>
              <a:rPr lang="en-US" sz="1600" dirty="0" err="1" smtClean="0"/>
              <a:t>printf</a:t>
            </a:r>
            <a:r>
              <a:rPr lang="en-US" sz="1600" dirty="0" smtClean="0"/>
              <a:t>("Roll no: %d\n", student_3.roll_no);</a:t>
            </a:r>
          </a:p>
          <a:p>
            <a:pPr>
              <a:buNone/>
            </a:pPr>
            <a:r>
              <a:rPr lang="en-US" sz="1600" dirty="0" smtClean="0"/>
              <a:t>    </a:t>
            </a:r>
            <a:r>
              <a:rPr lang="en-US" sz="1600" dirty="0" err="1" smtClean="0"/>
              <a:t>printf</a:t>
            </a:r>
            <a:r>
              <a:rPr lang="en-US" sz="1600" dirty="0" smtClean="0"/>
              <a:t>("Marks: %.2f\n", student_3.marks);</a:t>
            </a:r>
          </a:p>
          <a:p>
            <a:pPr>
              <a:buNone/>
            </a:pPr>
            <a:r>
              <a:rPr lang="en-US" sz="1600" dirty="0" smtClean="0"/>
              <a:t>     // signal to operating system program ran fine</a:t>
            </a:r>
          </a:p>
          <a:p>
            <a:pPr>
              <a:buNone/>
            </a:pPr>
            <a:r>
              <a:rPr lang="en-US" sz="1600" dirty="0" smtClean="0"/>
              <a:t>    return 0;</a:t>
            </a:r>
          </a:p>
          <a:p>
            <a:pPr>
              <a:buNone/>
            </a:pPr>
            <a:r>
              <a:rPr lang="en-US" sz="1600" dirty="0" smtClean="0"/>
              <a:t>}</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153912"/>
          </a:xfrm>
        </p:spPr>
        <p:txBody>
          <a:bodyPr>
            <a:normAutofit fontScale="90000"/>
          </a:bodyPr>
          <a:lstStyle/>
          <a:p>
            <a:r>
              <a:rPr lang="en-US" sz="2200" b="1" dirty="0" smtClean="0"/>
              <a:t>Expected Output:</a:t>
            </a:r>
            <a:r>
              <a:rPr lang="en-US" sz="2200" dirty="0" smtClean="0"/>
              <a:t/>
            </a:r>
            <a:br>
              <a:rPr lang="en-US" sz="2200" dirty="0" smtClean="0"/>
            </a:br>
            <a:r>
              <a:rPr lang="en-US" sz="2200" dirty="0" smtClean="0">
                <a:solidFill>
                  <a:srgbClr val="FF0000"/>
                </a:solidFill>
              </a:rPr>
              <a:t>Details of student 1</a:t>
            </a:r>
            <a:r>
              <a:rPr lang="en-US" sz="2200" dirty="0" smtClean="0"/>
              <a:t/>
            </a:r>
            <a:br>
              <a:rPr lang="en-US" sz="2200" dirty="0" smtClean="0"/>
            </a:br>
            <a:r>
              <a:rPr lang="en-US" sz="2200" dirty="0" smtClean="0"/>
              <a:t> </a:t>
            </a:r>
            <a:br>
              <a:rPr lang="en-US" sz="2200" dirty="0" smtClean="0"/>
            </a:br>
            <a:r>
              <a:rPr lang="en-US" sz="2200" dirty="0" smtClean="0"/>
              <a:t>Name: Jim</a:t>
            </a:r>
            <a:br>
              <a:rPr lang="en-US" sz="2200" dirty="0" smtClean="0"/>
            </a:br>
            <a:r>
              <a:rPr lang="en-US" sz="2200" dirty="0" smtClean="0"/>
              <a:t>Roll no: 10</a:t>
            </a:r>
            <a:br>
              <a:rPr lang="en-US" sz="2200" dirty="0" smtClean="0"/>
            </a:br>
            <a:r>
              <a:rPr lang="en-US" sz="2200" dirty="0" smtClean="0"/>
              <a:t>Marks: 34.50</a:t>
            </a:r>
            <a:br>
              <a:rPr lang="en-US" sz="2200" dirty="0" smtClean="0"/>
            </a:br>
            <a:r>
              <a:rPr lang="en-US" sz="2200" dirty="0" smtClean="0"/>
              <a:t> </a:t>
            </a:r>
            <a:br>
              <a:rPr lang="en-US" sz="2200" dirty="0" smtClean="0"/>
            </a:br>
            <a:r>
              <a:rPr lang="en-US" sz="2200" dirty="0" smtClean="0"/>
              <a:t>Enter name of student2: jack</a:t>
            </a:r>
            <a:br>
              <a:rPr lang="en-US" sz="2200" dirty="0" smtClean="0"/>
            </a:br>
            <a:r>
              <a:rPr lang="en-US" sz="2200" dirty="0" smtClean="0"/>
              <a:t>Enter roll no of student2: 33</a:t>
            </a:r>
            <a:br>
              <a:rPr lang="en-US" sz="2200" dirty="0" smtClean="0"/>
            </a:br>
            <a:r>
              <a:rPr lang="en-US" sz="2200" dirty="0" smtClean="0"/>
              <a:t>Enter marks of student2: 15.21</a:t>
            </a:r>
            <a:br>
              <a:rPr lang="en-US" sz="2200" dirty="0" smtClean="0"/>
            </a:br>
            <a:r>
              <a:rPr lang="en-US" sz="2200" dirty="0" smtClean="0"/>
              <a:t> </a:t>
            </a:r>
            <a:r>
              <a:rPr lang="en-US" sz="2200" dirty="0" smtClean="0">
                <a:solidFill>
                  <a:srgbClr val="FF0000"/>
                </a:solidFill>
              </a:rPr>
              <a:t>Details of student 2</a:t>
            </a:r>
            <a:r>
              <a:rPr lang="en-US" sz="2200" dirty="0" smtClean="0"/>
              <a:t/>
            </a:r>
            <a:br>
              <a:rPr lang="en-US" sz="2200" dirty="0" smtClean="0"/>
            </a:br>
            <a:r>
              <a:rPr lang="en-US" sz="2200" dirty="0" smtClean="0"/>
              <a:t> Name: jack</a:t>
            </a:r>
            <a:br>
              <a:rPr lang="en-US" sz="2200" dirty="0" smtClean="0"/>
            </a:br>
            <a:r>
              <a:rPr lang="en-US" sz="2200" dirty="0" smtClean="0"/>
              <a:t>Roll no: 33</a:t>
            </a:r>
            <a:br>
              <a:rPr lang="en-US" sz="2200" dirty="0" smtClean="0"/>
            </a:br>
            <a:r>
              <a:rPr lang="en-US" sz="2200" dirty="0" smtClean="0"/>
              <a:t>Marks: 15.21</a:t>
            </a:r>
            <a:br>
              <a:rPr lang="en-US" sz="2200" dirty="0" smtClean="0"/>
            </a:br>
            <a:r>
              <a:rPr lang="en-US" sz="2200" dirty="0" smtClean="0"/>
              <a:t> </a:t>
            </a:r>
            <a:r>
              <a:rPr lang="en-US" sz="2200" dirty="0" smtClean="0">
                <a:solidFill>
                  <a:srgbClr val="FF0000"/>
                </a:solidFill>
              </a:rPr>
              <a:t>Details of student 3</a:t>
            </a:r>
            <a:r>
              <a:rPr lang="en-US" sz="2200" dirty="0" smtClean="0"/>
              <a:t/>
            </a:r>
            <a:br>
              <a:rPr lang="en-US" sz="2200" dirty="0" smtClean="0"/>
            </a:br>
            <a:r>
              <a:rPr lang="en-US" sz="2200" dirty="0" smtClean="0"/>
              <a:t> Name: King</a:t>
            </a:r>
            <a:br>
              <a:rPr lang="en-US" sz="2200" dirty="0" smtClean="0"/>
            </a:br>
            <a:r>
              <a:rPr lang="en-US" sz="2200" dirty="0" smtClean="0"/>
              <a:t>Roll no: 34</a:t>
            </a:r>
            <a:br>
              <a:rPr lang="en-US" sz="2200" dirty="0" smtClean="0"/>
            </a:br>
            <a:r>
              <a:rPr lang="en-US" sz="2200" dirty="0" smtClean="0"/>
              <a:t>Marks: 25.21</a:t>
            </a: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5181600" cy="9144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buNone/>
            </a:pPr>
            <a:r>
              <a:rPr lang="en-US" sz="2800" dirty="0" smtClean="0"/>
              <a:t>We can use structure and array as :</a:t>
            </a:r>
          </a:p>
          <a:p>
            <a:pPr lvl="2">
              <a:buNone/>
            </a:pPr>
            <a:endParaRPr lang="en-US" dirty="0" smtClean="0"/>
          </a:p>
          <a:p>
            <a:pPr lvl="2"/>
            <a:r>
              <a:rPr lang="en-US" sz="2800" dirty="0" smtClean="0"/>
              <a:t>Array of Structure</a:t>
            </a:r>
          </a:p>
          <a:p>
            <a:pPr lvl="2"/>
            <a:r>
              <a:rPr lang="en-US" sz="2800" dirty="0" smtClean="0"/>
              <a:t>Array within Structure</a:t>
            </a:r>
          </a:p>
          <a:p>
            <a:endParaRPr lang="en-US" dirty="0"/>
          </a:p>
        </p:txBody>
      </p:sp>
      <p:sp>
        <p:nvSpPr>
          <p:cNvPr id="4" name="Rectangle 3"/>
          <p:cNvSpPr/>
          <p:nvPr/>
        </p:nvSpPr>
        <p:spPr>
          <a:xfrm>
            <a:off x="1295400" y="381000"/>
            <a:ext cx="6096000" cy="861774"/>
          </a:xfrm>
          <a:prstGeom prst="rect">
            <a:avLst/>
          </a:prstGeom>
        </p:spPr>
        <p:txBody>
          <a:bodyPr wrap="square">
            <a:spAutoFit/>
          </a:bodyPr>
          <a:lstStyle/>
          <a:p>
            <a:pPr algn="ctr"/>
            <a:r>
              <a:rPr lang="en-US" sz="3200" b="1" dirty="0" smtClean="0">
                <a:solidFill>
                  <a:srgbClr val="FF0000"/>
                </a:solidFill>
              </a:rPr>
              <a:t>Array and Structure in C</a:t>
            </a:r>
            <a:r>
              <a:rPr lang="en-US" b="1" dirty="0" smtClean="0"/>
              <a:t/>
            </a:r>
            <a:br>
              <a:rPr lang="en-US" b="1"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Array of Structure</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dirty="0" smtClean="0"/>
              <a:t>Once a structure has been defined, we can declare an array of structures.</a:t>
            </a:r>
          </a:p>
          <a:p>
            <a:r>
              <a:rPr lang="en-US" b="1" dirty="0" smtClean="0"/>
              <a:t>Syntax for declaring structure array</a:t>
            </a:r>
          </a:p>
          <a:p>
            <a:pPr>
              <a:buNone/>
            </a:pPr>
            <a:r>
              <a:rPr lang="en-US" dirty="0" smtClean="0"/>
              <a:t>               struct </a:t>
            </a:r>
            <a:r>
              <a:rPr lang="en-US" dirty="0" err="1" smtClean="0"/>
              <a:t>struct</a:t>
            </a:r>
            <a:r>
              <a:rPr lang="en-US" dirty="0" smtClean="0"/>
              <a:t>-name  </a:t>
            </a:r>
          </a:p>
          <a:p>
            <a:pPr>
              <a:buNone/>
            </a:pPr>
            <a:r>
              <a:rPr lang="en-US" dirty="0" smtClean="0"/>
              <a:t>            {                   </a:t>
            </a:r>
          </a:p>
          <a:p>
            <a:pPr>
              <a:buNone/>
            </a:pPr>
            <a:r>
              <a:rPr lang="en-US" dirty="0" smtClean="0"/>
              <a:t>  			</a:t>
            </a:r>
            <a:r>
              <a:rPr lang="en-US" dirty="0" err="1" smtClean="0"/>
              <a:t>datatype</a:t>
            </a:r>
            <a:r>
              <a:rPr lang="en-US" dirty="0" smtClean="0"/>
              <a:t> var1;                   </a:t>
            </a:r>
          </a:p>
          <a:p>
            <a:pPr>
              <a:buNone/>
            </a:pPr>
            <a:r>
              <a:rPr lang="en-US" dirty="0" smtClean="0"/>
              <a:t> 			 </a:t>
            </a:r>
            <a:r>
              <a:rPr lang="en-US" dirty="0" err="1" smtClean="0"/>
              <a:t>datatype</a:t>
            </a:r>
            <a:r>
              <a:rPr lang="en-US" dirty="0" smtClean="0"/>
              <a:t> var2;                     </a:t>
            </a:r>
          </a:p>
          <a:p>
            <a:pPr>
              <a:buNone/>
            </a:pPr>
            <a:r>
              <a:rPr lang="en-US" dirty="0" smtClean="0"/>
              <a:t>                       - - - - - - - - - -                    </a:t>
            </a:r>
          </a:p>
          <a:p>
            <a:pPr>
              <a:buNone/>
            </a:pPr>
            <a:r>
              <a:rPr lang="en-US" dirty="0" smtClean="0"/>
              <a:t>   			</a:t>
            </a:r>
            <a:r>
              <a:rPr lang="en-US" dirty="0" err="1" smtClean="0"/>
              <a:t>datatype</a:t>
            </a:r>
            <a:r>
              <a:rPr lang="en-US" dirty="0" smtClean="0"/>
              <a:t> </a:t>
            </a:r>
            <a:r>
              <a:rPr lang="en-US" dirty="0" err="1" smtClean="0"/>
              <a:t>varN</a:t>
            </a:r>
            <a:r>
              <a:rPr lang="en-US" dirty="0" smtClean="0"/>
              <a:t>;</a:t>
            </a:r>
          </a:p>
          <a:p>
            <a:pPr>
              <a:buNone/>
            </a:pPr>
            <a:r>
              <a:rPr lang="en-US" dirty="0" smtClean="0"/>
              <a:t>		 };               </a:t>
            </a:r>
          </a:p>
          <a:p>
            <a:pPr>
              <a:buNone/>
            </a:pPr>
            <a:r>
              <a:rPr lang="en-US" dirty="0" smtClean="0"/>
              <a:t>			struct </a:t>
            </a:r>
            <a:r>
              <a:rPr lang="en-US" dirty="0" err="1" smtClean="0"/>
              <a:t>struct</a:t>
            </a:r>
            <a:r>
              <a:rPr lang="en-US" dirty="0" smtClean="0"/>
              <a:t>-name obj [ size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91312"/>
          </a:xfrm>
        </p:spPr>
        <p:txBody>
          <a:bodyPr>
            <a:normAutofit fontScale="90000"/>
          </a:bodyPr>
          <a:lstStyle/>
          <a:p>
            <a:r>
              <a:rPr lang="en-US" b="1" dirty="0" smtClean="0"/>
              <a:t/>
            </a:r>
            <a:br>
              <a:rPr lang="en-US" b="1" dirty="0" smtClean="0"/>
            </a:br>
            <a:r>
              <a:rPr lang="en-US" sz="4800" b="1" dirty="0" smtClean="0"/>
              <a:t> </a:t>
            </a:r>
            <a:r>
              <a:rPr lang="en-US" sz="2200" b="1" dirty="0" smtClean="0"/>
              <a:t>Example for declaring structure array</a:t>
            </a:r>
            <a:endParaRPr lang="en-US" sz="2200" dirty="0"/>
          </a:p>
        </p:txBody>
      </p:sp>
      <p:sp>
        <p:nvSpPr>
          <p:cNvPr id="3" name="Content Placeholder 2"/>
          <p:cNvSpPr>
            <a:spLocks noGrp="1"/>
          </p:cNvSpPr>
          <p:nvPr>
            <p:ph sz="half" idx="1"/>
          </p:nvPr>
        </p:nvSpPr>
        <p:spPr>
          <a:xfrm>
            <a:off x="457200" y="914400"/>
            <a:ext cx="4038600" cy="5715000"/>
          </a:xfrm>
        </p:spPr>
        <p:txBody>
          <a:bodyPr>
            <a:normAutofit fontScale="92500" lnSpcReduction="10000"/>
          </a:bodyPr>
          <a:lstStyle/>
          <a:p>
            <a:pPr>
              <a:buNone/>
            </a:pPr>
            <a:r>
              <a:rPr lang="en-US" sz="1500" dirty="0" smtClean="0"/>
              <a:t>#include&lt;</a:t>
            </a:r>
            <a:r>
              <a:rPr lang="en-US" sz="1500" dirty="0" err="1" smtClean="0"/>
              <a:t>stdio.h</a:t>
            </a:r>
            <a:r>
              <a:rPr lang="en-US" sz="1500" dirty="0" smtClean="0"/>
              <a:t>&gt; </a:t>
            </a:r>
          </a:p>
          <a:p>
            <a:pPr>
              <a:buNone/>
            </a:pPr>
            <a:r>
              <a:rPr lang="en-US" sz="1500" dirty="0" smtClean="0"/>
              <a:t>struct Employee    </a:t>
            </a:r>
          </a:p>
          <a:p>
            <a:pPr>
              <a:buNone/>
            </a:pPr>
            <a:r>
              <a:rPr lang="en-US" sz="1500" dirty="0" smtClean="0"/>
              <a:t>   {</a:t>
            </a:r>
          </a:p>
          <a:p>
            <a:pPr>
              <a:buNone/>
            </a:pPr>
            <a:r>
              <a:rPr lang="en-US" sz="1500" dirty="0" smtClean="0"/>
              <a:t>	</a:t>
            </a:r>
            <a:r>
              <a:rPr lang="en-US" sz="1500" dirty="0" err="1" smtClean="0"/>
              <a:t>int</a:t>
            </a:r>
            <a:r>
              <a:rPr lang="en-US" sz="1500" dirty="0" smtClean="0"/>
              <a:t> Id;           </a:t>
            </a:r>
          </a:p>
          <a:p>
            <a:pPr>
              <a:buNone/>
            </a:pPr>
            <a:r>
              <a:rPr lang="en-US" sz="1500" dirty="0" smtClean="0"/>
              <a:t>   char Name[25];      </a:t>
            </a:r>
          </a:p>
          <a:p>
            <a:pPr>
              <a:buNone/>
            </a:pPr>
            <a:r>
              <a:rPr lang="en-US" sz="1500" dirty="0" smtClean="0"/>
              <a:t>   </a:t>
            </a:r>
            <a:r>
              <a:rPr lang="en-US" sz="1500" dirty="0" err="1" smtClean="0"/>
              <a:t>int</a:t>
            </a:r>
            <a:r>
              <a:rPr lang="en-US" sz="1500" dirty="0" smtClean="0"/>
              <a:t> Age;   </a:t>
            </a:r>
          </a:p>
          <a:p>
            <a:pPr>
              <a:buNone/>
            </a:pPr>
            <a:r>
              <a:rPr lang="en-US" sz="1500" dirty="0" smtClean="0"/>
              <a:t>    long Salary;</a:t>
            </a:r>
          </a:p>
          <a:p>
            <a:pPr>
              <a:buNone/>
            </a:pPr>
            <a:r>
              <a:rPr lang="en-US" sz="1500" dirty="0" smtClean="0"/>
              <a:t> };       </a:t>
            </a:r>
          </a:p>
          <a:p>
            <a:pPr>
              <a:buNone/>
            </a:pPr>
            <a:r>
              <a:rPr lang="en-US" sz="1500" dirty="0" smtClean="0"/>
              <a:t> void main()      </a:t>
            </a:r>
          </a:p>
          <a:p>
            <a:pPr>
              <a:buNone/>
            </a:pPr>
            <a:r>
              <a:rPr lang="en-US" sz="1500" dirty="0" smtClean="0"/>
              <a:t> {            </a:t>
            </a:r>
          </a:p>
          <a:p>
            <a:pPr>
              <a:buNone/>
            </a:pPr>
            <a:r>
              <a:rPr lang="en-US" sz="1500" dirty="0" smtClean="0"/>
              <a:t>  </a:t>
            </a:r>
            <a:r>
              <a:rPr lang="en-US" sz="1500" dirty="0" err="1" smtClean="0"/>
              <a:t>int</a:t>
            </a:r>
            <a:r>
              <a:rPr lang="en-US" sz="1500" dirty="0" smtClean="0"/>
              <a:t> </a:t>
            </a:r>
            <a:r>
              <a:rPr lang="en-US" sz="1500" dirty="0" err="1" smtClean="0"/>
              <a:t>i</a:t>
            </a:r>
            <a:r>
              <a:rPr lang="en-US" sz="1500" dirty="0" smtClean="0"/>
              <a:t>;</a:t>
            </a:r>
          </a:p>
          <a:p>
            <a:pPr>
              <a:buNone/>
            </a:pPr>
            <a:r>
              <a:rPr lang="en-US" sz="1500" dirty="0" smtClean="0"/>
              <a:t>struct Employee </a:t>
            </a:r>
            <a:r>
              <a:rPr lang="en-US" sz="1500" dirty="0" err="1" smtClean="0">
                <a:solidFill>
                  <a:srgbClr val="FF0000"/>
                </a:solidFill>
              </a:rPr>
              <a:t>Emp</a:t>
            </a:r>
            <a:r>
              <a:rPr lang="en-US" sz="1500" dirty="0" smtClean="0">
                <a:solidFill>
                  <a:srgbClr val="FF0000"/>
                </a:solidFill>
              </a:rPr>
              <a:t>[ 3 ];         </a:t>
            </a:r>
          </a:p>
          <a:p>
            <a:pPr>
              <a:buNone/>
            </a:pPr>
            <a:r>
              <a:rPr lang="en-US" sz="1500" dirty="0" smtClean="0"/>
              <a:t>for(</a:t>
            </a:r>
            <a:r>
              <a:rPr lang="en-US" sz="1500" dirty="0" err="1" smtClean="0"/>
              <a:t>i</a:t>
            </a:r>
            <a:r>
              <a:rPr lang="en-US" sz="1500" dirty="0" smtClean="0"/>
              <a:t>=0;i&lt;3;i++)           </a:t>
            </a:r>
          </a:p>
          <a:p>
            <a:pPr>
              <a:buNone/>
            </a:pPr>
            <a:r>
              <a:rPr lang="en-US" sz="1500" dirty="0" smtClean="0"/>
              <a:t>   {             </a:t>
            </a:r>
          </a:p>
          <a:p>
            <a:pPr>
              <a:buNone/>
            </a:pPr>
            <a:r>
              <a:rPr lang="en-US" sz="1500" dirty="0" smtClean="0"/>
              <a:t> 	 </a:t>
            </a:r>
            <a:r>
              <a:rPr lang="en-US" sz="1500" dirty="0" err="1" smtClean="0"/>
              <a:t>printf</a:t>
            </a:r>
            <a:r>
              <a:rPr lang="en-US" sz="1500" dirty="0" smtClean="0"/>
              <a:t>("\</a:t>
            </a:r>
            <a:r>
              <a:rPr lang="en-US" sz="1500" dirty="0" err="1" smtClean="0"/>
              <a:t>nEnter</a:t>
            </a:r>
            <a:r>
              <a:rPr lang="en-US" sz="1500" dirty="0" smtClean="0"/>
              <a:t> details of %d Employee",i+1);</a:t>
            </a:r>
          </a:p>
          <a:p>
            <a:pPr>
              <a:buNone/>
            </a:pPr>
            <a:r>
              <a:rPr lang="en-US" sz="1600" dirty="0" smtClean="0"/>
              <a:t> 	</a:t>
            </a:r>
            <a:r>
              <a:rPr lang="en-US" sz="1600" dirty="0" err="1" smtClean="0"/>
              <a:t>printf</a:t>
            </a:r>
            <a:r>
              <a:rPr lang="en-US" sz="1600" dirty="0" smtClean="0"/>
              <a:t>("\n\</a:t>
            </a:r>
            <a:r>
              <a:rPr lang="en-US" sz="1600" dirty="0" err="1" smtClean="0"/>
              <a:t>tEnter</a:t>
            </a:r>
            <a:r>
              <a:rPr lang="en-US" sz="1600" dirty="0" smtClean="0"/>
              <a:t> Employee Id : ");                    </a:t>
            </a:r>
            <a:r>
              <a:rPr lang="en-US" sz="1600" dirty="0" err="1" smtClean="0">
                <a:solidFill>
                  <a:srgbClr val="0070C0"/>
                </a:solidFill>
              </a:rPr>
              <a:t>scanf</a:t>
            </a:r>
            <a:r>
              <a:rPr lang="en-US" sz="1600" dirty="0" smtClean="0">
                <a:solidFill>
                  <a:srgbClr val="0070C0"/>
                </a:solidFill>
              </a:rPr>
              <a:t>("%</a:t>
            </a:r>
            <a:r>
              <a:rPr lang="en-US" sz="1600" dirty="0" err="1" smtClean="0">
                <a:solidFill>
                  <a:srgbClr val="0070C0"/>
                </a:solidFill>
              </a:rPr>
              <a:t>d",&amp;Emp</a:t>
            </a:r>
            <a:r>
              <a:rPr lang="en-US" sz="1600" dirty="0" smtClean="0">
                <a:solidFill>
                  <a:srgbClr val="0070C0"/>
                </a:solidFill>
              </a:rPr>
              <a:t>[</a:t>
            </a:r>
            <a:r>
              <a:rPr lang="en-US" sz="1600" dirty="0" err="1" smtClean="0">
                <a:solidFill>
                  <a:srgbClr val="0070C0"/>
                </a:solidFill>
              </a:rPr>
              <a:t>i</a:t>
            </a:r>
            <a:r>
              <a:rPr lang="en-US" sz="1600" dirty="0" smtClean="0">
                <a:solidFill>
                  <a:srgbClr val="0070C0"/>
                </a:solidFill>
              </a:rPr>
              <a:t>].Id);           </a:t>
            </a:r>
          </a:p>
          <a:p>
            <a:pPr>
              <a:buNone/>
            </a:pPr>
            <a:r>
              <a:rPr lang="en-US" sz="1600" dirty="0" smtClean="0"/>
              <a:t>      </a:t>
            </a:r>
            <a:r>
              <a:rPr lang="en-US" sz="1600" dirty="0" err="1" smtClean="0"/>
              <a:t>printf</a:t>
            </a:r>
            <a:r>
              <a:rPr lang="en-US" sz="1600" dirty="0" smtClean="0"/>
              <a:t>("\n\</a:t>
            </a:r>
            <a:r>
              <a:rPr lang="en-US" sz="1600" dirty="0" err="1" smtClean="0"/>
              <a:t>tEnter</a:t>
            </a:r>
            <a:r>
              <a:rPr lang="en-US" sz="1600" dirty="0" smtClean="0"/>
              <a:t> Employee Name : ");                    </a:t>
            </a:r>
            <a:r>
              <a:rPr lang="en-US" sz="1600" dirty="0" err="1" smtClean="0">
                <a:solidFill>
                  <a:srgbClr val="0070C0"/>
                </a:solidFill>
              </a:rPr>
              <a:t>scanf</a:t>
            </a:r>
            <a:r>
              <a:rPr lang="en-US" sz="1600" dirty="0" smtClean="0">
                <a:solidFill>
                  <a:srgbClr val="0070C0"/>
                </a:solidFill>
              </a:rPr>
              <a:t>("%</a:t>
            </a:r>
            <a:r>
              <a:rPr lang="en-US" sz="1600" dirty="0" err="1" smtClean="0">
                <a:solidFill>
                  <a:srgbClr val="0070C0"/>
                </a:solidFill>
              </a:rPr>
              <a:t>s",&amp;Emp</a:t>
            </a:r>
            <a:r>
              <a:rPr lang="en-US" sz="1600" dirty="0" smtClean="0">
                <a:solidFill>
                  <a:srgbClr val="0070C0"/>
                </a:solidFill>
              </a:rPr>
              <a:t>[</a:t>
            </a:r>
            <a:r>
              <a:rPr lang="en-US" sz="1600" dirty="0" err="1" smtClean="0">
                <a:solidFill>
                  <a:srgbClr val="0070C0"/>
                </a:solidFill>
              </a:rPr>
              <a:t>i</a:t>
            </a:r>
            <a:r>
              <a:rPr lang="en-US" sz="1600" dirty="0" smtClean="0">
                <a:solidFill>
                  <a:srgbClr val="0070C0"/>
                </a:solidFill>
              </a:rPr>
              <a:t>].Name);                    </a:t>
            </a:r>
          </a:p>
          <a:p>
            <a:pPr>
              <a:buNone/>
            </a:pPr>
            <a:r>
              <a:rPr lang="en-US" sz="1600" dirty="0" smtClean="0"/>
              <a:t>     </a:t>
            </a:r>
            <a:r>
              <a:rPr lang="en-US" sz="1600" dirty="0" err="1" smtClean="0"/>
              <a:t>printf</a:t>
            </a:r>
            <a:r>
              <a:rPr lang="en-US" sz="1600" dirty="0" smtClean="0"/>
              <a:t>("\n\</a:t>
            </a:r>
            <a:r>
              <a:rPr lang="en-US" sz="1600" dirty="0" err="1" smtClean="0"/>
              <a:t>tEnter</a:t>
            </a:r>
            <a:r>
              <a:rPr lang="en-US" sz="1600" dirty="0" smtClean="0"/>
              <a:t> Employee Age : ");                    </a:t>
            </a:r>
            <a:r>
              <a:rPr lang="en-US" sz="1600" dirty="0" err="1" smtClean="0">
                <a:solidFill>
                  <a:srgbClr val="0070C0"/>
                </a:solidFill>
              </a:rPr>
              <a:t>scanf</a:t>
            </a:r>
            <a:r>
              <a:rPr lang="en-US" sz="1600" dirty="0" smtClean="0">
                <a:solidFill>
                  <a:srgbClr val="0070C0"/>
                </a:solidFill>
              </a:rPr>
              <a:t>("%</a:t>
            </a:r>
            <a:r>
              <a:rPr lang="en-US" sz="1600" dirty="0" err="1" smtClean="0">
                <a:solidFill>
                  <a:srgbClr val="0070C0"/>
                </a:solidFill>
              </a:rPr>
              <a:t>d",&amp;Emp</a:t>
            </a:r>
            <a:r>
              <a:rPr lang="en-US" sz="1600" dirty="0" smtClean="0">
                <a:solidFill>
                  <a:srgbClr val="0070C0"/>
                </a:solidFill>
              </a:rPr>
              <a:t>[</a:t>
            </a:r>
            <a:r>
              <a:rPr lang="en-US" sz="1600" dirty="0" err="1" smtClean="0">
                <a:solidFill>
                  <a:srgbClr val="0070C0"/>
                </a:solidFill>
              </a:rPr>
              <a:t>i</a:t>
            </a:r>
            <a:r>
              <a:rPr lang="en-US" sz="1600" dirty="0" smtClean="0">
                <a:solidFill>
                  <a:srgbClr val="0070C0"/>
                </a:solidFill>
              </a:rPr>
              <a:t>].Age);              </a:t>
            </a:r>
          </a:p>
          <a:p>
            <a:pPr>
              <a:buNone/>
            </a:pPr>
            <a:r>
              <a:rPr lang="en-US" sz="1600" dirty="0" smtClean="0"/>
              <a:t>     </a:t>
            </a:r>
            <a:r>
              <a:rPr lang="en-US" sz="1600" dirty="0" err="1" smtClean="0"/>
              <a:t>printf</a:t>
            </a:r>
            <a:r>
              <a:rPr lang="en-US" sz="1600" dirty="0" smtClean="0"/>
              <a:t>("\n\</a:t>
            </a:r>
            <a:r>
              <a:rPr lang="en-US" sz="1600" dirty="0" err="1" smtClean="0"/>
              <a:t>tEnter</a:t>
            </a:r>
            <a:r>
              <a:rPr lang="en-US" sz="1600" dirty="0" smtClean="0"/>
              <a:t> Employee Salary : ");                    </a:t>
            </a:r>
            <a:r>
              <a:rPr lang="en-US" sz="1600" dirty="0" err="1" smtClean="0">
                <a:solidFill>
                  <a:srgbClr val="0070C0"/>
                </a:solidFill>
              </a:rPr>
              <a:t>scanf</a:t>
            </a:r>
            <a:r>
              <a:rPr lang="en-US" sz="1600" dirty="0" smtClean="0">
                <a:solidFill>
                  <a:srgbClr val="0070C0"/>
                </a:solidFill>
              </a:rPr>
              <a:t>("%</a:t>
            </a:r>
            <a:r>
              <a:rPr lang="en-US" sz="1600" dirty="0" err="1" smtClean="0">
                <a:solidFill>
                  <a:srgbClr val="0070C0"/>
                </a:solidFill>
              </a:rPr>
              <a:t>ld",&amp;Emp</a:t>
            </a:r>
            <a:r>
              <a:rPr lang="en-US" sz="1600" dirty="0" smtClean="0">
                <a:solidFill>
                  <a:srgbClr val="0070C0"/>
                </a:solidFill>
              </a:rPr>
              <a:t>[</a:t>
            </a:r>
            <a:r>
              <a:rPr lang="en-US" sz="1600" dirty="0" err="1" smtClean="0">
                <a:solidFill>
                  <a:srgbClr val="0070C0"/>
                </a:solidFill>
              </a:rPr>
              <a:t>i</a:t>
            </a:r>
            <a:r>
              <a:rPr lang="en-US" sz="1600" dirty="0" smtClean="0">
                <a:solidFill>
                  <a:srgbClr val="0070C0"/>
                </a:solidFill>
              </a:rPr>
              <a:t>].Salary);       </a:t>
            </a:r>
          </a:p>
          <a:p>
            <a:pPr>
              <a:buNone/>
            </a:pPr>
            <a:r>
              <a:rPr lang="en-US" sz="1600" dirty="0" smtClean="0"/>
              <a:t>   }</a:t>
            </a:r>
            <a:endParaRPr lang="en-US" sz="1500" dirty="0" smtClean="0"/>
          </a:p>
          <a:p>
            <a:pPr>
              <a:buNone/>
            </a:pPr>
            <a:endParaRPr lang="en-US" dirty="0" smtClean="0"/>
          </a:p>
          <a:p>
            <a:pPr>
              <a:buNone/>
            </a:pPr>
            <a:endParaRPr lang="en-US" dirty="0" smtClean="0"/>
          </a:p>
          <a:p>
            <a:pPr>
              <a:buNone/>
            </a:pPr>
            <a:endParaRPr lang="en-US" dirty="0"/>
          </a:p>
        </p:txBody>
      </p:sp>
      <p:sp>
        <p:nvSpPr>
          <p:cNvPr id="4" name="Content Placeholder 3"/>
          <p:cNvSpPr>
            <a:spLocks noGrp="1"/>
          </p:cNvSpPr>
          <p:nvPr>
            <p:ph sz="half" idx="2"/>
          </p:nvPr>
        </p:nvSpPr>
        <p:spPr>
          <a:xfrm>
            <a:off x="4648200" y="990600"/>
            <a:ext cx="4038600" cy="5364325"/>
          </a:xfrm>
        </p:spPr>
        <p:txBody>
          <a:bodyPr>
            <a:normAutofit fontScale="92500" lnSpcReduction="10000"/>
          </a:bodyPr>
          <a:lstStyle/>
          <a:p>
            <a:pPr>
              <a:lnSpc>
                <a:spcPct val="110000"/>
              </a:lnSpc>
              <a:spcBef>
                <a:spcPts val="0"/>
              </a:spcBef>
              <a:buNone/>
            </a:pPr>
            <a:r>
              <a:rPr lang="en-US" sz="1800" dirty="0" err="1" smtClean="0"/>
              <a:t>printf</a:t>
            </a:r>
            <a:r>
              <a:rPr lang="en-US" sz="1800" dirty="0" smtClean="0"/>
              <a:t>("\</a:t>
            </a:r>
            <a:r>
              <a:rPr lang="en-US" sz="1800" dirty="0" err="1" smtClean="0"/>
              <a:t>nDetails</a:t>
            </a:r>
            <a:r>
              <a:rPr lang="en-US" sz="1800" dirty="0" smtClean="0"/>
              <a:t> of Employees");              for(</a:t>
            </a:r>
            <a:r>
              <a:rPr lang="en-US" sz="1800" dirty="0" err="1" smtClean="0"/>
              <a:t>i</a:t>
            </a:r>
            <a:r>
              <a:rPr lang="en-US" sz="1800" dirty="0" smtClean="0"/>
              <a:t>=0;i&lt;3;i++)</a:t>
            </a:r>
          </a:p>
          <a:p>
            <a:pPr>
              <a:lnSpc>
                <a:spcPct val="110000"/>
              </a:lnSpc>
              <a:spcBef>
                <a:spcPts val="0"/>
              </a:spcBef>
              <a:buNone/>
            </a:pPr>
            <a:r>
              <a:rPr lang="en-US" sz="1800" dirty="0" err="1" smtClean="0"/>
              <a:t>printf</a:t>
            </a:r>
            <a:r>
              <a:rPr lang="en-US" sz="1800" dirty="0" smtClean="0"/>
              <a:t>("\</a:t>
            </a:r>
            <a:r>
              <a:rPr lang="en-US" sz="1800" dirty="0" err="1" smtClean="0"/>
              <a:t>n%d</a:t>
            </a:r>
            <a:r>
              <a:rPr lang="en-US" sz="1800" dirty="0" smtClean="0"/>
              <a:t>\</a:t>
            </a:r>
            <a:r>
              <a:rPr lang="en-US" sz="1800" dirty="0" err="1" smtClean="0"/>
              <a:t>t%s</a:t>
            </a:r>
            <a:r>
              <a:rPr lang="en-US" sz="1800" dirty="0" smtClean="0"/>
              <a:t>\</a:t>
            </a:r>
            <a:r>
              <a:rPr lang="en-US" sz="1800" dirty="0" err="1" smtClean="0"/>
              <a:t>t%d</a:t>
            </a:r>
            <a:r>
              <a:rPr lang="en-US" sz="1800" dirty="0" smtClean="0"/>
              <a:t>\</a:t>
            </a:r>
            <a:r>
              <a:rPr lang="en-US" sz="1800" dirty="0" err="1" smtClean="0"/>
              <a:t>t%ld",Emp</a:t>
            </a:r>
            <a:r>
              <a:rPr lang="en-US" sz="1800" dirty="0" smtClean="0"/>
              <a:t>[</a:t>
            </a:r>
            <a:r>
              <a:rPr lang="en-US" sz="1800" dirty="0" err="1" smtClean="0"/>
              <a:t>i</a:t>
            </a:r>
            <a:r>
              <a:rPr lang="en-US" sz="1800" dirty="0" smtClean="0"/>
              <a:t>].</a:t>
            </a:r>
            <a:r>
              <a:rPr lang="en-US" sz="1800" dirty="0" err="1" smtClean="0"/>
              <a:t>Id,Emp</a:t>
            </a:r>
            <a:r>
              <a:rPr lang="en-US" sz="1800" dirty="0" smtClean="0"/>
              <a:t>[</a:t>
            </a:r>
            <a:r>
              <a:rPr lang="en-US" sz="1800" dirty="0" err="1" smtClean="0"/>
              <a:t>i</a:t>
            </a:r>
            <a:r>
              <a:rPr lang="en-US" sz="1800" dirty="0" smtClean="0"/>
              <a:t>].</a:t>
            </a:r>
            <a:r>
              <a:rPr lang="en-US" sz="1800" dirty="0" err="1" smtClean="0"/>
              <a:t>Name,Emp</a:t>
            </a:r>
            <a:r>
              <a:rPr lang="en-US" sz="1800" dirty="0" smtClean="0"/>
              <a:t>[</a:t>
            </a:r>
            <a:r>
              <a:rPr lang="en-US" sz="1800" dirty="0" err="1" smtClean="0"/>
              <a:t>i</a:t>
            </a:r>
            <a:r>
              <a:rPr lang="en-US" sz="1800" dirty="0" smtClean="0"/>
              <a:t>].</a:t>
            </a:r>
            <a:r>
              <a:rPr lang="en-US" sz="1800" dirty="0" err="1" smtClean="0"/>
              <a:t>Age,Emp</a:t>
            </a:r>
            <a:r>
              <a:rPr lang="en-US" sz="1800" dirty="0" smtClean="0"/>
              <a:t>[</a:t>
            </a:r>
            <a:r>
              <a:rPr lang="en-US" sz="1800" dirty="0" err="1" smtClean="0"/>
              <a:t>i</a:t>
            </a:r>
            <a:r>
              <a:rPr lang="en-US" sz="1800" dirty="0" smtClean="0"/>
              <a:t>].Salary);</a:t>
            </a:r>
          </a:p>
          <a:p>
            <a:pPr>
              <a:lnSpc>
                <a:spcPct val="110000"/>
              </a:lnSpc>
              <a:spcBef>
                <a:spcPts val="0"/>
              </a:spcBef>
              <a:buNone/>
            </a:pPr>
            <a:r>
              <a:rPr lang="en-US" sz="1800" dirty="0" smtClean="0"/>
              <a:t>}</a:t>
            </a:r>
          </a:p>
          <a:p>
            <a:pPr>
              <a:lnSpc>
                <a:spcPct val="110000"/>
              </a:lnSpc>
              <a:spcBef>
                <a:spcPts val="0"/>
              </a:spcBef>
              <a:buNone/>
            </a:pPr>
            <a:r>
              <a:rPr lang="en-US" sz="1800" dirty="0" smtClean="0">
                <a:solidFill>
                  <a:srgbClr val="FF0000"/>
                </a:solidFill>
              </a:rPr>
              <a:t>Output :</a:t>
            </a:r>
          </a:p>
          <a:p>
            <a:pPr>
              <a:lnSpc>
                <a:spcPct val="110000"/>
              </a:lnSpc>
              <a:spcBef>
                <a:spcPts val="0"/>
              </a:spcBef>
              <a:buNone/>
            </a:pPr>
            <a:r>
              <a:rPr lang="en-US" sz="1800" dirty="0" smtClean="0">
                <a:solidFill>
                  <a:srgbClr val="FF0000"/>
                </a:solidFill>
              </a:rPr>
              <a:t>Enter details of 1 Employee</a:t>
            </a:r>
          </a:p>
          <a:p>
            <a:pPr>
              <a:lnSpc>
                <a:spcPct val="110000"/>
              </a:lnSpc>
              <a:spcBef>
                <a:spcPts val="0"/>
              </a:spcBef>
              <a:buNone/>
            </a:pPr>
            <a:r>
              <a:rPr lang="en-US" sz="1800" dirty="0" smtClean="0"/>
              <a:t>	Enter Employee Id : 101                        Enter Employee Name : Suresh                        Enter Employee Age : 29                        Enter Employee Salary : 45000</a:t>
            </a:r>
          </a:p>
          <a:p>
            <a:pPr>
              <a:lnSpc>
                <a:spcPct val="110000"/>
              </a:lnSpc>
              <a:spcBef>
                <a:spcPts val="0"/>
              </a:spcBef>
              <a:buNone/>
            </a:pPr>
            <a:r>
              <a:rPr lang="en-US" sz="1800" dirty="0" smtClean="0">
                <a:solidFill>
                  <a:srgbClr val="FF0000"/>
                </a:solidFill>
              </a:rPr>
              <a:t>Enter details of 2 Employee</a:t>
            </a:r>
          </a:p>
          <a:p>
            <a:pPr>
              <a:lnSpc>
                <a:spcPct val="110000"/>
              </a:lnSpc>
              <a:spcBef>
                <a:spcPts val="0"/>
              </a:spcBef>
              <a:buNone/>
            </a:pPr>
            <a:r>
              <a:rPr lang="en-US" sz="1800" dirty="0" smtClean="0"/>
              <a:t>	 Enter Employee Id : 102                </a:t>
            </a:r>
          </a:p>
          <a:p>
            <a:pPr>
              <a:lnSpc>
                <a:spcPct val="110000"/>
              </a:lnSpc>
              <a:spcBef>
                <a:spcPts val="0"/>
              </a:spcBef>
              <a:buNone/>
            </a:pPr>
            <a:r>
              <a:rPr lang="en-US" sz="1800" dirty="0" smtClean="0"/>
              <a:t>       Enter Employee Name : </a:t>
            </a:r>
            <a:r>
              <a:rPr lang="en-US" sz="1800" dirty="0" err="1" smtClean="0"/>
              <a:t>Mukesh</a:t>
            </a:r>
            <a:r>
              <a:rPr lang="en-US" sz="1800" dirty="0" smtClean="0"/>
              <a:t>                          Enter Employee Age : 31                        </a:t>
            </a:r>
          </a:p>
          <a:p>
            <a:pPr>
              <a:lnSpc>
                <a:spcPct val="110000"/>
              </a:lnSpc>
              <a:spcBef>
                <a:spcPts val="0"/>
              </a:spcBef>
              <a:buNone/>
            </a:pPr>
            <a:r>
              <a:rPr lang="en-US" sz="1800" dirty="0" smtClean="0"/>
              <a:t> 	Enter Employee Salary : 51000</a:t>
            </a:r>
          </a:p>
          <a:p>
            <a:pPr>
              <a:lnSpc>
                <a:spcPct val="110000"/>
              </a:lnSpc>
              <a:spcBef>
                <a:spcPts val="0"/>
              </a:spcBef>
              <a:buNone/>
            </a:pPr>
            <a:endParaRPr lang="en-US" sz="1800" dirty="0" smtClean="0"/>
          </a:p>
          <a:p>
            <a:pPr>
              <a:lnSpc>
                <a:spcPct val="110000"/>
              </a:lnSpc>
              <a:spcBef>
                <a:spcPts val="0"/>
              </a:spcBef>
              <a:buNone/>
            </a:pPr>
            <a:endParaRPr lang="en-US" sz="1800" dirty="0" smtClean="0"/>
          </a:p>
          <a:p>
            <a:pPr>
              <a:lnSpc>
                <a:spcPct val="110000"/>
              </a:lnSpc>
              <a:spcBef>
                <a:spcPts val="0"/>
              </a:spcBef>
              <a:buNone/>
            </a:pP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Array within Structure</a:t>
            </a:r>
            <a:br>
              <a:rPr lang="en-US" b="1" dirty="0" smtClean="0"/>
            </a:br>
            <a:endParaRPr lang="en-US" dirty="0"/>
          </a:p>
        </p:txBody>
      </p:sp>
      <p:sp>
        <p:nvSpPr>
          <p:cNvPr id="3" name="Content Placeholder 2"/>
          <p:cNvSpPr>
            <a:spLocks noGrp="1"/>
          </p:cNvSpPr>
          <p:nvPr>
            <p:ph idx="1"/>
          </p:nvPr>
        </p:nvSpPr>
        <p:spPr>
          <a:xfrm>
            <a:off x="457200" y="1524000"/>
            <a:ext cx="8229600" cy="4800600"/>
          </a:xfrm>
        </p:spPr>
        <p:txBody>
          <a:bodyPr/>
          <a:lstStyle/>
          <a:p>
            <a:pPr>
              <a:buNone/>
            </a:pPr>
            <a:r>
              <a:rPr lang="en-US" dirty="0" smtClean="0"/>
              <a:t>A structure member can be an array</a:t>
            </a:r>
          </a:p>
          <a:p>
            <a:pPr>
              <a:buNone/>
            </a:pPr>
            <a:r>
              <a:rPr lang="en-US" b="1" dirty="0" smtClean="0"/>
              <a:t>Syntax for array within structure</a:t>
            </a:r>
          </a:p>
          <a:p>
            <a:pPr>
              <a:buNone/>
            </a:pPr>
            <a:r>
              <a:rPr lang="en-US" dirty="0" smtClean="0"/>
              <a:t>struct </a:t>
            </a:r>
            <a:r>
              <a:rPr lang="en-US" dirty="0" err="1" smtClean="0"/>
              <a:t>struct</a:t>
            </a:r>
            <a:r>
              <a:rPr lang="en-US" dirty="0" smtClean="0"/>
              <a:t>-name          </a:t>
            </a:r>
          </a:p>
          <a:p>
            <a:pPr>
              <a:buNone/>
            </a:pPr>
            <a:r>
              <a:rPr lang="en-US" dirty="0" smtClean="0"/>
              <a:t>    {                  </a:t>
            </a:r>
          </a:p>
          <a:p>
            <a:pPr>
              <a:buNone/>
            </a:pPr>
            <a:r>
              <a:rPr lang="en-US" dirty="0" smtClean="0"/>
              <a:t>   		</a:t>
            </a:r>
            <a:r>
              <a:rPr lang="en-US" dirty="0" err="1" smtClean="0"/>
              <a:t>datatype</a:t>
            </a:r>
            <a:r>
              <a:rPr lang="en-US" dirty="0" smtClean="0"/>
              <a:t> var1;                    // normal variable                     	</a:t>
            </a:r>
            <a:r>
              <a:rPr lang="en-US" dirty="0" err="1" smtClean="0"/>
              <a:t>datatype</a:t>
            </a:r>
            <a:r>
              <a:rPr lang="en-US" dirty="0" smtClean="0"/>
              <a:t> array [size];          // array variable                     	- - - - - - - - - -                    </a:t>
            </a:r>
          </a:p>
          <a:p>
            <a:pPr>
              <a:buNone/>
            </a:pPr>
            <a:r>
              <a:rPr lang="en-US" dirty="0" smtClean="0"/>
              <a:t>        	</a:t>
            </a:r>
            <a:r>
              <a:rPr lang="en-US" dirty="0" err="1" smtClean="0"/>
              <a:t>datatype</a:t>
            </a:r>
            <a:r>
              <a:rPr lang="en-US" dirty="0" smtClean="0"/>
              <a:t> </a:t>
            </a:r>
            <a:r>
              <a:rPr lang="en-US" dirty="0" err="1" smtClean="0"/>
              <a:t>varN</a:t>
            </a:r>
            <a:r>
              <a:rPr lang="en-US" dirty="0" smtClean="0"/>
              <a:t>;             </a:t>
            </a:r>
          </a:p>
          <a:p>
            <a:pPr>
              <a:buNone/>
            </a:pPr>
            <a:r>
              <a:rPr lang="en-US" dirty="0" smtClean="0"/>
              <a:t> };              </a:t>
            </a:r>
          </a:p>
          <a:p>
            <a:pPr>
              <a:buNone/>
            </a:pPr>
            <a:r>
              <a:rPr lang="en-US" dirty="0" smtClean="0"/>
              <a:t> struct struct-name obj;</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2425"/>
            <a:ext cx="8229600" cy="457200"/>
          </a:xfrm>
        </p:spPr>
        <p:txBody>
          <a:bodyPr>
            <a:normAutofit fontScale="90000"/>
          </a:bodyPr>
          <a:lstStyle/>
          <a:p>
            <a:r>
              <a:rPr lang="en-US" b="1" dirty="0" smtClean="0"/>
              <a:t>Example for array within structure</a:t>
            </a:r>
            <a:endParaRPr lang="en-US" dirty="0"/>
          </a:p>
        </p:txBody>
      </p:sp>
      <p:sp>
        <p:nvSpPr>
          <p:cNvPr id="3" name="Content Placeholder 2"/>
          <p:cNvSpPr>
            <a:spLocks noGrp="1"/>
          </p:cNvSpPr>
          <p:nvPr>
            <p:ph sz="half" idx="1"/>
          </p:nvPr>
        </p:nvSpPr>
        <p:spPr>
          <a:xfrm>
            <a:off x="228600" y="990600"/>
            <a:ext cx="4267200" cy="5364325"/>
          </a:xfrm>
        </p:spPr>
        <p:txBody>
          <a:bodyPr>
            <a:normAutofit/>
          </a:bodyPr>
          <a:lstStyle/>
          <a:p>
            <a:pPr>
              <a:buNone/>
            </a:pPr>
            <a:r>
              <a:rPr lang="en-US" sz="1800" dirty="0" smtClean="0"/>
              <a:t>struct Student   </a:t>
            </a:r>
          </a:p>
          <a:p>
            <a:pPr>
              <a:buNone/>
            </a:pPr>
            <a:r>
              <a:rPr lang="en-US" sz="1800" dirty="0" smtClean="0"/>
              <a:t>    {            </a:t>
            </a:r>
          </a:p>
          <a:p>
            <a:pPr>
              <a:buNone/>
            </a:pPr>
            <a:r>
              <a:rPr lang="en-US" sz="1800" dirty="0" smtClean="0"/>
              <a:t>  </a:t>
            </a:r>
            <a:r>
              <a:rPr lang="en-US" sz="1800" dirty="0" err="1" smtClean="0"/>
              <a:t>int</a:t>
            </a:r>
            <a:r>
              <a:rPr lang="en-US" sz="1800" dirty="0" smtClean="0"/>
              <a:t> Roll;     </a:t>
            </a:r>
          </a:p>
          <a:p>
            <a:pPr>
              <a:buNone/>
            </a:pPr>
            <a:r>
              <a:rPr lang="en-US" sz="1800" dirty="0" smtClean="0"/>
              <a:t>  char Name[25];           </a:t>
            </a:r>
          </a:p>
          <a:p>
            <a:pPr>
              <a:buNone/>
            </a:pPr>
            <a:r>
              <a:rPr lang="en-US" sz="1800" dirty="0" smtClean="0"/>
              <a:t>   </a:t>
            </a:r>
            <a:r>
              <a:rPr lang="en-US" sz="1800" dirty="0" err="1" smtClean="0"/>
              <a:t>int</a:t>
            </a:r>
            <a:r>
              <a:rPr lang="en-US" sz="1800" dirty="0" smtClean="0"/>
              <a:t> Marks[3];   </a:t>
            </a:r>
            <a:r>
              <a:rPr lang="en-US" sz="1400" dirty="0" smtClean="0"/>
              <a:t>//Statement 1 : array of marks            </a:t>
            </a:r>
          </a:p>
          <a:p>
            <a:pPr>
              <a:buNone/>
            </a:pPr>
            <a:r>
              <a:rPr lang="en-US" sz="1800" dirty="0" smtClean="0"/>
              <a:t>   </a:t>
            </a:r>
            <a:r>
              <a:rPr lang="en-US" sz="1800" dirty="0" err="1" smtClean="0"/>
              <a:t>int</a:t>
            </a:r>
            <a:r>
              <a:rPr lang="en-US" sz="1800" dirty="0" smtClean="0"/>
              <a:t> Total;            </a:t>
            </a:r>
          </a:p>
          <a:p>
            <a:pPr>
              <a:buNone/>
            </a:pPr>
            <a:r>
              <a:rPr lang="en-US" sz="1800" dirty="0" smtClean="0"/>
              <a:t>   float </a:t>
            </a:r>
            <a:r>
              <a:rPr lang="en-US" sz="1800" dirty="0" err="1" smtClean="0"/>
              <a:t>Avg</a:t>
            </a:r>
            <a:r>
              <a:rPr lang="en-US" sz="1800" dirty="0" smtClean="0"/>
              <a:t>;     </a:t>
            </a:r>
          </a:p>
          <a:p>
            <a:pPr>
              <a:buNone/>
            </a:pPr>
            <a:r>
              <a:rPr lang="en-US" sz="1800" dirty="0" smtClean="0"/>
              <a:t>  };</a:t>
            </a:r>
          </a:p>
          <a:p>
            <a:pPr>
              <a:buNone/>
            </a:pPr>
            <a:r>
              <a:rPr lang="en-US" sz="1800" dirty="0" smtClean="0"/>
              <a:t>void main()     </a:t>
            </a:r>
          </a:p>
          <a:p>
            <a:pPr>
              <a:buNone/>
            </a:pPr>
            <a:r>
              <a:rPr lang="en-US" sz="1800" dirty="0" smtClean="0"/>
              <a:t>  {           </a:t>
            </a:r>
          </a:p>
          <a:p>
            <a:pPr>
              <a:buNone/>
            </a:pPr>
            <a:r>
              <a:rPr lang="en-US" sz="1800" dirty="0" smtClean="0"/>
              <a:t>   </a:t>
            </a:r>
            <a:r>
              <a:rPr lang="en-US" sz="1800" dirty="0" err="1" smtClean="0"/>
              <a:t>int</a:t>
            </a:r>
            <a:r>
              <a:rPr lang="en-US" sz="1800" dirty="0" smtClean="0"/>
              <a:t> </a:t>
            </a:r>
            <a:r>
              <a:rPr lang="en-US" sz="1800" dirty="0" err="1" smtClean="0"/>
              <a:t>i</a:t>
            </a:r>
            <a:r>
              <a:rPr lang="en-US" sz="1800" dirty="0" smtClean="0"/>
              <a:t>;         </a:t>
            </a:r>
          </a:p>
          <a:p>
            <a:pPr>
              <a:buNone/>
            </a:pPr>
            <a:r>
              <a:rPr lang="en-US" sz="1800" dirty="0" smtClean="0"/>
              <a:t>     struct Student S;     </a:t>
            </a:r>
          </a:p>
          <a:p>
            <a:pPr>
              <a:buNone/>
            </a:pPr>
            <a:r>
              <a:rPr lang="en-US" sz="1800" dirty="0" smtClean="0"/>
              <a:t>     </a:t>
            </a:r>
            <a:r>
              <a:rPr lang="en-US" sz="1800" dirty="0" err="1" smtClean="0"/>
              <a:t>printf</a:t>
            </a:r>
            <a:r>
              <a:rPr lang="en-US" sz="1800" dirty="0" smtClean="0"/>
              <a:t>("\n\</a:t>
            </a:r>
            <a:r>
              <a:rPr lang="en-US" sz="1800" dirty="0" err="1" smtClean="0"/>
              <a:t>nEnter</a:t>
            </a:r>
            <a:r>
              <a:rPr lang="en-US" sz="1800" dirty="0" smtClean="0"/>
              <a:t> Student Roll : ");              </a:t>
            </a:r>
            <a:r>
              <a:rPr lang="en-US" sz="1800" dirty="0" err="1" smtClean="0"/>
              <a:t>scanf</a:t>
            </a:r>
            <a:r>
              <a:rPr lang="en-US" sz="1800" dirty="0" smtClean="0"/>
              <a:t>("%</a:t>
            </a:r>
            <a:r>
              <a:rPr lang="en-US" sz="1800" dirty="0" err="1" smtClean="0"/>
              <a:t>d",&amp;S.Roll</a:t>
            </a:r>
            <a:r>
              <a:rPr lang="en-US" sz="1800" dirty="0" smtClean="0"/>
              <a:t>);        </a:t>
            </a:r>
          </a:p>
          <a:p>
            <a:pPr>
              <a:buNone/>
            </a:pPr>
            <a:r>
              <a:rPr lang="en-US" sz="1800" dirty="0" smtClean="0"/>
              <a:t>     </a:t>
            </a:r>
            <a:r>
              <a:rPr lang="en-US" sz="1800" dirty="0" err="1" smtClean="0"/>
              <a:t>printf</a:t>
            </a:r>
            <a:r>
              <a:rPr lang="en-US" sz="1800" dirty="0" smtClean="0"/>
              <a:t>("\n\</a:t>
            </a:r>
            <a:r>
              <a:rPr lang="en-US" sz="1800" dirty="0" err="1" smtClean="0"/>
              <a:t>nEnter</a:t>
            </a:r>
            <a:r>
              <a:rPr lang="en-US" sz="1800" dirty="0" smtClean="0"/>
              <a:t> Student Name : ");              </a:t>
            </a:r>
            <a:r>
              <a:rPr lang="en-US" sz="1800" dirty="0" err="1" smtClean="0"/>
              <a:t>scanf</a:t>
            </a:r>
            <a:r>
              <a:rPr lang="en-US" sz="1800" dirty="0" smtClean="0"/>
              <a:t>("%</a:t>
            </a:r>
            <a:r>
              <a:rPr lang="en-US" sz="1800" dirty="0" err="1" smtClean="0"/>
              <a:t>s",&amp;S.Name</a:t>
            </a:r>
            <a:r>
              <a:rPr lang="en-US" sz="1800" dirty="0" smtClean="0"/>
              <a:t>); </a:t>
            </a:r>
          </a:p>
          <a:p>
            <a:pPr>
              <a:buNone/>
            </a:pPr>
            <a:endParaRPr lang="en-US" sz="1800" dirty="0"/>
          </a:p>
        </p:txBody>
      </p:sp>
      <p:sp>
        <p:nvSpPr>
          <p:cNvPr id="4" name="Content Placeholder 3"/>
          <p:cNvSpPr>
            <a:spLocks noGrp="1"/>
          </p:cNvSpPr>
          <p:nvPr>
            <p:ph sz="half" idx="2"/>
          </p:nvPr>
        </p:nvSpPr>
        <p:spPr>
          <a:xfrm>
            <a:off x="4572000" y="838200"/>
            <a:ext cx="4114800" cy="5516725"/>
          </a:xfrm>
        </p:spPr>
        <p:txBody>
          <a:bodyPr/>
          <a:lstStyle/>
          <a:p>
            <a:pPr>
              <a:buNone/>
            </a:pPr>
            <a:r>
              <a:rPr lang="en-US" sz="1800" dirty="0" err="1" smtClean="0"/>
              <a:t>S.Total</a:t>
            </a:r>
            <a:r>
              <a:rPr lang="en-US" sz="1800" dirty="0" smtClean="0"/>
              <a:t> = 0;</a:t>
            </a:r>
          </a:p>
          <a:p>
            <a:pPr>
              <a:buNone/>
            </a:pPr>
            <a:r>
              <a:rPr lang="en-US" sz="1800" dirty="0" smtClean="0"/>
              <a:t>for(</a:t>
            </a:r>
            <a:r>
              <a:rPr lang="en-US" sz="1800" dirty="0" err="1" smtClean="0"/>
              <a:t>i</a:t>
            </a:r>
            <a:r>
              <a:rPr lang="en-US" sz="1800" dirty="0" smtClean="0"/>
              <a:t>=0;i&lt;3;i++)          </a:t>
            </a:r>
          </a:p>
          <a:p>
            <a:pPr>
              <a:buNone/>
            </a:pPr>
            <a:r>
              <a:rPr lang="en-US" sz="1800" dirty="0" smtClean="0"/>
              <a:t>    {                    </a:t>
            </a:r>
          </a:p>
          <a:p>
            <a:pPr>
              <a:buNone/>
            </a:pPr>
            <a:r>
              <a:rPr lang="en-US" sz="1800" dirty="0" smtClean="0"/>
              <a:t>	 </a:t>
            </a:r>
            <a:r>
              <a:rPr lang="en-US" sz="1800" dirty="0" err="1" smtClean="0"/>
              <a:t>printf</a:t>
            </a:r>
            <a:r>
              <a:rPr lang="en-US" sz="1800" dirty="0" smtClean="0"/>
              <a:t>("\n\</a:t>
            </a:r>
            <a:r>
              <a:rPr lang="en-US" sz="1800" dirty="0" err="1" smtClean="0"/>
              <a:t>nEnter</a:t>
            </a:r>
            <a:r>
              <a:rPr lang="en-US" sz="1800" dirty="0" smtClean="0"/>
              <a:t> Marks %d : ",i+1);                         </a:t>
            </a:r>
            <a:r>
              <a:rPr lang="en-US" sz="1800" dirty="0" err="1" smtClean="0"/>
              <a:t>scanf</a:t>
            </a:r>
            <a:r>
              <a:rPr lang="en-US" sz="1800" dirty="0" smtClean="0"/>
              <a:t>("%</a:t>
            </a:r>
            <a:r>
              <a:rPr lang="en-US" sz="1800" dirty="0" err="1" smtClean="0"/>
              <a:t>d",&amp;S.Marks</a:t>
            </a:r>
            <a:r>
              <a:rPr lang="en-US" sz="1800" dirty="0" smtClean="0"/>
              <a:t>[</a:t>
            </a:r>
            <a:r>
              <a:rPr lang="en-US" sz="1800" dirty="0" err="1" smtClean="0"/>
              <a:t>i</a:t>
            </a:r>
            <a:r>
              <a:rPr lang="en-US" sz="1800" dirty="0" smtClean="0"/>
              <a:t>]);                    </a:t>
            </a:r>
            <a:r>
              <a:rPr lang="en-US" sz="1800" dirty="0" err="1" smtClean="0"/>
              <a:t>S.Total</a:t>
            </a:r>
            <a:r>
              <a:rPr lang="en-US" sz="1800" dirty="0" smtClean="0"/>
              <a:t> = </a:t>
            </a:r>
            <a:r>
              <a:rPr lang="en-US" sz="1800" dirty="0" err="1" smtClean="0"/>
              <a:t>S.Total</a:t>
            </a:r>
            <a:r>
              <a:rPr lang="en-US" sz="1800" dirty="0" smtClean="0"/>
              <a:t> + </a:t>
            </a:r>
            <a:r>
              <a:rPr lang="en-US" sz="1800" dirty="0" err="1" smtClean="0"/>
              <a:t>S.Marks</a:t>
            </a:r>
            <a:r>
              <a:rPr lang="en-US" sz="1800" dirty="0" smtClean="0"/>
              <a:t>[</a:t>
            </a:r>
            <a:r>
              <a:rPr lang="en-US" sz="1800" dirty="0" err="1" smtClean="0"/>
              <a:t>i</a:t>
            </a:r>
            <a:r>
              <a:rPr lang="en-US" sz="1800" dirty="0" smtClean="0"/>
              <a:t>];              }</a:t>
            </a:r>
          </a:p>
          <a:p>
            <a:pPr>
              <a:buNone/>
            </a:pPr>
            <a:r>
              <a:rPr lang="en-US" sz="1800" dirty="0" err="1" smtClean="0"/>
              <a:t>S.Avg</a:t>
            </a:r>
            <a:r>
              <a:rPr lang="en-US" sz="1800" dirty="0" smtClean="0"/>
              <a:t> = </a:t>
            </a:r>
            <a:r>
              <a:rPr lang="en-US" sz="1800" dirty="0" err="1" smtClean="0"/>
              <a:t>S.Total</a:t>
            </a:r>
            <a:r>
              <a:rPr lang="en-US" sz="1800" dirty="0" smtClean="0"/>
              <a:t> / 3;</a:t>
            </a:r>
          </a:p>
          <a:p>
            <a:pPr>
              <a:buNone/>
            </a:pPr>
            <a:r>
              <a:rPr lang="en-US" sz="1800" dirty="0" err="1" smtClean="0"/>
              <a:t>printf</a:t>
            </a:r>
            <a:r>
              <a:rPr lang="en-US" sz="1800" dirty="0" smtClean="0"/>
              <a:t>("\</a:t>
            </a:r>
            <a:r>
              <a:rPr lang="en-US" sz="1800" dirty="0" err="1" smtClean="0"/>
              <a:t>nRoll</a:t>
            </a:r>
            <a:r>
              <a:rPr lang="en-US" sz="1800" dirty="0" smtClean="0"/>
              <a:t> : %</a:t>
            </a:r>
            <a:r>
              <a:rPr lang="en-US" sz="1800" dirty="0" err="1" smtClean="0"/>
              <a:t>d",S.Roll</a:t>
            </a:r>
            <a:r>
              <a:rPr lang="en-US" sz="1800" dirty="0" smtClean="0"/>
              <a:t>);            </a:t>
            </a:r>
            <a:r>
              <a:rPr lang="en-US" sz="1800" dirty="0" err="1" smtClean="0"/>
              <a:t>printf</a:t>
            </a:r>
            <a:r>
              <a:rPr lang="en-US" sz="1800" dirty="0" smtClean="0"/>
              <a:t>("\</a:t>
            </a:r>
            <a:r>
              <a:rPr lang="en-US" sz="1800" dirty="0" err="1" smtClean="0"/>
              <a:t>nName</a:t>
            </a:r>
            <a:r>
              <a:rPr lang="en-US" sz="1800" dirty="0" smtClean="0"/>
              <a:t> : %</a:t>
            </a:r>
            <a:r>
              <a:rPr lang="en-US" sz="1800" dirty="0" err="1" smtClean="0"/>
              <a:t>s",S.Name</a:t>
            </a:r>
            <a:r>
              <a:rPr lang="en-US" sz="1800" dirty="0" smtClean="0"/>
              <a:t>);             </a:t>
            </a:r>
            <a:r>
              <a:rPr lang="en-US" sz="1800" dirty="0" err="1" smtClean="0"/>
              <a:t>printf</a:t>
            </a:r>
            <a:r>
              <a:rPr lang="en-US" sz="1800" dirty="0" smtClean="0"/>
              <a:t>("\</a:t>
            </a:r>
            <a:r>
              <a:rPr lang="en-US" sz="1800" dirty="0" err="1" smtClean="0"/>
              <a:t>nTotal</a:t>
            </a:r>
            <a:r>
              <a:rPr lang="en-US" sz="1800" dirty="0" smtClean="0"/>
              <a:t> : %</a:t>
            </a:r>
            <a:r>
              <a:rPr lang="en-US" sz="1800" dirty="0" err="1" smtClean="0"/>
              <a:t>d",S.Total</a:t>
            </a:r>
            <a:r>
              <a:rPr lang="en-US" sz="1800" dirty="0" smtClean="0"/>
              <a:t>);             </a:t>
            </a:r>
            <a:r>
              <a:rPr lang="en-US" sz="1800" dirty="0" err="1" smtClean="0"/>
              <a:t>printf</a:t>
            </a:r>
            <a:r>
              <a:rPr lang="en-US" sz="1800" dirty="0" smtClean="0"/>
              <a:t>("\</a:t>
            </a:r>
            <a:r>
              <a:rPr lang="en-US" sz="1800" dirty="0" err="1" smtClean="0"/>
              <a:t>nAverage</a:t>
            </a:r>
            <a:r>
              <a:rPr lang="en-US" sz="1800" dirty="0" smtClean="0"/>
              <a:t> : %</a:t>
            </a:r>
            <a:r>
              <a:rPr lang="en-US" sz="1800" dirty="0" err="1" smtClean="0"/>
              <a:t>f",S.Avg</a:t>
            </a:r>
            <a:r>
              <a:rPr lang="en-US" sz="1800" dirty="0" smtClean="0"/>
              <a:t>);</a:t>
            </a:r>
          </a:p>
          <a:p>
            <a:pPr>
              <a:buNone/>
            </a:pPr>
            <a:r>
              <a:rPr lang="en-US" sz="1800" dirty="0" smtClean="0"/>
              <a:t>}</a:t>
            </a:r>
          </a:p>
          <a:p>
            <a:pPr>
              <a:buNone/>
            </a:pPr>
            <a:endParaRPr lang="en-US" sz="1800"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4020312"/>
          </a:xfrm>
        </p:spPr>
        <p:txBody>
          <a:bodyPr>
            <a:normAutofit/>
          </a:bodyPr>
          <a:lstStyle/>
          <a:p>
            <a:r>
              <a:rPr lang="en-US" sz="2400" dirty="0" smtClean="0">
                <a:solidFill>
                  <a:srgbClr val="FF0000"/>
                </a:solidFill>
                <a:latin typeface="Arial"/>
              </a:rPr>
              <a:t>Output : </a:t>
            </a:r>
            <a:r>
              <a:rPr lang="en-US" sz="2400" dirty="0" smtClean="0">
                <a:solidFill>
                  <a:srgbClr val="333333"/>
                </a:solidFill>
                <a:latin typeface="Arial"/>
              </a:rPr>
              <a:t>           </a:t>
            </a:r>
            <a:br>
              <a:rPr lang="en-US" sz="2400" dirty="0" smtClean="0">
                <a:solidFill>
                  <a:srgbClr val="333333"/>
                </a:solidFill>
                <a:latin typeface="Arial"/>
              </a:rPr>
            </a:br>
            <a:r>
              <a:rPr lang="en-US" sz="2400" dirty="0" smtClean="0">
                <a:solidFill>
                  <a:srgbClr val="333333"/>
                </a:solidFill>
                <a:latin typeface="Arial"/>
              </a:rPr>
              <a:t>   Enter Student Roll : 10    </a:t>
            </a:r>
            <a:br>
              <a:rPr lang="en-US" sz="2400" dirty="0" smtClean="0">
                <a:solidFill>
                  <a:srgbClr val="333333"/>
                </a:solidFill>
                <a:latin typeface="Arial"/>
              </a:rPr>
            </a:br>
            <a:r>
              <a:rPr lang="en-US" sz="2400" dirty="0" smtClean="0">
                <a:solidFill>
                  <a:srgbClr val="333333"/>
                </a:solidFill>
                <a:latin typeface="Arial"/>
              </a:rPr>
              <a:t>   Enter Student Name : Kumar           </a:t>
            </a:r>
            <a:br>
              <a:rPr lang="en-US" sz="2400" dirty="0" smtClean="0">
                <a:solidFill>
                  <a:srgbClr val="333333"/>
                </a:solidFill>
                <a:latin typeface="Arial"/>
              </a:rPr>
            </a:br>
            <a:r>
              <a:rPr lang="en-US" sz="2400" dirty="0" smtClean="0">
                <a:solidFill>
                  <a:srgbClr val="333333"/>
                </a:solidFill>
                <a:latin typeface="Arial"/>
              </a:rPr>
              <a:t>   Enter Marks 1 : 78          </a:t>
            </a:r>
            <a:br>
              <a:rPr lang="en-US" sz="2400" dirty="0" smtClean="0">
                <a:solidFill>
                  <a:srgbClr val="333333"/>
                </a:solidFill>
                <a:latin typeface="Arial"/>
              </a:rPr>
            </a:br>
            <a:r>
              <a:rPr lang="en-US" sz="2400" dirty="0" smtClean="0">
                <a:solidFill>
                  <a:srgbClr val="333333"/>
                </a:solidFill>
                <a:latin typeface="Arial"/>
              </a:rPr>
              <a:t>   Enter Marks 2 : 89           </a:t>
            </a:r>
            <a:br>
              <a:rPr lang="en-US" sz="2400" dirty="0" smtClean="0">
                <a:solidFill>
                  <a:srgbClr val="333333"/>
                </a:solidFill>
                <a:latin typeface="Arial"/>
              </a:rPr>
            </a:br>
            <a:r>
              <a:rPr lang="en-US" sz="2400" dirty="0" smtClean="0">
                <a:solidFill>
                  <a:srgbClr val="333333"/>
                </a:solidFill>
                <a:latin typeface="Arial"/>
              </a:rPr>
              <a:t>   Enter Marks 3 : 56          </a:t>
            </a:r>
            <a:br>
              <a:rPr lang="en-US" sz="2400" dirty="0" smtClean="0">
                <a:solidFill>
                  <a:srgbClr val="333333"/>
                </a:solidFill>
                <a:latin typeface="Arial"/>
              </a:rPr>
            </a:br>
            <a:r>
              <a:rPr lang="en-US" sz="2400" dirty="0" smtClean="0">
                <a:solidFill>
                  <a:srgbClr val="333333"/>
                </a:solidFill>
                <a:latin typeface="Arial"/>
              </a:rPr>
              <a:t>   Roll : 10           </a:t>
            </a:r>
            <a:br>
              <a:rPr lang="en-US" sz="2400" dirty="0" smtClean="0">
                <a:solidFill>
                  <a:srgbClr val="333333"/>
                </a:solidFill>
                <a:latin typeface="Arial"/>
              </a:rPr>
            </a:br>
            <a:r>
              <a:rPr lang="en-US" sz="2400" dirty="0" smtClean="0">
                <a:solidFill>
                  <a:srgbClr val="333333"/>
                </a:solidFill>
                <a:latin typeface="Arial"/>
              </a:rPr>
              <a:t>   Name : Kumar     </a:t>
            </a:r>
            <a:br>
              <a:rPr lang="en-US" sz="2400" dirty="0" smtClean="0">
                <a:solidFill>
                  <a:srgbClr val="333333"/>
                </a:solidFill>
                <a:latin typeface="Arial"/>
              </a:rPr>
            </a:br>
            <a:r>
              <a:rPr lang="en-US" sz="2400" dirty="0" smtClean="0">
                <a:solidFill>
                  <a:srgbClr val="333333"/>
                </a:solidFill>
                <a:latin typeface="Arial"/>
              </a:rPr>
              <a:t>   Total : 223         </a:t>
            </a:r>
            <a:br>
              <a:rPr lang="en-US" sz="2400" dirty="0" smtClean="0">
                <a:solidFill>
                  <a:srgbClr val="333333"/>
                </a:solidFill>
                <a:latin typeface="Arial"/>
              </a:rPr>
            </a:br>
            <a:r>
              <a:rPr lang="en-US" sz="2400" dirty="0" smtClean="0">
                <a:solidFill>
                  <a:srgbClr val="333333"/>
                </a:solidFill>
                <a:latin typeface="Arial"/>
              </a:rPr>
              <a:t>    Average : 74.00000</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876800" cy="667512"/>
          </a:xfrm>
        </p:spPr>
        <p:txBody>
          <a:bodyPr>
            <a:normAutofit fontScale="90000"/>
          </a:bodyPr>
          <a:lstStyle/>
          <a:p>
            <a:r>
              <a:rPr lang="en-US" dirty="0" smtClean="0"/>
              <a:t>Complex Structures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dirty="0" smtClean="0"/>
              <a:t>If a structure contains at least an </a:t>
            </a:r>
            <a:r>
              <a:rPr lang="en-US" dirty="0" smtClean="0">
                <a:hlinkClick r:id="rId2" tooltip="C Array"/>
              </a:rPr>
              <a:t>array</a:t>
            </a:r>
            <a:r>
              <a:rPr lang="en-US" dirty="0" smtClean="0"/>
              <a:t> or a structure, it is called a </a:t>
            </a:r>
            <a:r>
              <a:rPr lang="en-US" i="1" dirty="0" smtClean="0"/>
              <a:t>complex structure</a:t>
            </a:r>
            <a:r>
              <a:rPr lang="en-US" dirty="0" smtClean="0"/>
              <a:t>. The structure that contains only scalar  variables is called simple structure e.g., </a:t>
            </a:r>
            <a:r>
              <a:rPr lang="en-US" i="1" dirty="0" smtClean="0"/>
              <a:t>address</a:t>
            </a:r>
            <a:r>
              <a:rPr lang="en-US" dirty="0" smtClean="0"/>
              <a:t> structure is a simple structure.</a:t>
            </a:r>
          </a:p>
          <a:p>
            <a:pPr fontAlgn="base">
              <a:buNone/>
            </a:pPr>
            <a:r>
              <a:rPr lang="en-US" dirty="0" smtClean="0"/>
              <a:t>We can define a complex structure called customer that contains address structure as follows:</a:t>
            </a:r>
          </a:p>
          <a:p>
            <a:pPr fontAlgn="base">
              <a:buNone/>
            </a:pPr>
            <a:r>
              <a:rPr lang="en-US" b="1" dirty="0" smtClean="0"/>
              <a:t>struct</a:t>
            </a:r>
            <a:r>
              <a:rPr lang="en-US" dirty="0" smtClean="0"/>
              <a:t> customer</a:t>
            </a:r>
          </a:p>
          <a:p>
            <a:pPr fontAlgn="base">
              <a:buNone/>
            </a:pPr>
            <a:r>
              <a:rPr lang="en-US" dirty="0" smtClean="0"/>
              <a:t>{</a:t>
            </a:r>
          </a:p>
          <a:p>
            <a:pPr fontAlgn="base">
              <a:buNone/>
            </a:pPr>
            <a:r>
              <a:rPr lang="en-US" dirty="0" smtClean="0"/>
              <a:t>  </a:t>
            </a:r>
            <a:r>
              <a:rPr lang="en-US" b="1" dirty="0" smtClean="0"/>
              <a:t>char</a:t>
            </a:r>
            <a:r>
              <a:rPr lang="en-US" dirty="0" smtClean="0"/>
              <a:t> name[50];</a:t>
            </a:r>
          </a:p>
          <a:p>
            <a:pPr fontAlgn="base">
              <a:buNone/>
            </a:pPr>
            <a:r>
              <a:rPr lang="en-US" dirty="0" smtClean="0"/>
              <a:t>  structure address </a:t>
            </a:r>
            <a:r>
              <a:rPr lang="en-US" dirty="0" err="1" smtClean="0"/>
              <a:t>billing_addr</a:t>
            </a:r>
            <a:r>
              <a:rPr lang="en-US" dirty="0" smtClean="0"/>
              <a:t>;</a:t>
            </a:r>
          </a:p>
          <a:p>
            <a:pPr fontAlgn="base">
              <a:buNone/>
            </a:pPr>
            <a:r>
              <a:rPr lang="en-US" dirty="0" smtClean="0"/>
              <a:t>  structure address </a:t>
            </a:r>
            <a:r>
              <a:rPr lang="en-US" dirty="0" err="1" smtClean="0"/>
              <a:t>shipping_addr</a:t>
            </a:r>
            <a:r>
              <a:rPr lang="en-US" dirty="0" smtClean="0"/>
              <a:t>;</a:t>
            </a:r>
          </a:p>
          <a:p>
            <a:pPr fontAlgn="base">
              <a:buNone/>
            </a:pP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solidFill>
                  <a:srgbClr val="FF0000"/>
                </a:solidFill>
              </a:rPr>
              <a:t>Structures and Functions</a:t>
            </a:r>
            <a:endParaRPr lang="en-US"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a:bodyPr>
          <a:lstStyle/>
          <a:p>
            <a:pPr algn="just" fontAlgn="base"/>
            <a:r>
              <a:rPr lang="en-US" dirty="0" smtClean="0"/>
              <a:t>A structure can be passed to any function from main function or from any sub function.</a:t>
            </a:r>
          </a:p>
          <a:p>
            <a:pPr algn="just" fontAlgn="base"/>
            <a:r>
              <a:rPr lang="en-US" dirty="0" smtClean="0"/>
              <a:t>Structure definition will be available within the function only.</a:t>
            </a:r>
          </a:p>
          <a:p>
            <a:pPr algn="just" fontAlgn="base"/>
            <a:r>
              <a:rPr lang="en-US" dirty="0" smtClean="0"/>
              <a:t>It won’t be available to other functions unless it is passed to those functions by value or by address(reference).</a:t>
            </a:r>
          </a:p>
          <a:p>
            <a:pPr algn="just" fontAlgn="base"/>
            <a:r>
              <a:rPr lang="en-US" dirty="0" smtClean="0"/>
              <a:t>Else, we have to declare structure variable as global variable. That means, structure variable should be declared outside the main function. So, this structure will be visible to all the functions in a C program.</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00" y="1812546"/>
            <a:ext cx="8305800" cy="1947706"/>
          </a:xfrm>
        </p:spPr>
        <p:txBody>
          <a:bodyPr>
            <a:normAutofit/>
          </a:bodyPr>
          <a:lstStyle/>
          <a:p>
            <a:pPr algn="ctr"/>
            <a:r>
              <a:rPr lang="en-US" sz="4800" b="1" dirty="0" smtClean="0">
                <a:ln w="10541" cmpd="sng">
                  <a:solidFill>
                    <a:schemeClr val="accent1">
                      <a:shade val="88000"/>
                      <a:satMod val="110000"/>
                    </a:schemeClr>
                  </a:solidFill>
                  <a:prstDash val="solid"/>
                </a:ln>
                <a:solidFill>
                  <a:srgbClr val="0070C0"/>
                </a:solidFill>
                <a:latin typeface="Times New Roman" pitchFamily="18" charset="0"/>
                <a:cs typeface="Times New Roman" pitchFamily="18" charset="0"/>
              </a:rPr>
              <a:t>STRUCTURES</a:t>
            </a: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r>
            <a:b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solidFill>
                  <a:srgbClr val="FF0000"/>
                </a:solidFill>
              </a:rPr>
              <a:t>PASSING STRUCTURE TO FUNCTION </a:t>
            </a:r>
            <a:r>
              <a:rPr lang="en-US" b="1" cap="all" dirty="0" smtClean="0">
                <a:solidFill>
                  <a:srgbClr val="FF0000"/>
                </a:solidFill>
              </a:rPr>
              <a:t/>
            </a:r>
            <a:br>
              <a:rPr lang="en-US" b="1" cap="all"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We can pass the structures to functions in 3 ways:</a:t>
            </a:r>
          </a:p>
          <a:p>
            <a:pPr>
              <a:buNone/>
            </a:pPr>
            <a:endParaRPr lang="en-US" dirty="0" smtClean="0"/>
          </a:p>
          <a:p>
            <a:pPr lvl="1">
              <a:lnSpc>
                <a:spcPct val="150000"/>
              </a:lnSpc>
            </a:pPr>
            <a:r>
              <a:rPr lang="en-US" dirty="0" smtClean="0"/>
              <a:t>Pass Individual Members</a:t>
            </a:r>
          </a:p>
          <a:p>
            <a:pPr lvl="1">
              <a:lnSpc>
                <a:spcPct val="150000"/>
              </a:lnSpc>
            </a:pPr>
            <a:r>
              <a:rPr lang="en-US" dirty="0" smtClean="0"/>
              <a:t>Passing Entire Structure</a:t>
            </a:r>
          </a:p>
          <a:p>
            <a:pPr lvl="1">
              <a:lnSpc>
                <a:spcPct val="150000"/>
              </a:lnSpc>
            </a:pPr>
            <a:r>
              <a:rPr lang="en-US" dirty="0" smtClean="0"/>
              <a:t>Passing the Address of the Structure</a:t>
            </a:r>
            <a:endParaRPr lang="en-US" dirty="0"/>
          </a:p>
        </p:txBody>
      </p:sp>
      <p:sp>
        <p:nvSpPr>
          <p:cNvPr id="4" name="Right Brace 3"/>
          <p:cNvSpPr/>
          <p:nvPr/>
        </p:nvSpPr>
        <p:spPr>
          <a:xfrm>
            <a:off x="4648200" y="3048000"/>
            <a:ext cx="4572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105400" y="3200400"/>
            <a:ext cx="1861279" cy="461665"/>
          </a:xfrm>
          <a:prstGeom prst="rect">
            <a:avLst/>
          </a:prstGeom>
          <a:noFill/>
        </p:spPr>
        <p:txBody>
          <a:bodyPr wrap="none" rtlCol="0">
            <a:spAutoFit/>
          </a:bodyPr>
          <a:lstStyle/>
          <a:p>
            <a:r>
              <a:rPr lang="en-US" sz="2400" dirty="0" smtClean="0">
                <a:solidFill>
                  <a:srgbClr val="0070C0"/>
                </a:solidFill>
              </a:rPr>
              <a:t>Call by value</a:t>
            </a:r>
            <a:endParaRPr lang="en-US" sz="2400" dirty="0">
              <a:solidFill>
                <a:srgbClr val="0070C0"/>
              </a:solidFill>
            </a:endParaRPr>
          </a:p>
        </p:txBody>
      </p:sp>
      <p:sp>
        <p:nvSpPr>
          <p:cNvPr id="6" name="Right Brace 5"/>
          <p:cNvSpPr/>
          <p:nvPr/>
        </p:nvSpPr>
        <p:spPr>
          <a:xfrm>
            <a:off x="6019800" y="4267200"/>
            <a:ext cx="3048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00800" y="4267200"/>
            <a:ext cx="2390206" cy="461665"/>
          </a:xfrm>
          <a:prstGeom prst="rect">
            <a:avLst/>
          </a:prstGeom>
          <a:noFill/>
        </p:spPr>
        <p:txBody>
          <a:bodyPr wrap="none" rtlCol="0">
            <a:spAutoFit/>
          </a:bodyPr>
          <a:lstStyle/>
          <a:p>
            <a:r>
              <a:rPr lang="en-US" sz="2400" dirty="0" smtClean="0">
                <a:solidFill>
                  <a:srgbClr val="0070C0"/>
                </a:solidFill>
              </a:rPr>
              <a:t>Call by reference</a:t>
            </a:r>
            <a:endParaRPr lang="en-US" sz="2400"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96112"/>
          </a:xfrm>
        </p:spPr>
        <p:txBody>
          <a:bodyPr>
            <a:normAutofit fontScale="90000"/>
          </a:bodyPr>
          <a:lstStyle/>
          <a:p>
            <a:r>
              <a:rPr lang="en-US" dirty="0" smtClean="0"/>
              <a:t/>
            </a:r>
            <a:br>
              <a:rPr lang="en-US" dirty="0" smtClean="0"/>
            </a:br>
            <a:r>
              <a:rPr lang="en-US" dirty="0" smtClean="0">
                <a:solidFill>
                  <a:srgbClr val="FF0000"/>
                </a:solidFill>
              </a:rPr>
              <a:t> Pass Individual Members</a:t>
            </a:r>
            <a:endParaRPr lang="en-US" dirty="0"/>
          </a:p>
        </p:txBody>
      </p:sp>
      <p:sp>
        <p:nvSpPr>
          <p:cNvPr id="3" name="Content Placeholder 2"/>
          <p:cNvSpPr>
            <a:spLocks noGrp="1"/>
          </p:cNvSpPr>
          <p:nvPr>
            <p:ph idx="1"/>
          </p:nvPr>
        </p:nvSpPr>
        <p:spPr>
          <a:xfrm>
            <a:off x="457200" y="1447800"/>
            <a:ext cx="8229600" cy="4953000"/>
          </a:xfrm>
        </p:spPr>
        <p:txBody>
          <a:bodyPr/>
          <a:lstStyle/>
          <a:p>
            <a:pPr algn="just"/>
            <a:r>
              <a:rPr lang="en-US" dirty="0" smtClean="0"/>
              <a:t>We can pass individual members to a function just like ordinary variables.</a:t>
            </a:r>
          </a:p>
          <a:p>
            <a:pPr algn="just"/>
            <a:r>
              <a:rPr lang="en-US" dirty="0" smtClean="0"/>
              <a:t>To pass any individual member of the structure to a function we must use the direct selection operation to refer to the individual members for the actual parameters.</a:t>
            </a:r>
          </a:p>
          <a:p>
            <a:pPr algn="just"/>
            <a:r>
              <a:rPr lang="en-US" dirty="0" smtClean="0"/>
              <a:t>The called program does not know if the two variables are ordinary variables or structure members.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normAutofit fontScale="90000"/>
          </a:bodyPr>
          <a:lstStyle/>
          <a:p>
            <a:r>
              <a:rPr lang="en-US" dirty="0" smtClean="0">
                <a:solidFill>
                  <a:srgbClr val="FF0000"/>
                </a:solidFill>
              </a:rPr>
              <a:t>Pass individual </a:t>
            </a:r>
            <a:r>
              <a:rPr lang="en-US" dirty="0" err="1" smtClean="0">
                <a:solidFill>
                  <a:srgbClr val="FF0000"/>
                </a:solidFill>
              </a:rPr>
              <a:t>members:Example</a:t>
            </a:r>
            <a:endParaRPr lang="en-US" dirty="0">
              <a:solidFill>
                <a:srgbClr val="FF0000"/>
              </a:solidFill>
            </a:endParaRPr>
          </a:p>
        </p:txBody>
      </p:sp>
      <p:sp>
        <p:nvSpPr>
          <p:cNvPr id="3" name="Content Placeholder 2"/>
          <p:cNvSpPr>
            <a:spLocks noGrp="1"/>
          </p:cNvSpPr>
          <p:nvPr>
            <p:ph sz="half" idx="1"/>
          </p:nvPr>
        </p:nvSpPr>
        <p:spPr>
          <a:xfrm>
            <a:off x="304800" y="1143000"/>
            <a:ext cx="4419600" cy="54102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err="1" smtClean="0"/>
              <a:t>struct</a:t>
            </a:r>
            <a:r>
              <a:rPr lang="en-US" dirty="0" smtClean="0"/>
              <a:t> student </a:t>
            </a:r>
          </a:p>
          <a:p>
            <a:pPr>
              <a:buNone/>
            </a:pPr>
            <a:r>
              <a:rPr lang="en-US" dirty="0" smtClean="0"/>
              <a:t> {</a:t>
            </a:r>
          </a:p>
          <a:p>
            <a:pPr>
              <a:buNone/>
            </a:pPr>
            <a:r>
              <a:rPr lang="en-US" dirty="0" smtClean="0"/>
              <a:t>   </a:t>
            </a:r>
            <a:r>
              <a:rPr lang="en-US" dirty="0" err="1" smtClean="0"/>
              <a:t>int</a:t>
            </a:r>
            <a:r>
              <a:rPr lang="en-US" dirty="0" smtClean="0"/>
              <a:t> </a:t>
            </a:r>
            <a:r>
              <a:rPr lang="en-US" dirty="0" err="1" smtClean="0"/>
              <a:t>rno</a:t>
            </a:r>
            <a:r>
              <a:rPr lang="en-US" dirty="0" smtClean="0"/>
              <a:t>;</a:t>
            </a:r>
          </a:p>
          <a:p>
            <a:pPr>
              <a:buNone/>
            </a:pPr>
            <a:r>
              <a:rPr lang="en-US" dirty="0" smtClean="0"/>
              <a:t>   float </a:t>
            </a:r>
            <a:r>
              <a:rPr lang="en-US" dirty="0" err="1" smtClean="0"/>
              <a:t>perc</a:t>
            </a:r>
            <a:r>
              <a:rPr lang="en-US" dirty="0" smtClean="0"/>
              <a:t>;</a:t>
            </a:r>
          </a:p>
          <a:p>
            <a:pPr>
              <a:buNone/>
            </a:pPr>
            <a:r>
              <a:rPr lang="en-US" dirty="0" smtClean="0"/>
              <a:t>};</a:t>
            </a:r>
          </a:p>
          <a:p>
            <a:pPr>
              <a:buNone/>
            </a:pPr>
            <a:r>
              <a:rPr lang="en-US" dirty="0" smtClean="0"/>
              <a:t>void  display(</a:t>
            </a:r>
            <a:r>
              <a:rPr lang="en-US" dirty="0" err="1" smtClean="0"/>
              <a:t>int</a:t>
            </a:r>
            <a:r>
              <a:rPr lang="en-US" dirty="0" smtClean="0"/>
              <a:t>, float);</a:t>
            </a:r>
            <a:r>
              <a:rPr lang="en-US" dirty="0" smtClean="0">
                <a:solidFill>
                  <a:srgbClr val="FF0000"/>
                </a:solidFill>
              </a:rPr>
              <a:t>//function 			</a:t>
            </a:r>
            <a:r>
              <a:rPr lang="en-US" sz="2300" dirty="0" smtClean="0">
                <a:solidFill>
                  <a:srgbClr val="FF0000"/>
                </a:solidFill>
              </a:rPr>
              <a:t>declaration</a:t>
            </a:r>
          </a:p>
          <a:p>
            <a:pPr>
              <a:buNone/>
            </a:pPr>
            <a:r>
              <a:rPr lang="en-US" dirty="0" smtClean="0"/>
              <a:t>void main()</a:t>
            </a:r>
          </a:p>
          <a:p>
            <a:pPr>
              <a:buNone/>
            </a:pPr>
            <a:r>
              <a:rPr lang="en-US" dirty="0" smtClean="0"/>
              <a:t>{</a:t>
            </a:r>
          </a:p>
          <a:p>
            <a:pPr>
              <a:buNone/>
            </a:pPr>
            <a:r>
              <a:rPr lang="en-US" dirty="0" smtClean="0">
                <a:solidFill>
                  <a:srgbClr val="B408B8"/>
                </a:solidFill>
              </a:rPr>
              <a:t>  </a:t>
            </a:r>
            <a:r>
              <a:rPr lang="en-US" dirty="0" err="1" smtClean="0">
                <a:solidFill>
                  <a:srgbClr val="B408B8"/>
                </a:solidFill>
              </a:rPr>
              <a:t>struct</a:t>
            </a:r>
            <a:r>
              <a:rPr lang="en-US" dirty="0" smtClean="0">
                <a:solidFill>
                  <a:srgbClr val="B408B8"/>
                </a:solidFill>
              </a:rPr>
              <a:t> student  s1;</a:t>
            </a:r>
          </a:p>
          <a:p>
            <a:pPr>
              <a:buNone/>
            </a:pPr>
            <a:r>
              <a:rPr lang="en-US" dirty="0" smtClean="0"/>
              <a:t>  </a:t>
            </a:r>
            <a:r>
              <a:rPr lang="en-US" dirty="0" err="1" smtClean="0"/>
              <a:t>printf</a:t>
            </a:r>
            <a:r>
              <a:rPr lang="en-US" dirty="0" smtClean="0"/>
              <a:t>(“\n Enter Roll no:”);</a:t>
            </a:r>
          </a:p>
          <a:p>
            <a:pPr>
              <a:buNone/>
            </a:pPr>
            <a:r>
              <a:rPr lang="en-US" dirty="0" smtClean="0"/>
              <a:t>  </a:t>
            </a:r>
            <a:r>
              <a:rPr lang="en-US" dirty="0" err="1" smtClean="0"/>
              <a:t>scanf</a:t>
            </a:r>
            <a:r>
              <a:rPr lang="en-US" dirty="0" smtClean="0"/>
              <a:t>(“%d”,&amp;s1.rno);</a:t>
            </a:r>
          </a:p>
          <a:p>
            <a:pPr>
              <a:buNone/>
            </a:pPr>
            <a:r>
              <a:rPr lang="en-US" dirty="0" smtClean="0"/>
              <a:t>  </a:t>
            </a:r>
            <a:r>
              <a:rPr lang="en-US" dirty="0" err="1" smtClean="0"/>
              <a:t>printf</a:t>
            </a:r>
            <a:r>
              <a:rPr lang="en-US" dirty="0" smtClean="0"/>
              <a:t>(“\n Enter Percentage:”);</a:t>
            </a:r>
          </a:p>
          <a:p>
            <a:pPr>
              <a:buNone/>
            </a:pPr>
            <a:r>
              <a:rPr lang="en-US" dirty="0" smtClean="0"/>
              <a:t>  </a:t>
            </a:r>
            <a:r>
              <a:rPr lang="en-US" dirty="0" err="1" smtClean="0"/>
              <a:t>scanf</a:t>
            </a:r>
            <a:r>
              <a:rPr lang="en-US" dirty="0" smtClean="0"/>
              <a:t>(“%f”,&amp;s1.perc);</a:t>
            </a:r>
          </a:p>
          <a:p>
            <a:pPr>
              <a:buNone/>
            </a:pPr>
            <a:r>
              <a:rPr lang="en-US" dirty="0" smtClean="0">
                <a:solidFill>
                  <a:srgbClr val="B408B8"/>
                </a:solidFill>
              </a:rPr>
              <a:t>display(s1.rno,s1.perc); </a:t>
            </a:r>
            <a:r>
              <a:rPr lang="en-US" dirty="0" smtClean="0">
                <a:solidFill>
                  <a:srgbClr val="FF0000"/>
                </a:solidFill>
              </a:rPr>
              <a:t>//</a:t>
            </a:r>
            <a:r>
              <a:rPr lang="en-US" dirty="0" err="1" smtClean="0">
                <a:solidFill>
                  <a:srgbClr val="FF0000"/>
                </a:solidFill>
              </a:rPr>
              <a:t>fuction</a:t>
            </a:r>
            <a:r>
              <a:rPr lang="en-US" dirty="0" smtClean="0">
                <a:solidFill>
                  <a:srgbClr val="FF0000"/>
                </a:solidFill>
              </a:rPr>
              <a:t> 				calling</a:t>
            </a:r>
          </a:p>
          <a:p>
            <a:pPr>
              <a:buNone/>
            </a:pPr>
            <a:r>
              <a:rPr lang="en-US" dirty="0" smtClean="0"/>
              <a:t>}</a:t>
            </a:r>
          </a:p>
          <a:p>
            <a:pPr>
              <a:buNone/>
            </a:pPr>
            <a:endParaRPr lang="en-US" dirty="0" smtClean="0"/>
          </a:p>
          <a:p>
            <a:pPr>
              <a:buNone/>
            </a:pPr>
            <a:endParaRPr lang="en-US" dirty="0" smtClean="0"/>
          </a:p>
          <a:p>
            <a:endParaRPr lang="en-US" dirty="0"/>
          </a:p>
        </p:txBody>
      </p:sp>
      <p:sp>
        <p:nvSpPr>
          <p:cNvPr id="4" name="Content Placeholder 3"/>
          <p:cNvSpPr>
            <a:spLocks noGrp="1"/>
          </p:cNvSpPr>
          <p:nvPr>
            <p:ph sz="half" idx="2"/>
          </p:nvPr>
        </p:nvSpPr>
        <p:spPr>
          <a:xfrm>
            <a:off x="5029200" y="1447800"/>
            <a:ext cx="3886200" cy="4815840"/>
          </a:xfrm>
        </p:spPr>
        <p:txBody>
          <a:bodyPr>
            <a:normAutofit fontScale="77500" lnSpcReduction="20000"/>
          </a:bodyPr>
          <a:lstStyle/>
          <a:p>
            <a:pPr>
              <a:buNone/>
            </a:pPr>
            <a:endParaRPr lang="en-US" dirty="0" smtClean="0"/>
          </a:p>
          <a:p>
            <a:pPr>
              <a:buNone/>
            </a:pPr>
            <a:endParaRPr lang="en-US" dirty="0" smtClean="0"/>
          </a:p>
          <a:p>
            <a:pPr>
              <a:buNone/>
            </a:pPr>
            <a:r>
              <a:rPr lang="en-US" dirty="0" smtClean="0">
                <a:solidFill>
                  <a:srgbClr val="B408B8"/>
                </a:solidFill>
              </a:rPr>
              <a:t>display(int a, float b) </a:t>
            </a:r>
            <a:r>
              <a:rPr lang="en-US" sz="2400" dirty="0" smtClean="0">
                <a:solidFill>
                  <a:srgbClr val="FF0000"/>
                </a:solidFill>
              </a:rPr>
              <a:t>//</a:t>
            </a:r>
            <a:r>
              <a:rPr lang="en-US" sz="2400" dirty="0" err="1" smtClean="0">
                <a:solidFill>
                  <a:srgbClr val="FF0000"/>
                </a:solidFill>
              </a:rPr>
              <a:t>fuction</a:t>
            </a:r>
            <a:r>
              <a:rPr lang="en-US" sz="2400" dirty="0" smtClean="0">
                <a:solidFill>
                  <a:srgbClr val="FF0000"/>
                </a:solidFill>
              </a:rPr>
              <a:t> 			       definition</a:t>
            </a:r>
          </a:p>
          <a:p>
            <a:pPr>
              <a:buNone/>
            </a:pPr>
            <a:r>
              <a:rPr lang="en-US" dirty="0" smtClean="0"/>
              <a:t>{</a:t>
            </a:r>
          </a:p>
          <a:p>
            <a:pPr>
              <a:buNone/>
            </a:pPr>
            <a:r>
              <a:rPr lang="en-US" dirty="0" err="1" smtClean="0"/>
              <a:t>printf</a:t>
            </a:r>
            <a:r>
              <a:rPr lang="en-US" dirty="0" smtClean="0"/>
              <a:t>(“Roll no is:%</a:t>
            </a:r>
            <a:r>
              <a:rPr lang="en-US" dirty="0" err="1" smtClean="0"/>
              <a:t>d”,a</a:t>
            </a:r>
            <a:r>
              <a:rPr lang="en-US" dirty="0" smtClean="0"/>
              <a:t>);</a:t>
            </a:r>
          </a:p>
          <a:p>
            <a:pPr>
              <a:buNone/>
            </a:pPr>
            <a:r>
              <a:rPr lang="en-US" dirty="0" err="1" smtClean="0"/>
              <a:t>printf</a:t>
            </a:r>
            <a:r>
              <a:rPr lang="en-US" dirty="0" smtClean="0"/>
              <a:t>(“Percentage is :%</a:t>
            </a:r>
            <a:r>
              <a:rPr lang="en-US" dirty="0" err="1" smtClean="0"/>
              <a:t>f”,b</a:t>
            </a:r>
            <a:r>
              <a:rPr lang="en-US" dirty="0" smtClean="0"/>
              <a:t>);</a:t>
            </a:r>
          </a:p>
          <a:p>
            <a:pPr>
              <a:buNone/>
            </a:pPr>
            <a:r>
              <a:rPr lang="en-US" dirty="0" smtClean="0"/>
              <a:t>}</a:t>
            </a:r>
          </a:p>
          <a:p>
            <a:pPr>
              <a:buNone/>
            </a:pPr>
            <a:endParaRPr lang="en-US" dirty="0" smtClean="0"/>
          </a:p>
          <a:p>
            <a:pPr>
              <a:buNone/>
            </a:pPr>
            <a:endParaRPr lang="en-US" dirty="0" smtClean="0"/>
          </a:p>
        </p:txBody>
      </p:sp>
      <p:sp>
        <p:nvSpPr>
          <p:cNvPr id="5" name="Right Brace 4"/>
          <p:cNvSpPr/>
          <p:nvPr/>
        </p:nvSpPr>
        <p:spPr>
          <a:xfrm>
            <a:off x="2133600" y="1600200"/>
            <a:ext cx="1524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rot="20483328">
            <a:off x="2287364" y="1637092"/>
            <a:ext cx="2201821" cy="369332"/>
          </a:xfrm>
          <a:prstGeom prst="rect">
            <a:avLst/>
          </a:prstGeom>
          <a:noFill/>
        </p:spPr>
        <p:txBody>
          <a:bodyPr wrap="none" rtlCol="0">
            <a:spAutoFit/>
          </a:bodyPr>
          <a:lstStyle/>
          <a:p>
            <a:r>
              <a:rPr lang="en-US" dirty="0" smtClean="0">
                <a:solidFill>
                  <a:srgbClr val="0070C0"/>
                </a:solidFill>
              </a:rPr>
              <a:t>Structure </a:t>
            </a:r>
            <a:r>
              <a:rPr lang="en-US" dirty="0" err="1" smtClean="0">
                <a:solidFill>
                  <a:srgbClr val="0070C0"/>
                </a:solidFill>
              </a:rPr>
              <a:t>defination</a:t>
            </a:r>
            <a:endParaRPr lang="en-US" dirty="0">
              <a:solidFill>
                <a:srgbClr val="0070C0"/>
              </a:solidFill>
            </a:endParaRPr>
          </a:p>
        </p:txBody>
      </p:sp>
      <p:cxnSp>
        <p:nvCxnSpPr>
          <p:cNvPr id="9" name="Straight Arrow Connector 8"/>
          <p:cNvCxnSpPr/>
          <p:nvPr/>
        </p:nvCxnSpPr>
        <p:spPr>
          <a:xfrm rot="10800000" flipV="1">
            <a:off x="24384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72614">
            <a:off x="3049967" y="3503249"/>
            <a:ext cx="1984491" cy="646331"/>
          </a:xfrm>
          <a:prstGeom prst="rect">
            <a:avLst/>
          </a:prstGeom>
          <a:noFill/>
        </p:spPr>
        <p:txBody>
          <a:bodyPr wrap="square" rtlCol="0">
            <a:spAutoFit/>
          </a:bodyPr>
          <a:lstStyle/>
          <a:p>
            <a:r>
              <a:rPr lang="en-US" dirty="0" smtClean="0">
                <a:solidFill>
                  <a:srgbClr val="0070C0"/>
                </a:solidFill>
              </a:rPr>
              <a:t>Structure declaration</a:t>
            </a:r>
            <a:endParaRPr lang="en-US"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752600"/>
          </a:xfrm>
        </p:spPr>
        <p:txBody>
          <a:bodyPr>
            <a:normAutofit fontScale="90000"/>
          </a:bodyPr>
          <a:lstStyle/>
          <a:p>
            <a:pPr algn="ctr"/>
            <a:r>
              <a:rPr lang="en-US" sz="4400" dirty="0" smtClean="0">
                <a:solidFill>
                  <a:srgbClr val="FF0000"/>
                </a:solidFill>
              </a:rPr>
              <a:t/>
            </a:r>
            <a:br>
              <a:rPr lang="en-US" sz="4400" dirty="0" smtClean="0">
                <a:solidFill>
                  <a:srgbClr val="FF0000"/>
                </a:solidFill>
              </a:rPr>
            </a:br>
            <a:r>
              <a:rPr lang="en-US" sz="4400" dirty="0" smtClean="0">
                <a:solidFill>
                  <a:srgbClr val="FF0000"/>
                </a:solidFill>
              </a:rPr>
              <a:t/>
            </a:r>
            <a:br>
              <a:rPr lang="en-US" sz="4400" dirty="0" smtClean="0">
                <a:solidFill>
                  <a:srgbClr val="FF0000"/>
                </a:solidFill>
              </a:rPr>
            </a:br>
            <a:r>
              <a:rPr lang="en-US" sz="4400" dirty="0" smtClean="0">
                <a:solidFill>
                  <a:srgbClr val="FF0000"/>
                </a:solidFill>
              </a:rPr>
              <a:t/>
            </a:r>
            <a:br>
              <a:rPr lang="en-US" sz="4400" dirty="0" smtClean="0">
                <a:solidFill>
                  <a:srgbClr val="FF0000"/>
                </a:solidFill>
              </a:rPr>
            </a:br>
            <a:r>
              <a:rPr lang="en-US" sz="4400" dirty="0" smtClean="0">
                <a:solidFill>
                  <a:srgbClr val="FF0000"/>
                </a:solidFill>
              </a:rPr>
              <a:t/>
            </a:r>
            <a:br>
              <a:rPr lang="en-US" sz="4400" dirty="0" smtClean="0">
                <a:solidFill>
                  <a:srgbClr val="FF0000"/>
                </a:solidFill>
              </a:rPr>
            </a:br>
            <a:r>
              <a:rPr lang="en-US" sz="4400" dirty="0" smtClean="0">
                <a:solidFill>
                  <a:srgbClr val="FF0000"/>
                </a:solidFill>
              </a:rPr>
              <a:t/>
            </a:r>
            <a:br>
              <a:rPr lang="en-US" sz="4400" dirty="0" smtClean="0">
                <a:solidFill>
                  <a:srgbClr val="FF0000"/>
                </a:solidFill>
              </a:rPr>
            </a:br>
            <a:r>
              <a:rPr lang="en-US" sz="4400" dirty="0" smtClean="0">
                <a:solidFill>
                  <a:srgbClr val="FF0000"/>
                </a:solidFill>
              </a:rPr>
              <a:t/>
            </a:r>
            <a:br>
              <a:rPr lang="en-US" sz="4400" dirty="0" smtClean="0">
                <a:solidFill>
                  <a:srgbClr val="FF0000"/>
                </a:solidFill>
              </a:rPr>
            </a:br>
            <a:r>
              <a:rPr lang="en-US" dirty="0" smtClean="0"/>
              <a:t/>
            </a:r>
            <a:br>
              <a:rPr lang="en-US" dirty="0" smtClean="0"/>
            </a:br>
            <a:r>
              <a:rPr lang="en-US" sz="5400" dirty="0" smtClean="0">
                <a:solidFill>
                  <a:srgbClr val="FF0000"/>
                </a:solidFill>
              </a:rPr>
              <a:t> </a:t>
            </a:r>
            <a:r>
              <a:rPr lang="en-US" sz="4000" dirty="0" smtClean="0">
                <a:solidFill>
                  <a:srgbClr val="FF0000"/>
                </a:solidFill>
              </a:rPr>
              <a:t>Passing Entire Structure</a:t>
            </a:r>
            <a:br>
              <a:rPr lang="en-US" sz="4000" dirty="0" smtClean="0">
                <a:solidFill>
                  <a:srgbClr val="FF0000"/>
                </a:solidFill>
              </a:rPr>
            </a:br>
            <a:r>
              <a:rPr lang="en-US" sz="4000" dirty="0" smtClean="0">
                <a:solidFill>
                  <a:srgbClr val="0070C0"/>
                </a:solidFill>
              </a:rPr>
              <a:t>(or)</a:t>
            </a:r>
            <a:r>
              <a:rPr lang="en-US" sz="4000" dirty="0" smtClean="0">
                <a:solidFill>
                  <a:srgbClr val="FF0000"/>
                </a:solidFill>
              </a:rPr>
              <a:t/>
            </a:r>
            <a:br>
              <a:rPr lang="en-US" sz="4000" dirty="0" smtClean="0">
                <a:solidFill>
                  <a:srgbClr val="FF0000"/>
                </a:solidFill>
              </a:rPr>
            </a:br>
            <a:r>
              <a:rPr lang="en-US" sz="4000" dirty="0" smtClean="0">
                <a:solidFill>
                  <a:srgbClr val="FF0000"/>
                </a:solidFill>
              </a:rPr>
              <a:t>Sending the Whole Structure</a:t>
            </a:r>
            <a:endParaRPr lang="en-US" sz="4000" dirty="0">
              <a:solidFill>
                <a:srgbClr val="FF0000"/>
              </a:solidFill>
            </a:endParaRPr>
          </a:p>
        </p:txBody>
      </p:sp>
      <p:sp>
        <p:nvSpPr>
          <p:cNvPr id="3" name="Content Placeholder 2"/>
          <p:cNvSpPr>
            <a:spLocks noGrp="1"/>
          </p:cNvSpPr>
          <p:nvPr>
            <p:ph idx="1"/>
          </p:nvPr>
        </p:nvSpPr>
        <p:spPr>
          <a:xfrm>
            <a:off x="457200" y="2667000"/>
            <a:ext cx="8229600" cy="3124200"/>
          </a:xfrm>
        </p:spPr>
        <p:txBody>
          <a:bodyPr/>
          <a:lstStyle/>
          <a:p>
            <a:pPr algn="just"/>
            <a:r>
              <a:rPr lang="en-US" dirty="0" smtClean="0"/>
              <a:t>In this program, the whole structure is passed to another function by value. </a:t>
            </a:r>
          </a:p>
          <a:p>
            <a:pPr algn="just"/>
            <a:r>
              <a:rPr lang="en-US" dirty="0" smtClean="0"/>
              <a:t>It means the whole structure is passed to another function with all members and their values. </a:t>
            </a:r>
          </a:p>
          <a:p>
            <a:pPr algn="just"/>
            <a:r>
              <a:rPr lang="en-US" dirty="0" smtClean="0"/>
              <a:t>So, this structure can be accessed from called function. This concept is very useful while writing very big programs in 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solidFill>
                  <a:srgbClr val="FF0000"/>
                </a:solidFill>
              </a:rPr>
              <a:t>Passing entire </a:t>
            </a:r>
            <a:r>
              <a:rPr lang="en-US" dirty="0" err="1" smtClean="0">
                <a:solidFill>
                  <a:srgbClr val="FF0000"/>
                </a:solidFill>
              </a:rPr>
              <a:t>structure:Example</a:t>
            </a:r>
            <a:r>
              <a:rPr lang="en-US" dirty="0" smtClean="0"/>
              <a:t/>
            </a:r>
            <a:br>
              <a:rPr lang="en-US" dirty="0" smtClean="0"/>
            </a:br>
            <a:endParaRPr lang="en-US" dirty="0"/>
          </a:p>
        </p:txBody>
      </p:sp>
      <p:sp>
        <p:nvSpPr>
          <p:cNvPr id="3" name="Content Placeholder 2"/>
          <p:cNvSpPr>
            <a:spLocks noGrp="1"/>
          </p:cNvSpPr>
          <p:nvPr>
            <p:ph sz="half" idx="1"/>
          </p:nvPr>
        </p:nvSpPr>
        <p:spPr>
          <a:xfrm>
            <a:off x="457200" y="1143000"/>
            <a:ext cx="4038600" cy="5211925"/>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err="1" smtClean="0"/>
              <a:t>struct</a:t>
            </a:r>
            <a:r>
              <a:rPr lang="en-US" dirty="0" smtClean="0"/>
              <a:t> student </a:t>
            </a:r>
          </a:p>
          <a:p>
            <a:pPr>
              <a:buNone/>
            </a:pPr>
            <a:r>
              <a:rPr lang="en-US" dirty="0" smtClean="0"/>
              <a:t> {</a:t>
            </a:r>
          </a:p>
          <a:p>
            <a:pPr>
              <a:buNone/>
            </a:pPr>
            <a:r>
              <a:rPr lang="en-US" dirty="0" smtClean="0"/>
              <a:t>   </a:t>
            </a:r>
            <a:r>
              <a:rPr lang="en-US" dirty="0" err="1" smtClean="0"/>
              <a:t>int</a:t>
            </a:r>
            <a:r>
              <a:rPr lang="en-US" dirty="0" smtClean="0"/>
              <a:t> </a:t>
            </a:r>
            <a:r>
              <a:rPr lang="en-US" dirty="0" err="1" smtClean="0"/>
              <a:t>rno</a:t>
            </a:r>
            <a:r>
              <a:rPr lang="en-US" dirty="0" smtClean="0"/>
              <a:t>;</a:t>
            </a:r>
          </a:p>
          <a:p>
            <a:pPr>
              <a:buNone/>
            </a:pPr>
            <a:r>
              <a:rPr lang="en-US" dirty="0" smtClean="0"/>
              <a:t>   float </a:t>
            </a:r>
            <a:r>
              <a:rPr lang="en-US" dirty="0" err="1" smtClean="0"/>
              <a:t>perc</a:t>
            </a:r>
            <a:r>
              <a:rPr lang="en-US" dirty="0" smtClean="0"/>
              <a:t>;</a:t>
            </a:r>
          </a:p>
          <a:p>
            <a:pPr>
              <a:buNone/>
            </a:pPr>
            <a:r>
              <a:rPr lang="en-US" dirty="0" smtClean="0"/>
              <a:t>};</a:t>
            </a:r>
          </a:p>
          <a:p>
            <a:pPr>
              <a:buNone/>
            </a:pPr>
            <a:r>
              <a:rPr lang="en-US" dirty="0" smtClean="0"/>
              <a:t> </a:t>
            </a:r>
            <a:r>
              <a:rPr lang="en-US" dirty="0" smtClean="0">
                <a:solidFill>
                  <a:srgbClr val="B408B8"/>
                </a:solidFill>
              </a:rPr>
              <a:t>void  display(</a:t>
            </a:r>
            <a:r>
              <a:rPr lang="en-US" dirty="0" err="1" smtClean="0">
                <a:solidFill>
                  <a:srgbClr val="B408B8"/>
                </a:solidFill>
              </a:rPr>
              <a:t>struct</a:t>
            </a:r>
            <a:r>
              <a:rPr lang="en-US" dirty="0" smtClean="0">
                <a:solidFill>
                  <a:srgbClr val="B408B8"/>
                </a:solidFill>
              </a:rPr>
              <a:t> student  s1);</a:t>
            </a:r>
          </a:p>
          <a:p>
            <a:pPr>
              <a:buNone/>
            </a:pPr>
            <a:r>
              <a:rPr lang="en-US" dirty="0" smtClean="0"/>
              <a:t>void main()</a:t>
            </a:r>
          </a:p>
          <a:p>
            <a:pPr>
              <a:buNone/>
            </a:pPr>
            <a:r>
              <a:rPr lang="en-US" dirty="0" smtClean="0"/>
              <a:t>{</a:t>
            </a:r>
          </a:p>
          <a:p>
            <a:pPr>
              <a:buNone/>
            </a:pPr>
            <a:r>
              <a:rPr lang="en-US" dirty="0" smtClean="0"/>
              <a:t>  </a:t>
            </a:r>
            <a:r>
              <a:rPr lang="en-US" dirty="0" err="1" smtClean="0"/>
              <a:t>struct</a:t>
            </a:r>
            <a:r>
              <a:rPr lang="en-US" dirty="0" smtClean="0"/>
              <a:t> student  s1;</a:t>
            </a:r>
          </a:p>
          <a:p>
            <a:pPr>
              <a:buNone/>
            </a:pPr>
            <a:r>
              <a:rPr lang="en-US" dirty="0" smtClean="0"/>
              <a:t>  </a:t>
            </a:r>
            <a:r>
              <a:rPr lang="en-US" dirty="0" err="1" smtClean="0"/>
              <a:t>printf</a:t>
            </a:r>
            <a:r>
              <a:rPr lang="en-US" dirty="0" smtClean="0"/>
              <a:t>(“\n Enter Roll no:”);</a:t>
            </a:r>
          </a:p>
          <a:p>
            <a:pPr>
              <a:buNone/>
            </a:pPr>
            <a:r>
              <a:rPr lang="en-US" dirty="0" smtClean="0"/>
              <a:t>  </a:t>
            </a:r>
            <a:r>
              <a:rPr lang="en-US" dirty="0" err="1" smtClean="0"/>
              <a:t>scanf</a:t>
            </a:r>
            <a:r>
              <a:rPr lang="en-US" dirty="0" smtClean="0"/>
              <a:t>(“%d”,&amp;s1.rno);</a:t>
            </a:r>
          </a:p>
          <a:p>
            <a:pPr>
              <a:buNone/>
            </a:pPr>
            <a:r>
              <a:rPr lang="en-US" dirty="0" smtClean="0"/>
              <a:t>  </a:t>
            </a:r>
            <a:r>
              <a:rPr lang="en-US" dirty="0" err="1" smtClean="0"/>
              <a:t>printf</a:t>
            </a:r>
            <a:r>
              <a:rPr lang="en-US" dirty="0" smtClean="0"/>
              <a:t>(“\n Enter Percentage:”);</a:t>
            </a:r>
          </a:p>
          <a:p>
            <a:pPr>
              <a:buNone/>
            </a:pPr>
            <a:r>
              <a:rPr lang="en-US" dirty="0" smtClean="0"/>
              <a:t>  </a:t>
            </a:r>
            <a:r>
              <a:rPr lang="en-US" dirty="0" err="1" smtClean="0"/>
              <a:t>scanf</a:t>
            </a:r>
            <a:r>
              <a:rPr lang="en-US" dirty="0" smtClean="0"/>
              <a:t>(“%f”,&amp;s1.perc);</a:t>
            </a:r>
          </a:p>
          <a:p>
            <a:pPr>
              <a:buNone/>
            </a:pPr>
            <a:r>
              <a:rPr lang="en-US" dirty="0" smtClean="0">
                <a:solidFill>
                  <a:srgbClr val="B408B8"/>
                </a:solidFill>
              </a:rPr>
              <a:t>display(s1);</a:t>
            </a:r>
          </a:p>
          <a:p>
            <a:pPr>
              <a:buNone/>
            </a:pPr>
            <a:r>
              <a:rPr lang="en-US" dirty="0" smtClean="0"/>
              <a:t>}</a:t>
            </a:r>
          </a:p>
          <a:p>
            <a:endParaRPr lang="en-US" dirty="0"/>
          </a:p>
        </p:txBody>
      </p:sp>
      <p:sp>
        <p:nvSpPr>
          <p:cNvPr id="4" name="Content Placeholder 3"/>
          <p:cNvSpPr>
            <a:spLocks noGrp="1"/>
          </p:cNvSpPr>
          <p:nvPr>
            <p:ph sz="half" idx="2"/>
          </p:nvPr>
        </p:nvSpPr>
        <p:spPr>
          <a:xfrm>
            <a:off x="5029200" y="1524000"/>
            <a:ext cx="3810000" cy="4830925"/>
          </a:xfrm>
        </p:spPr>
        <p:txBody>
          <a:bodyPr>
            <a:normAutofit fontScale="77500" lnSpcReduction="20000"/>
          </a:bodyPr>
          <a:lstStyle/>
          <a:p>
            <a:pPr>
              <a:buNone/>
            </a:pPr>
            <a:endParaRPr lang="en-US" dirty="0" smtClean="0"/>
          </a:p>
          <a:p>
            <a:pPr>
              <a:buNone/>
            </a:pPr>
            <a:r>
              <a:rPr lang="en-US" dirty="0" smtClean="0">
                <a:solidFill>
                  <a:srgbClr val="B408B8"/>
                </a:solidFill>
              </a:rPr>
              <a:t>display(</a:t>
            </a:r>
            <a:r>
              <a:rPr lang="en-US" dirty="0" err="1" smtClean="0">
                <a:solidFill>
                  <a:srgbClr val="B408B8"/>
                </a:solidFill>
              </a:rPr>
              <a:t>struct</a:t>
            </a:r>
            <a:r>
              <a:rPr lang="en-US" dirty="0" smtClean="0">
                <a:solidFill>
                  <a:srgbClr val="B408B8"/>
                </a:solidFill>
              </a:rPr>
              <a:t> student  s2)</a:t>
            </a:r>
          </a:p>
          <a:p>
            <a:pPr>
              <a:buNone/>
            </a:pPr>
            <a:r>
              <a:rPr lang="en-US" dirty="0" smtClean="0"/>
              <a:t>{</a:t>
            </a:r>
          </a:p>
          <a:p>
            <a:pPr>
              <a:buNone/>
            </a:pPr>
            <a:r>
              <a:rPr lang="en-US" dirty="0" err="1" smtClean="0"/>
              <a:t>Printf</a:t>
            </a:r>
            <a:r>
              <a:rPr lang="en-US" dirty="0" smtClean="0"/>
              <a:t>(“Roll no is:%d”,s2.rollno);</a:t>
            </a:r>
          </a:p>
          <a:p>
            <a:pPr>
              <a:buNone/>
            </a:pPr>
            <a:r>
              <a:rPr lang="en-US" dirty="0" smtClean="0"/>
              <a:t>Printf(“Percentage is :%f”,s2.perc);</a:t>
            </a:r>
          </a:p>
          <a:p>
            <a:pPr>
              <a:buNone/>
            </a:pPr>
            <a:r>
              <a:rPr lang="en-US" dirty="0" smtClean="0"/>
              <a:t>}</a:t>
            </a:r>
          </a:p>
        </p:txBody>
      </p:sp>
      <p:cxnSp>
        <p:nvCxnSpPr>
          <p:cNvPr id="8" name="Straight Arrow Connector 7"/>
          <p:cNvCxnSpPr/>
          <p:nvPr/>
        </p:nvCxnSpPr>
        <p:spPr>
          <a:xfrm rot="10800000">
            <a:off x="2438400" y="32004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109996">
            <a:off x="2823117" y="3604020"/>
            <a:ext cx="2123915" cy="369332"/>
          </a:xfrm>
          <a:prstGeom prst="rect">
            <a:avLst/>
          </a:prstGeom>
          <a:noFill/>
        </p:spPr>
        <p:txBody>
          <a:bodyPr wrap="none" rtlCol="0">
            <a:spAutoFit/>
          </a:bodyPr>
          <a:lstStyle/>
          <a:p>
            <a:r>
              <a:rPr lang="en-US" dirty="0" err="1" smtClean="0">
                <a:solidFill>
                  <a:srgbClr val="0070C0"/>
                </a:solidFill>
              </a:rPr>
              <a:t>Fuction</a:t>
            </a:r>
            <a:r>
              <a:rPr lang="en-US" dirty="0" smtClean="0">
                <a:solidFill>
                  <a:srgbClr val="0070C0"/>
                </a:solidFill>
              </a:rPr>
              <a:t> declaration</a:t>
            </a:r>
            <a:endParaRPr lang="en-US" dirty="0">
              <a:solidFill>
                <a:srgbClr val="0070C0"/>
              </a:solidFill>
            </a:endParaRPr>
          </a:p>
        </p:txBody>
      </p:sp>
      <p:sp>
        <p:nvSpPr>
          <p:cNvPr id="11" name="Right Brace 10"/>
          <p:cNvSpPr/>
          <p:nvPr/>
        </p:nvSpPr>
        <p:spPr>
          <a:xfrm>
            <a:off x="2209800" y="1600200"/>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20164455">
            <a:off x="2418693" y="1573609"/>
            <a:ext cx="2201821" cy="369332"/>
          </a:xfrm>
          <a:prstGeom prst="rect">
            <a:avLst/>
          </a:prstGeom>
          <a:noFill/>
        </p:spPr>
        <p:txBody>
          <a:bodyPr wrap="none" rtlCol="0">
            <a:spAutoFit/>
          </a:bodyPr>
          <a:lstStyle/>
          <a:p>
            <a:r>
              <a:rPr lang="en-US" dirty="0" smtClean="0">
                <a:solidFill>
                  <a:srgbClr val="0070C0"/>
                </a:solidFill>
              </a:rPr>
              <a:t>Structure </a:t>
            </a:r>
            <a:r>
              <a:rPr lang="en-US" dirty="0" err="1" smtClean="0">
                <a:solidFill>
                  <a:srgbClr val="0070C0"/>
                </a:solidFill>
              </a:rPr>
              <a:t>defination</a:t>
            </a:r>
            <a:endParaRPr lang="en-US" dirty="0">
              <a:solidFill>
                <a:srgbClr val="0070C0"/>
              </a:solidFill>
            </a:endParaRPr>
          </a:p>
        </p:txBody>
      </p:sp>
      <p:cxnSp>
        <p:nvCxnSpPr>
          <p:cNvPr id="14" name="Straight Arrow Connector 13"/>
          <p:cNvCxnSpPr/>
          <p:nvPr/>
        </p:nvCxnSpPr>
        <p:spPr>
          <a:xfrm rot="10800000">
            <a:off x="1752600" y="55626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04866">
            <a:off x="2278567" y="5192948"/>
            <a:ext cx="6555513" cy="369332"/>
          </a:xfrm>
          <a:prstGeom prst="rect">
            <a:avLst/>
          </a:prstGeom>
          <a:noFill/>
        </p:spPr>
        <p:txBody>
          <a:bodyPr wrap="none" rtlCol="0">
            <a:spAutoFit/>
          </a:bodyPr>
          <a:lstStyle/>
          <a:p>
            <a:r>
              <a:rPr lang="en-US" dirty="0" smtClean="0">
                <a:solidFill>
                  <a:srgbClr val="0070C0"/>
                </a:solidFill>
              </a:rPr>
              <a:t>Whole structure passing from function calling to called function</a:t>
            </a:r>
            <a:endParaRPr lang="en-US" dirty="0">
              <a:solidFill>
                <a:srgbClr val="0070C0"/>
              </a:solidFill>
            </a:endParaRPr>
          </a:p>
        </p:txBody>
      </p:sp>
      <p:cxnSp>
        <p:nvCxnSpPr>
          <p:cNvPr id="20" name="Straight Arrow Connector 19"/>
          <p:cNvCxnSpPr/>
          <p:nvPr/>
        </p:nvCxnSpPr>
        <p:spPr>
          <a:xfrm rot="5400000">
            <a:off x="7048500" y="14859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58000" y="914400"/>
            <a:ext cx="2127121" cy="646331"/>
          </a:xfrm>
          <a:prstGeom prst="rect">
            <a:avLst/>
          </a:prstGeom>
          <a:noFill/>
        </p:spPr>
        <p:txBody>
          <a:bodyPr wrap="none" rtlCol="0">
            <a:spAutoFit/>
          </a:bodyPr>
          <a:lstStyle/>
          <a:p>
            <a:r>
              <a:rPr lang="en-US" dirty="0" smtClean="0">
                <a:solidFill>
                  <a:srgbClr val="0070C0"/>
                </a:solidFill>
              </a:rPr>
              <a:t>Function definition</a:t>
            </a:r>
          </a:p>
          <a:p>
            <a:r>
              <a:rPr lang="en-US" dirty="0" smtClean="0">
                <a:solidFill>
                  <a:srgbClr val="0070C0"/>
                </a:solidFill>
              </a:rPr>
              <a:t>Or function called</a:t>
            </a:r>
            <a:endParaRPr lang="en-US"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905000"/>
          </a:xfrm>
        </p:spPr>
        <p:txBody>
          <a:bodyPr>
            <a:normAutofit fontScale="90000"/>
          </a:bodyPr>
          <a:lstStyle/>
          <a:p>
            <a:pPr algn="ctr"/>
            <a:r>
              <a:rPr lang="en-US" dirty="0" smtClean="0"/>
              <a:t/>
            </a:r>
            <a:br>
              <a:rPr lang="en-US" dirty="0" smtClean="0"/>
            </a:br>
            <a:r>
              <a:rPr lang="en-US" sz="5400" dirty="0" smtClean="0">
                <a:solidFill>
                  <a:srgbClr val="FF0000"/>
                </a:solidFill>
              </a:rPr>
              <a:t> </a:t>
            </a:r>
            <a:r>
              <a:rPr lang="en-US" sz="4000" dirty="0" smtClean="0">
                <a:solidFill>
                  <a:srgbClr val="FF0000"/>
                </a:solidFill>
              </a:rPr>
              <a:t>Passing the Address of the Structure</a:t>
            </a:r>
            <a:br>
              <a:rPr lang="en-US" sz="4000" dirty="0" smtClean="0">
                <a:solidFill>
                  <a:srgbClr val="FF0000"/>
                </a:solidFill>
              </a:rPr>
            </a:br>
            <a:r>
              <a:rPr lang="en-US" sz="4000" dirty="0" smtClean="0">
                <a:solidFill>
                  <a:srgbClr val="FF0000"/>
                </a:solidFill>
              </a:rPr>
              <a:t> </a:t>
            </a:r>
            <a:r>
              <a:rPr lang="en-US" sz="4000" dirty="0" smtClean="0">
                <a:solidFill>
                  <a:srgbClr val="0070C0"/>
                </a:solidFill>
              </a:rPr>
              <a:t>(or)</a:t>
            </a:r>
            <a:br>
              <a:rPr lang="en-US" sz="4000" dirty="0" smtClean="0">
                <a:solidFill>
                  <a:srgbClr val="0070C0"/>
                </a:solidFill>
              </a:rPr>
            </a:br>
            <a:r>
              <a:rPr lang="en-US" sz="4000" dirty="0" smtClean="0">
                <a:solidFill>
                  <a:srgbClr val="FF0000"/>
                </a:solidFill>
              </a:rPr>
              <a:t>Passing Structures through Pointers</a:t>
            </a:r>
            <a:endParaRPr lang="en-US" sz="4000" dirty="0">
              <a:solidFill>
                <a:srgbClr val="FF0000"/>
              </a:solidFill>
            </a:endParaRPr>
          </a:p>
        </p:txBody>
      </p:sp>
      <p:sp>
        <p:nvSpPr>
          <p:cNvPr id="3" name="Content Placeholder 2"/>
          <p:cNvSpPr>
            <a:spLocks noGrp="1"/>
          </p:cNvSpPr>
          <p:nvPr>
            <p:ph idx="1"/>
          </p:nvPr>
        </p:nvSpPr>
        <p:spPr>
          <a:xfrm>
            <a:off x="457200" y="2286000"/>
            <a:ext cx="8229600" cy="4038600"/>
          </a:xfrm>
        </p:spPr>
        <p:txBody>
          <a:bodyPr/>
          <a:lstStyle/>
          <a:p>
            <a:r>
              <a:rPr lang="en-US" dirty="0" smtClean="0"/>
              <a:t>In this program, the whole structure is passed to another function by address.</a:t>
            </a:r>
          </a:p>
          <a:p>
            <a:r>
              <a:rPr lang="en-US" dirty="0" smtClean="0"/>
              <a:t> It means only the address of the structure is passed to another function. </a:t>
            </a:r>
          </a:p>
          <a:p>
            <a:r>
              <a:rPr lang="en-US" dirty="0" smtClean="0"/>
              <a:t>The whole structure is not passed to another function with all members and their values.</a:t>
            </a:r>
          </a:p>
          <a:p>
            <a:r>
              <a:rPr lang="en-US" dirty="0" smtClean="0"/>
              <a:t> So, this structure can be accessed from called function by its address.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91312"/>
          </a:xfrm>
        </p:spPr>
        <p:txBody>
          <a:bodyPr>
            <a:normAutofit fontScale="90000"/>
          </a:bodyPr>
          <a:lstStyle/>
          <a:p>
            <a:r>
              <a:rPr lang="en-US" dirty="0" smtClean="0"/>
              <a:t/>
            </a:r>
            <a:br>
              <a:rPr lang="en-US" dirty="0" smtClean="0"/>
            </a:br>
            <a:r>
              <a:rPr lang="en-US" sz="5400" dirty="0" smtClean="0">
                <a:solidFill>
                  <a:srgbClr val="FF0000"/>
                </a:solidFill>
              </a:rPr>
              <a:t> </a:t>
            </a:r>
            <a:r>
              <a:rPr lang="en-US" sz="3200" dirty="0" smtClean="0">
                <a:solidFill>
                  <a:srgbClr val="FF0000"/>
                </a:solidFill>
              </a:rPr>
              <a:t>Passing Structures through Pointers </a:t>
            </a:r>
            <a:r>
              <a:rPr lang="en-US" sz="3100" dirty="0" smtClean="0">
                <a:solidFill>
                  <a:srgbClr val="FF0000"/>
                </a:solidFill>
              </a:rPr>
              <a:t>:Example</a:t>
            </a:r>
            <a:endParaRPr lang="en-US" sz="3100" dirty="0"/>
          </a:p>
        </p:txBody>
      </p:sp>
      <p:sp>
        <p:nvSpPr>
          <p:cNvPr id="3" name="Content Placeholder 2"/>
          <p:cNvSpPr>
            <a:spLocks noGrp="1"/>
          </p:cNvSpPr>
          <p:nvPr>
            <p:ph sz="half" idx="1"/>
          </p:nvPr>
        </p:nvSpPr>
        <p:spPr>
          <a:xfrm>
            <a:off x="457200" y="1143000"/>
            <a:ext cx="4038600" cy="5211925"/>
          </a:xfrm>
        </p:spPr>
        <p:txBody>
          <a:bodyPr>
            <a:normAutofit fontScale="62500" lnSpcReduction="20000"/>
          </a:bodyPr>
          <a:lstStyle/>
          <a:p>
            <a:pPr>
              <a:buNone/>
            </a:pPr>
            <a:r>
              <a:rPr lang="en-US" sz="3400" dirty="0" smtClean="0"/>
              <a:t>#include&lt;</a:t>
            </a:r>
            <a:r>
              <a:rPr lang="en-US" sz="3400" dirty="0" err="1" smtClean="0"/>
              <a:t>stdio.h</a:t>
            </a:r>
            <a:r>
              <a:rPr lang="en-US" sz="3400" dirty="0" smtClean="0"/>
              <a:t>&gt;</a:t>
            </a:r>
          </a:p>
          <a:p>
            <a:pPr>
              <a:buNone/>
            </a:pPr>
            <a:r>
              <a:rPr lang="en-US" sz="3400" dirty="0" err="1" smtClean="0"/>
              <a:t>struct</a:t>
            </a:r>
            <a:r>
              <a:rPr lang="en-US" sz="3400" dirty="0" smtClean="0"/>
              <a:t> student </a:t>
            </a:r>
          </a:p>
          <a:p>
            <a:pPr>
              <a:buNone/>
            </a:pPr>
            <a:r>
              <a:rPr lang="en-US" sz="3400" dirty="0" smtClean="0"/>
              <a:t> {</a:t>
            </a:r>
          </a:p>
          <a:p>
            <a:pPr>
              <a:buNone/>
            </a:pPr>
            <a:r>
              <a:rPr lang="en-US" sz="3400" dirty="0" smtClean="0"/>
              <a:t>   </a:t>
            </a:r>
            <a:r>
              <a:rPr lang="en-US" sz="3400" dirty="0" err="1" smtClean="0"/>
              <a:t>int</a:t>
            </a:r>
            <a:r>
              <a:rPr lang="en-US" sz="3400" dirty="0" smtClean="0"/>
              <a:t> </a:t>
            </a:r>
            <a:r>
              <a:rPr lang="en-US" sz="3400" dirty="0" err="1" smtClean="0"/>
              <a:t>rno</a:t>
            </a:r>
            <a:r>
              <a:rPr lang="en-US" sz="3400" dirty="0" smtClean="0"/>
              <a:t>;</a:t>
            </a:r>
          </a:p>
          <a:p>
            <a:pPr>
              <a:buNone/>
            </a:pPr>
            <a:r>
              <a:rPr lang="en-US" sz="3400" dirty="0" smtClean="0"/>
              <a:t>   float </a:t>
            </a:r>
            <a:r>
              <a:rPr lang="en-US" sz="3400" dirty="0" err="1" smtClean="0"/>
              <a:t>perc</a:t>
            </a:r>
            <a:r>
              <a:rPr lang="en-US" sz="3400" dirty="0" smtClean="0"/>
              <a:t>;</a:t>
            </a:r>
          </a:p>
          <a:p>
            <a:pPr>
              <a:buNone/>
            </a:pPr>
            <a:r>
              <a:rPr lang="en-US" sz="3400" dirty="0" smtClean="0"/>
              <a:t>};</a:t>
            </a:r>
          </a:p>
          <a:p>
            <a:pPr>
              <a:buNone/>
            </a:pPr>
            <a:r>
              <a:rPr lang="en-US" sz="3400" dirty="0" smtClean="0"/>
              <a:t> void  display(</a:t>
            </a:r>
            <a:r>
              <a:rPr lang="en-US" sz="3400" dirty="0" err="1" smtClean="0"/>
              <a:t>struct</a:t>
            </a:r>
            <a:r>
              <a:rPr lang="en-US" sz="3400" dirty="0" smtClean="0"/>
              <a:t> student  *s1);</a:t>
            </a:r>
          </a:p>
          <a:p>
            <a:pPr>
              <a:buNone/>
            </a:pPr>
            <a:r>
              <a:rPr lang="en-US" sz="3400" dirty="0" smtClean="0"/>
              <a:t>void main()</a:t>
            </a:r>
          </a:p>
          <a:p>
            <a:pPr>
              <a:buNone/>
            </a:pPr>
            <a:r>
              <a:rPr lang="en-US" sz="3400" dirty="0" smtClean="0"/>
              <a:t>{</a:t>
            </a:r>
          </a:p>
          <a:p>
            <a:pPr>
              <a:buNone/>
            </a:pPr>
            <a:r>
              <a:rPr lang="en-US" sz="3400" dirty="0" smtClean="0"/>
              <a:t>  </a:t>
            </a:r>
            <a:r>
              <a:rPr lang="en-US" sz="3400" dirty="0" err="1" smtClean="0"/>
              <a:t>struct</a:t>
            </a:r>
            <a:r>
              <a:rPr lang="en-US" sz="3400" dirty="0" smtClean="0"/>
              <a:t> student  s1;</a:t>
            </a:r>
          </a:p>
          <a:p>
            <a:pPr>
              <a:buNone/>
            </a:pPr>
            <a:r>
              <a:rPr lang="en-US" sz="3400" dirty="0" smtClean="0"/>
              <a:t>  </a:t>
            </a:r>
            <a:r>
              <a:rPr lang="en-US" sz="3400" dirty="0" err="1" smtClean="0"/>
              <a:t>printf</a:t>
            </a:r>
            <a:r>
              <a:rPr lang="en-US" sz="3400" dirty="0" smtClean="0"/>
              <a:t>(“\n Enter Roll no:”);</a:t>
            </a:r>
          </a:p>
          <a:p>
            <a:pPr>
              <a:buNone/>
            </a:pPr>
            <a:r>
              <a:rPr lang="en-US" sz="3400" dirty="0" smtClean="0"/>
              <a:t>  </a:t>
            </a:r>
            <a:r>
              <a:rPr lang="en-US" sz="3400" dirty="0" err="1" smtClean="0"/>
              <a:t>scanf</a:t>
            </a:r>
            <a:r>
              <a:rPr lang="en-US" sz="3400" dirty="0" smtClean="0"/>
              <a:t>(“%d”,&amp;s1.rno);</a:t>
            </a:r>
          </a:p>
          <a:p>
            <a:pPr>
              <a:buNone/>
            </a:pPr>
            <a:r>
              <a:rPr lang="en-US" sz="3400" dirty="0" smtClean="0"/>
              <a:t>  </a:t>
            </a:r>
            <a:r>
              <a:rPr lang="en-US" sz="3400" dirty="0" err="1" smtClean="0"/>
              <a:t>printf</a:t>
            </a:r>
            <a:r>
              <a:rPr lang="en-US" sz="3400" dirty="0" smtClean="0"/>
              <a:t>(“\n Enter Percentage:”);</a:t>
            </a:r>
          </a:p>
          <a:p>
            <a:pPr>
              <a:buNone/>
            </a:pPr>
            <a:r>
              <a:rPr lang="en-US" sz="3400" dirty="0" smtClean="0"/>
              <a:t>  </a:t>
            </a:r>
            <a:r>
              <a:rPr lang="en-US" sz="3400" dirty="0" err="1" smtClean="0"/>
              <a:t>scanf</a:t>
            </a:r>
            <a:r>
              <a:rPr lang="en-US" sz="3400" dirty="0" smtClean="0"/>
              <a:t>(“%f”,&amp;s1.perc);</a:t>
            </a:r>
          </a:p>
          <a:p>
            <a:pPr>
              <a:buNone/>
            </a:pPr>
            <a:r>
              <a:rPr lang="en-US" sz="3400" dirty="0" smtClean="0"/>
              <a:t>display(&amp;s1);</a:t>
            </a:r>
          </a:p>
          <a:p>
            <a:pPr>
              <a:buNone/>
            </a:pPr>
            <a:r>
              <a:rPr lang="en-US" sz="3400" dirty="0" smtClean="0"/>
              <a:t>}</a:t>
            </a:r>
          </a:p>
          <a:p>
            <a:endParaRPr lang="en-US" dirty="0"/>
          </a:p>
        </p:txBody>
      </p:sp>
      <p:sp>
        <p:nvSpPr>
          <p:cNvPr id="4" name="Content Placeholder 3"/>
          <p:cNvSpPr>
            <a:spLocks noGrp="1"/>
          </p:cNvSpPr>
          <p:nvPr>
            <p:ph sz="half" idx="2"/>
          </p:nvPr>
        </p:nvSpPr>
        <p:spPr>
          <a:xfrm>
            <a:off x="4648200" y="1295400"/>
            <a:ext cx="4495800" cy="5059525"/>
          </a:xfrm>
        </p:spPr>
        <p:txBody>
          <a:bodyPr>
            <a:normAutofit fontScale="62500" lnSpcReduction="20000"/>
          </a:bodyPr>
          <a:lstStyle/>
          <a:p>
            <a:pPr>
              <a:buNone/>
            </a:pPr>
            <a:endParaRPr lang="en-US" sz="2800" dirty="0" smtClean="0"/>
          </a:p>
          <a:p>
            <a:pPr>
              <a:buNone/>
            </a:pPr>
            <a:endParaRPr lang="en-US" sz="3400" dirty="0" smtClean="0"/>
          </a:p>
          <a:p>
            <a:pPr>
              <a:buNone/>
            </a:pPr>
            <a:r>
              <a:rPr lang="en-US" sz="3400" dirty="0" smtClean="0"/>
              <a:t>display(</a:t>
            </a:r>
            <a:r>
              <a:rPr lang="en-US" sz="3400" dirty="0" err="1" smtClean="0"/>
              <a:t>struct</a:t>
            </a:r>
            <a:r>
              <a:rPr lang="en-US" sz="3400" dirty="0" smtClean="0"/>
              <a:t> student  *s2)</a:t>
            </a:r>
          </a:p>
          <a:p>
            <a:pPr>
              <a:buNone/>
            </a:pPr>
            <a:r>
              <a:rPr lang="en-US" sz="3400" dirty="0" smtClean="0"/>
              <a:t>{</a:t>
            </a:r>
          </a:p>
          <a:p>
            <a:pPr>
              <a:buNone/>
            </a:pPr>
            <a:r>
              <a:rPr lang="en-US" sz="3400" dirty="0" err="1" smtClean="0"/>
              <a:t>printf</a:t>
            </a:r>
            <a:r>
              <a:rPr lang="en-US" sz="3400" dirty="0" smtClean="0"/>
              <a:t>(“Roll no is:%d”,s2 -&gt;</a:t>
            </a:r>
            <a:r>
              <a:rPr lang="en-US" sz="3400" dirty="0" err="1" smtClean="0"/>
              <a:t>rollno</a:t>
            </a:r>
            <a:r>
              <a:rPr lang="en-US" sz="3400" dirty="0" smtClean="0"/>
              <a:t>);</a:t>
            </a:r>
          </a:p>
          <a:p>
            <a:pPr>
              <a:buNone/>
            </a:pPr>
            <a:r>
              <a:rPr lang="en-US" sz="3400" dirty="0" err="1" smtClean="0"/>
              <a:t>printf</a:t>
            </a:r>
            <a:r>
              <a:rPr lang="en-US" sz="3400" dirty="0" smtClean="0"/>
              <a:t>(“Percentage is :%f”,s2-&gt;</a:t>
            </a:r>
            <a:r>
              <a:rPr lang="en-US" sz="3400" dirty="0" err="1" smtClean="0"/>
              <a:t>perc</a:t>
            </a:r>
            <a:r>
              <a:rPr lang="en-US" sz="3400" dirty="0" smtClean="0"/>
              <a:t>);</a:t>
            </a:r>
          </a:p>
          <a:p>
            <a:pPr>
              <a:buNone/>
            </a:pPr>
            <a:r>
              <a:rPr lang="en-US" sz="3400" dirty="0" smtClean="0"/>
              <a:t>}</a:t>
            </a:r>
          </a:p>
          <a:p>
            <a:endParaRPr lang="en-US" sz="2800" dirty="0"/>
          </a:p>
        </p:txBody>
      </p:sp>
      <p:cxnSp>
        <p:nvCxnSpPr>
          <p:cNvPr id="6" name="Straight Arrow Connector 5"/>
          <p:cNvCxnSpPr/>
          <p:nvPr/>
        </p:nvCxnSpPr>
        <p:spPr>
          <a:xfrm rot="5400000">
            <a:off x="6591300" y="34671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4495800"/>
            <a:ext cx="3733799" cy="923330"/>
          </a:xfrm>
          <a:prstGeom prst="rect">
            <a:avLst/>
          </a:prstGeom>
          <a:solidFill>
            <a:schemeClr val="accent2"/>
          </a:solidFill>
        </p:spPr>
        <p:txBody>
          <a:bodyPr wrap="square" rtlCol="0">
            <a:spAutoFit/>
          </a:bodyPr>
          <a:lstStyle/>
          <a:p>
            <a:r>
              <a:rPr lang="en-US" dirty="0" smtClean="0"/>
              <a:t>To accessing the members using pointer  we have to Use the arrow operator.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The </a:t>
            </a:r>
            <a:r>
              <a:rPr lang="en-US" b="1" dirty="0" err="1" smtClean="0">
                <a:solidFill>
                  <a:srgbClr val="FF0000"/>
                </a:solidFill>
              </a:rPr>
              <a:t>typedef</a:t>
            </a:r>
            <a:r>
              <a:rPr lang="en-US" b="1" dirty="0" smtClean="0">
                <a:solidFill>
                  <a:srgbClr val="FF0000"/>
                </a:solidFill>
              </a:rPr>
              <a:t> </a:t>
            </a:r>
            <a:r>
              <a:rPr lang="en-US" b="1" dirty="0" err="1" smtClean="0">
                <a:solidFill>
                  <a:srgbClr val="FF0000"/>
                </a:solidFill>
              </a:rPr>
              <a:t>struct</a:t>
            </a:r>
            <a:r>
              <a:rPr lang="en-US" b="1" dirty="0" smtClean="0">
                <a:solidFill>
                  <a:srgbClr val="FF0000"/>
                </a:solidFill>
              </a:rPr>
              <a:t> in C</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The C language contains the </a:t>
            </a:r>
            <a:r>
              <a:rPr lang="en-US" b="1" dirty="0" err="1" smtClean="0"/>
              <a:t>typedef</a:t>
            </a:r>
            <a:r>
              <a:rPr lang="en-US" b="1" dirty="0" smtClean="0"/>
              <a:t> keyword</a:t>
            </a:r>
            <a:r>
              <a:rPr lang="en-US" dirty="0" smtClean="0"/>
              <a:t> to allow users to provide alternative names for the primitive (e.g.,​ </a:t>
            </a:r>
            <a:r>
              <a:rPr lang="en-US" dirty="0" err="1" smtClean="0"/>
              <a:t>int</a:t>
            </a:r>
            <a:r>
              <a:rPr lang="en-US" dirty="0" smtClean="0"/>
              <a:t>) and user-defined​ (</a:t>
            </a:r>
            <a:r>
              <a:rPr lang="en-US" dirty="0" err="1" smtClean="0"/>
              <a:t>e.g</a:t>
            </a:r>
            <a:r>
              <a:rPr lang="en-US" dirty="0" smtClean="0"/>
              <a:t> </a:t>
            </a:r>
            <a:r>
              <a:rPr lang="en-US" dirty="0" err="1" smtClean="0"/>
              <a:t>struct</a:t>
            </a:r>
            <a:r>
              <a:rPr lang="en-US" dirty="0" smtClean="0"/>
              <a:t>) data types.</a:t>
            </a:r>
          </a:p>
          <a:p>
            <a:pPr algn="just"/>
            <a:r>
              <a:rPr lang="en-US" dirty="0" smtClean="0"/>
              <a:t>Remember, this keyword adds a new name for some existing data type but does not create a new type.</a:t>
            </a:r>
          </a:p>
          <a:p>
            <a:pPr algn="just"/>
            <a:r>
              <a:rPr lang="en-US" b="1" dirty="0" smtClean="0"/>
              <a:t>Syntax</a:t>
            </a:r>
          </a:p>
          <a:p>
            <a:pPr algn="just"/>
            <a:r>
              <a:rPr lang="en-US" dirty="0" err="1" smtClean="0"/>
              <a:t>Typedef</a:t>
            </a:r>
            <a:r>
              <a:rPr lang="en-US" dirty="0" smtClean="0"/>
              <a:t> &lt;</a:t>
            </a:r>
            <a:r>
              <a:rPr lang="en-US" dirty="0" err="1" smtClean="0"/>
              <a:t>existing_typr</a:t>
            </a:r>
            <a:r>
              <a:rPr lang="en-US" dirty="0" smtClean="0"/>
              <a:t>&gt; &lt;alias&gt;</a:t>
            </a:r>
          </a:p>
          <a:p>
            <a:pPr algn="just"/>
            <a:r>
              <a:rPr lang="en-US" dirty="0" smtClean="0"/>
              <a:t>Example</a:t>
            </a:r>
            <a:r>
              <a:rPr lang="en-US" dirty="0" smtClean="0">
                <a:solidFill>
                  <a:srgbClr val="FF0000"/>
                </a:solidFill>
              </a:rPr>
              <a:t>: </a:t>
            </a:r>
            <a:r>
              <a:rPr lang="en-US" dirty="0" err="1" smtClean="0">
                <a:solidFill>
                  <a:srgbClr val="FF0000"/>
                </a:solidFill>
              </a:rPr>
              <a:t>typedef</a:t>
            </a:r>
            <a:r>
              <a:rPr lang="en-US" dirty="0" smtClean="0">
                <a:solidFill>
                  <a:srgbClr val="FF0000"/>
                </a:solidFill>
              </a:rPr>
              <a:t> </a:t>
            </a:r>
            <a:r>
              <a:rPr lang="en-US" dirty="0" err="1" smtClean="0">
                <a:solidFill>
                  <a:srgbClr val="0070C0"/>
                </a:solidFill>
              </a:rPr>
              <a:t>struct</a:t>
            </a:r>
            <a:r>
              <a:rPr lang="en-US" dirty="0" smtClean="0"/>
              <a:t> student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1312"/>
          </a:xfrm>
        </p:spPr>
        <p:txBody>
          <a:bodyPr>
            <a:normAutofit fontScale="90000"/>
          </a:bodyPr>
          <a:lstStyle/>
          <a:p>
            <a:r>
              <a:rPr lang="en-US" dirty="0" smtClean="0"/>
              <a:t>Example:</a:t>
            </a:r>
            <a:endParaRPr lang="en-US" dirty="0"/>
          </a:p>
        </p:txBody>
      </p:sp>
      <p:sp>
        <p:nvSpPr>
          <p:cNvPr id="3" name="Content Placeholder 2"/>
          <p:cNvSpPr>
            <a:spLocks noGrp="1"/>
          </p:cNvSpPr>
          <p:nvPr>
            <p:ph sz="half" idx="1"/>
          </p:nvPr>
        </p:nvSpPr>
        <p:spPr>
          <a:xfrm>
            <a:off x="457200" y="914400"/>
            <a:ext cx="4038600" cy="5440525"/>
          </a:xfrm>
        </p:spPr>
        <p:txBody>
          <a:bodyPr>
            <a:noAutofit/>
          </a:bodyPr>
          <a:lstStyle/>
          <a:p>
            <a:r>
              <a:rPr lang="en-US" sz="2000" b="1" dirty="0" smtClean="0"/>
              <a:t>1. Variable declaration without using </a:t>
            </a:r>
            <a:r>
              <a:rPr lang="en-US" sz="2000" b="1" dirty="0" err="1" smtClean="0"/>
              <a:t>typedef</a:t>
            </a:r>
            <a:r>
              <a:rPr lang="en-US" sz="2000" b="1" dirty="0" smtClean="0"/>
              <a:t>:</a:t>
            </a:r>
          </a:p>
          <a:p>
            <a:pPr>
              <a:buNone/>
            </a:pPr>
            <a:r>
              <a:rPr lang="en-US" sz="2000" dirty="0" smtClean="0"/>
              <a:t>#include&lt;</a:t>
            </a:r>
            <a:r>
              <a:rPr lang="en-US" sz="2000" dirty="0" err="1" smtClean="0"/>
              <a:t>stdio.h</a:t>
            </a:r>
            <a:r>
              <a:rPr lang="en-US" sz="2000" dirty="0" smtClean="0"/>
              <a:t>&gt;</a:t>
            </a:r>
          </a:p>
          <a:p>
            <a:pPr>
              <a:buNone/>
            </a:pPr>
            <a:r>
              <a:rPr lang="en-US" sz="2000" dirty="0" err="1" smtClean="0"/>
              <a:t>struct</a:t>
            </a:r>
            <a:r>
              <a:rPr lang="en-US" sz="2000" dirty="0" smtClean="0"/>
              <a:t> Point</a:t>
            </a:r>
          </a:p>
          <a:p>
            <a:pPr>
              <a:buNone/>
            </a:pPr>
            <a:r>
              <a:rPr lang="en-US" sz="2000" dirty="0" smtClean="0"/>
              <a:t>{</a:t>
            </a:r>
          </a:p>
          <a:p>
            <a:pPr>
              <a:buNone/>
            </a:pPr>
            <a:r>
              <a:rPr lang="en-US" sz="2000" dirty="0" smtClean="0"/>
              <a:t>  </a:t>
            </a:r>
            <a:r>
              <a:rPr lang="en-US" sz="2000" dirty="0" err="1" smtClean="0"/>
              <a:t>int</a:t>
            </a:r>
            <a:r>
              <a:rPr lang="en-US" sz="2000" dirty="0" smtClean="0"/>
              <a:t> x;</a:t>
            </a:r>
          </a:p>
          <a:p>
            <a:pPr>
              <a:buNone/>
            </a:pPr>
            <a:r>
              <a:rPr lang="en-US" sz="2000" dirty="0" smtClean="0"/>
              <a:t>  </a:t>
            </a:r>
            <a:r>
              <a:rPr lang="en-US" sz="2000" dirty="0" err="1" smtClean="0"/>
              <a:t>int</a:t>
            </a:r>
            <a:r>
              <a:rPr lang="en-US" sz="2000" dirty="0" smtClean="0"/>
              <a:t> y;</a:t>
            </a:r>
          </a:p>
          <a:p>
            <a:pPr>
              <a:buNone/>
            </a:pPr>
            <a:r>
              <a:rPr lang="en-US" sz="2000" dirty="0" smtClean="0"/>
              <a:t>};</a:t>
            </a:r>
          </a:p>
          <a:p>
            <a:pPr>
              <a:buNone/>
            </a:pPr>
            <a:r>
              <a:rPr lang="en-US" sz="2000" dirty="0" err="1" smtClean="0"/>
              <a:t>int</a:t>
            </a:r>
            <a:r>
              <a:rPr lang="en-US" sz="2000" dirty="0" smtClean="0"/>
              <a:t> main() {</a:t>
            </a:r>
          </a:p>
          <a:p>
            <a:pPr>
              <a:buNone/>
            </a:pPr>
            <a:r>
              <a:rPr lang="en-US" sz="2000" dirty="0" smtClean="0"/>
              <a:t>    </a:t>
            </a:r>
            <a:r>
              <a:rPr lang="en-US" sz="2000" dirty="0" err="1" smtClean="0"/>
              <a:t>struct</a:t>
            </a:r>
            <a:r>
              <a:rPr lang="en-US" sz="2000" dirty="0" smtClean="0"/>
              <a:t> Point p1;</a:t>
            </a:r>
          </a:p>
          <a:p>
            <a:pPr>
              <a:buNone/>
            </a:pPr>
            <a:r>
              <a:rPr lang="en-US" sz="2000" dirty="0" smtClean="0"/>
              <a:t>    p1.x = 1;</a:t>
            </a:r>
          </a:p>
          <a:p>
            <a:pPr>
              <a:buNone/>
            </a:pPr>
            <a:r>
              <a:rPr lang="en-US" sz="2000" dirty="0" smtClean="0"/>
              <a:t>    p1.y = 3;</a:t>
            </a:r>
          </a:p>
          <a:p>
            <a:pPr>
              <a:buNone/>
            </a:pPr>
            <a:r>
              <a:rPr lang="en-US" sz="2000" dirty="0" smtClean="0"/>
              <a:t>    </a:t>
            </a:r>
            <a:r>
              <a:rPr lang="en-US" sz="2000" dirty="0" err="1" smtClean="0"/>
              <a:t>printf</a:t>
            </a:r>
            <a:r>
              <a:rPr lang="en-US" sz="2000" dirty="0" smtClean="0"/>
              <a:t>("%d \n", p1.x);</a:t>
            </a:r>
          </a:p>
          <a:p>
            <a:pPr>
              <a:buNone/>
            </a:pPr>
            <a:r>
              <a:rPr lang="en-US" sz="2000" dirty="0" smtClean="0"/>
              <a:t>    </a:t>
            </a:r>
            <a:r>
              <a:rPr lang="en-US" sz="2000" dirty="0" err="1" smtClean="0"/>
              <a:t>printf</a:t>
            </a:r>
            <a:r>
              <a:rPr lang="en-US" sz="2000" dirty="0" smtClean="0"/>
              <a:t>("%d \n", p1.y);</a:t>
            </a:r>
          </a:p>
          <a:p>
            <a:pPr>
              <a:buNone/>
            </a:pPr>
            <a:r>
              <a:rPr lang="en-US" sz="2000" dirty="0" smtClean="0"/>
              <a:t>    return 0;</a:t>
            </a:r>
          </a:p>
          <a:p>
            <a:pPr>
              <a:buNone/>
            </a:pPr>
            <a:r>
              <a:rPr lang="en-US" sz="2000" dirty="0" smtClean="0"/>
              <a:t>}</a:t>
            </a:r>
          </a:p>
          <a:p>
            <a:endParaRPr lang="en-US" sz="2000" dirty="0"/>
          </a:p>
        </p:txBody>
      </p:sp>
      <p:sp>
        <p:nvSpPr>
          <p:cNvPr id="4" name="Content Placeholder 3"/>
          <p:cNvSpPr>
            <a:spLocks noGrp="1"/>
          </p:cNvSpPr>
          <p:nvPr>
            <p:ph sz="half" idx="2"/>
          </p:nvPr>
        </p:nvSpPr>
        <p:spPr>
          <a:xfrm>
            <a:off x="4667250" y="885824"/>
            <a:ext cx="4038600" cy="5286375"/>
          </a:xfrm>
        </p:spPr>
        <p:txBody>
          <a:bodyPr>
            <a:normAutofit fontScale="77500" lnSpcReduction="20000"/>
          </a:bodyPr>
          <a:lstStyle/>
          <a:p>
            <a:r>
              <a:rPr lang="en-US" b="1" dirty="0" smtClean="0"/>
              <a:t>2. Using the </a:t>
            </a:r>
            <a:r>
              <a:rPr lang="en-US" b="1" dirty="0" err="1" smtClean="0"/>
              <a:t>typedef</a:t>
            </a:r>
            <a:r>
              <a:rPr lang="en-US" b="1" dirty="0" smtClean="0"/>
              <a:t> keyword:</a:t>
            </a:r>
          </a:p>
          <a:p>
            <a:pPr>
              <a:buNone/>
            </a:pPr>
            <a:r>
              <a:rPr lang="en-US" dirty="0" smtClean="0"/>
              <a:t>#include&lt;</a:t>
            </a:r>
            <a:r>
              <a:rPr lang="en-US" dirty="0" err="1" smtClean="0"/>
              <a:t>stdio.h</a:t>
            </a:r>
            <a:r>
              <a:rPr lang="en-US" dirty="0" smtClean="0"/>
              <a:t>&gt;</a:t>
            </a:r>
          </a:p>
          <a:p>
            <a:pPr>
              <a:buNone/>
            </a:pPr>
            <a:r>
              <a:rPr lang="en-US" dirty="0" smtClean="0"/>
              <a:t/>
            </a:r>
            <a:br>
              <a:rPr lang="en-US" dirty="0" smtClean="0"/>
            </a:br>
            <a:r>
              <a:rPr lang="en-US" dirty="0" err="1" smtClean="0"/>
              <a:t>typedef</a:t>
            </a:r>
            <a:r>
              <a:rPr lang="en-US" dirty="0" smtClean="0"/>
              <a:t> </a:t>
            </a:r>
            <a:r>
              <a:rPr lang="en-US" dirty="0" err="1" smtClean="0"/>
              <a:t>struct</a:t>
            </a:r>
            <a:r>
              <a:rPr lang="en-US" dirty="0" smtClean="0"/>
              <a:t> Point</a:t>
            </a:r>
          </a:p>
          <a:p>
            <a:pPr>
              <a:buNone/>
            </a:pPr>
            <a:r>
              <a:rPr lang="en-US" dirty="0" smtClean="0"/>
              <a:t>{</a:t>
            </a:r>
          </a:p>
          <a:p>
            <a:pPr>
              <a:buNone/>
            </a:pPr>
            <a:r>
              <a:rPr lang="en-US" dirty="0" smtClean="0"/>
              <a:t>  </a:t>
            </a:r>
            <a:r>
              <a:rPr lang="en-US" dirty="0" err="1" smtClean="0"/>
              <a:t>int</a:t>
            </a:r>
            <a:r>
              <a:rPr lang="en-US" dirty="0" smtClean="0"/>
              <a:t> x;</a:t>
            </a:r>
          </a:p>
          <a:p>
            <a:pPr>
              <a:buNone/>
            </a:pPr>
            <a:r>
              <a:rPr lang="en-US" dirty="0" smtClean="0"/>
              <a:t>  </a:t>
            </a:r>
            <a:r>
              <a:rPr lang="en-US" dirty="0" err="1" smtClean="0"/>
              <a:t>int</a:t>
            </a:r>
            <a:r>
              <a:rPr lang="en-US" dirty="0" smtClean="0"/>
              <a:t> y;</a:t>
            </a:r>
          </a:p>
          <a:p>
            <a:pPr>
              <a:buNone/>
            </a:pPr>
            <a:r>
              <a:rPr lang="en-US" dirty="0" smtClean="0"/>
              <a:t>} Point;</a:t>
            </a:r>
          </a:p>
          <a:p>
            <a:pPr>
              <a:buNone/>
            </a:pPr>
            <a:r>
              <a:rPr lang="en-US" dirty="0" smtClean="0"/>
              <a:t>int main() </a:t>
            </a:r>
          </a:p>
          <a:p>
            <a:pPr>
              <a:buNone/>
            </a:pPr>
            <a:r>
              <a:rPr lang="en-US" dirty="0" smtClean="0"/>
              <a:t>{</a:t>
            </a:r>
          </a:p>
          <a:p>
            <a:pPr>
              <a:buNone/>
            </a:pPr>
            <a:r>
              <a:rPr lang="en-US" dirty="0" smtClean="0"/>
              <a:t>    Point p1;</a:t>
            </a:r>
          </a:p>
          <a:p>
            <a:pPr>
              <a:buNone/>
            </a:pPr>
            <a:r>
              <a:rPr lang="en-US" dirty="0" smtClean="0"/>
              <a:t>    p1.x = 1;</a:t>
            </a:r>
          </a:p>
          <a:p>
            <a:pPr>
              <a:buNone/>
            </a:pPr>
            <a:r>
              <a:rPr lang="en-US" dirty="0" smtClean="0"/>
              <a:t>    p1.y = 3;</a:t>
            </a:r>
          </a:p>
          <a:p>
            <a:pPr>
              <a:buNone/>
            </a:pPr>
            <a:r>
              <a:rPr lang="en-US" dirty="0" smtClean="0"/>
              <a:t>    </a:t>
            </a:r>
            <a:r>
              <a:rPr lang="en-US" dirty="0" err="1" smtClean="0"/>
              <a:t>printf</a:t>
            </a:r>
            <a:r>
              <a:rPr lang="en-US" dirty="0" smtClean="0"/>
              <a:t>("%d \n", p1.x);</a:t>
            </a:r>
          </a:p>
          <a:p>
            <a:pPr>
              <a:buNone/>
            </a:pPr>
            <a:r>
              <a:rPr lang="en-US" dirty="0" smtClean="0"/>
              <a:t>    </a:t>
            </a:r>
            <a:r>
              <a:rPr lang="en-US" dirty="0" err="1" smtClean="0"/>
              <a:t>printf</a:t>
            </a:r>
            <a:r>
              <a:rPr lang="en-US" dirty="0" smtClean="0"/>
              <a:t>("%d \n", p1.y);</a:t>
            </a:r>
          </a:p>
          <a:p>
            <a:pPr>
              <a:buNone/>
            </a:pPr>
            <a:r>
              <a:rPr lang="en-US" dirty="0" smtClean="0"/>
              <a:t>    return 0;</a:t>
            </a:r>
          </a:p>
          <a:p>
            <a:pPr>
              <a:buNone/>
            </a:pPr>
            <a:r>
              <a:rPr lang="en-US" dirty="0" smtClean="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3820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Nested Structure in C</a:t>
            </a:r>
            <a:endParaRPr lang="en-US" sz="3600" dirty="0">
              <a:solidFill>
                <a:srgbClr val="FF0000"/>
              </a:solidFill>
            </a:endParaRPr>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When a structure contains another structure, it is called nested structure.</a:t>
            </a:r>
          </a:p>
          <a:p>
            <a:r>
              <a:rPr lang="en-US" b="1" dirty="0" smtClean="0">
                <a:solidFill>
                  <a:srgbClr val="32D41C"/>
                </a:solidFill>
              </a:rPr>
              <a:t>Syntax for structure within structure or nested structure:</a:t>
            </a:r>
          </a:p>
          <a:p>
            <a:pPr>
              <a:buNone/>
            </a:pPr>
            <a:r>
              <a:rPr lang="en-US" dirty="0" err="1" smtClean="0"/>
              <a:t>struct</a:t>
            </a:r>
            <a:r>
              <a:rPr lang="en-US" dirty="0" smtClean="0"/>
              <a:t> structure1 </a:t>
            </a:r>
          </a:p>
          <a:p>
            <a:pPr>
              <a:buNone/>
            </a:pPr>
            <a:r>
              <a:rPr lang="en-US" dirty="0" smtClean="0"/>
              <a:t>{</a:t>
            </a:r>
          </a:p>
          <a:p>
            <a:pPr>
              <a:buNone/>
            </a:pPr>
            <a:r>
              <a:rPr lang="en-US" dirty="0" smtClean="0"/>
              <a:t> 	- - - - - - - - - 		</a:t>
            </a:r>
          </a:p>
          <a:p>
            <a:pPr>
              <a:buNone/>
            </a:pPr>
            <a:r>
              <a:rPr lang="en-US" dirty="0" smtClean="0"/>
              <a:t>}; </a:t>
            </a:r>
          </a:p>
          <a:p>
            <a:pPr>
              <a:buNone/>
            </a:pPr>
            <a:r>
              <a:rPr lang="en-US" dirty="0" err="1" smtClean="0"/>
              <a:t>struct</a:t>
            </a:r>
            <a:r>
              <a:rPr lang="en-US" dirty="0" smtClean="0"/>
              <a:t> structure2</a:t>
            </a:r>
          </a:p>
          <a:p>
            <a:pPr>
              <a:buNone/>
            </a:pPr>
            <a:r>
              <a:rPr lang="en-US" dirty="0" smtClean="0"/>
              <a:t> { </a:t>
            </a:r>
          </a:p>
          <a:p>
            <a:pPr>
              <a:buNone/>
            </a:pPr>
            <a:r>
              <a:rPr lang="en-US" dirty="0" smtClean="0"/>
              <a:t>	- - - - - - - - -</a:t>
            </a:r>
          </a:p>
          <a:p>
            <a:pPr>
              <a:buNone/>
            </a:pPr>
            <a:r>
              <a:rPr lang="en-US" dirty="0" smtClean="0"/>
              <a:t> </a:t>
            </a:r>
            <a:r>
              <a:rPr lang="en-US" dirty="0" err="1" smtClean="0"/>
              <a:t>struct</a:t>
            </a:r>
            <a:r>
              <a:rPr lang="en-US" dirty="0" smtClean="0"/>
              <a:t> structure1 </a:t>
            </a:r>
            <a:r>
              <a:rPr lang="en-US" dirty="0" err="1" smtClean="0"/>
              <a:t>obj</a:t>
            </a:r>
            <a:r>
              <a:rPr lang="en-US" dirty="0" smtClean="0"/>
              <a:t>;</a:t>
            </a:r>
          </a:p>
          <a:p>
            <a:pPr>
              <a:buNone/>
            </a:pPr>
            <a:r>
              <a:rPr lang="en-US" dirty="0" smtClean="0"/>
              <a:t> };</a:t>
            </a:r>
            <a:endParaRPr lang="en-US" b="1" dirty="0" smtClean="0"/>
          </a:p>
          <a:p>
            <a:endParaRPr lang="en-US" dirty="0" smtClean="0"/>
          </a:p>
          <a:p>
            <a:endParaRPr lang="en-US" dirty="0"/>
          </a:p>
        </p:txBody>
      </p:sp>
      <p:sp>
        <p:nvSpPr>
          <p:cNvPr id="6" name="TextBox 5"/>
          <p:cNvSpPr txBox="1"/>
          <p:nvPr/>
        </p:nvSpPr>
        <p:spPr>
          <a:xfrm>
            <a:off x="3505200" y="3124200"/>
            <a:ext cx="2326919" cy="369332"/>
          </a:xfrm>
          <a:prstGeom prst="rect">
            <a:avLst/>
          </a:prstGeom>
          <a:noFill/>
        </p:spPr>
        <p:txBody>
          <a:bodyPr wrap="none" rtlCol="0">
            <a:spAutoFit/>
          </a:bodyPr>
          <a:lstStyle/>
          <a:p>
            <a:r>
              <a:rPr lang="en-US" dirty="0" smtClean="0">
                <a:solidFill>
                  <a:srgbClr val="0070C0"/>
                </a:solidFill>
              </a:rPr>
              <a:t>Structure1 Definition</a:t>
            </a:r>
            <a:endParaRPr lang="en-US" dirty="0">
              <a:solidFill>
                <a:srgbClr val="0070C0"/>
              </a:solidFill>
            </a:endParaRPr>
          </a:p>
        </p:txBody>
      </p:sp>
      <p:sp>
        <p:nvSpPr>
          <p:cNvPr id="7" name="Right Brace 6"/>
          <p:cNvSpPr/>
          <p:nvPr/>
        </p:nvSpPr>
        <p:spPr>
          <a:xfrm>
            <a:off x="3200400" y="2667000"/>
            <a:ext cx="3810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352800" y="4191000"/>
            <a:ext cx="7620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114800" y="4953000"/>
            <a:ext cx="2322111" cy="369332"/>
          </a:xfrm>
          <a:prstGeom prst="rect">
            <a:avLst/>
          </a:prstGeom>
          <a:noFill/>
        </p:spPr>
        <p:txBody>
          <a:bodyPr wrap="none" rtlCol="0">
            <a:spAutoFit/>
          </a:bodyPr>
          <a:lstStyle/>
          <a:p>
            <a:r>
              <a:rPr lang="en-US" dirty="0" smtClean="0">
                <a:solidFill>
                  <a:srgbClr val="C00000"/>
                </a:solidFill>
              </a:rPr>
              <a:t>Structure2 Definition</a:t>
            </a:r>
            <a:endParaRPr lang="en-US" dirty="0">
              <a:solidFill>
                <a:srgbClr val="C00000"/>
              </a:solidFill>
            </a:endParaRPr>
          </a:p>
        </p:txBody>
      </p:sp>
      <p:cxnSp>
        <p:nvCxnSpPr>
          <p:cNvPr id="11" name="Straight Arrow Connector 10"/>
          <p:cNvCxnSpPr/>
          <p:nvPr/>
        </p:nvCxnSpPr>
        <p:spPr>
          <a:xfrm rot="10800000" flipV="1">
            <a:off x="3276600" y="3429000"/>
            <a:ext cx="3352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400" y="3124200"/>
            <a:ext cx="2413481" cy="369332"/>
          </a:xfrm>
          <a:prstGeom prst="rect">
            <a:avLst/>
          </a:prstGeom>
          <a:noFill/>
        </p:spPr>
        <p:txBody>
          <a:bodyPr wrap="none" rtlCol="0">
            <a:spAutoFit/>
          </a:bodyPr>
          <a:lstStyle/>
          <a:p>
            <a:r>
              <a:rPr lang="en-US" dirty="0" smtClean="0">
                <a:solidFill>
                  <a:srgbClr val="0070C0"/>
                </a:solidFill>
              </a:rPr>
              <a:t>Structure1 Declaration</a:t>
            </a:r>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2209800"/>
          </a:xfrm>
        </p:spPr>
        <p:txBody>
          <a:bodyPr>
            <a:normAutofit fontScale="90000"/>
          </a:bodyPr>
          <a:lstStyle/>
          <a:p>
            <a:r>
              <a:rPr lang="en-US" b="1" dirty="0" smtClean="0"/>
              <a:t/>
            </a:r>
            <a:br>
              <a:rPr lang="en-US" b="1" dirty="0" smtClean="0"/>
            </a:br>
            <a:r>
              <a:rPr lang="en-US" dirty="0" smtClean="0"/>
              <a:t/>
            </a:r>
            <a:br>
              <a:rPr lang="en-US" dirty="0" smtClean="0"/>
            </a:br>
            <a:r>
              <a:rPr lang="en-US" b="1" dirty="0" smtClean="0"/>
              <a:t/>
            </a:r>
            <a:br>
              <a:rPr lang="en-US" b="1" dirty="0" smtClean="0"/>
            </a:br>
            <a:r>
              <a:rPr lang="en-US" b="1" dirty="0" smtClean="0"/>
              <a:t> What is a structure?</a:t>
            </a:r>
            <a:br>
              <a:rPr lang="en-US" b="1" dirty="0" smtClean="0"/>
            </a:br>
            <a:r>
              <a:rPr lang="en-US" b="1" dirty="0" smtClean="0"/>
              <a:t>	</a:t>
            </a:r>
            <a:r>
              <a:rPr lang="en-US" sz="2700" b="1" dirty="0" smtClean="0"/>
              <a:t>A structure is a user defined data type in C. A structure creates a data type that can be used to group items of possibly different types into a single type.</a:t>
            </a:r>
            <a:endParaRPr lang="en-US" sz="2700" dirty="0"/>
          </a:p>
        </p:txBody>
      </p:sp>
      <p:sp>
        <p:nvSpPr>
          <p:cNvPr id="5" name="Content Placeholder 4"/>
          <p:cNvSpPr>
            <a:spLocks noGrp="1"/>
          </p:cNvSpPr>
          <p:nvPr>
            <p:ph idx="1"/>
          </p:nvPr>
        </p:nvSpPr>
        <p:spPr>
          <a:xfrm>
            <a:off x="457200" y="2590800"/>
            <a:ext cx="5791200" cy="3657600"/>
          </a:xfrm>
        </p:spPr>
        <p:txBody>
          <a:bodyPr>
            <a:normAutofit lnSpcReduction="10000"/>
          </a:bodyPr>
          <a:lstStyle/>
          <a:p>
            <a:pPr>
              <a:buNone/>
            </a:pPr>
            <a:r>
              <a:rPr lang="en-US" dirty="0" smtClean="0">
                <a:solidFill>
                  <a:srgbClr val="FF0000"/>
                </a:solidFill>
                <a:latin typeface="Times New Roman" panose="02020603050405020304" pitchFamily="18" charset="0"/>
                <a:cs typeface="Times New Roman" panose="02020603050405020304" pitchFamily="18" charset="0"/>
              </a:rPr>
              <a:t>Syntax:</a:t>
            </a:r>
          </a:p>
          <a:p>
            <a:pPr>
              <a:buNone/>
            </a:pPr>
            <a:r>
              <a:rPr lang="en-IN" sz="2800" dirty="0" err="1">
                <a:solidFill>
                  <a:schemeClr val="tx1">
                    <a:lumMod val="95000"/>
                    <a:lumOff val="5000"/>
                  </a:schemeClr>
                </a:solidFill>
                <a:latin typeface="Times New Roman" panose="02020603050405020304" pitchFamily="18" charset="0"/>
                <a:cs typeface="Times New Roman" panose="02020603050405020304" pitchFamily="18" charset="0"/>
              </a:rPr>
              <a:t>struct</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structureName</a:t>
            </a:r>
            <a:endParaRPr lang="en-IN"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a:t>
            </a:r>
          </a:p>
          <a:p>
            <a:pPr>
              <a:buNone/>
            </a:pPr>
            <a:r>
              <a:rPr lang="en-US" dirty="0" smtClean="0">
                <a:latin typeface="Times New Roman" panose="02020603050405020304" pitchFamily="18" charset="0"/>
                <a:cs typeface="Times New Roman" panose="02020603050405020304" pitchFamily="18" charset="0"/>
              </a:rPr>
              <a:t>    //member variable 1</a:t>
            </a:r>
          </a:p>
          <a:p>
            <a:pPr>
              <a:buNone/>
            </a:pPr>
            <a:r>
              <a:rPr lang="en-US" dirty="0" smtClean="0">
                <a:latin typeface="Times New Roman" panose="02020603050405020304" pitchFamily="18" charset="0"/>
                <a:cs typeface="Times New Roman" panose="02020603050405020304" pitchFamily="18" charset="0"/>
              </a:rPr>
              <a:t>    //member variable 2</a:t>
            </a:r>
          </a:p>
          <a:p>
            <a:pPr>
              <a:buNone/>
            </a:pPr>
            <a:r>
              <a:rPr lang="en-US" dirty="0" smtClean="0">
                <a:latin typeface="Times New Roman" panose="02020603050405020304" pitchFamily="18" charset="0"/>
                <a:cs typeface="Times New Roman" panose="02020603050405020304" pitchFamily="18" charset="0"/>
              </a:rPr>
              <a:t>    //member variable 3</a:t>
            </a:r>
          </a:p>
          <a:p>
            <a:pPr>
              <a:buNone/>
            </a:pPr>
            <a:r>
              <a:rPr lang="en-US" dirty="0" smtClean="0">
                <a:latin typeface="Times New Roman" panose="02020603050405020304" pitchFamily="18" charset="0"/>
                <a:cs typeface="Times New Roman" panose="02020603050405020304" pitchFamily="18" charset="0"/>
              </a:rPr>
              <a:t>    ...</a:t>
            </a:r>
          </a:p>
          <a:p>
            <a:pPr>
              <a:buNone/>
            </a:pP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structure_variables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1600200" cy="477054"/>
          </a:xfrm>
          <a:prstGeom prst="rect">
            <a:avLst/>
          </a:prstGeom>
        </p:spPr>
        <p:txBody>
          <a:bodyPr wrap="square">
            <a:spAutoFit/>
          </a:bodyPr>
          <a:lstStyle/>
          <a:p>
            <a:pPr algn="ctr"/>
            <a:r>
              <a:rPr lang="en-US" sz="2800" b="1" dirty="0" smtClean="0">
                <a:solidFill>
                  <a:srgbClr val="FF0000"/>
                </a:solidFill>
              </a:rPr>
              <a:t>Example:</a:t>
            </a:r>
            <a:endParaRPr lang="en-US" sz="2800" dirty="0"/>
          </a:p>
        </p:txBody>
      </p:sp>
      <p:pic>
        <p:nvPicPr>
          <p:cNvPr id="1028" name="Picture 4"/>
          <p:cNvPicPr>
            <a:picLocks noGrp="1" noChangeAspect="1" noChangeArrowheads="1"/>
          </p:cNvPicPr>
          <p:nvPr>
            <p:ph sz="half" idx="1"/>
          </p:nvPr>
        </p:nvPicPr>
        <p:blipFill>
          <a:blip r:embed="rId2"/>
          <a:srcRect/>
          <a:stretch>
            <a:fillRect/>
          </a:stretch>
        </p:blipFill>
        <p:spPr bwMode="auto">
          <a:xfrm>
            <a:off x="381000" y="1143000"/>
            <a:ext cx="3048000" cy="4724400"/>
          </a:xfrm>
          <a:prstGeom prst="rect">
            <a:avLst/>
          </a:prstGeom>
          <a:noFill/>
          <a:ln w="9525">
            <a:noFill/>
            <a:miter lim="800000"/>
            <a:headEnd/>
            <a:tailEnd/>
          </a:ln>
          <a:effectLst/>
        </p:spPr>
      </p:pic>
      <p:pic>
        <p:nvPicPr>
          <p:cNvPr id="1029" name="Picture 5"/>
          <p:cNvPicPr>
            <a:picLocks noGrp="1" noChangeAspect="1" noChangeArrowheads="1"/>
          </p:cNvPicPr>
          <p:nvPr>
            <p:ph sz="half" idx="2"/>
          </p:nvPr>
        </p:nvPicPr>
        <p:blipFill>
          <a:blip r:embed="rId3"/>
          <a:srcRect/>
          <a:stretch>
            <a:fillRect/>
          </a:stretch>
        </p:blipFill>
        <p:spPr bwMode="auto">
          <a:xfrm>
            <a:off x="3810000" y="0"/>
            <a:ext cx="5334000" cy="6172200"/>
          </a:xfrm>
          <a:prstGeom prst="rect">
            <a:avLst/>
          </a:prstGeom>
          <a:noFill/>
          <a:ln w="9525">
            <a:noFill/>
            <a:miter lim="800000"/>
            <a:headEnd/>
            <a:tailEnd/>
          </a:ln>
          <a:effectLst/>
        </p:spPr>
      </p:pic>
      <p:sp>
        <p:nvSpPr>
          <p:cNvPr id="11" name="Right Brace 10"/>
          <p:cNvSpPr/>
          <p:nvPr/>
        </p:nvSpPr>
        <p:spPr>
          <a:xfrm>
            <a:off x="1981200" y="1828800"/>
            <a:ext cx="3810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19292340">
            <a:off x="2186197" y="2012698"/>
            <a:ext cx="1189556" cy="646331"/>
          </a:xfrm>
          <a:prstGeom prst="rect">
            <a:avLst/>
          </a:prstGeom>
          <a:noFill/>
        </p:spPr>
        <p:txBody>
          <a:bodyPr wrap="none" rtlCol="0">
            <a:spAutoFit/>
          </a:bodyPr>
          <a:lstStyle/>
          <a:p>
            <a:r>
              <a:rPr lang="en-US" dirty="0" smtClean="0">
                <a:solidFill>
                  <a:srgbClr val="0070C0"/>
                </a:solidFill>
              </a:rPr>
              <a:t>Structure1</a:t>
            </a:r>
          </a:p>
          <a:p>
            <a:r>
              <a:rPr lang="en-US" dirty="0" smtClean="0">
                <a:solidFill>
                  <a:srgbClr val="0070C0"/>
                </a:solidFill>
              </a:rPr>
              <a:t>definition</a:t>
            </a:r>
            <a:endParaRPr lang="en-US" dirty="0">
              <a:solidFill>
                <a:srgbClr val="0070C0"/>
              </a:solidFill>
            </a:endParaRPr>
          </a:p>
        </p:txBody>
      </p:sp>
      <p:sp>
        <p:nvSpPr>
          <p:cNvPr id="13" name="Right Brace 12"/>
          <p:cNvSpPr/>
          <p:nvPr/>
        </p:nvSpPr>
        <p:spPr>
          <a:xfrm>
            <a:off x="1981200" y="3733800"/>
            <a:ext cx="4572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rot="19848239">
            <a:off x="2289331" y="4068849"/>
            <a:ext cx="1229632" cy="646331"/>
          </a:xfrm>
          <a:prstGeom prst="rect">
            <a:avLst/>
          </a:prstGeom>
          <a:noFill/>
        </p:spPr>
        <p:txBody>
          <a:bodyPr wrap="none" rtlCol="0">
            <a:spAutoFit/>
          </a:bodyPr>
          <a:lstStyle/>
          <a:p>
            <a:r>
              <a:rPr lang="en-US" dirty="0" smtClean="0">
                <a:solidFill>
                  <a:srgbClr val="C00000"/>
                </a:solidFill>
              </a:rPr>
              <a:t>Structure2</a:t>
            </a:r>
          </a:p>
          <a:p>
            <a:r>
              <a:rPr lang="en-US" dirty="0" smtClean="0">
                <a:solidFill>
                  <a:srgbClr val="C00000"/>
                </a:solidFill>
              </a:rPr>
              <a:t>Definition</a:t>
            </a:r>
            <a:endParaRPr lang="en-US" dirty="0">
              <a:solidFill>
                <a:srgbClr val="C00000"/>
              </a:solidFill>
            </a:endParaRPr>
          </a:p>
        </p:txBody>
      </p:sp>
      <p:cxnSp>
        <p:nvCxnSpPr>
          <p:cNvPr id="18" name="Straight Arrow Connector 17"/>
          <p:cNvCxnSpPr/>
          <p:nvPr/>
        </p:nvCxnSpPr>
        <p:spPr>
          <a:xfrm rot="16200000" flipV="1">
            <a:off x="1485900" y="5600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 y="6172200"/>
            <a:ext cx="2366161" cy="369332"/>
          </a:xfrm>
          <a:prstGeom prst="rect">
            <a:avLst/>
          </a:prstGeom>
          <a:noFill/>
        </p:spPr>
        <p:txBody>
          <a:bodyPr wrap="none" rtlCol="0">
            <a:spAutoFit/>
          </a:bodyPr>
          <a:lstStyle/>
          <a:p>
            <a:r>
              <a:rPr lang="en-US" dirty="0" smtClean="0">
                <a:solidFill>
                  <a:srgbClr val="0070C0"/>
                </a:solidFill>
              </a:rPr>
              <a:t>Structure1 declaration</a:t>
            </a:r>
            <a:endParaRPr lang="en-US" dirty="0">
              <a:solidFill>
                <a:srgbClr val="0070C0"/>
              </a:solidFill>
            </a:endParaRPr>
          </a:p>
        </p:txBody>
      </p:sp>
      <p:cxnSp>
        <p:nvCxnSpPr>
          <p:cNvPr id="23" name="Straight Arrow Connector 22"/>
          <p:cNvCxnSpPr/>
          <p:nvPr/>
        </p:nvCxnSpPr>
        <p:spPr>
          <a:xfrm rot="10800000" flipV="1">
            <a:off x="5410200" y="533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19800" y="381000"/>
            <a:ext cx="2453557" cy="369332"/>
          </a:xfrm>
          <a:prstGeom prst="rect">
            <a:avLst/>
          </a:prstGeom>
          <a:noFill/>
        </p:spPr>
        <p:txBody>
          <a:bodyPr wrap="none" rtlCol="0">
            <a:spAutoFit/>
          </a:bodyPr>
          <a:lstStyle/>
          <a:p>
            <a:r>
              <a:rPr lang="en-US" dirty="0" smtClean="0">
                <a:solidFill>
                  <a:srgbClr val="0070C0"/>
                </a:solidFill>
              </a:rPr>
              <a:t>Structure2 Declaration</a:t>
            </a:r>
            <a:endParaRPr lang="en-US" dirty="0">
              <a:solidFill>
                <a:srgbClr val="0070C0"/>
              </a:solidFill>
            </a:endParaRPr>
          </a:p>
        </p:txBody>
      </p:sp>
      <p:sp>
        <p:nvSpPr>
          <p:cNvPr id="25" name="Right Brace 24"/>
          <p:cNvSpPr/>
          <p:nvPr/>
        </p:nvSpPr>
        <p:spPr>
          <a:xfrm>
            <a:off x="7162800" y="1143000"/>
            <a:ext cx="685800" cy="13716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7799471" y="990600"/>
            <a:ext cx="1344529" cy="1600438"/>
          </a:xfrm>
          <a:prstGeom prst="rect">
            <a:avLst/>
          </a:prstGeom>
          <a:noFill/>
        </p:spPr>
        <p:txBody>
          <a:bodyPr wrap="square" rtlCol="0">
            <a:spAutoFit/>
          </a:bodyPr>
          <a:lstStyle/>
          <a:p>
            <a:r>
              <a:rPr lang="en-US" sz="1600" dirty="0" smtClean="0">
                <a:solidFill>
                  <a:srgbClr val="C00000"/>
                </a:solidFill>
              </a:rPr>
              <a:t>Inputting </a:t>
            </a:r>
          </a:p>
          <a:p>
            <a:r>
              <a:rPr lang="en-US" sz="1600" dirty="0" smtClean="0">
                <a:solidFill>
                  <a:srgbClr val="C00000"/>
                </a:solidFill>
              </a:rPr>
              <a:t>The values      to</a:t>
            </a:r>
          </a:p>
          <a:p>
            <a:r>
              <a:rPr lang="en-US" sz="1600" dirty="0" smtClean="0">
                <a:solidFill>
                  <a:srgbClr val="C00000"/>
                </a:solidFill>
              </a:rPr>
              <a:t>Structure2</a:t>
            </a:r>
          </a:p>
          <a:p>
            <a:r>
              <a:rPr lang="en-US" sz="1600" dirty="0" smtClean="0">
                <a:solidFill>
                  <a:srgbClr val="C00000"/>
                </a:solidFill>
              </a:rPr>
              <a:t>members </a:t>
            </a:r>
          </a:p>
          <a:p>
            <a:endParaRPr lang="en-US" dirty="0"/>
          </a:p>
        </p:txBody>
      </p:sp>
      <p:sp>
        <p:nvSpPr>
          <p:cNvPr id="28" name="Right Brace 27"/>
          <p:cNvSpPr/>
          <p:nvPr/>
        </p:nvSpPr>
        <p:spPr>
          <a:xfrm>
            <a:off x="7696200" y="2743200"/>
            <a:ext cx="762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7772400" y="2971800"/>
            <a:ext cx="1371600" cy="1477328"/>
          </a:xfrm>
          <a:prstGeom prst="rect">
            <a:avLst/>
          </a:prstGeom>
          <a:noFill/>
        </p:spPr>
        <p:txBody>
          <a:bodyPr wrap="square" rtlCol="0">
            <a:spAutoFit/>
          </a:bodyPr>
          <a:lstStyle/>
          <a:p>
            <a:r>
              <a:rPr lang="en-US" dirty="0" smtClean="0">
                <a:solidFill>
                  <a:srgbClr val="0070C0"/>
                </a:solidFill>
              </a:rPr>
              <a:t>Inputting </a:t>
            </a:r>
          </a:p>
          <a:p>
            <a:r>
              <a:rPr lang="en-US" dirty="0" smtClean="0">
                <a:solidFill>
                  <a:srgbClr val="0070C0"/>
                </a:solidFill>
              </a:rPr>
              <a:t>The values      to</a:t>
            </a:r>
          </a:p>
          <a:p>
            <a:r>
              <a:rPr lang="en-US" dirty="0" smtClean="0">
                <a:solidFill>
                  <a:srgbClr val="0070C0"/>
                </a:solidFill>
              </a:rPr>
              <a:t>Structure1</a:t>
            </a:r>
          </a:p>
          <a:p>
            <a:r>
              <a:rPr lang="en-US" dirty="0" smtClean="0">
                <a:solidFill>
                  <a:srgbClr val="0070C0"/>
                </a:solidFill>
              </a:rPr>
              <a:t>members</a:t>
            </a:r>
            <a:endParaRPr lang="en-US" dirty="0">
              <a:solidFill>
                <a:srgbClr val="0070C0"/>
              </a:solidFill>
            </a:endParaRPr>
          </a:p>
        </p:txBody>
      </p:sp>
      <p:sp>
        <p:nvSpPr>
          <p:cNvPr id="31" name="Left Brace 30"/>
          <p:cNvSpPr/>
          <p:nvPr/>
        </p:nvSpPr>
        <p:spPr>
          <a:xfrm>
            <a:off x="3733800" y="42672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Elbow Connector 34"/>
          <p:cNvCxnSpPr>
            <a:endCxn id="31" idx="1"/>
          </p:cNvCxnSpPr>
          <p:nvPr/>
        </p:nvCxnSpPr>
        <p:spPr>
          <a:xfrm rot="16200000" flipV="1">
            <a:off x="3295650" y="5505450"/>
            <a:ext cx="1181100" cy="304800"/>
          </a:xfrm>
          <a:prstGeom prst="bentConnector4">
            <a:avLst>
              <a:gd name="adj1" fmla="val 16129"/>
              <a:gd name="adj2" fmla="val 175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6096000"/>
            <a:ext cx="2362200" cy="369332"/>
          </a:xfrm>
          <a:prstGeom prst="rect">
            <a:avLst/>
          </a:prstGeom>
          <a:noFill/>
        </p:spPr>
        <p:txBody>
          <a:bodyPr wrap="square" rtlCol="0">
            <a:spAutoFit/>
          </a:bodyPr>
          <a:lstStyle/>
          <a:p>
            <a:r>
              <a:rPr lang="en-US" dirty="0" smtClean="0">
                <a:solidFill>
                  <a:srgbClr val="FF0000"/>
                </a:solidFill>
              </a:rPr>
              <a:t>Printing the all values</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5943600"/>
          </a:xfrm>
        </p:spPr>
        <p:txBody>
          <a:bodyPr>
            <a:noAutofit/>
          </a:bodyPr>
          <a:lstStyle/>
          <a:p>
            <a:r>
              <a:rPr lang="en-US" sz="3600" dirty="0" smtClean="0">
                <a:solidFill>
                  <a:srgbClr val="FF0000"/>
                </a:solidFill>
              </a:rPr>
              <a:t>Output : </a:t>
            </a:r>
            <a:r>
              <a:rPr lang="en-US" sz="2400" dirty="0" smtClean="0"/>
              <a:t/>
            </a:r>
            <a:br>
              <a:rPr lang="en-US" sz="2400" dirty="0" smtClean="0"/>
            </a:br>
            <a:r>
              <a:rPr lang="en-US" sz="2400" dirty="0" smtClean="0">
                <a:solidFill>
                  <a:srgbClr val="0070C0"/>
                </a:solidFill>
              </a:rPr>
              <a:t>Enter Employee Id : 101 </a:t>
            </a:r>
            <a:br>
              <a:rPr lang="en-US" sz="2400" dirty="0" smtClean="0">
                <a:solidFill>
                  <a:srgbClr val="0070C0"/>
                </a:solidFill>
              </a:rPr>
            </a:br>
            <a:r>
              <a:rPr lang="en-US" sz="2400" dirty="0" smtClean="0">
                <a:solidFill>
                  <a:srgbClr val="0070C0"/>
                </a:solidFill>
              </a:rPr>
              <a:t>Enter Employee Name : Ramesh </a:t>
            </a:r>
            <a:br>
              <a:rPr lang="en-US" sz="2400" dirty="0" smtClean="0">
                <a:solidFill>
                  <a:srgbClr val="0070C0"/>
                </a:solidFill>
              </a:rPr>
            </a:br>
            <a:r>
              <a:rPr lang="en-US" sz="2400" dirty="0" smtClean="0">
                <a:solidFill>
                  <a:srgbClr val="0070C0"/>
                </a:solidFill>
              </a:rPr>
              <a:t>Enter Employee Salary : 50000 </a:t>
            </a:r>
            <a:br>
              <a:rPr lang="en-US" sz="2400" dirty="0" smtClean="0">
                <a:solidFill>
                  <a:srgbClr val="0070C0"/>
                </a:solidFill>
              </a:rPr>
            </a:br>
            <a:r>
              <a:rPr lang="en-US" sz="2400" dirty="0" smtClean="0">
                <a:solidFill>
                  <a:srgbClr val="0070C0"/>
                </a:solidFill>
              </a:rPr>
              <a:t>Enter Employee House No : 5678/A </a:t>
            </a:r>
            <a:br>
              <a:rPr lang="en-US" sz="2400" dirty="0" smtClean="0">
                <a:solidFill>
                  <a:srgbClr val="0070C0"/>
                </a:solidFill>
              </a:rPr>
            </a:br>
            <a:r>
              <a:rPr lang="en-US" sz="2400" dirty="0" smtClean="0">
                <a:solidFill>
                  <a:srgbClr val="0070C0"/>
                </a:solidFill>
              </a:rPr>
              <a:t>Enter Employee City : Delhi </a:t>
            </a:r>
            <a:br>
              <a:rPr lang="en-US" sz="2400" dirty="0" smtClean="0">
                <a:solidFill>
                  <a:srgbClr val="0070C0"/>
                </a:solidFill>
              </a:rPr>
            </a:br>
            <a:r>
              <a:rPr lang="en-US" sz="2400" dirty="0" smtClean="0">
                <a:solidFill>
                  <a:srgbClr val="0070C0"/>
                </a:solidFill>
              </a:rPr>
              <a:t>Enter Employee Pin Code : 110056 </a:t>
            </a:r>
            <a:r>
              <a:rPr lang="en-US" sz="2400" dirty="0" smtClean="0"/>
              <a:t/>
            </a:r>
            <a:br>
              <a:rPr lang="en-US" sz="2400" dirty="0" smtClean="0"/>
            </a:br>
            <a:r>
              <a:rPr lang="en-US" sz="2400" dirty="0" smtClean="0">
                <a:solidFill>
                  <a:schemeClr val="accent6">
                    <a:lumMod val="50000"/>
                  </a:schemeClr>
                </a:solidFill>
              </a:rPr>
              <a:t>Details of Employees </a:t>
            </a:r>
            <a:r>
              <a:rPr lang="en-US" sz="2400" dirty="0" smtClean="0"/>
              <a:t/>
            </a:r>
            <a:br>
              <a:rPr lang="en-US" sz="2400" dirty="0" smtClean="0"/>
            </a:br>
            <a:r>
              <a:rPr lang="en-US" sz="2400" dirty="0" smtClean="0">
                <a:solidFill>
                  <a:srgbClr val="C00000"/>
                </a:solidFill>
              </a:rPr>
              <a:t>Employee Id : 101</a:t>
            </a:r>
            <a:br>
              <a:rPr lang="en-US" sz="2400" dirty="0" smtClean="0">
                <a:solidFill>
                  <a:srgbClr val="C00000"/>
                </a:solidFill>
              </a:rPr>
            </a:br>
            <a:r>
              <a:rPr lang="en-US" sz="2400" dirty="0" smtClean="0">
                <a:solidFill>
                  <a:srgbClr val="C00000"/>
                </a:solidFill>
              </a:rPr>
              <a:t> Employee Name : Ramesh</a:t>
            </a:r>
            <a:r>
              <a:rPr lang="en-US" sz="2400" dirty="0" smtClean="0">
                <a:solidFill>
                  <a:srgbClr val="0070C0"/>
                </a:solidFill>
              </a:rPr>
              <a:t> </a:t>
            </a:r>
            <a:r>
              <a:rPr lang="en-US" sz="2400" dirty="0" smtClean="0">
                <a:solidFill>
                  <a:srgbClr val="C00000"/>
                </a:solidFill>
              </a:rPr>
              <a:t/>
            </a:r>
            <a:br>
              <a:rPr lang="en-US" sz="2400" dirty="0" smtClean="0">
                <a:solidFill>
                  <a:srgbClr val="C00000"/>
                </a:solidFill>
              </a:rPr>
            </a:br>
            <a:r>
              <a:rPr lang="en-US" sz="2400" dirty="0" smtClean="0">
                <a:solidFill>
                  <a:srgbClr val="C00000"/>
                </a:solidFill>
              </a:rPr>
              <a:t> Employee Salary : 50000</a:t>
            </a:r>
            <a:br>
              <a:rPr lang="en-US" sz="2400" dirty="0" smtClean="0">
                <a:solidFill>
                  <a:srgbClr val="C00000"/>
                </a:solidFill>
              </a:rPr>
            </a:br>
            <a:r>
              <a:rPr lang="en-US" sz="2400" dirty="0" smtClean="0">
                <a:solidFill>
                  <a:srgbClr val="C00000"/>
                </a:solidFill>
              </a:rPr>
              <a:t> Employee House No : 5678/A</a:t>
            </a:r>
            <a:br>
              <a:rPr lang="en-US" sz="2400" dirty="0" smtClean="0">
                <a:solidFill>
                  <a:srgbClr val="C00000"/>
                </a:solidFill>
              </a:rPr>
            </a:br>
            <a:r>
              <a:rPr lang="en-US" sz="2400" dirty="0" smtClean="0">
                <a:solidFill>
                  <a:srgbClr val="C00000"/>
                </a:solidFill>
              </a:rPr>
              <a:t> Employee City : Delhi </a:t>
            </a:r>
            <a:br>
              <a:rPr lang="en-US" sz="2400" dirty="0" smtClean="0">
                <a:solidFill>
                  <a:srgbClr val="C00000"/>
                </a:solidFill>
              </a:rPr>
            </a:br>
            <a:r>
              <a:rPr lang="en-US" sz="2400" dirty="0" smtClean="0">
                <a:solidFill>
                  <a:srgbClr val="C00000"/>
                </a:solidFill>
              </a:rPr>
              <a:t>Employee Pin Code : 110056</a:t>
            </a:r>
            <a:br>
              <a:rPr lang="en-US" sz="2400" dirty="0" smtClean="0">
                <a:solidFill>
                  <a:srgbClr val="C00000"/>
                </a:solidFill>
              </a:rPr>
            </a:br>
            <a:r>
              <a:rPr lang="en-US" sz="2400" dirty="0" smtClean="0">
                <a:solidFill>
                  <a:srgbClr val="C00000"/>
                </a:solidFill>
              </a:rPr>
              <a:t/>
            </a:r>
            <a:br>
              <a:rPr lang="en-US" sz="2400" dirty="0" smtClean="0">
                <a:solidFill>
                  <a:srgbClr val="C00000"/>
                </a:solidFill>
              </a:rPr>
            </a:br>
            <a:endParaRPr lang="en-US" sz="2400"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821139">
            <a:off x="457200" y="2133600"/>
            <a:ext cx="8305800" cy="1143000"/>
          </a:xfrm>
        </p:spPr>
        <p:txBody>
          <a:bodyPr/>
          <a:lstStyle/>
          <a:p>
            <a:pPr algn="ctr"/>
            <a:r>
              <a:rPr lang="en-US" sz="6000" b="1" dirty="0" smtClean="0">
                <a:ln w="10541" cmpd="sng">
                  <a:solidFill>
                    <a:schemeClr val="accent1">
                      <a:shade val="88000"/>
                      <a:satMod val="110000"/>
                    </a:schemeClr>
                  </a:solidFill>
                  <a:prstDash val="solid"/>
                </a:ln>
                <a:solidFill>
                  <a:srgbClr val="C00000"/>
                </a:solidFill>
                <a:latin typeface="Times New Roman" pitchFamily="18" charset="0"/>
                <a:cs typeface="Times New Roman" pitchFamily="18" charset="0"/>
              </a:rPr>
              <a:t>UNIONS</a:t>
            </a:r>
            <a:endParaRPr lang="en-US" sz="6000" dirty="0">
              <a:latin typeface="Times New Roman" pitchFamily="18" charset="0"/>
              <a:cs typeface="Times New Roman" pitchFamily="18" charset="0"/>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4038600" cy="914400"/>
          </a:xfrm>
        </p:spPr>
        <p:txBody>
          <a:bodyPr/>
          <a:lstStyle/>
          <a:p>
            <a:pPr algn="ctr"/>
            <a:r>
              <a:rPr lang="en-US" dirty="0" smtClean="0">
                <a:solidFill>
                  <a:srgbClr val="FF0000"/>
                </a:solidFill>
              </a:rPr>
              <a:t>UNIONS</a:t>
            </a:r>
            <a:endParaRPr lang="en-US" dirty="0">
              <a:solidFill>
                <a:srgbClr val="FF0000"/>
              </a:solidFill>
            </a:endParaRPr>
          </a:p>
        </p:txBody>
      </p:sp>
      <p:sp>
        <p:nvSpPr>
          <p:cNvPr id="3" name="Content Placeholder 2"/>
          <p:cNvSpPr>
            <a:spLocks noGrp="1"/>
          </p:cNvSpPr>
          <p:nvPr>
            <p:ph idx="1"/>
          </p:nvPr>
        </p:nvSpPr>
        <p:spPr>
          <a:xfrm>
            <a:off x="457200" y="1447800"/>
            <a:ext cx="8229600" cy="4876800"/>
          </a:xfrm>
        </p:spPr>
        <p:txBody>
          <a:bodyPr>
            <a:normAutofit/>
          </a:bodyPr>
          <a:lstStyle/>
          <a:p>
            <a:pPr algn="just"/>
            <a:r>
              <a:rPr lang="en-US" b="1" dirty="0" smtClean="0"/>
              <a:t>Unions</a:t>
            </a:r>
            <a:r>
              <a:rPr lang="en-US" dirty="0" smtClean="0"/>
              <a:t> are conceptually similar to </a:t>
            </a:r>
            <a:r>
              <a:rPr lang="en-US" b="1" dirty="0" smtClean="0"/>
              <a:t>structures</a:t>
            </a:r>
            <a:r>
              <a:rPr lang="en-US" dirty="0" smtClean="0"/>
              <a:t>. The syntax to declare/define a union is also similar to that of a structure. </a:t>
            </a:r>
          </a:p>
          <a:p>
            <a:r>
              <a:rPr lang="en-US" dirty="0" smtClean="0"/>
              <a:t>The only differences is in terms of storage. </a:t>
            </a:r>
          </a:p>
          <a:p>
            <a:r>
              <a:rPr lang="en-US" dirty="0" smtClean="0"/>
              <a:t>The keyword </a:t>
            </a:r>
            <a:r>
              <a:rPr lang="en-US" i="1" dirty="0" smtClean="0"/>
              <a:t>union</a:t>
            </a:r>
            <a:r>
              <a:rPr lang="en-US" dirty="0" smtClean="0"/>
              <a:t> is used to declare the structure in C.</a:t>
            </a:r>
          </a:p>
          <a:p>
            <a:r>
              <a:rPr lang="en-US" dirty="0" smtClean="0"/>
              <a:t>Variables inside the union are called </a:t>
            </a:r>
            <a:r>
              <a:rPr lang="en-US" i="1" dirty="0" smtClean="0"/>
              <a:t>members of the union</a:t>
            </a:r>
            <a:r>
              <a:rPr lang="en-US" dirty="0" smtClean="0"/>
              <a:t>.</a:t>
            </a:r>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normAutofit fontScale="90000"/>
          </a:bodyPr>
          <a:lstStyle/>
          <a:p>
            <a:pPr algn="just"/>
            <a:r>
              <a:rPr lang="en-US" dirty="0" smtClean="0"/>
              <a:t/>
            </a:r>
            <a:br>
              <a:rPr lang="en-US" dirty="0" smtClean="0"/>
            </a:br>
            <a:endParaRPr lang="en-US" dirty="0"/>
          </a:p>
        </p:txBody>
      </p:sp>
      <p:pic>
        <p:nvPicPr>
          <p:cNvPr id="4" name="Content Placeholder 3" descr="Union and Structure comparison C language"/>
          <p:cNvPicPr>
            <a:picLocks noGrp="1"/>
          </p:cNvPicPr>
          <p:nvPr>
            <p:ph idx="1"/>
          </p:nvPr>
        </p:nvPicPr>
        <p:blipFill>
          <a:blip r:embed="rId2"/>
          <a:srcRect/>
          <a:stretch>
            <a:fillRect/>
          </a:stretch>
        </p:blipFill>
        <p:spPr bwMode="auto">
          <a:xfrm>
            <a:off x="228600" y="1905000"/>
            <a:ext cx="8229600" cy="4343400"/>
          </a:xfrm>
          <a:prstGeom prst="rect">
            <a:avLst/>
          </a:prstGeom>
          <a:noFill/>
          <a:ln w="9525">
            <a:noFill/>
            <a:miter lim="800000"/>
            <a:headEnd/>
            <a:tailEnd/>
          </a:ln>
        </p:spPr>
      </p:pic>
      <p:sp>
        <p:nvSpPr>
          <p:cNvPr id="5" name="Rectangle 4"/>
          <p:cNvSpPr/>
          <p:nvPr/>
        </p:nvSpPr>
        <p:spPr>
          <a:xfrm>
            <a:off x="304800" y="381000"/>
            <a:ext cx="8229600" cy="1200329"/>
          </a:xfrm>
          <a:prstGeom prst="rect">
            <a:avLst/>
          </a:prstGeom>
        </p:spPr>
        <p:txBody>
          <a:bodyPr wrap="square">
            <a:spAutoFit/>
          </a:bodyPr>
          <a:lstStyle/>
          <a:p>
            <a:pPr algn="just">
              <a:buFont typeface="Arial" pitchFamily="34" charset="0"/>
              <a:buChar char="•"/>
            </a:pPr>
            <a:r>
              <a:rPr lang="en-US" sz="2400" dirty="0" smtClean="0"/>
              <a:t>In </a:t>
            </a:r>
            <a:r>
              <a:rPr lang="en-US" sz="2400" b="1" dirty="0" smtClean="0"/>
              <a:t>structure</a:t>
            </a:r>
            <a:r>
              <a:rPr lang="en-US" sz="2400" dirty="0" smtClean="0"/>
              <a:t> each member has its own storage location, whereas all members of </a:t>
            </a:r>
            <a:r>
              <a:rPr lang="en-US" sz="2400" b="1" dirty="0" smtClean="0"/>
              <a:t>union</a:t>
            </a:r>
            <a:r>
              <a:rPr lang="en-US" sz="2400" dirty="0" smtClean="0"/>
              <a:t> uses a single shared memory location which is equal to the size of its largest data member.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477000" cy="914400"/>
          </a:xfrm>
        </p:spPr>
        <p:txBody>
          <a:bodyPr>
            <a:normAutofit/>
          </a:bodyPr>
          <a:lstStyle/>
          <a:p>
            <a:r>
              <a:rPr lang="en-US" dirty="0" smtClean="0">
                <a:solidFill>
                  <a:srgbClr val="FF0000"/>
                </a:solidFill>
              </a:rPr>
              <a:t>Definition of Union</a:t>
            </a:r>
            <a:endParaRPr lang="en-US"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buNone/>
            </a:pPr>
            <a:r>
              <a:rPr lang="en-US" dirty="0" smtClean="0">
                <a:solidFill>
                  <a:srgbClr val="FF0000"/>
                </a:solidFill>
              </a:rPr>
              <a:t>Syntax:</a:t>
            </a:r>
          </a:p>
          <a:p>
            <a:pPr>
              <a:buNone/>
            </a:pPr>
            <a:r>
              <a:rPr lang="en-US" dirty="0" smtClean="0"/>
              <a:t>union </a:t>
            </a:r>
            <a:r>
              <a:rPr lang="en-US" dirty="0" err="1" smtClean="0"/>
              <a:t>unionName</a:t>
            </a:r>
            <a:r>
              <a:rPr lang="en-US" dirty="0" smtClean="0"/>
              <a:t> </a:t>
            </a:r>
          </a:p>
          <a:p>
            <a:pPr>
              <a:buNone/>
            </a:pPr>
            <a:r>
              <a:rPr lang="en-US" dirty="0" smtClean="0"/>
              <a:t>{ </a:t>
            </a:r>
          </a:p>
          <a:p>
            <a:pPr>
              <a:buNone/>
            </a:pPr>
            <a:r>
              <a:rPr lang="en-US" dirty="0" smtClean="0"/>
              <a:t>//member definitions</a:t>
            </a:r>
          </a:p>
          <a:p>
            <a:pPr>
              <a:buNone/>
            </a:pPr>
            <a:r>
              <a:rPr lang="en-US" dirty="0" smtClean="0"/>
              <a:t> };</a:t>
            </a:r>
          </a:p>
          <a:p>
            <a:pPr>
              <a:buNone/>
            </a:pPr>
            <a:r>
              <a:rPr lang="en-US" dirty="0" smtClean="0">
                <a:solidFill>
                  <a:srgbClr val="FF0000"/>
                </a:solidFill>
              </a:rPr>
              <a:t>Example:</a:t>
            </a:r>
          </a:p>
          <a:p>
            <a:pPr>
              <a:buNone/>
            </a:pPr>
            <a:r>
              <a:rPr lang="en-US" dirty="0" smtClean="0"/>
              <a:t>union Courses</a:t>
            </a:r>
          </a:p>
          <a:p>
            <a:pPr>
              <a:buNone/>
            </a:pPr>
            <a:r>
              <a:rPr lang="en-US" dirty="0" smtClean="0"/>
              <a:t> {</a:t>
            </a:r>
          </a:p>
          <a:p>
            <a:pPr>
              <a:buNone/>
            </a:pPr>
            <a:r>
              <a:rPr lang="en-US" dirty="0" smtClean="0"/>
              <a:t>	 char  a[3]; </a:t>
            </a:r>
          </a:p>
          <a:p>
            <a:pPr>
              <a:buNone/>
            </a:pPr>
            <a:r>
              <a:rPr lang="en-US" dirty="0" smtClean="0"/>
              <a:t>	 char Sub[3]; </a:t>
            </a:r>
          </a:p>
          <a:p>
            <a:pPr>
              <a:buNone/>
            </a:pPr>
            <a:r>
              <a:rPr lang="en-US" dirty="0" smtClean="0"/>
              <a:t>	 </a:t>
            </a:r>
            <a:r>
              <a:rPr lang="en-US" dirty="0" err="1" smtClean="0"/>
              <a:t>int</a:t>
            </a:r>
            <a:r>
              <a:rPr lang="en-US" dirty="0" smtClean="0"/>
              <a:t> Price; </a:t>
            </a:r>
          </a:p>
          <a:p>
            <a:pPr>
              <a:buNone/>
            </a:pPr>
            <a:r>
              <a:rPr lang="en-US" dirty="0" smtClean="0"/>
              <a:t>};</a:t>
            </a:r>
            <a:endParaRPr lang="en-US" dirty="0"/>
          </a:p>
        </p:txBody>
      </p:sp>
      <p:cxnSp>
        <p:nvCxnSpPr>
          <p:cNvPr id="28" name="Straight Arrow Connector 27"/>
          <p:cNvCxnSpPr/>
          <p:nvPr/>
        </p:nvCxnSpPr>
        <p:spPr>
          <a:xfrm rot="10800000" flipV="1">
            <a:off x="1981200" y="3352800"/>
            <a:ext cx="424447" cy="476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20783526">
            <a:off x="2309484" y="3057735"/>
            <a:ext cx="1422312" cy="369332"/>
          </a:xfrm>
          <a:prstGeom prst="rect">
            <a:avLst/>
          </a:prstGeom>
          <a:noFill/>
        </p:spPr>
        <p:txBody>
          <a:bodyPr wrap="none" rtlCol="0">
            <a:spAutoFit/>
          </a:bodyPr>
          <a:lstStyle/>
          <a:p>
            <a:r>
              <a:rPr lang="en-US" dirty="0" smtClean="0">
                <a:solidFill>
                  <a:srgbClr val="0070C0"/>
                </a:solidFill>
              </a:rPr>
              <a:t>Union name</a:t>
            </a:r>
            <a:endParaRPr lang="en-US" dirty="0">
              <a:solidFill>
                <a:srgbClr val="0070C0"/>
              </a:solidFill>
            </a:endParaRPr>
          </a:p>
        </p:txBody>
      </p:sp>
      <p:sp>
        <p:nvSpPr>
          <p:cNvPr id="38" name="Right Brace 37"/>
          <p:cNvSpPr/>
          <p:nvPr/>
        </p:nvSpPr>
        <p:spPr>
          <a:xfrm>
            <a:off x="2438400" y="4343400"/>
            <a:ext cx="3048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rot="20464107">
            <a:off x="2678202" y="4473160"/>
            <a:ext cx="1800942" cy="369332"/>
          </a:xfrm>
          <a:prstGeom prst="rect">
            <a:avLst/>
          </a:prstGeom>
          <a:noFill/>
        </p:spPr>
        <p:txBody>
          <a:bodyPr wrap="none" rtlCol="0">
            <a:spAutoFit/>
          </a:bodyPr>
          <a:lstStyle/>
          <a:p>
            <a:r>
              <a:rPr lang="en-US" dirty="0" smtClean="0">
                <a:solidFill>
                  <a:srgbClr val="0070C0"/>
                </a:solidFill>
              </a:rPr>
              <a:t>Union Members</a:t>
            </a:r>
            <a:endParaRPr lang="en-US"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solidFill>
                  <a:srgbClr val="FF0000"/>
                </a:solidFill>
              </a:rPr>
              <a:t>Union  declaration</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Example:</a:t>
            </a:r>
          </a:p>
          <a:p>
            <a:pPr>
              <a:buNone/>
            </a:pPr>
            <a:r>
              <a:rPr lang="en-US" dirty="0" smtClean="0"/>
              <a:t>union item </a:t>
            </a:r>
          </a:p>
          <a:p>
            <a:pPr>
              <a:buNone/>
            </a:pPr>
            <a:r>
              <a:rPr lang="en-US" dirty="0" smtClean="0"/>
              <a:t>{ </a:t>
            </a:r>
          </a:p>
          <a:p>
            <a:pPr>
              <a:buNone/>
            </a:pPr>
            <a:r>
              <a:rPr lang="en-US" dirty="0" smtClean="0"/>
              <a:t>	</a:t>
            </a:r>
            <a:r>
              <a:rPr lang="en-US" dirty="0" err="1" smtClean="0"/>
              <a:t>int</a:t>
            </a:r>
            <a:r>
              <a:rPr lang="en-US" dirty="0" smtClean="0"/>
              <a:t> m; </a:t>
            </a:r>
          </a:p>
          <a:p>
            <a:pPr>
              <a:buNone/>
            </a:pPr>
            <a:r>
              <a:rPr lang="en-US" dirty="0" smtClean="0"/>
              <a:t>	float x; </a:t>
            </a:r>
          </a:p>
          <a:p>
            <a:pPr>
              <a:buNone/>
            </a:pPr>
            <a:r>
              <a:rPr lang="en-US" dirty="0" smtClean="0"/>
              <a:t>	char c; </a:t>
            </a:r>
          </a:p>
          <a:p>
            <a:pPr>
              <a:buNone/>
            </a:pPr>
            <a:r>
              <a:rPr lang="en-US" dirty="0" smtClean="0"/>
              <a:t>}It1;</a:t>
            </a:r>
            <a:endParaRPr lang="en-US" dirty="0"/>
          </a:p>
        </p:txBody>
      </p:sp>
      <p:cxnSp>
        <p:nvCxnSpPr>
          <p:cNvPr id="4" name="Straight Arrow Connector 3"/>
          <p:cNvCxnSpPr/>
          <p:nvPr/>
        </p:nvCxnSpPr>
        <p:spPr>
          <a:xfrm rot="10800000" flipV="1">
            <a:off x="1905000" y="2133599"/>
            <a:ext cx="424447" cy="476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21337609">
            <a:off x="2298011" y="1806288"/>
            <a:ext cx="1422312" cy="369332"/>
          </a:xfrm>
          <a:prstGeom prst="rect">
            <a:avLst/>
          </a:prstGeom>
          <a:noFill/>
        </p:spPr>
        <p:txBody>
          <a:bodyPr wrap="none" rtlCol="0">
            <a:spAutoFit/>
          </a:bodyPr>
          <a:lstStyle/>
          <a:p>
            <a:r>
              <a:rPr lang="en-US" dirty="0" smtClean="0">
                <a:solidFill>
                  <a:srgbClr val="0070C0"/>
                </a:solidFill>
              </a:rPr>
              <a:t>Union name</a:t>
            </a:r>
            <a:endParaRPr lang="en-US" dirty="0">
              <a:solidFill>
                <a:srgbClr val="0070C0"/>
              </a:solidFill>
            </a:endParaRPr>
          </a:p>
        </p:txBody>
      </p:sp>
      <p:sp>
        <p:nvSpPr>
          <p:cNvPr id="6" name="Right Brace 5"/>
          <p:cNvSpPr/>
          <p:nvPr/>
        </p:nvSpPr>
        <p:spPr>
          <a:xfrm>
            <a:off x="1676400" y="3505200"/>
            <a:ext cx="381001" cy="15239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464107">
            <a:off x="1980226" y="3707996"/>
            <a:ext cx="2251183" cy="369332"/>
          </a:xfrm>
          <a:prstGeom prst="rect">
            <a:avLst/>
          </a:prstGeom>
          <a:noFill/>
        </p:spPr>
        <p:txBody>
          <a:bodyPr wrap="square" rtlCol="0">
            <a:spAutoFit/>
          </a:bodyPr>
          <a:lstStyle/>
          <a:p>
            <a:r>
              <a:rPr lang="en-US" dirty="0" smtClean="0">
                <a:solidFill>
                  <a:srgbClr val="0070C0"/>
                </a:solidFill>
              </a:rPr>
              <a:t>Union Members</a:t>
            </a:r>
            <a:endParaRPr lang="en-US" dirty="0">
              <a:solidFill>
                <a:srgbClr val="0070C0"/>
              </a:solidFill>
            </a:endParaRPr>
          </a:p>
        </p:txBody>
      </p:sp>
      <p:cxnSp>
        <p:nvCxnSpPr>
          <p:cNvPr id="9" name="Straight Arrow Connector 8"/>
          <p:cNvCxnSpPr/>
          <p:nvPr/>
        </p:nvCxnSpPr>
        <p:spPr>
          <a:xfrm rot="16200000" flipV="1">
            <a:off x="838200" y="5257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19200" y="5562600"/>
            <a:ext cx="1678216" cy="369332"/>
          </a:xfrm>
          <a:prstGeom prst="rect">
            <a:avLst/>
          </a:prstGeom>
          <a:noFill/>
        </p:spPr>
        <p:txBody>
          <a:bodyPr wrap="none" rtlCol="0">
            <a:spAutoFit/>
          </a:bodyPr>
          <a:lstStyle/>
          <a:p>
            <a:r>
              <a:rPr lang="en-US" dirty="0" smtClean="0">
                <a:solidFill>
                  <a:srgbClr val="0070C0"/>
                </a:solidFill>
              </a:rPr>
              <a:t>Union Variable</a:t>
            </a:r>
            <a:endParaRPr lang="en-US" dirty="0">
              <a:solidFill>
                <a:srgbClr val="0070C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3600" dirty="0" smtClean="0">
                <a:solidFill>
                  <a:srgbClr val="FF0000"/>
                </a:solidFill>
              </a:rPr>
              <a:t>Accessing a Union Member in C</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Syntax for accessing any union member is similar to accessing structure members.</a:t>
            </a:r>
          </a:p>
          <a:p>
            <a:pPr>
              <a:buNone/>
            </a:pPr>
            <a:r>
              <a:rPr lang="en-US" dirty="0" smtClean="0"/>
              <a:t>Syntax: union test </a:t>
            </a:r>
          </a:p>
          <a:p>
            <a:pPr>
              <a:buNone/>
            </a:pPr>
            <a:r>
              <a:rPr lang="en-US" dirty="0" smtClean="0"/>
              <a:t>{</a:t>
            </a:r>
          </a:p>
          <a:p>
            <a:pPr>
              <a:buNone/>
            </a:pPr>
            <a:r>
              <a:rPr lang="en-US" dirty="0" smtClean="0"/>
              <a:t>	 </a:t>
            </a:r>
            <a:r>
              <a:rPr lang="en-US" dirty="0" err="1" smtClean="0"/>
              <a:t>int</a:t>
            </a:r>
            <a:r>
              <a:rPr lang="en-US" dirty="0" smtClean="0"/>
              <a:t> a; </a:t>
            </a:r>
          </a:p>
          <a:p>
            <a:pPr>
              <a:buNone/>
            </a:pPr>
            <a:r>
              <a:rPr lang="en-US" dirty="0" smtClean="0"/>
              <a:t>	 float b;</a:t>
            </a:r>
          </a:p>
          <a:p>
            <a:pPr>
              <a:buNone/>
            </a:pPr>
            <a:r>
              <a:rPr lang="en-US" dirty="0" smtClean="0"/>
              <a:t>	 char c; </a:t>
            </a:r>
          </a:p>
          <a:p>
            <a:pPr>
              <a:buNone/>
            </a:pPr>
            <a:r>
              <a:rPr lang="en-US" dirty="0" smtClean="0"/>
              <a:t>}t; </a:t>
            </a:r>
          </a:p>
          <a:p>
            <a:pPr>
              <a:buNone/>
            </a:pPr>
            <a:r>
              <a:rPr lang="en-US" dirty="0" err="1" smtClean="0"/>
              <a:t>t.a</a:t>
            </a:r>
            <a:r>
              <a:rPr lang="en-US" dirty="0" smtClean="0"/>
              <a:t>;	 </a:t>
            </a:r>
            <a:r>
              <a:rPr lang="en-US" dirty="0" smtClean="0">
                <a:solidFill>
                  <a:srgbClr val="FF0000"/>
                </a:solidFill>
              </a:rPr>
              <a:t>//to access members of union t </a:t>
            </a:r>
          </a:p>
          <a:p>
            <a:pPr>
              <a:buNone/>
            </a:pPr>
            <a:r>
              <a:rPr lang="en-US" dirty="0" err="1" smtClean="0"/>
              <a:t>t.b</a:t>
            </a:r>
            <a:r>
              <a:rPr lang="en-US" dirty="0" smtClean="0"/>
              <a:t>;</a:t>
            </a:r>
          </a:p>
          <a:p>
            <a:pPr>
              <a:buNone/>
            </a:pPr>
            <a:r>
              <a:rPr lang="en-US" dirty="0" smtClean="0"/>
              <a:t> </a:t>
            </a:r>
            <a:r>
              <a:rPr lang="en-US" dirty="0" err="1" smtClean="0"/>
              <a:t>t.c</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5772912"/>
          </a:xfrm>
        </p:spPr>
        <p:txBody>
          <a:bodyPr>
            <a:normAutofit fontScale="90000"/>
          </a:bodyPr>
          <a:lstStyle/>
          <a:p>
            <a:r>
              <a:rPr lang="en-US" sz="2800" dirty="0" smtClean="0"/>
              <a:t>#include &lt;</a:t>
            </a:r>
            <a:r>
              <a:rPr lang="en-US" sz="2800" dirty="0" err="1" smtClean="0"/>
              <a:t>stdio.h</a:t>
            </a:r>
            <a:r>
              <a:rPr lang="en-US" sz="2800" dirty="0" smtClean="0"/>
              <a:t>&gt;</a:t>
            </a:r>
            <a:br>
              <a:rPr lang="en-US" sz="2800" dirty="0" smtClean="0"/>
            </a:br>
            <a:r>
              <a:rPr lang="en-US" sz="2800" dirty="0" smtClean="0"/>
              <a:t> union item</a:t>
            </a:r>
            <a:br>
              <a:rPr lang="en-US" sz="2800" dirty="0" smtClean="0"/>
            </a:br>
            <a:r>
              <a:rPr lang="en-US" sz="2800" dirty="0" smtClean="0"/>
              <a:t> { </a:t>
            </a:r>
            <a:br>
              <a:rPr lang="en-US" sz="2800" dirty="0" smtClean="0"/>
            </a:br>
            <a:r>
              <a:rPr lang="en-US" sz="2800" dirty="0" smtClean="0"/>
              <a:t>	</a:t>
            </a:r>
            <a:r>
              <a:rPr lang="en-US" sz="2800" dirty="0" err="1" smtClean="0"/>
              <a:t>int</a:t>
            </a:r>
            <a:r>
              <a:rPr lang="en-US" sz="2800" dirty="0" smtClean="0"/>
              <a:t> a;</a:t>
            </a:r>
            <a:br>
              <a:rPr lang="en-US" sz="2800" dirty="0" smtClean="0"/>
            </a:br>
            <a:r>
              <a:rPr lang="en-US" sz="2800" dirty="0" smtClean="0"/>
              <a:t> 	float b;</a:t>
            </a:r>
            <a:br>
              <a:rPr lang="en-US" sz="2800" dirty="0" smtClean="0"/>
            </a:br>
            <a:r>
              <a:rPr lang="en-US" sz="2800" dirty="0" smtClean="0"/>
              <a:t> 	char </a:t>
            </a:r>
            <a:r>
              <a:rPr lang="en-US" sz="2800" dirty="0" err="1" smtClean="0"/>
              <a:t>ch</a:t>
            </a:r>
            <a:r>
              <a:rPr lang="en-US" sz="2800" dirty="0" smtClean="0"/>
              <a:t>; </a:t>
            </a:r>
            <a:br>
              <a:rPr lang="en-US" sz="2800" dirty="0" smtClean="0"/>
            </a:br>
            <a:r>
              <a:rPr lang="en-US" sz="2800" dirty="0" smtClean="0"/>
              <a:t>};</a:t>
            </a:r>
            <a:br>
              <a:rPr lang="en-US" sz="2800" dirty="0" smtClean="0"/>
            </a:br>
            <a:r>
              <a:rPr lang="en-US" sz="2800" dirty="0" smtClean="0"/>
              <a:t> </a:t>
            </a:r>
            <a:r>
              <a:rPr lang="en-US" sz="2800" dirty="0" err="1" smtClean="0"/>
              <a:t>int</a:t>
            </a:r>
            <a:r>
              <a:rPr lang="en-US" sz="2800" dirty="0" smtClean="0"/>
              <a:t> main( ) </a:t>
            </a:r>
            <a:br>
              <a:rPr lang="en-US" sz="2800" dirty="0" smtClean="0"/>
            </a:br>
            <a:r>
              <a:rPr lang="en-US" sz="2800" dirty="0" smtClean="0"/>
              <a:t>{ </a:t>
            </a:r>
            <a:br>
              <a:rPr lang="en-US" sz="2800" dirty="0" smtClean="0"/>
            </a:br>
            <a:r>
              <a:rPr lang="en-US" sz="2800" dirty="0" smtClean="0"/>
              <a:t>	union item it;</a:t>
            </a:r>
            <a:br>
              <a:rPr lang="en-US" sz="2800" dirty="0" smtClean="0"/>
            </a:br>
            <a:r>
              <a:rPr lang="en-US" sz="2800" dirty="0" smtClean="0"/>
              <a:t> 	</a:t>
            </a:r>
            <a:r>
              <a:rPr lang="en-US" sz="2800" dirty="0" err="1" smtClean="0"/>
              <a:t>it.a</a:t>
            </a:r>
            <a:r>
              <a:rPr lang="en-US" sz="2800" dirty="0" smtClean="0"/>
              <a:t> = 12; </a:t>
            </a:r>
            <a:r>
              <a:rPr lang="en-US" sz="2800" dirty="0" err="1" smtClean="0"/>
              <a:t>it.b</a:t>
            </a:r>
            <a:r>
              <a:rPr lang="en-US" sz="2800" dirty="0" smtClean="0"/>
              <a:t> = 20.2; it.ch = 'z'; </a:t>
            </a:r>
            <a:br>
              <a:rPr lang="en-US" sz="2800" dirty="0" smtClean="0"/>
            </a:br>
            <a:r>
              <a:rPr lang="en-US" sz="2800" dirty="0" smtClean="0"/>
              <a:t>	</a:t>
            </a:r>
            <a:r>
              <a:rPr lang="en-US" sz="2800" dirty="0" err="1" smtClean="0"/>
              <a:t>printf</a:t>
            </a:r>
            <a:r>
              <a:rPr lang="en-US" sz="2800" dirty="0" smtClean="0"/>
              <a:t>(“a=%d\n", </a:t>
            </a:r>
            <a:r>
              <a:rPr lang="en-US" sz="2800" dirty="0" err="1" smtClean="0"/>
              <a:t>it.a</a:t>
            </a:r>
            <a:r>
              <a:rPr lang="en-US" sz="2800" dirty="0" smtClean="0"/>
              <a:t>); </a:t>
            </a:r>
            <a:br>
              <a:rPr lang="en-US" sz="2800" dirty="0" smtClean="0"/>
            </a:br>
            <a:r>
              <a:rPr lang="en-US" sz="2800" dirty="0" smtClean="0"/>
              <a:t>	</a:t>
            </a:r>
            <a:r>
              <a:rPr lang="en-US" sz="2800" dirty="0" err="1" smtClean="0"/>
              <a:t>printf</a:t>
            </a:r>
            <a:r>
              <a:rPr lang="en-US" sz="2800" dirty="0" smtClean="0"/>
              <a:t>(“b=%f\n", </a:t>
            </a:r>
            <a:r>
              <a:rPr lang="en-US" sz="2800" dirty="0" err="1" smtClean="0"/>
              <a:t>it.b</a:t>
            </a:r>
            <a:r>
              <a:rPr lang="en-US" sz="2800" dirty="0" smtClean="0"/>
              <a:t>);</a:t>
            </a:r>
            <a:br>
              <a:rPr lang="en-US" sz="2800" dirty="0" smtClean="0"/>
            </a:br>
            <a:r>
              <a:rPr lang="en-US" sz="2800" dirty="0" smtClean="0"/>
              <a:t> 	</a:t>
            </a:r>
            <a:r>
              <a:rPr lang="en-US" sz="2800" dirty="0" err="1" smtClean="0"/>
              <a:t>printf</a:t>
            </a:r>
            <a:r>
              <a:rPr lang="en-US" sz="2800" dirty="0" smtClean="0"/>
              <a:t>(“</a:t>
            </a:r>
            <a:r>
              <a:rPr lang="en-US" sz="2800" dirty="0" err="1" smtClean="0"/>
              <a:t>ch</a:t>
            </a:r>
            <a:r>
              <a:rPr lang="en-US" sz="2800" dirty="0" smtClean="0"/>
              <a:t>=%c\n", it.ch); </a:t>
            </a:r>
            <a:br>
              <a:rPr lang="en-US" sz="2800" dirty="0" smtClean="0"/>
            </a:br>
            <a:r>
              <a:rPr lang="en-US" sz="2800" dirty="0" smtClean="0"/>
              <a:t>return 0;</a:t>
            </a:r>
            <a:br>
              <a:rPr lang="en-US" sz="2800" dirty="0" smtClean="0"/>
            </a:br>
            <a:r>
              <a:rPr lang="en-US" sz="2800" dirty="0" smtClean="0"/>
              <a:t> } </a:t>
            </a:r>
            <a:endParaRPr lang="en-US" sz="2800" dirty="0"/>
          </a:p>
        </p:txBody>
      </p:sp>
      <p:sp>
        <p:nvSpPr>
          <p:cNvPr id="3" name="Rectangle 2"/>
          <p:cNvSpPr/>
          <p:nvPr/>
        </p:nvSpPr>
        <p:spPr>
          <a:xfrm>
            <a:off x="4800600" y="2133600"/>
            <a:ext cx="3276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Output:</a:t>
            </a:r>
          </a:p>
          <a:p>
            <a:r>
              <a:rPr lang="en-US" dirty="0" smtClean="0">
                <a:solidFill>
                  <a:schemeClr val="tx1"/>
                </a:solidFill>
              </a:rPr>
              <a:t>          </a:t>
            </a:r>
            <a:r>
              <a:rPr lang="en-US" b="1" dirty="0" smtClean="0">
                <a:solidFill>
                  <a:schemeClr val="tx1"/>
                </a:solidFill>
              </a:rPr>
              <a:t>a=  -26426 </a:t>
            </a:r>
          </a:p>
          <a:p>
            <a:r>
              <a:rPr lang="en-US" b="1" dirty="0" smtClean="0">
                <a:solidFill>
                  <a:schemeClr val="tx1"/>
                </a:solidFill>
              </a:rPr>
              <a:t>           b=  20.1999 </a:t>
            </a:r>
          </a:p>
          <a:p>
            <a:r>
              <a:rPr lang="en-US" b="1" dirty="0" smtClean="0">
                <a:solidFill>
                  <a:schemeClr val="tx1"/>
                </a:solidFill>
              </a:rPr>
              <a:t>           </a:t>
            </a:r>
            <a:r>
              <a:rPr lang="en-US" b="1" dirty="0" err="1" smtClean="0">
                <a:solidFill>
                  <a:schemeClr val="tx1"/>
                </a:solidFill>
              </a:rPr>
              <a:t>ch</a:t>
            </a:r>
            <a:r>
              <a:rPr lang="en-US" b="1" dirty="0" smtClean="0">
                <a:solidFill>
                  <a:schemeClr val="tx1"/>
                </a:solidFill>
              </a:rPr>
              <a:t> = z</a:t>
            </a:r>
            <a:endParaRPr lang="en-US" b="1"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rmAutofit fontScale="90000"/>
          </a:bodyPr>
          <a:lstStyle/>
          <a:p>
            <a:r>
              <a:rPr lang="en-US" b="1" cap="all" dirty="0" smtClean="0"/>
              <a:t/>
            </a:r>
            <a:br>
              <a:rPr lang="en-US" b="1" cap="all" dirty="0" smtClean="0"/>
            </a:br>
            <a:r>
              <a:rPr lang="en-US" sz="5400" b="1" cap="all" dirty="0" smtClean="0"/>
              <a:t> </a:t>
            </a:r>
            <a:r>
              <a:rPr lang="en-US" sz="3600" b="1" cap="all" dirty="0" smtClean="0">
                <a:solidFill>
                  <a:srgbClr val="FF0000"/>
                </a:solidFill>
              </a:rPr>
              <a:t>DIFFERENCE BETWEEN STRUCTURE AND UNION</a:t>
            </a:r>
            <a:endParaRPr lang="en-US" sz="3600" dirty="0">
              <a:solidFill>
                <a:srgbClr val="FF0000"/>
              </a:solidFill>
            </a:endParaRPr>
          </a:p>
        </p:txBody>
      </p:sp>
      <p:sp>
        <p:nvSpPr>
          <p:cNvPr id="3" name="Text Placeholder 2"/>
          <p:cNvSpPr>
            <a:spLocks noGrp="1"/>
          </p:cNvSpPr>
          <p:nvPr>
            <p:ph type="body" idx="1"/>
          </p:nvPr>
        </p:nvSpPr>
        <p:spPr>
          <a:xfrm>
            <a:off x="685800" y="838200"/>
            <a:ext cx="4040188" cy="659352"/>
          </a:xfrm>
        </p:spPr>
        <p:txBody>
          <a:bodyPr/>
          <a:lstStyle/>
          <a:p>
            <a:pPr algn="ctr" fontAlgn="base"/>
            <a:r>
              <a:rPr lang="en-US" dirty="0" smtClean="0"/>
              <a:t>C Structure</a:t>
            </a:r>
          </a:p>
        </p:txBody>
      </p:sp>
      <p:sp>
        <p:nvSpPr>
          <p:cNvPr id="4" name="Text Placeholder 3"/>
          <p:cNvSpPr>
            <a:spLocks noGrp="1"/>
          </p:cNvSpPr>
          <p:nvPr>
            <p:ph type="body" sz="half" idx="3"/>
          </p:nvPr>
        </p:nvSpPr>
        <p:spPr>
          <a:xfrm>
            <a:off x="4648200" y="990600"/>
            <a:ext cx="4041775" cy="654843"/>
          </a:xfrm>
        </p:spPr>
        <p:txBody>
          <a:bodyPr/>
          <a:lstStyle/>
          <a:p>
            <a:pPr algn="ctr"/>
            <a:r>
              <a:rPr lang="en-US" dirty="0" smtClean="0"/>
              <a:t>C Union</a:t>
            </a:r>
          </a:p>
          <a:p>
            <a:endParaRPr lang="en-US" dirty="0"/>
          </a:p>
        </p:txBody>
      </p:sp>
      <p:sp>
        <p:nvSpPr>
          <p:cNvPr id="5" name="Content Placeholder 4"/>
          <p:cNvSpPr>
            <a:spLocks noGrp="1"/>
          </p:cNvSpPr>
          <p:nvPr>
            <p:ph sz="quarter" idx="2"/>
          </p:nvPr>
        </p:nvSpPr>
        <p:spPr>
          <a:xfrm>
            <a:off x="304800" y="1371600"/>
            <a:ext cx="4040188" cy="4724400"/>
          </a:xfrm>
        </p:spPr>
        <p:txBody>
          <a:bodyPr>
            <a:normAutofit lnSpcReduction="10000"/>
          </a:bodyPr>
          <a:lstStyle/>
          <a:p>
            <a:pPr algn="just"/>
            <a:r>
              <a:rPr lang="en-US" dirty="0" smtClean="0">
                <a:solidFill>
                  <a:srgbClr val="00B050"/>
                </a:solidFill>
              </a:rPr>
              <a:t>Structure allocates storage space for all its members separately.</a:t>
            </a:r>
          </a:p>
          <a:p>
            <a:r>
              <a:rPr lang="en-US" dirty="0" smtClean="0">
                <a:solidFill>
                  <a:srgbClr val="00B0F0"/>
                </a:solidFill>
              </a:rPr>
              <a:t>Structure occupies higher memory space.</a:t>
            </a:r>
          </a:p>
          <a:p>
            <a:r>
              <a:rPr lang="en-US" dirty="0" smtClean="0">
                <a:solidFill>
                  <a:srgbClr val="C00000"/>
                </a:solidFill>
              </a:rPr>
              <a:t>We can access all members of structure at a time</a:t>
            </a:r>
            <a:r>
              <a:rPr lang="en-US" dirty="0" smtClean="0"/>
              <a:t>.</a:t>
            </a:r>
          </a:p>
          <a:p>
            <a:r>
              <a:rPr lang="en-US" dirty="0" smtClean="0"/>
              <a:t>Structure example:</a:t>
            </a:r>
            <a:br>
              <a:rPr lang="en-US" dirty="0" smtClean="0"/>
            </a:br>
            <a:r>
              <a:rPr lang="en-US" dirty="0" err="1" smtClean="0"/>
              <a:t>struct</a:t>
            </a:r>
            <a:r>
              <a:rPr lang="en-US" dirty="0" smtClean="0"/>
              <a:t> student</a:t>
            </a:r>
            <a:br>
              <a:rPr lang="en-US" dirty="0" smtClean="0"/>
            </a:br>
            <a:r>
              <a:rPr lang="en-US" dirty="0" smtClean="0"/>
              <a:t>{</a:t>
            </a:r>
            <a:br>
              <a:rPr lang="en-US" dirty="0" smtClean="0"/>
            </a:br>
            <a:r>
              <a:rPr lang="en-US" dirty="0" err="1" smtClean="0"/>
              <a:t>int</a:t>
            </a:r>
            <a:r>
              <a:rPr lang="en-US" dirty="0" smtClean="0"/>
              <a:t> mark;</a:t>
            </a:r>
            <a:br>
              <a:rPr lang="en-US" dirty="0" smtClean="0"/>
            </a:br>
            <a:r>
              <a:rPr lang="en-US" dirty="0" smtClean="0"/>
              <a:t>char name[6];</a:t>
            </a:r>
            <a:br>
              <a:rPr lang="en-US" dirty="0" smtClean="0"/>
            </a:br>
            <a:r>
              <a:rPr lang="en-US" dirty="0" smtClean="0"/>
              <a:t>double average;</a:t>
            </a:r>
            <a:br>
              <a:rPr lang="en-US" dirty="0" smtClean="0"/>
            </a:br>
            <a:r>
              <a:rPr lang="en-US" dirty="0" smtClean="0"/>
              <a:t>};</a:t>
            </a:r>
            <a:endParaRPr lang="en-US" dirty="0"/>
          </a:p>
        </p:txBody>
      </p:sp>
      <p:sp>
        <p:nvSpPr>
          <p:cNvPr id="6" name="Content Placeholder 5"/>
          <p:cNvSpPr>
            <a:spLocks noGrp="1"/>
          </p:cNvSpPr>
          <p:nvPr>
            <p:ph sz="quarter" idx="4"/>
          </p:nvPr>
        </p:nvSpPr>
        <p:spPr>
          <a:xfrm>
            <a:off x="4495800" y="1295400"/>
            <a:ext cx="4114800" cy="5257800"/>
          </a:xfrm>
        </p:spPr>
        <p:txBody>
          <a:bodyPr>
            <a:normAutofit fontScale="92500" lnSpcReduction="10000"/>
          </a:bodyPr>
          <a:lstStyle/>
          <a:p>
            <a:pPr algn="just"/>
            <a:r>
              <a:rPr lang="en-US" dirty="0" smtClean="0">
                <a:solidFill>
                  <a:srgbClr val="00B050"/>
                </a:solidFill>
              </a:rPr>
              <a:t>Union allocates one common storage space for all its members.</a:t>
            </a:r>
            <a:br>
              <a:rPr lang="en-US" dirty="0" smtClean="0">
                <a:solidFill>
                  <a:srgbClr val="00B050"/>
                </a:solidFill>
              </a:rPr>
            </a:br>
            <a:r>
              <a:rPr lang="en-US" dirty="0" smtClean="0">
                <a:solidFill>
                  <a:srgbClr val="00B050"/>
                </a:solidFill>
              </a:rPr>
              <a:t>Union finds that which of its member needs high storage space over other members and allocates that much space.</a:t>
            </a:r>
          </a:p>
          <a:p>
            <a:pPr algn="just"/>
            <a:r>
              <a:rPr lang="en-US" dirty="0" smtClean="0">
                <a:solidFill>
                  <a:srgbClr val="00B0F0"/>
                </a:solidFill>
              </a:rPr>
              <a:t>Union occupies lower memory space over structure.</a:t>
            </a:r>
          </a:p>
          <a:p>
            <a:pPr algn="just"/>
            <a:r>
              <a:rPr lang="en-US" dirty="0" smtClean="0">
                <a:solidFill>
                  <a:srgbClr val="C00000"/>
                </a:solidFill>
              </a:rPr>
              <a:t>We can access only one member of union at a time.</a:t>
            </a:r>
          </a:p>
          <a:p>
            <a:r>
              <a:rPr lang="en-US" dirty="0" smtClean="0"/>
              <a:t>Union example:</a:t>
            </a:r>
            <a:br>
              <a:rPr lang="en-US" dirty="0" smtClean="0"/>
            </a:br>
            <a:r>
              <a:rPr lang="en-US" dirty="0" smtClean="0"/>
              <a:t>union student</a:t>
            </a:r>
            <a:br>
              <a:rPr lang="en-US" dirty="0" smtClean="0"/>
            </a:br>
            <a:r>
              <a:rPr lang="en-US" dirty="0" smtClean="0"/>
              <a:t>{</a:t>
            </a:r>
            <a:br>
              <a:rPr lang="en-US" dirty="0" smtClean="0"/>
            </a:br>
            <a:r>
              <a:rPr lang="en-US" dirty="0" err="1" smtClean="0"/>
              <a:t>int</a:t>
            </a:r>
            <a:r>
              <a:rPr lang="en-US" dirty="0" smtClean="0"/>
              <a:t> mark;</a:t>
            </a:r>
            <a:br>
              <a:rPr lang="en-US" dirty="0" smtClean="0"/>
            </a:br>
            <a:r>
              <a:rPr lang="en-US" dirty="0" smtClean="0"/>
              <a:t>char name[6];</a:t>
            </a:r>
            <a:br>
              <a:rPr lang="en-US" dirty="0" smtClean="0"/>
            </a:br>
            <a:r>
              <a:rPr lang="en-US" dirty="0" smtClean="0"/>
              <a:t>double average;</a:t>
            </a:r>
            <a:br>
              <a:rPr lang="en-US" dirty="0" smtClean="0"/>
            </a:br>
            <a:r>
              <a:rPr lang="en-US" dirty="0" smtClean="0"/>
              <a:t>};</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67512"/>
          </a:xfrm>
        </p:spPr>
        <p:txBody>
          <a:bodyPr>
            <a:normAutofit fontScale="90000"/>
          </a:bodyPr>
          <a:lstStyle/>
          <a:p>
            <a:r>
              <a:rPr lang="en-US" b="1" dirty="0" smtClean="0"/>
              <a:t>How to create a structure?</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fontAlgn="base">
              <a:buFont typeface="Arial" pitchFamily="34" charset="0"/>
              <a:buChar char="•"/>
            </a:pPr>
            <a:r>
              <a:rPr lang="en-US" dirty="0" smtClean="0"/>
              <a:t>‘</a:t>
            </a:r>
            <a:r>
              <a:rPr lang="en-US" dirty="0" err="1" smtClean="0"/>
              <a:t>struct</a:t>
            </a:r>
            <a:r>
              <a:rPr lang="en-US" dirty="0" smtClean="0"/>
              <a:t>’ keyword is used to create a structure. Following is an example:</a:t>
            </a:r>
          </a:p>
          <a:p>
            <a:pPr>
              <a:buNone/>
            </a:pPr>
            <a:r>
              <a:rPr lang="en-US" dirty="0" smtClean="0">
                <a:solidFill>
                  <a:srgbClr val="FF0000"/>
                </a:solidFill>
              </a:rPr>
              <a:t>Example of Structure:</a:t>
            </a:r>
          </a:p>
          <a:p>
            <a:pPr>
              <a:buNone/>
            </a:pPr>
            <a:r>
              <a:rPr lang="en-US" dirty="0" smtClean="0"/>
              <a:t>struct Student</a:t>
            </a:r>
          </a:p>
          <a:p>
            <a:pPr>
              <a:buNone/>
            </a:pPr>
            <a:r>
              <a:rPr lang="en-US" dirty="0" smtClean="0"/>
              <a:t>{</a:t>
            </a:r>
          </a:p>
          <a:p>
            <a:pPr>
              <a:buNone/>
            </a:pPr>
            <a:r>
              <a:rPr lang="en-US" dirty="0" smtClean="0"/>
              <a:t>    char name[25];</a:t>
            </a:r>
          </a:p>
          <a:p>
            <a:pPr>
              <a:buNone/>
            </a:pPr>
            <a:r>
              <a:rPr lang="en-US" dirty="0" smtClean="0"/>
              <a:t>    </a:t>
            </a:r>
            <a:r>
              <a:rPr lang="en-US" dirty="0" err="1" smtClean="0"/>
              <a:t>int</a:t>
            </a:r>
            <a:r>
              <a:rPr lang="en-US" dirty="0" smtClean="0"/>
              <a:t> age;</a:t>
            </a:r>
          </a:p>
          <a:p>
            <a:pPr>
              <a:buNone/>
            </a:pPr>
            <a:r>
              <a:rPr lang="en-US" dirty="0" smtClean="0"/>
              <a:t>    char branch[10];</a:t>
            </a:r>
          </a:p>
          <a:p>
            <a:pPr>
              <a:buNone/>
            </a:pPr>
            <a:r>
              <a:rPr lang="en-US" dirty="0" smtClean="0"/>
              <a:t>    // F for female and M for male</a:t>
            </a:r>
          </a:p>
          <a:p>
            <a:pPr>
              <a:buNone/>
            </a:pPr>
            <a:r>
              <a:rPr lang="en-US" dirty="0" smtClean="0"/>
              <a:t>    char gender;</a:t>
            </a:r>
          </a:p>
          <a:p>
            <a:pPr>
              <a:buNone/>
            </a:pPr>
            <a:r>
              <a:rPr lang="en-US" dirty="0" smtClean="0"/>
              <a:t>};</a:t>
            </a:r>
          </a:p>
          <a:p>
            <a:pPr>
              <a:buNone/>
            </a:pPr>
            <a:endParaRPr lang="en-US" dirty="0" smtClean="0"/>
          </a:p>
          <a:p>
            <a:pPr>
              <a:buNone/>
            </a:pPr>
            <a:endParaRPr lang="en-US" dirty="0"/>
          </a:p>
        </p:txBody>
      </p:sp>
      <p:cxnSp>
        <p:nvCxnSpPr>
          <p:cNvPr id="10" name="Straight Arrow Connector 9"/>
          <p:cNvCxnSpPr/>
          <p:nvPr/>
        </p:nvCxnSpPr>
        <p:spPr>
          <a:xfrm rot="10800000" flipV="1">
            <a:off x="2819400" y="2514600"/>
            <a:ext cx="1371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2362200"/>
            <a:ext cx="2361287" cy="369332"/>
          </a:xfrm>
          <a:prstGeom prst="rect">
            <a:avLst/>
          </a:prstGeom>
          <a:noFill/>
        </p:spPr>
        <p:txBody>
          <a:bodyPr wrap="none" rtlCol="0">
            <a:spAutoFit/>
          </a:bodyPr>
          <a:lstStyle/>
          <a:p>
            <a:r>
              <a:rPr lang="en-US" dirty="0" smtClean="0"/>
              <a:t>Name of the structure</a:t>
            </a:r>
            <a:endParaRPr lang="en-US" dirty="0"/>
          </a:p>
        </p:txBody>
      </p:sp>
      <p:sp>
        <p:nvSpPr>
          <p:cNvPr id="12" name="Right Brace 11"/>
          <p:cNvSpPr/>
          <p:nvPr/>
        </p:nvSpPr>
        <p:spPr>
          <a:xfrm>
            <a:off x="5371643" y="3308866"/>
            <a:ext cx="609600" cy="2329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019800" y="4267200"/>
            <a:ext cx="2100832" cy="369332"/>
          </a:xfrm>
          <a:prstGeom prst="rect">
            <a:avLst/>
          </a:prstGeom>
          <a:noFill/>
        </p:spPr>
        <p:txBody>
          <a:bodyPr wrap="none" rtlCol="0">
            <a:spAutoFit/>
          </a:bodyPr>
          <a:lstStyle/>
          <a:p>
            <a:r>
              <a:rPr lang="en-US" dirty="0" smtClean="0"/>
              <a:t>Structure members</a:t>
            </a:r>
            <a:endParaRPr lang="en-US" dirty="0"/>
          </a:p>
        </p:txBody>
      </p:sp>
      <p:cxnSp>
        <p:nvCxnSpPr>
          <p:cNvPr id="18" name="Straight Arrow Connector 17"/>
          <p:cNvCxnSpPr/>
          <p:nvPr/>
        </p:nvCxnSpPr>
        <p:spPr>
          <a:xfrm rot="5400000" flipH="1" flipV="1">
            <a:off x="38100" y="30861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262982" y="3805648"/>
            <a:ext cx="1116949" cy="369332"/>
          </a:xfrm>
          <a:prstGeom prst="rect">
            <a:avLst/>
          </a:prstGeom>
          <a:noFill/>
        </p:spPr>
        <p:txBody>
          <a:bodyPr wrap="square" rtlCol="0">
            <a:spAutoFit/>
          </a:bodyPr>
          <a:lstStyle/>
          <a:p>
            <a:r>
              <a:rPr lang="en-US" dirty="0" smtClean="0">
                <a:solidFill>
                  <a:srgbClr val="FF0000"/>
                </a:solidFill>
              </a:rPr>
              <a:t>keyword</a:t>
            </a: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762000"/>
            <a:ext cx="4038600" cy="4434840"/>
          </a:xfrm>
        </p:spPr>
        <p:txBody>
          <a:bodyPr>
            <a:normAutofit fontScale="85000" lnSpcReduction="20000"/>
          </a:bodyPr>
          <a:lstStyle/>
          <a:p>
            <a:endParaRPr lang="en-US" dirty="0" smtClean="0"/>
          </a:p>
          <a:p>
            <a:r>
              <a:rPr lang="en-US" dirty="0" smtClean="0">
                <a:solidFill>
                  <a:srgbClr val="0070C0"/>
                </a:solidFill>
              </a:rPr>
              <a:t>Structure example:</a:t>
            </a:r>
            <a:br>
              <a:rPr lang="en-US" dirty="0" smtClean="0">
                <a:solidFill>
                  <a:srgbClr val="0070C0"/>
                </a:solidFill>
              </a:rPr>
            </a:br>
            <a:r>
              <a:rPr lang="en-US" dirty="0" err="1" smtClean="0">
                <a:solidFill>
                  <a:srgbClr val="0070C0"/>
                </a:solidFill>
              </a:rPr>
              <a:t>struct</a:t>
            </a:r>
            <a:r>
              <a:rPr lang="en-US" dirty="0" smtClean="0">
                <a:solidFill>
                  <a:srgbClr val="0070C0"/>
                </a:solidFill>
              </a:rPr>
              <a:t> student</a:t>
            </a:r>
            <a:br>
              <a:rPr lang="en-US" dirty="0" smtClean="0">
                <a:solidFill>
                  <a:srgbClr val="0070C0"/>
                </a:solidFill>
              </a:rPr>
            </a:br>
            <a:r>
              <a:rPr lang="en-US" dirty="0" smtClean="0">
                <a:solidFill>
                  <a:srgbClr val="0070C0"/>
                </a:solidFill>
              </a:rPr>
              <a:t>{</a:t>
            </a:r>
            <a:br>
              <a:rPr lang="en-US" dirty="0" smtClean="0">
                <a:solidFill>
                  <a:srgbClr val="0070C0"/>
                </a:solidFill>
              </a:rPr>
            </a:br>
            <a:r>
              <a:rPr lang="en-US" dirty="0" err="1" smtClean="0">
                <a:solidFill>
                  <a:srgbClr val="0070C0"/>
                </a:solidFill>
              </a:rPr>
              <a:t>int</a:t>
            </a:r>
            <a:r>
              <a:rPr lang="en-US" dirty="0" smtClean="0">
                <a:solidFill>
                  <a:srgbClr val="0070C0"/>
                </a:solidFill>
              </a:rPr>
              <a:t> mark;</a:t>
            </a:r>
            <a:br>
              <a:rPr lang="en-US" dirty="0" smtClean="0">
                <a:solidFill>
                  <a:srgbClr val="0070C0"/>
                </a:solidFill>
              </a:rPr>
            </a:br>
            <a:r>
              <a:rPr lang="en-US" dirty="0" smtClean="0">
                <a:solidFill>
                  <a:srgbClr val="0070C0"/>
                </a:solidFill>
              </a:rPr>
              <a:t>char name[6];</a:t>
            </a:r>
            <a:br>
              <a:rPr lang="en-US" dirty="0" smtClean="0">
                <a:solidFill>
                  <a:srgbClr val="0070C0"/>
                </a:solidFill>
              </a:rPr>
            </a:br>
            <a:r>
              <a:rPr lang="en-US" dirty="0" smtClean="0">
                <a:solidFill>
                  <a:srgbClr val="0070C0"/>
                </a:solidFill>
              </a:rPr>
              <a:t>double average;</a:t>
            </a:r>
            <a:br>
              <a:rPr lang="en-US" dirty="0" smtClean="0">
                <a:solidFill>
                  <a:srgbClr val="0070C0"/>
                </a:solidFill>
              </a:rPr>
            </a:br>
            <a:r>
              <a:rPr lang="en-US" dirty="0" smtClean="0">
                <a:solidFill>
                  <a:srgbClr val="0070C0"/>
                </a:solidFill>
              </a:rPr>
              <a:t>};</a:t>
            </a:r>
          </a:p>
          <a:p>
            <a:r>
              <a:rPr lang="en-US" dirty="0" smtClean="0"/>
              <a:t>For above structure, memory allocation will be like below.</a:t>
            </a:r>
            <a:br>
              <a:rPr lang="en-US" dirty="0" smtClean="0"/>
            </a:br>
            <a:r>
              <a:rPr lang="en-US" dirty="0" err="1" smtClean="0"/>
              <a:t>int</a:t>
            </a:r>
            <a:r>
              <a:rPr lang="en-US" dirty="0" smtClean="0"/>
              <a:t> mark		 – 2B</a:t>
            </a:r>
            <a:br>
              <a:rPr lang="en-US" dirty="0" smtClean="0"/>
            </a:br>
            <a:r>
              <a:rPr lang="en-US" dirty="0" smtClean="0"/>
              <a:t>char name[6] 	 – 6B</a:t>
            </a:r>
            <a:br>
              <a:rPr lang="en-US" dirty="0" smtClean="0"/>
            </a:br>
            <a:r>
              <a:rPr lang="en-US" dirty="0" smtClean="0"/>
              <a:t>double average 	 – 8B </a:t>
            </a:r>
            <a:br>
              <a:rPr lang="en-US" dirty="0" smtClean="0"/>
            </a:br>
            <a:r>
              <a:rPr lang="en-US" dirty="0" smtClean="0"/>
              <a:t>Total memory allocation = 		  2+6+8 = 16 Bytes</a:t>
            </a:r>
            <a:endParaRPr lang="en-US" dirty="0"/>
          </a:p>
        </p:txBody>
      </p:sp>
      <p:sp>
        <p:nvSpPr>
          <p:cNvPr id="4" name="Content Placeholder 3"/>
          <p:cNvSpPr>
            <a:spLocks noGrp="1"/>
          </p:cNvSpPr>
          <p:nvPr>
            <p:ph sz="half" idx="2"/>
          </p:nvPr>
        </p:nvSpPr>
        <p:spPr>
          <a:xfrm>
            <a:off x="4572000" y="838200"/>
            <a:ext cx="4038600" cy="5288125"/>
          </a:xfrm>
        </p:spPr>
        <p:txBody>
          <a:bodyPr>
            <a:normAutofit fontScale="85000" lnSpcReduction="20000"/>
          </a:bodyPr>
          <a:lstStyle/>
          <a:p>
            <a:r>
              <a:rPr lang="en-US" dirty="0" smtClean="0">
                <a:solidFill>
                  <a:srgbClr val="0070C0"/>
                </a:solidFill>
              </a:rPr>
              <a:t>Union example:</a:t>
            </a:r>
            <a:br>
              <a:rPr lang="en-US" dirty="0" smtClean="0">
                <a:solidFill>
                  <a:srgbClr val="0070C0"/>
                </a:solidFill>
              </a:rPr>
            </a:br>
            <a:r>
              <a:rPr lang="en-US" dirty="0" smtClean="0">
                <a:solidFill>
                  <a:srgbClr val="0070C0"/>
                </a:solidFill>
              </a:rPr>
              <a:t>union student</a:t>
            </a:r>
            <a:br>
              <a:rPr lang="en-US" dirty="0" smtClean="0">
                <a:solidFill>
                  <a:srgbClr val="0070C0"/>
                </a:solidFill>
              </a:rPr>
            </a:br>
            <a:r>
              <a:rPr lang="en-US" dirty="0" smtClean="0">
                <a:solidFill>
                  <a:srgbClr val="0070C0"/>
                </a:solidFill>
              </a:rPr>
              <a:t>{</a:t>
            </a:r>
            <a:br>
              <a:rPr lang="en-US" dirty="0" smtClean="0">
                <a:solidFill>
                  <a:srgbClr val="0070C0"/>
                </a:solidFill>
              </a:rPr>
            </a:br>
            <a:r>
              <a:rPr lang="en-US" dirty="0" err="1" smtClean="0">
                <a:solidFill>
                  <a:srgbClr val="0070C0"/>
                </a:solidFill>
              </a:rPr>
              <a:t>int</a:t>
            </a:r>
            <a:r>
              <a:rPr lang="en-US" dirty="0" smtClean="0">
                <a:solidFill>
                  <a:srgbClr val="0070C0"/>
                </a:solidFill>
              </a:rPr>
              <a:t> mark;</a:t>
            </a:r>
            <a:br>
              <a:rPr lang="en-US" dirty="0" smtClean="0">
                <a:solidFill>
                  <a:srgbClr val="0070C0"/>
                </a:solidFill>
              </a:rPr>
            </a:br>
            <a:r>
              <a:rPr lang="en-US" dirty="0" smtClean="0">
                <a:solidFill>
                  <a:srgbClr val="0070C0"/>
                </a:solidFill>
              </a:rPr>
              <a:t>char name[6];</a:t>
            </a:r>
            <a:br>
              <a:rPr lang="en-US" dirty="0" smtClean="0">
                <a:solidFill>
                  <a:srgbClr val="0070C0"/>
                </a:solidFill>
              </a:rPr>
            </a:br>
            <a:r>
              <a:rPr lang="en-US" dirty="0" smtClean="0">
                <a:solidFill>
                  <a:srgbClr val="0070C0"/>
                </a:solidFill>
              </a:rPr>
              <a:t>double average;</a:t>
            </a:r>
            <a:br>
              <a:rPr lang="en-US" dirty="0" smtClean="0">
                <a:solidFill>
                  <a:srgbClr val="0070C0"/>
                </a:solidFill>
              </a:rPr>
            </a:br>
            <a:r>
              <a:rPr lang="en-US" dirty="0" smtClean="0">
                <a:solidFill>
                  <a:srgbClr val="0070C0"/>
                </a:solidFill>
              </a:rPr>
              <a:t>};</a:t>
            </a:r>
          </a:p>
          <a:p>
            <a:r>
              <a:rPr lang="en-US" dirty="0" smtClean="0"/>
              <a:t>For above union, only 8 bytes of memory will be allocated since double data type will occupy maximum space of memory over other data types. </a:t>
            </a:r>
            <a:br>
              <a:rPr lang="en-US" dirty="0" smtClean="0"/>
            </a:br>
            <a:r>
              <a:rPr lang="en-US" dirty="0" smtClean="0"/>
              <a:t>Total memory allocation = 8 Bytes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327064">
            <a:off x="1961100" y="2301245"/>
            <a:ext cx="6257727" cy="1482036"/>
          </a:xfrm>
        </p:spPr>
        <p:txBody>
          <a:bodyPr>
            <a:normAutofit fontScale="90000"/>
          </a:bodyPr>
          <a:lstStyle/>
          <a:p>
            <a:pPr algn="ctr"/>
            <a:r>
              <a:rPr lang="en-US" sz="6000" b="1" dirty="0" smtClean="0">
                <a:ln w="10541" cmpd="sng">
                  <a:solidFill>
                    <a:schemeClr val="accent1">
                      <a:shade val="88000"/>
                      <a:satMod val="110000"/>
                    </a:schemeClr>
                  </a:solidFill>
                  <a:prstDash val="solid"/>
                </a:ln>
                <a:solidFill>
                  <a:srgbClr val="002060"/>
                </a:solidFill>
                <a:latin typeface="Times New Roman" pitchFamily="18" charset="0"/>
                <a:cs typeface="Times New Roman" pitchFamily="18" charset="0"/>
              </a:rPr>
              <a:t>ENUMERATIONS</a:t>
            </a:r>
            <a:r>
              <a:rPr lang="en-US" sz="4800" b="1" dirty="0" smtClean="0">
                <a:ln w="10541" cmpd="sng">
                  <a:solidFill>
                    <a:schemeClr val="accent1">
                      <a:shade val="88000"/>
                      <a:satMod val="110000"/>
                    </a:schemeClr>
                  </a:solidFill>
                  <a:prstDash val="solid"/>
                </a:ln>
                <a:solidFill>
                  <a:srgbClr val="002060"/>
                </a:solidFill>
              </a:rPr>
              <a:t/>
            </a:r>
            <a:br>
              <a:rPr lang="en-US" sz="4800" b="1" dirty="0" smtClean="0">
                <a:ln w="10541" cmpd="sng">
                  <a:solidFill>
                    <a:schemeClr val="accent1">
                      <a:shade val="88000"/>
                      <a:satMod val="110000"/>
                    </a:schemeClr>
                  </a:solidFill>
                  <a:prstDash val="solid"/>
                </a:ln>
                <a:solidFill>
                  <a:srgbClr val="002060"/>
                </a:solidFill>
              </a:rPr>
            </a:br>
            <a:endParaRPr lang="en-US" dirty="0">
              <a:solidFill>
                <a:srgbClr val="0F81A5"/>
              </a:solidFill>
            </a:endParaRP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04088"/>
            <a:ext cx="6477000" cy="1143000"/>
          </a:xfrm>
        </p:spPr>
        <p:txBody>
          <a:bodyPr/>
          <a:lstStyle/>
          <a:p>
            <a:pPr algn="ctr"/>
            <a:r>
              <a:rPr lang="en-US" dirty="0" smtClean="0">
                <a:solidFill>
                  <a:srgbClr val="FF0000"/>
                </a:solidFill>
              </a:rPr>
              <a:t>Enumeration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An Enumerated  type is a user defined type which is used to assign names to integral constant because names are easier to handle in program.</a:t>
            </a:r>
          </a:p>
          <a:p>
            <a:r>
              <a:rPr lang="en-US" dirty="0" smtClean="0"/>
              <a:t>An </a:t>
            </a:r>
            <a:r>
              <a:rPr lang="en-US" dirty="0" err="1" smtClean="0"/>
              <a:t>enum</a:t>
            </a:r>
            <a:r>
              <a:rPr lang="en-US" dirty="0" smtClean="0"/>
              <a:t> in C is a user-defined data type and it consists set of named constant </a:t>
            </a:r>
            <a:r>
              <a:rPr lang="en-US" b="1" dirty="0" smtClean="0">
                <a:hlinkClick r:id="rId2"/>
              </a:rPr>
              <a:t>integer</a:t>
            </a:r>
            <a:r>
              <a:rPr lang="en-US" dirty="0" smtClean="0"/>
              <a:t>. </a:t>
            </a:r>
          </a:p>
          <a:p>
            <a:r>
              <a:rPr lang="en-US" dirty="0" smtClean="0"/>
              <a:t>Using the </a:t>
            </a:r>
            <a:r>
              <a:rPr lang="en-US" dirty="0" err="1" smtClean="0"/>
              <a:t>enum</a:t>
            </a:r>
            <a:r>
              <a:rPr lang="en-US" dirty="0" smtClean="0"/>
              <a:t> keyword, we can declare an enumeration type with using the enumeration tag (optional) and a list of named integer.</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62000"/>
          </a:xfrm>
        </p:spPr>
        <p:txBody>
          <a:bodyPr>
            <a:normAutofit/>
          </a:bodyPr>
          <a:lstStyle/>
          <a:p>
            <a:pPr algn="ctr"/>
            <a:r>
              <a:rPr lang="en-US" sz="3600" b="1" dirty="0" smtClean="0">
                <a:solidFill>
                  <a:srgbClr val="FF0000"/>
                </a:solidFill>
                <a:latin typeface="Times New Roman" pitchFamily="18" charset="0"/>
                <a:cs typeface="Times New Roman" pitchFamily="18" charset="0"/>
              </a:rPr>
              <a:t>Declaring an Enumerated Type</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915400" cy="5257800"/>
          </a:xfrm>
        </p:spPr>
        <p:txBody>
          <a:bodyPr/>
          <a:lstStyle/>
          <a:p>
            <a:r>
              <a:rPr lang="en-US" b="1" dirty="0" smtClean="0">
                <a:solidFill>
                  <a:srgbClr val="FF0000"/>
                </a:solidFill>
              </a:rPr>
              <a:t>Syntax:</a:t>
            </a:r>
          </a:p>
          <a:p>
            <a:pPr>
              <a:buNone/>
            </a:pPr>
            <a:r>
              <a:rPr lang="en-US" b="1" i="1" dirty="0" smtClean="0">
                <a:solidFill>
                  <a:srgbClr val="00B0F0"/>
                </a:solidFill>
              </a:rPr>
              <a:t>	</a:t>
            </a:r>
            <a:r>
              <a:rPr lang="en-US" sz="2400" b="1" i="1" dirty="0" err="1" smtClean="0">
                <a:solidFill>
                  <a:srgbClr val="00B0F0"/>
                </a:solidFill>
              </a:rPr>
              <a:t>enum</a:t>
            </a:r>
            <a:r>
              <a:rPr lang="en-US" sz="2400" b="1" i="1" dirty="0" smtClean="0">
                <a:solidFill>
                  <a:srgbClr val="00B0F0"/>
                </a:solidFill>
              </a:rPr>
              <a:t> enumerated-type-name{value1</a:t>
            </a:r>
            <a:r>
              <a:rPr lang="en-US" sz="2000" b="1" i="1" dirty="0" smtClean="0">
                <a:solidFill>
                  <a:srgbClr val="00B0F0"/>
                </a:solidFill>
              </a:rPr>
              <a:t>, value2, value3…..</a:t>
            </a:r>
            <a:r>
              <a:rPr lang="en-US" sz="2000" b="1" i="1" dirty="0" err="1" smtClean="0">
                <a:solidFill>
                  <a:srgbClr val="00B0F0"/>
                </a:solidFill>
              </a:rPr>
              <a:t>valueN</a:t>
            </a:r>
            <a:r>
              <a:rPr lang="en-US" sz="2000" b="1" i="1" dirty="0" smtClean="0">
                <a:solidFill>
                  <a:srgbClr val="00B0F0"/>
                </a:solidFill>
              </a:rPr>
              <a:t>};</a:t>
            </a:r>
          </a:p>
          <a:p>
            <a:pPr>
              <a:buNone/>
            </a:pPr>
            <a:r>
              <a:rPr lang="en-US" sz="2000" b="1" dirty="0" smtClean="0"/>
              <a:t>	</a:t>
            </a:r>
            <a:r>
              <a:rPr lang="en-US" sz="2000" b="1" dirty="0" err="1" smtClean="0"/>
              <a:t>enum</a:t>
            </a:r>
            <a:r>
              <a:rPr lang="en-US" sz="2000" dirty="0" smtClean="0"/>
              <a:t> keyword is used to declare enumerated types after that enumerated type name was written then under curly brackets possible values are defined.</a:t>
            </a:r>
          </a:p>
          <a:p>
            <a:r>
              <a:rPr lang="en-US" sz="2000" dirty="0" smtClean="0">
                <a:solidFill>
                  <a:srgbClr val="00B0F0"/>
                </a:solidFill>
              </a:rPr>
              <a:t>Example:</a:t>
            </a:r>
          </a:p>
          <a:p>
            <a:pPr>
              <a:buNone/>
            </a:pPr>
            <a:r>
              <a:rPr lang="en-US" sz="2400" dirty="0" smtClean="0"/>
              <a:t>	</a:t>
            </a:r>
            <a:r>
              <a:rPr lang="en-US" sz="2400" dirty="0" err="1" smtClean="0"/>
              <a:t>enum</a:t>
            </a:r>
            <a:r>
              <a:rPr lang="en-US" sz="2400" dirty="0" smtClean="0"/>
              <a:t> </a:t>
            </a:r>
            <a:r>
              <a:rPr lang="en-US" sz="2400" dirty="0" err="1" smtClean="0"/>
              <a:t>bool</a:t>
            </a:r>
            <a:r>
              <a:rPr lang="en-US" sz="2400" dirty="0" smtClean="0"/>
              <a:t> {false, true};</a:t>
            </a:r>
          </a:p>
          <a:p>
            <a:pPr>
              <a:buNone/>
            </a:pPr>
            <a:r>
              <a:rPr lang="en-US" sz="2400" dirty="0" smtClean="0"/>
              <a:t>	</a:t>
            </a:r>
            <a:r>
              <a:rPr lang="en-US" sz="2400" dirty="0" err="1" smtClean="0"/>
              <a:t>enum</a:t>
            </a:r>
            <a:r>
              <a:rPr lang="en-US" sz="2400" dirty="0" smtClean="0"/>
              <a:t>  </a:t>
            </a:r>
            <a:r>
              <a:rPr lang="en-US" sz="2400" dirty="0" err="1" smtClean="0"/>
              <a:t>bool</a:t>
            </a:r>
            <a:r>
              <a:rPr lang="en-US" sz="2400" dirty="0" smtClean="0"/>
              <a:t>  </a:t>
            </a:r>
            <a:r>
              <a:rPr lang="en-US" sz="2400" dirty="0" err="1" smtClean="0"/>
              <a:t>var</a:t>
            </a:r>
            <a:r>
              <a:rPr lang="en-US" sz="2400" dirty="0" smtClean="0"/>
              <a:t>; </a:t>
            </a:r>
            <a:r>
              <a:rPr lang="en-US" sz="2400" dirty="0" smtClean="0">
                <a:solidFill>
                  <a:srgbClr val="FF0000"/>
                </a:solidFill>
              </a:rPr>
              <a:t>// declaring an </a:t>
            </a:r>
            <a:r>
              <a:rPr lang="en-US" sz="2400" dirty="0" err="1" smtClean="0">
                <a:solidFill>
                  <a:srgbClr val="FF0000"/>
                </a:solidFill>
              </a:rPr>
              <a:t>enum</a:t>
            </a:r>
            <a:r>
              <a:rPr lang="en-US" sz="2400" dirty="0" smtClean="0">
                <a:solidFill>
                  <a:srgbClr val="FF0000"/>
                </a:solidFill>
              </a:rPr>
              <a:t> variable</a:t>
            </a:r>
          </a:p>
          <a:p>
            <a:r>
              <a:rPr lang="en-US" sz="2400" dirty="0" smtClean="0">
                <a:solidFill>
                  <a:srgbClr val="0070C0"/>
                </a:solidFill>
              </a:rPr>
              <a:t>You can also declare </a:t>
            </a:r>
            <a:r>
              <a:rPr lang="en-US" sz="2400" dirty="0" err="1" smtClean="0">
                <a:solidFill>
                  <a:srgbClr val="0070C0"/>
                </a:solidFill>
              </a:rPr>
              <a:t>enum</a:t>
            </a:r>
            <a:r>
              <a:rPr lang="en-US" sz="2400" dirty="0" smtClean="0">
                <a:solidFill>
                  <a:srgbClr val="0070C0"/>
                </a:solidFill>
              </a:rPr>
              <a:t> variables like this.</a:t>
            </a:r>
          </a:p>
          <a:p>
            <a:pPr>
              <a:buNone/>
            </a:pPr>
            <a:r>
              <a:rPr lang="en-US" sz="2400" dirty="0" smtClean="0"/>
              <a:t>	</a:t>
            </a:r>
            <a:r>
              <a:rPr lang="en-US" sz="2400" dirty="0" err="1" smtClean="0"/>
              <a:t>Enum</a:t>
            </a:r>
            <a:r>
              <a:rPr lang="en-US" sz="2400" dirty="0" smtClean="0"/>
              <a:t>	</a:t>
            </a:r>
            <a:r>
              <a:rPr lang="en-US" sz="2400" dirty="0" err="1" smtClean="0"/>
              <a:t>bool</a:t>
            </a:r>
            <a:r>
              <a:rPr lang="en-US" sz="2400" dirty="0" smtClean="0"/>
              <a:t>	 {false, true} 	</a:t>
            </a:r>
            <a:r>
              <a:rPr lang="en-US" sz="2400" dirty="0" err="1" smtClean="0"/>
              <a:t>var</a:t>
            </a:r>
            <a:r>
              <a:rPr lang="en-US" sz="2400" dirty="0" smtClean="0"/>
              <a:t>;</a:t>
            </a:r>
            <a:endParaRPr lang="en-US" sz="2400" dirty="0">
              <a:solidFill>
                <a:srgbClr val="00B0F0"/>
              </a:solidFill>
            </a:endParaRPr>
          </a:p>
        </p:txBody>
      </p:sp>
      <p:cxnSp>
        <p:nvCxnSpPr>
          <p:cNvPr id="5" name="Straight Arrow Connector 4"/>
          <p:cNvCxnSpPr/>
          <p:nvPr/>
        </p:nvCxnSpPr>
        <p:spPr>
          <a:xfrm rot="16200000" flipV="1">
            <a:off x="571500" y="52959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5715000"/>
            <a:ext cx="1140056" cy="400110"/>
          </a:xfrm>
          <a:prstGeom prst="rect">
            <a:avLst/>
          </a:prstGeom>
          <a:noFill/>
        </p:spPr>
        <p:txBody>
          <a:bodyPr wrap="none" rtlCol="0">
            <a:spAutoFit/>
          </a:bodyPr>
          <a:lstStyle/>
          <a:p>
            <a:r>
              <a:rPr lang="en-US" sz="2000" b="1" dirty="0" smtClean="0">
                <a:solidFill>
                  <a:schemeClr val="accent2">
                    <a:lumMod val="75000"/>
                  </a:schemeClr>
                </a:solidFill>
                <a:latin typeface="Times New Roman" pitchFamily="18" charset="0"/>
                <a:cs typeface="Times New Roman" pitchFamily="18" charset="0"/>
              </a:rPr>
              <a:t>keyword</a:t>
            </a:r>
            <a:endParaRPr lang="en-US" sz="2000" b="1" dirty="0">
              <a:solidFill>
                <a:schemeClr val="accent2">
                  <a:lumMod val="75000"/>
                </a:schemeClr>
              </a:solidFill>
              <a:latin typeface="Times New Roman" pitchFamily="18" charset="0"/>
              <a:cs typeface="Times New Roman" pitchFamily="18" charset="0"/>
            </a:endParaRPr>
          </a:p>
        </p:txBody>
      </p:sp>
      <p:cxnSp>
        <p:nvCxnSpPr>
          <p:cNvPr id="9" name="Straight Arrow Connector 8"/>
          <p:cNvCxnSpPr/>
          <p:nvPr/>
        </p:nvCxnSpPr>
        <p:spPr>
          <a:xfrm rot="16200000" flipV="1">
            <a:off x="2171700" y="52197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5791200"/>
            <a:ext cx="1537600" cy="707886"/>
          </a:xfrm>
          <a:prstGeom prst="rect">
            <a:avLst/>
          </a:prstGeom>
          <a:noFill/>
        </p:spPr>
        <p:txBody>
          <a:bodyPr wrap="none" rtlCol="0">
            <a:spAutoFit/>
          </a:bodyPr>
          <a:lstStyle/>
          <a:p>
            <a:r>
              <a:rPr lang="en-US" sz="2000" b="1" dirty="0" smtClean="0">
                <a:solidFill>
                  <a:srgbClr val="00B050"/>
                </a:solidFill>
                <a:latin typeface="Times New Roman" pitchFamily="18" charset="0"/>
                <a:cs typeface="Times New Roman" pitchFamily="18" charset="0"/>
              </a:rPr>
              <a:t>Enumerator</a:t>
            </a:r>
          </a:p>
          <a:p>
            <a:r>
              <a:rPr lang="en-US" sz="2000" b="1" dirty="0" smtClean="0">
                <a:solidFill>
                  <a:srgbClr val="00B050"/>
                </a:solidFill>
                <a:latin typeface="Times New Roman" pitchFamily="18" charset="0"/>
                <a:cs typeface="Times New Roman" pitchFamily="18" charset="0"/>
              </a:rPr>
              <a:t> name</a:t>
            </a:r>
            <a:endParaRPr lang="en-US" sz="2000" b="1" dirty="0">
              <a:solidFill>
                <a:srgbClr val="00B050"/>
              </a:solidFill>
              <a:latin typeface="Times New Roman" pitchFamily="18" charset="0"/>
              <a:cs typeface="Times New Roman" pitchFamily="18" charset="0"/>
            </a:endParaRPr>
          </a:p>
        </p:txBody>
      </p:sp>
      <p:sp>
        <p:nvSpPr>
          <p:cNvPr id="12" name="Right Brace 11"/>
          <p:cNvSpPr/>
          <p:nvPr/>
        </p:nvSpPr>
        <p:spPr>
          <a:xfrm rot="5400000">
            <a:off x="3538979" y="4690622"/>
            <a:ext cx="770642" cy="1600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886200" y="5791200"/>
            <a:ext cx="867545" cy="400110"/>
          </a:xfrm>
          <a:prstGeom prst="rect">
            <a:avLst/>
          </a:prstGeom>
          <a:noFill/>
        </p:spPr>
        <p:txBody>
          <a:bodyPr wrap="none" rtlCol="0">
            <a:spAutoFit/>
          </a:bodyPr>
          <a:lstStyle/>
          <a:p>
            <a:r>
              <a:rPr lang="en-US" sz="2000" b="1" dirty="0" smtClean="0">
                <a:solidFill>
                  <a:srgbClr val="C00000"/>
                </a:solidFill>
                <a:latin typeface="Times New Roman" pitchFamily="18" charset="0"/>
                <a:cs typeface="Times New Roman" pitchFamily="18" charset="0"/>
              </a:rPr>
              <a:t>values</a:t>
            </a:r>
            <a:endParaRPr lang="en-US" sz="2000" b="1" dirty="0">
              <a:solidFill>
                <a:srgbClr val="C00000"/>
              </a:solidFill>
              <a:latin typeface="Times New Roman" pitchFamily="18" charset="0"/>
              <a:cs typeface="Times New Roman" pitchFamily="18" charset="0"/>
            </a:endParaRPr>
          </a:p>
        </p:txBody>
      </p:sp>
      <p:cxnSp>
        <p:nvCxnSpPr>
          <p:cNvPr id="15" name="Straight Arrow Connector 14"/>
          <p:cNvCxnSpPr/>
          <p:nvPr/>
        </p:nvCxnSpPr>
        <p:spPr>
          <a:xfrm rot="16200000" flipV="1">
            <a:off x="5181600" y="50292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38800" y="5638800"/>
            <a:ext cx="1905000" cy="400110"/>
          </a:xfrm>
          <a:prstGeom prst="rect">
            <a:avLst/>
          </a:prstGeom>
          <a:noFill/>
        </p:spPr>
        <p:txBody>
          <a:bodyPr wrap="square" rtlCol="0">
            <a:spAutoFit/>
          </a:bodyPr>
          <a:lstStyle/>
          <a:p>
            <a:r>
              <a:rPr lang="en-US" sz="2000" b="1" dirty="0" err="1" smtClean="0">
                <a:solidFill>
                  <a:schemeClr val="accent2">
                    <a:lumMod val="75000"/>
                  </a:schemeClr>
                </a:solidFill>
                <a:latin typeface="Times New Roman" pitchFamily="18" charset="0"/>
                <a:cs typeface="Times New Roman" pitchFamily="18" charset="0"/>
              </a:rPr>
              <a:t>enum</a:t>
            </a:r>
            <a:r>
              <a:rPr lang="en-US" sz="2000" b="1" dirty="0" smtClean="0">
                <a:solidFill>
                  <a:schemeClr val="accent2">
                    <a:lumMod val="75000"/>
                  </a:schemeClr>
                </a:solidFill>
                <a:latin typeface="Times New Roman" pitchFamily="18" charset="0"/>
                <a:cs typeface="Times New Roman" pitchFamily="18" charset="0"/>
              </a:rPr>
              <a:t> variable</a:t>
            </a:r>
            <a:endParaRPr lang="en-US" sz="2000" b="1"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6172200"/>
          </a:xfrm>
        </p:spPr>
        <p:txBody>
          <a:bodyPr>
            <a:noAutofit/>
          </a:bodyPr>
          <a:lstStyle/>
          <a:p>
            <a:r>
              <a:rPr lang="en-US" sz="3200" dirty="0" smtClean="0"/>
              <a:t>#include &lt;</a:t>
            </a:r>
            <a:r>
              <a:rPr lang="en-US" sz="3200" dirty="0" err="1" smtClean="0"/>
              <a:t>stdio.h</a:t>
            </a:r>
            <a:r>
              <a:rPr lang="en-US" sz="3200" dirty="0" smtClean="0"/>
              <a:t>&gt; </a:t>
            </a:r>
            <a:br>
              <a:rPr lang="en-US" sz="3200" dirty="0" smtClean="0"/>
            </a:br>
            <a:r>
              <a:rPr lang="en-US" sz="3200" dirty="0" err="1" smtClean="0">
                <a:solidFill>
                  <a:srgbClr val="FF0000"/>
                </a:solidFill>
              </a:rPr>
              <a:t>enum</a:t>
            </a:r>
            <a:r>
              <a:rPr lang="en-US" sz="3200" dirty="0" smtClean="0"/>
              <a:t> </a:t>
            </a:r>
            <a:r>
              <a:rPr lang="en-US" sz="3200" dirty="0" smtClean="0">
                <a:solidFill>
                  <a:srgbClr val="00B050"/>
                </a:solidFill>
              </a:rPr>
              <a:t>week</a:t>
            </a:r>
            <a:r>
              <a:rPr lang="en-US" sz="3200" dirty="0" smtClean="0"/>
              <a:t> </a:t>
            </a:r>
            <a:r>
              <a:rPr lang="en-US" sz="2400" dirty="0" smtClean="0">
                <a:solidFill>
                  <a:srgbClr val="0070C0"/>
                </a:solidFill>
              </a:rPr>
              <a:t>{Sunday, Monday, Tuesday, Wednesday, Thursday, 			  Friday, Saturday}; </a:t>
            </a:r>
            <a:r>
              <a:rPr lang="en-US" sz="2000" dirty="0" smtClean="0"/>
              <a:t/>
            </a:r>
            <a:br>
              <a:rPr lang="en-US" sz="2000" dirty="0" smtClean="0"/>
            </a:br>
            <a:r>
              <a:rPr lang="en-US" sz="3200" dirty="0" err="1" smtClean="0"/>
              <a:t>int</a:t>
            </a:r>
            <a:r>
              <a:rPr lang="en-US" sz="3200" dirty="0" smtClean="0"/>
              <a:t> main() </a:t>
            </a:r>
            <a:br>
              <a:rPr lang="en-US" sz="3200" dirty="0" smtClean="0"/>
            </a:br>
            <a:r>
              <a:rPr lang="en-US" sz="3200" dirty="0" smtClean="0"/>
              <a:t>{ </a:t>
            </a:r>
            <a:br>
              <a:rPr lang="en-US" sz="3200" dirty="0" smtClean="0"/>
            </a:br>
            <a:r>
              <a:rPr lang="en-US" sz="2400" dirty="0" smtClean="0">
                <a:solidFill>
                  <a:srgbClr val="FF0000"/>
                </a:solidFill>
              </a:rPr>
              <a:t>// creating today variable of </a:t>
            </a:r>
            <a:r>
              <a:rPr lang="en-US" sz="2400" dirty="0" err="1" smtClean="0">
                <a:solidFill>
                  <a:srgbClr val="FF0000"/>
                </a:solidFill>
              </a:rPr>
              <a:t>enum</a:t>
            </a:r>
            <a:r>
              <a:rPr lang="en-US" sz="2400" dirty="0" smtClean="0">
                <a:solidFill>
                  <a:srgbClr val="FF0000"/>
                </a:solidFill>
              </a:rPr>
              <a:t> week type </a:t>
            </a:r>
            <a:r>
              <a:rPr lang="en-US" sz="2400" dirty="0" smtClean="0"/>
              <a:t/>
            </a:r>
            <a:br>
              <a:rPr lang="en-US" sz="2400" dirty="0" smtClean="0"/>
            </a:br>
            <a:r>
              <a:rPr lang="en-US" sz="3200" dirty="0" err="1" smtClean="0"/>
              <a:t>enum</a:t>
            </a:r>
            <a:r>
              <a:rPr lang="en-US" sz="3200" dirty="0" smtClean="0"/>
              <a:t> week today; </a:t>
            </a:r>
            <a:br>
              <a:rPr lang="en-US" sz="3200" dirty="0" smtClean="0"/>
            </a:br>
            <a:r>
              <a:rPr lang="en-US" sz="3200" dirty="0" smtClean="0"/>
              <a:t>today = Wednesday; </a:t>
            </a:r>
            <a:br>
              <a:rPr lang="en-US" sz="3200" dirty="0" smtClean="0"/>
            </a:br>
            <a:r>
              <a:rPr lang="en-US" sz="3200" dirty="0" err="1" smtClean="0"/>
              <a:t>printf</a:t>
            </a:r>
            <a:r>
              <a:rPr lang="en-US" sz="3200" dirty="0" smtClean="0"/>
              <a:t>("Day :%</a:t>
            </a:r>
            <a:r>
              <a:rPr lang="en-US" sz="3200" dirty="0" err="1" smtClean="0"/>
              <a:t>d",today</a:t>
            </a:r>
            <a:r>
              <a:rPr lang="en-US" sz="3200" dirty="0" smtClean="0"/>
              <a:t>); </a:t>
            </a:r>
            <a:br>
              <a:rPr lang="en-US" sz="3200" dirty="0" smtClean="0"/>
            </a:br>
            <a:r>
              <a:rPr lang="en-US" sz="3200" dirty="0" smtClean="0"/>
              <a:t>return 0;  }</a:t>
            </a:r>
            <a:br>
              <a:rPr lang="en-US" sz="3200" dirty="0" smtClean="0"/>
            </a:br>
            <a:r>
              <a:rPr lang="en-US" sz="3200" dirty="0" smtClean="0"/>
              <a:t/>
            </a:r>
            <a:br>
              <a:rPr lang="en-US" sz="3200" dirty="0" smtClean="0"/>
            </a:br>
            <a:endParaRPr lang="en-US" sz="3200" dirty="0"/>
          </a:p>
        </p:txBody>
      </p:sp>
      <p:cxnSp>
        <p:nvCxnSpPr>
          <p:cNvPr id="4" name="Straight Arrow Connector 3"/>
          <p:cNvCxnSpPr/>
          <p:nvPr/>
        </p:nvCxnSpPr>
        <p:spPr>
          <a:xfrm rot="10800000" flipV="1">
            <a:off x="32004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57600" y="685800"/>
            <a:ext cx="304800" cy="369332"/>
          </a:xfrm>
          <a:prstGeom prst="rect">
            <a:avLst/>
          </a:prstGeom>
          <a:noFill/>
        </p:spPr>
        <p:txBody>
          <a:bodyPr wrap="square" rtlCol="0">
            <a:spAutoFit/>
          </a:bodyPr>
          <a:lstStyle/>
          <a:p>
            <a:r>
              <a:rPr lang="en-US" dirty="0" smtClean="0"/>
              <a:t>0</a:t>
            </a:r>
            <a:endParaRPr lang="en-US" dirty="0"/>
          </a:p>
        </p:txBody>
      </p:sp>
      <p:cxnSp>
        <p:nvCxnSpPr>
          <p:cNvPr id="7" name="Straight Arrow Connector 6"/>
          <p:cNvCxnSpPr/>
          <p:nvPr/>
        </p:nvCxnSpPr>
        <p:spPr>
          <a:xfrm rot="10800000" flipV="1">
            <a:off x="40386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52578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4770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77724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685800"/>
            <a:ext cx="256802" cy="369332"/>
          </a:xfrm>
          <a:prstGeom prst="rect">
            <a:avLst/>
          </a:prstGeom>
          <a:noFill/>
        </p:spPr>
        <p:txBody>
          <a:bodyPr wrap="none" rtlCol="0">
            <a:spAutoFit/>
          </a:bodyPr>
          <a:lstStyle/>
          <a:p>
            <a:r>
              <a:rPr lang="en-US" dirty="0" smtClean="0"/>
              <a:t>1</a:t>
            </a:r>
            <a:endParaRPr lang="en-US" dirty="0"/>
          </a:p>
        </p:txBody>
      </p:sp>
      <p:sp>
        <p:nvSpPr>
          <p:cNvPr id="12" name="TextBox 11"/>
          <p:cNvSpPr txBox="1"/>
          <p:nvPr/>
        </p:nvSpPr>
        <p:spPr>
          <a:xfrm>
            <a:off x="5715000" y="762000"/>
            <a:ext cx="296876" cy="369332"/>
          </a:xfrm>
          <a:prstGeom prst="rect">
            <a:avLst/>
          </a:prstGeom>
          <a:noFill/>
        </p:spPr>
        <p:txBody>
          <a:bodyPr wrap="none" rtlCol="0">
            <a:spAutoFit/>
          </a:bodyPr>
          <a:lstStyle/>
          <a:p>
            <a:r>
              <a:rPr lang="en-US" dirty="0" smtClean="0"/>
              <a:t>2</a:t>
            </a:r>
            <a:endParaRPr lang="en-US" dirty="0"/>
          </a:p>
        </p:txBody>
      </p:sp>
      <p:sp>
        <p:nvSpPr>
          <p:cNvPr id="13" name="TextBox 12"/>
          <p:cNvSpPr txBox="1"/>
          <p:nvPr/>
        </p:nvSpPr>
        <p:spPr>
          <a:xfrm>
            <a:off x="6934200" y="609600"/>
            <a:ext cx="290464" cy="369332"/>
          </a:xfrm>
          <a:prstGeom prst="rect">
            <a:avLst/>
          </a:prstGeom>
          <a:noFill/>
        </p:spPr>
        <p:txBody>
          <a:bodyPr wrap="none" rtlCol="0">
            <a:spAutoFit/>
          </a:bodyPr>
          <a:lstStyle/>
          <a:p>
            <a:r>
              <a:rPr lang="en-US" dirty="0" smtClean="0"/>
              <a:t>3</a:t>
            </a:r>
            <a:endParaRPr lang="en-US" dirty="0"/>
          </a:p>
        </p:txBody>
      </p:sp>
      <p:sp>
        <p:nvSpPr>
          <p:cNvPr id="14" name="TextBox 13"/>
          <p:cNvSpPr txBox="1"/>
          <p:nvPr/>
        </p:nvSpPr>
        <p:spPr>
          <a:xfrm>
            <a:off x="8229600" y="762000"/>
            <a:ext cx="306494" cy="369332"/>
          </a:xfrm>
          <a:prstGeom prst="rect">
            <a:avLst/>
          </a:prstGeom>
          <a:noFill/>
        </p:spPr>
        <p:txBody>
          <a:bodyPr wrap="none" rtlCol="0">
            <a:spAutoFit/>
          </a:bodyPr>
          <a:lstStyle/>
          <a:p>
            <a:r>
              <a:rPr lang="en-US" dirty="0" smtClean="0"/>
              <a:t>4</a:t>
            </a:r>
            <a:endParaRPr lang="en-US" dirty="0"/>
          </a:p>
        </p:txBody>
      </p:sp>
      <p:cxnSp>
        <p:nvCxnSpPr>
          <p:cNvPr id="16" name="Straight Arrow Connector 15"/>
          <p:cNvCxnSpPr/>
          <p:nvPr/>
        </p:nvCxnSpPr>
        <p:spPr>
          <a:xfrm rot="16200000" flipV="1">
            <a:off x="2857500" y="20955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3695700" y="20955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2362200"/>
            <a:ext cx="293670" cy="369332"/>
          </a:xfrm>
          <a:prstGeom prst="rect">
            <a:avLst/>
          </a:prstGeom>
          <a:noFill/>
        </p:spPr>
        <p:txBody>
          <a:bodyPr wrap="none" rtlCol="0">
            <a:spAutoFit/>
          </a:bodyPr>
          <a:lstStyle/>
          <a:p>
            <a:r>
              <a:rPr lang="en-US" dirty="0" smtClean="0"/>
              <a:t>5</a:t>
            </a:r>
            <a:endParaRPr lang="en-US" dirty="0"/>
          </a:p>
        </p:txBody>
      </p:sp>
      <p:sp>
        <p:nvSpPr>
          <p:cNvPr id="20" name="TextBox 19"/>
          <p:cNvSpPr txBox="1"/>
          <p:nvPr/>
        </p:nvSpPr>
        <p:spPr>
          <a:xfrm>
            <a:off x="4038600" y="2209800"/>
            <a:ext cx="304800" cy="369332"/>
          </a:xfrm>
          <a:prstGeom prst="rect">
            <a:avLst/>
          </a:prstGeom>
          <a:noFill/>
        </p:spPr>
        <p:txBody>
          <a:bodyPr wrap="square" rtlCol="0">
            <a:spAutoFit/>
          </a:bodyPr>
          <a:lstStyle/>
          <a:p>
            <a:r>
              <a:rPr lang="en-US" dirty="0" smtClean="0"/>
              <a:t>6</a:t>
            </a:r>
            <a:endParaRPr lang="en-US" dirty="0"/>
          </a:p>
        </p:txBody>
      </p:sp>
      <p:sp>
        <p:nvSpPr>
          <p:cNvPr id="22" name="Rectangle 21"/>
          <p:cNvSpPr/>
          <p:nvPr/>
        </p:nvSpPr>
        <p:spPr>
          <a:xfrm>
            <a:off x="6324600" y="2514600"/>
            <a:ext cx="2362200" cy="990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Output:</a:t>
            </a:r>
          </a:p>
          <a:p>
            <a:pPr algn="ctr"/>
            <a:r>
              <a:rPr lang="en-US" sz="2400" b="1" dirty="0" smtClean="0">
                <a:solidFill>
                  <a:schemeClr val="tx1"/>
                </a:solidFill>
              </a:rPr>
              <a:t>Day:3</a:t>
            </a:r>
            <a:endParaRPr lang="en-US" sz="2400" b="1" dirty="0">
              <a:solidFill>
                <a:schemeClr val="tx1"/>
              </a:solidFill>
            </a:endParaRPr>
          </a:p>
        </p:txBody>
      </p:sp>
      <p:sp>
        <p:nvSpPr>
          <p:cNvPr id="23" name="Oval 22"/>
          <p:cNvSpPr/>
          <p:nvPr/>
        </p:nvSpPr>
        <p:spPr>
          <a:xfrm>
            <a:off x="3429000" y="4572000"/>
            <a:ext cx="5181600" cy="1752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If we do not assign values to </a:t>
            </a:r>
            <a:r>
              <a:rPr lang="en-US" b="1" dirty="0" err="1" smtClean="0">
                <a:solidFill>
                  <a:srgbClr val="002060"/>
                </a:solidFill>
              </a:rPr>
              <a:t>enum</a:t>
            </a:r>
            <a:r>
              <a:rPr lang="en-US" b="1" dirty="0" smtClean="0">
                <a:solidFill>
                  <a:srgbClr val="002060"/>
                </a:solidFill>
              </a:rPr>
              <a:t> names then, automatically compiler will assign values to than starting from 0.</a:t>
            </a:r>
            <a:endParaRPr lang="en-US" b="1" dirty="0">
              <a:solidFill>
                <a:srgbClr val="00206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Enumeration:</a:t>
            </a:r>
            <a:endParaRPr lang="en-US" dirty="0"/>
          </a:p>
        </p:txBody>
      </p:sp>
      <p:sp>
        <p:nvSpPr>
          <p:cNvPr id="3" name="Content Placeholder 2"/>
          <p:cNvSpPr>
            <a:spLocks noGrp="1"/>
          </p:cNvSpPr>
          <p:nvPr>
            <p:ph idx="1"/>
          </p:nvPr>
        </p:nvSpPr>
        <p:spPr/>
        <p:txBody>
          <a:bodyPr/>
          <a:lstStyle/>
          <a:p>
            <a:r>
              <a:rPr lang="en-US" dirty="0" smtClean="0"/>
              <a:t>There are Two important Reasons:</a:t>
            </a:r>
          </a:p>
          <a:p>
            <a:pPr lvl="1">
              <a:buNone/>
            </a:pPr>
            <a:r>
              <a:rPr lang="en-US" dirty="0" smtClean="0"/>
              <a:t>	</a:t>
            </a:r>
            <a:r>
              <a:rPr lang="en-US" dirty="0" smtClean="0">
                <a:solidFill>
                  <a:srgbClr val="0F81A5"/>
                </a:solidFill>
              </a:rPr>
              <a:t>1. </a:t>
            </a:r>
            <a:r>
              <a:rPr lang="en-US" dirty="0" err="1" smtClean="0"/>
              <a:t>enums</a:t>
            </a:r>
            <a:r>
              <a:rPr lang="en-US" dirty="0" smtClean="0"/>
              <a:t> can be declared in the local scope.</a:t>
            </a:r>
          </a:p>
          <a:p>
            <a:pPr lvl="1">
              <a:buNone/>
            </a:pPr>
            <a:r>
              <a:rPr lang="en-US" dirty="0" smtClean="0">
                <a:solidFill>
                  <a:srgbClr val="0F81A5"/>
                </a:solidFill>
              </a:rPr>
              <a:t>	2. </a:t>
            </a:r>
            <a:r>
              <a:rPr lang="en-US" dirty="0" err="1" smtClean="0"/>
              <a:t>enum</a:t>
            </a:r>
            <a:r>
              <a:rPr lang="en-US" dirty="0" smtClean="0"/>
              <a:t> names are automatically initialized by the   compiler.</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pPr lvl="1" algn="l" rtl="0">
              <a:spcBef>
                <a:spcPct val="0"/>
              </a:spcBef>
            </a:pPr>
            <a:r>
              <a:rPr lang="en-US" sz="2800" dirty="0" smtClean="0">
                <a:solidFill>
                  <a:srgbClr val="FF0000"/>
                </a:solidFill>
              </a:rPr>
              <a:t>1.enums can be declared in the local scope.</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solidFill>
                  <a:srgbClr val="FF0000"/>
                </a:solidFill>
              </a:rPr>
              <a:t>Example:</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sz="2800" dirty="0" err="1" smtClean="0"/>
              <a:t>enum</a:t>
            </a:r>
            <a:r>
              <a:rPr lang="en-US" sz="2800" dirty="0" smtClean="0"/>
              <a:t> </a:t>
            </a:r>
            <a:r>
              <a:rPr lang="en-US" sz="2800" dirty="0" err="1" smtClean="0"/>
              <a:t>bool</a:t>
            </a:r>
            <a:r>
              <a:rPr lang="en-US" sz="2800" dirty="0" smtClean="0"/>
              <a:t> {False, True} </a:t>
            </a:r>
            <a:r>
              <a:rPr lang="en-US" sz="2800" dirty="0" err="1" smtClean="0"/>
              <a:t>var</a:t>
            </a:r>
            <a:r>
              <a:rPr lang="en-US" sz="2800" dirty="0" smtClean="0"/>
              <a:t>;</a:t>
            </a:r>
          </a:p>
          <a:p>
            <a:pPr>
              <a:buNone/>
            </a:pPr>
            <a:r>
              <a:rPr lang="en-US" sz="2800" dirty="0" err="1" smtClean="0"/>
              <a:t>var</a:t>
            </a:r>
            <a:r>
              <a:rPr lang="en-US" sz="2800" dirty="0" smtClean="0"/>
              <a:t>=True;</a:t>
            </a:r>
          </a:p>
          <a:p>
            <a:pPr>
              <a:buNone/>
            </a:pPr>
            <a:r>
              <a:rPr lang="en-US" sz="2800" dirty="0" err="1" smtClean="0"/>
              <a:t>printf</a:t>
            </a:r>
            <a:r>
              <a:rPr lang="en-US" sz="2800" dirty="0" smtClean="0"/>
              <a:t>(“%</a:t>
            </a:r>
            <a:r>
              <a:rPr lang="en-US" sz="2800" dirty="0" err="1" smtClean="0"/>
              <a:t>d”,var</a:t>
            </a:r>
            <a:r>
              <a:rPr lang="en-US" sz="2800" dirty="0" smtClean="0"/>
              <a:t>);</a:t>
            </a:r>
          </a:p>
          <a:p>
            <a:pPr>
              <a:buNone/>
            </a:pPr>
            <a:r>
              <a:rPr lang="en-US" sz="2800" dirty="0" smtClean="0"/>
              <a:t>return 0;</a:t>
            </a:r>
          </a:p>
          <a:p>
            <a:pPr>
              <a:buNone/>
            </a:pPr>
            <a:r>
              <a:rPr lang="en-US" sz="2800" dirty="0" smtClean="0"/>
              <a:t>}</a:t>
            </a:r>
          </a:p>
          <a:p>
            <a:endParaRPr lang="en-US" dirty="0" smtClean="0"/>
          </a:p>
          <a:p>
            <a:pPr>
              <a:buNone/>
            </a:pPr>
            <a:endParaRPr lang="en-US" dirty="0"/>
          </a:p>
        </p:txBody>
      </p:sp>
      <p:sp>
        <p:nvSpPr>
          <p:cNvPr id="5" name="Rounded Rectangle 4"/>
          <p:cNvSpPr/>
          <p:nvPr/>
        </p:nvSpPr>
        <p:spPr>
          <a:xfrm>
            <a:off x="5562600" y="3048000"/>
            <a:ext cx="2895600" cy="1219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latin typeface="Times New Roman" pitchFamily="18" charset="0"/>
                <a:cs typeface="Times New Roman" pitchFamily="18" charset="0"/>
              </a:rPr>
              <a:t>Output:</a:t>
            </a:r>
          </a:p>
          <a:p>
            <a:pPr algn="ctr"/>
            <a:r>
              <a:rPr lang="en-US" sz="2400" b="1" dirty="0" smtClean="0">
                <a:latin typeface="Times New Roman" pitchFamily="18" charset="0"/>
                <a:cs typeface="Times New Roman" pitchFamily="18" charset="0"/>
              </a:rPr>
              <a:t>1</a:t>
            </a:r>
            <a:endParaRPr lang="en-US" sz="24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dirty="0" smtClean="0">
                <a:solidFill>
                  <a:srgbClr val="FF0000"/>
                </a:solidFill>
              </a:rPr>
              <a:t>2. </a:t>
            </a:r>
            <a:r>
              <a:rPr lang="en-US" sz="2800" dirty="0" err="1" smtClean="0">
                <a:solidFill>
                  <a:srgbClr val="FF0000"/>
                </a:solidFill>
              </a:rPr>
              <a:t>enum</a:t>
            </a:r>
            <a:r>
              <a:rPr lang="en-US" sz="2800" dirty="0" smtClean="0">
                <a:solidFill>
                  <a:srgbClr val="FF0000"/>
                </a:solidFill>
              </a:rPr>
              <a:t> names are automatically initialized by the   compiler.</a:t>
            </a:r>
            <a:endParaRPr lang="en-US" sz="2800" dirty="0">
              <a:solidFill>
                <a:srgbClr val="FF0000"/>
              </a:solidFill>
            </a:endParaRPr>
          </a:p>
        </p:txBody>
      </p:sp>
      <p:sp>
        <p:nvSpPr>
          <p:cNvPr id="3" name="Content Placeholder 2"/>
          <p:cNvSpPr>
            <a:spLocks noGrp="1"/>
          </p:cNvSpPr>
          <p:nvPr>
            <p:ph idx="1"/>
          </p:nvPr>
        </p:nvSpPr>
        <p:spPr/>
        <p:txBody>
          <a:bodyPr/>
          <a:lstStyle/>
          <a:p>
            <a:pPr>
              <a:buNone/>
            </a:pPr>
            <a:r>
              <a:rPr lang="en-US" dirty="0" smtClean="0">
                <a:solidFill>
                  <a:srgbClr val="FF0000"/>
                </a:solidFill>
              </a:rPr>
              <a:t>Example:</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sz="2400" dirty="0" err="1" smtClean="0"/>
              <a:t>enum</a:t>
            </a:r>
            <a:r>
              <a:rPr lang="en-US" sz="2400" dirty="0" smtClean="0"/>
              <a:t> </a:t>
            </a:r>
            <a:r>
              <a:rPr lang="en-US" sz="2400" dirty="0" err="1" smtClean="0"/>
              <a:t>bool</a:t>
            </a:r>
            <a:r>
              <a:rPr lang="en-US" sz="2400" dirty="0" smtClean="0"/>
              <a:t> {False, True} </a:t>
            </a:r>
            <a:r>
              <a:rPr lang="en-US" sz="2400" dirty="0" err="1" smtClean="0"/>
              <a:t>var</a:t>
            </a:r>
            <a:r>
              <a:rPr lang="en-US" sz="2400" dirty="0" smtClean="0"/>
              <a:t>;</a:t>
            </a:r>
          </a:p>
          <a:p>
            <a:pPr>
              <a:buNone/>
            </a:pPr>
            <a:r>
              <a:rPr lang="en-US" sz="2400" dirty="0" err="1" smtClean="0"/>
              <a:t>var</a:t>
            </a:r>
            <a:r>
              <a:rPr lang="en-US" sz="2400" dirty="0" smtClean="0"/>
              <a:t>=True;</a:t>
            </a:r>
          </a:p>
          <a:p>
            <a:pPr>
              <a:buNone/>
            </a:pPr>
            <a:r>
              <a:rPr lang="en-US" sz="2400" dirty="0" err="1" smtClean="0"/>
              <a:t>printf</a:t>
            </a:r>
            <a:r>
              <a:rPr lang="en-US" sz="2400" dirty="0" smtClean="0"/>
              <a:t>(“%</a:t>
            </a:r>
            <a:r>
              <a:rPr lang="en-US" sz="2400" dirty="0" err="1" smtClean="0"/>
              <a:t>d”,var</a:t>
            </a:r>
            <a:r>
              <a:rPr lang="en-US" sz="2400" dirty="0" smtClean="0"/>
              <a:t>);</a:t>
            </a:r>
          </a:p>
          <a:p>
            <a:pPr>
              <a:buNone/>
            </a:pPr>
            <a:r>
              <a:rPr lang="en-US" sz="2400" dirty="0" smtClean="0"/>
              <a:t>return 0;</a:t>
            </a:r>
          </a:p>
          <a:p>
            <a:pPr>
              <a:buNone/>
            </a:pPr>
            <a:r>
              <a:rPr lang="en-US" sz="2400" dirty="0" smtClean="0"/>
              <a:t>}</a:t>
            </a:r>
          </a:p>
          <a:p>
            <a:endParaRPr lang="en-US" dirty="0"/>
          </a:p>
        </p:txBody>
      </p:sp>
      <p:sp>
        <p:nvSpPr>
          <p:cNvPr id="4" name="Rounded Rectangle 3"/>
          <p:cNvSpPr/>
          <p:nvPr/>
        </p:nvSpPr>
        <p:spPr>
          <a:xfrm>
            <a:off x="5562600" y="3048000"/>
            <a:ext cx="2895600" cy="1219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latin typeface="Times New Roman" pitchFamily="18" charset="0"/>
                <a:cs typeface="Times New Roman" pitchFamily="18" charset="0"/>
              </a:rPr>
              <a:t>Output:</a:t>
            </a:r>
          </a:p>
          <a:p>
            <a:pPr algn="ctr"/>
            <a:r>
              <a:rPr lang="en-US" sz="2400" b="1" dirty="0" smtClean="0">
                <a:latin typeface="Times New Roman" pitchFamily="18" charset="0"/>
                <a:cs typeface="Times New Roman" pitchFamily="18" charset="0"/>
              </a:rPr>
              <a:t>1</a:t>
            </a:r>
            <a:endParaRPr lang="en-US" sz="2400" b="1"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15112"/>
          </a:xfrm>
        </p:spPr>
        <p:txBody>
          <a:bodyPr>
            <a:noAutofit/>
          </a:bodyPr>
          <a:lstStyle/>
          <a:p>
            <a:r>
              <a:rPr lang="en-US" sz="3200" b="1" dirty="0" smtClean="0">
                <a:solidFill>
                  <a:srgbClr val="FF0000"/>
                </a:solidFill>
              </a:rPr>
              <a:t>Interesting facts about initialization of </a:t>
            </a:r>
            <a:r>
              <a:rPr lang="en-US" sz="3200" b="1" dirty="0" err="1" smtClean="0">
                <a:solidFill>
                  <a:srgbClr val="FF0000"/>
                </a:solidFill>
              </a:rPr>
              <a:t>enum</a:t>
            </a:r>
            <a:r>
              <a:rPr lang="en-US" sz="3200" b="1" dirty="0" smtClean="0">
                <a:solidFill>
                  <a:srgbClr val="FF0000"/>
                </a:solidFill>
              </a:rPr>
              <a:t>.</a:t>
            </a:r>
            <a:endParaRPr lang="en-US" sz="3200" dirty="0">
              <a:solidFill>
                <a:srgbClr val="FF0000"/>
              </a:solidFill>
            </a:endParaRPr>
          </a:p>
        </p:txBody>
      </p:sp>
      <p:sp>
        <p:nvSpPr>
          <p:cNvPr id="3" name="Content Placeholder 2"/>
          <p:cNvSpPr>
            <a:spLocks noGrp="1"/>
          </p:cNvSpPr>
          <p:nvPr>
            <p:ph idx="1"/>
          </p:nvPr>
        </p:nvSpPr>
        <p:spPr>
          <a:xfrm>
            <a:off x="457200" y="1143000"/>
            <a:ext cx="8229600" cy="5562600"/>
          </a:xfrm>
        </p:spPr>
        <p:txBody>
          <a:bodyPr>
            <a:normAutofit/>
          </a:bodyPr>
          <a:lstStyle/>
          <a:p>
            <a:r>
              <a:rPr lang="en-US" b="1" dirty="0" smtClean="0">
                <a:solidFill>
                  <a:srgbClr val="C00000"/>
                </a:solidFill>
                <a:latin typeface="Times New Roman" pitchFamily="18" charset="0"/>
                <a:cs typeface="Times New Roman" pitchFamily="18" charset="0"/>
              </a:rPr>
              <a:t>1.</a:t>
            </a:r>
            <a:r>
              <a:rPr lang="en-US" dirty="0" smtClean="0">
                <a:solidFill>
                  <a:srgbClr val="C00000"/>
                </a:solidFill>
                <a:latin typeface="Times New Roman" pitchFamily="18" charset="0"/>
                <a:cs typeface="Times New Roman" pitchFamily="18" charset="0"/>
              </a:rPr>
              <a:t> Two </a:t>
            </a:r>
            <a:r>
              <a:rPr lang="en-US" dirty="0" err="1" smtClean="0">
                <a:solidFill>
                  <a:srgbClr val="C00000"/>
                </a:solidFill>
                <a:latin typeface="Times New Roman" pitchFamily="18" charset="0"/>
                <a:cs typeface="Times New Roman" pitchFamily="18" charset="0"/>
              </a:rPr>
              <a:t>enum</a:t>
            </a:r>
            <a:r>
              <a:rPr lang="en-US" dirty="0" smtClean="0">
                <a:solidFill>
                  <a:srgbClr val="C00000"/>
                </a:solidFill>
                <a:latin typeface="Times New Roman" pitchFamily="18" charset="0"/>
                <a:cs typeface="Times New Roman" pitchFamily="18" charset="0"/>
              </a:rPr>
              <a:t> names can have same value. For example, in the following C program both ‘Failed’ and ‘</a:t>
            </a:r>
            <a:r>
              <a:rPr lang="en-US" dirty="0" err="1" smtClean="0">
                <a:solidFill>
                  <a:srgbClr val="C00000"/>
                </a:solidFill>
                <a:latin typeface="Times New Roman" pitchFamily="18" charset="0"/>
                <a:cs typeface="Times New Roman" pitchFamily="18" charset="0"/>
              </a:rPr>
              <a:t>Freezed</a:t>
            </a:r>
            <a:r>
              <a:rPr lang="en-US" dirty="0" smtClean="0">
                <a:solidFill>
                  <a:srgbClr val="C00000"/>
                </a:solidFill>
                <a:latin typeface="Times New Roman" pitchFamily="18" charset="0"/>
                <a:cs typeface="Times New Roman" pitchFamily="18" charset="0"/>
              </a:rPr>
              <a:t>’ have same value 0.</a:t>
            </a:r>
          </a:p>
          <a:p>
            <a:pPr fontAlgn="base">
              <a:lnSpc>
                <a:spcPct val="110000"/>
              </a:lnSpc>
              <a:buNone/>
            </a:pPr>
            <a:r>
              <a:rPr lang="en-US" dirty="0" smtClean="0"/>
              <a:t>#include &lt;</a:t>
            </a:r>
            <a:r>
              <a:rPr lang="en-US" dirty="0" err="1" smtClean="0"/>
              <a:t>stdio.h</a:t>
            </a:r>
            <a:r>
              <a:rPr lang="en-US" dirty="0" smtClean="0"/>
              <a:t>&gt; </a:t>
            </a:r>
          </a:p>
          <a:p>
            <a:pPr fontAlgn="base">
              <a:lnSpc>
                <a:spcPct val="110000"/>
              </a:lnSpc>
              <a:buNone/>
            </a:pPr>
            <a:r>
              <a:rPr lang="en-US" dirty="0" err="1" smtClean="0"/>
              <a:t>enum</a:t>
            </a:r>
            <a:r>
              <a:rPr lang="en-US" dirty="0" smtClean="0"/>
              <a:t> State {Working = 1, Failed = 0, </a:t>
            </a:r>
            <a:r>
              <a:rPr lang="en-US" dirty="0" err="1" smtClean="0"/>
              <a:t>Freezed</a:t>
            </a:r>
            <a:r>
              <a:rPr lang="en-US" dirty="0" smtClean="0"/>
              <a:t> = 0}; </a:t>
            </a:r>
          </a:p>
          <a:p>
            <a:pPr fontAlgn="base">
              <a:lnSpc>
                <a:spcPct val="110000"/>
              </a:lnSpc>
              <a:buNone/>
            </a:pPr>
            <a:r>
              <a:rPr lang="en-US" dirty="0" smtClean="0"/>
              <a:t> </a:t>
            </a:r>
            <a:r>
              <a:rPr lang="en-US" dirty="0" err="1" smtClean="0"/>
              <a:t>int</a:t>
            </a:r>
            <a:r>
              <a:rPr lang="en-US" dirty="0" smtClean="0"/>
              <a:t> main() </a:t>
            </a:r>
          </a:p>
          <a:p>
            <a:pPr fontAlgn="base">
              <a:lnSpc>
                <a:spcPct val="110000"/>
              </a:lnSpc>
              <a:buNone/>
            </a:pPr>
            <a:r>
              <a:rPr lang="en-US" dirty="0" smtClean="0"/>
              <a:t>{ </a:t>
            </a:r>
          </a:p>
          <a:p>
            <a:pPr fontAlgn="base">
              <a:lnSpc>
                <a:spcPct val="110000"/>
              </a:lnSpc>
              <a:buNone/>
            </a:pPr>
            <a:r>
              <a:rPr lang="en-US" dirty="0" smtClean="0"/>
              <a:t>   </a:t>
            </a:r>
            <a:r>
              <a:rPr lang="en-US" dirty="0" err="1" smtClean="0"/>
              <a:t>printf</a:t>
            </a:r>
            <a:r>
              <a:rPr lang="en-US" dirty="0" smtClean="0"/>
              <a:t>("%d, %d, %d", Working, Failed, </a:t>
            </a:r>
            <a:r>
              <a:rPr lang="en-US" dirty="0" err="1" smtClean="0"/>
              <a:t>Freezed</a:t>
            </a:r>
            <a:r>
              <a:rPr lang="en-US" dirty="0" smtClean="0"/>
              <a:t>); </a:t>
            </a:r>
          </a:p>
          <a:p>
            <a:pPr fontAlgn="base">
              <a:lnSpc>
                <a:spcPct val="110000"/>
              </a:lnSpc>
              <a:buNone/>
            </a:pPr>
            <a:r>
              <a:rPr lang="en-US" dirty="0" smtClean="0"/>
              <a:t>   return 0; </a:t>
            </a:r>
          </a:p>
          <a:p>
            <a:pPr fontAlgn="base">
              <a:lnSpc>
                <a:spcPct val="110000"/>
              </a:lnSpc>
              <a:buNone/>
            </a:pPr>
            <a:r>
              <a:rPr lang="en-US" dirty="0" smtClean="0"/>
              <a:t>}</a:t>
            </a:r>
          </a:p>
          <a:p>
            <a:pPr fontAlgn="base">
              <a:lnSpc>
                <a:spcPct val="110000"/>
              </a:lnSpc>
              <a:buNone/>
            </a:pPr>
            <a:endParaRPr lang="en-US" dirty="0" smtClean="0"/>
          </a:p>
          <a:p>
            <a:pPr>
              <a:buNone/>
            </a:pPr>
            <a:endParaRPr lang="en-US" dirty="0">
              <a:solidFill>
                <a:srgbClr val="002060"/>
              </a:solidFill>
              <a:latin typeface="Times New Roman" pitchFamily="18" charset="0"/>
              <a:cs typeface="Times New Roman" pitchFamily="18" charset="0"/>
            </a:endParaRPr>
          </a:p>
        </p:txBody>
      </p:sp>
      <p:sp>
        <p:nvSpPr>
          <p:cNvPr id="4" name="Rounded Rectangle 3"/>
          <p:cNvSpPr/>
          <p:nvPr/>
        </p:nvSpPr>
        <p:spPr>
          <a:xfrm>
            <a:off x="3048000" y="5486400"/>
            <a:ext cx="1981200" cy="1066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b="1" dirty="0" smtClean="0">
                <a:solidFill>
                  <a:srgbClr val="002060"/>
                </a:solidFill>
              </a:rPr>
              <a:t>Output:</a:t>
            </a:r>
          </a:p>
          <a:p>
            <a:r>
              <a:rPr lang="en-US" sz="2000" b="1" dirty="0" smtClean="0">
                <a:solidFill>
                  <a:srgbClr val="002060"/>
                </a:solidFill>
              </a:rPr>
              <a:t>       1, 0, 0</a:t>
            </a:r>
            <a:endParaRPr lang="en-US" sz="2000" b="1"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618488"/>
          </a:xfrm>
        </p:spPr>
        <p:txBody>
          <a:bodyPr>
            <a:noAutofit/>
          </a:bodyPr>
          <a:lstStyle/>
          <a:p>
            <a:r>
              <a:rPr lang="en-US" sz="2800" b="1" dirty="0" smtClean="0"/>
              <a:t>2.</a:t>
            </a:r>
            <a:r>
              <a:rPr lang="en-US" sz="2800" dirty="0" smtClean="0"/>
              <a:t> </a:t>
            </a:r>
            <a:r>
              <a:rPr lang="en-US" sz="2800" dirty="0" smtClean="0">
                <a:solidFill>
                  <a:srgbClr val="C00000"/>
                </a:solidFill>
              </a:rPr>
              <a:t>If we do not explicitly assign values to </a:t>
            </a:r>
            <a:r>
              <a:rPr lang="en-US" sz="2800" dirty="0" err="1" smtClean="0">
                <a:solidFill>
                  <a:srgbClr val="C00000"/>
                </a:solidFill>
              </a:rPr>
              <a:t>enum</a:t>
            </a:r>
            <a:r>
              <a:rPr lang="en-US" sz="2800" dirty="0" smtClean="0">
                <a:solidFill>
                  <a:srgbClr val="C00000"/>
                </a:solidFill>
              </a:rPr>
              <a:t> names, the compiler by default assigns values starting from 0. For example, in the following C program, </a:t>
            </a:r>
            <a:r>
              <a:rPr lang="en-US" sz="2800" dirty="0" err="1" smtClean="0">
                <a:solidFill>
                  <a:srgbClr val="C00000"/>
                </a:solidFill>
              </a:rPr>
              <a:t>sunday</a:t>
            </a:r>
            <a:r>
              <a:rPr lang="en-US" sz="2800" dirty="0" smtClean="0">
                <a:solidFill>
                  <a:srgbClr val="C00000"/>
                </a:solidFill>
              </a:rPr>
              <a:t> gets value 0, </a:t>
            </a:r>
            <a:r>
              <a:rPr lang="en-US" sz="2800" dirty="0" err="1" smtClean="0">
                <a:solidFill>
                  <a:srgbClr val="C00000"/>
                </a:solidFill>
              </a:rPr>
              <a:t>monday</a:t>
            </a:r>
            <a:r>
              <a:rPr lang="en-US" sz="2800" dirty="0" smtClean="0">
                <a:solidFill>
                  <a:srgbClr val="C00000"/>
                </a:solidFill>
              </a:rPr>
              <a:t> gets 1, and so on.</a:t>
            </a:r>
            <a:endParaRPr lang="en-US" sz="2800" dirty="0">
              <a:solidFill>
                <a:srgbClr val="C00000"/>
              </a:solidFill>
            </a:endParaRPr>
          </a:p>
        </p:txBody>
      </p:sp>
      <p:sp>
        <p:nvSpPr>
          <p:cNvPr id="3" name="Content Placeholder 2"/>
          <p:cNvSpPr>
            <a:spLocks noGrp="1"/>
          </p:cNvSpPr>
          <p:nvPr>
            <p:ph idx="1"/>
          </p:nvPr>
        </p:nvSpPr>
        <p:spPr/>
        <p:txBody>
          <a:bodyPr>
            <a:normAutofit lnSpcReduction="10000"/>
          </a:bodyPr>
          <a:lstStyle/>
          <a:p>
            <a:pPr fontAlgn="base">
              <a:buNone/>
            </a:pPr>
            <a:r>
              <a:rPr lang="en-US" dirty="0" smtClean="0"/>
              <a:t>#include &lt;</a:t>
            </a:r>
            <a:r>
              <a:rPr lang="en-US" dirty="0" err="1" smtClean="0"/>
              <a:t>stdio.h</a:t>
            </a:r>
            <a:r>
              <a:rPr lang="en-US" dirty="0" smtClean="0"/>
              <a:t>&gt; </a:t>
            </a:r>
          </a:p>
          <a:p>
            <a:pPr fontAlgn="base">
              <a:buNone/>
            </a:pPr>
            <a:r>
              <a:rPr lang="en-US" dirty="0" err="1" smtClean="0"/>
              <a:t>enum</a:t>
            </a:r>
            <a:r>
              <a:rPr lang="en-US" dirty="0" smtClean="0"/>
              <a:t> </a:t>
            </a:r>
            <a:r>
              <a:rPr lang="en-US" dirty="0" smtClean="0">
                <a:solidFill>
                  <a:srgbClr val="00B050"/>
                </a:solidFill>
              </a:rPr>
              <a:t>day</a:t>
            </a:r>
            <a:r>
              <a:rPr lang="en-US" dirty="0" smtClean="0"/>
              <a:t> {</a:t>
            </a:r>
            <a:r>
              <a:rPr lang="en-US" dirty="0" err="1" smtClean="0">
                <a:solidFill>
                  <a:srgbClr val="0070C0"/>
                </a:solidFill>
              </a:rPr>
              <a:t>sunday</a:t>
            </a:r>
            <a:r>
              <a:rPr lang="en-US" dirty="0" smtClean="0">
                <a:solidFill>
                  <a:srgbClr val="0070C0"/>
                </a:solidFill>
              </a:rPr>
              <a:t>, </a:t>
            </a:r>
            <a:r>
              <a:rPr lang="en-US" dirty="0" err="1" smtClean="0">
                <a:solidFill>
                  <a:srgbClr val="0070C0"/>
                </a:solidFill>
              </a:rPr>
              <a:t>monday</a:t>
            </a:r>
            <a:r>
              <a:rPr lang="en-US" dirty="0" smtClean="0">
                <a:solidFill>
                  <a:srgbClr val="0070C0"/>
                </a:solidFill>
              </a:rPr>
              <a:t>, </a:t>
            </a:r>
            <a:r>
              <a:rPr lang="en-US" dirty="0" err="1" smtClean="0">
                <a:solidFill>
                  <a:srgbClr val="0070C0"/>
                </a:solidFill>
              </a:rPr>
              <a:t>tuesday</a:t>
            </a:r>
            <a:r>
              <a:rPr lang="en-US" dirty="0" smtClean="0">
                <a:solidFill>
                  <a:srgbClr val="0070C0"/>
                </a:solidFill>
              </a:rPr>
              <a:t>, </a:t>
            </a:r>
            <a:r>
              <a:rPr lang="en-US" dirty="0" err="1" smtClean="0">
                <a:solidFill>
                  <a:srgbClr val="0070C0"/>
                </a:solidFill>
              </a:rPr>
              <a:t>wednesday</a:t>
            </a:r>
            <a:r>
              <a:rPr lang="en-US" dirty="0" smtClean="0">
                <a:solidFill>
                  <a:srgbClr val="0070C0"/>
                </a:solidFill>
              </a:rPr>
              <a:t>, </a:t>
            </a:r>
            <a:r>
              <a:rPr lang="en-US" dirty="0" err="1" smtClean="0">
                <a:solidFill>
                  <a:srgbClr val="0070C0"/>
                </a:solidFill>
              </a:rPr>
              <a:t>thursday</a:t>
            </a:r>
            <a:r>
              <a:rPr lang="en-US" dirty="0" smtClean="0">
                <a:solidFill>
                  <a:srgbClr val="0070C0"/>
                </a:solidFill>
              </a:rPr>
              <a:t>, </a:t>
            </a:r>
            <a:r>
              <a:rPr lang="en-US" dirty="0" err="1" smtClean="0">
                <a:solidFill>
                  <a:srgbClr val="0070C0"/>
                </a:solidFill>
              </a:rPr>
              <a:t>friday</a:t>
            </a:r>
            <a:r>
              <a:rPr lang="en-US" dirty="0" smtClean="0">
                <a:solidFill>
                  <a:srgbClr val="0070C0"/>
                </a:solidFill>
              </a:rPr>
              <a:t>, </a:t>
            </a:r>
            <a:r>
              <a:rPr lang="en-US" dirty="0" err="1" smtClean="0">
                <a:solidFill>
                  <a:srgbClr val="0070C0"/>
                </a:solidFill>
              </a:rPr>
              <a:t>saturday</a:t>
            </a:r>
            <a:r>
              <a:rPr lang="en-US" dirty="0" smtClean="0"/>
              <a:t>}; </a:t>
            </a:r>
          </a:p>
          <a:p>
            <a:pPr fontAlgn="base">
              <a:buNone/>
            </a:pPr>
            <a:r>
              <a:rPr lang="en-US" dirty="0" smtClean="0"/>
              <a:t>  </a:t>
            </a:r>
          </a:p>
          <a:p>
            <a:pPr fontAlgn="base">
              <a:buNone/>
            </a:pPr>
            <a:r>
              <a:rPr lang="en-US" dirty="0" err="1" smtClean="0"/>
              <a:t>int</a:t>
            </a:r>
            <a:r>
              <a:rPr lang="en-US" dirty="0" smtClean="0"/>
              <a:t> main() </a:t>
            </a:r>
          </a:p>
          <a:p>
            <a:pPr fontAlgn="base">
              <a:buNone/>
            </a:pPr>
            <a:r>
              <a:rPr lang="en-US" dirty="0" smtClean="0"/>
              <a:t>{ </a:t>
            </a:r>
          </a:p>
          <a:p>
            <a:pPr fontAlgn="base">
              <a:buNone/>
            </a:pPr>
            <a:r>
              <a:rPr lang="en-US" dirty="0" smtClean="0"/>
              <a:t>    </a:t>
            </a:r>
            <a:r>
              <a:rPr lang="en-US" dirty="0" err="1" smtClean="0"/>
              <a:t>enum</a:t>
            </a:r>
            <a:r>
              <a:rPr lang="en-US" dirty="0" smtClean="0"/>
              <a:t> </a:t>
            </a:r>
            <a:r>
              <a:rPr lang="en-US" dirty="0" smtClean="0">
                <a:solidFill>
                  <a:srgbClr val="00B050"/>
                </a:solidFill>
              </a:rPr>
              <a:t>day </a:t>
            </a:r>
            <a:r>
              <a:rPr lang="en-US" dirty="0" smtClean="0">
                <a:solidFill>
                  <a:srgbClr val="0070C0"/>
                </a:solidFill>
              </a:rPr>
              <a:t>d</a:t>
            </a:r>
            <a:r>
              <a:rPr lang="en-US" dirty="0" smtClean="0"/>
              <a:t> = </a:t>
            </a:r>
            <a:r>
              <a:rPr lang="en-US" dirty="0" err="1" smtClean="0"/>
              <a:t>thursday</a:t>
            </a:r>
            <a:r>
              <a:rPr lang="en-US" dirty="0" smtClean="0"/>
              <a:t>; </a:t>
            </a:r>
          </a:p>
          <a:p>
            <a:pPr fontAlgn="base">
              <a:buNone/>
            </a:pPr>
            <a:r>
              <a:rPr lang="en-US" dirty="0" smtClean="0"/>
              <a:t>    </a:t>
            </a:r>
            <a:r>
              <a:rPr lang="en-US" dirty="0" err="1" smtClean="0"/>
              <a:t>printf</a:t>
            </a:r>
            <a:r>
              <a:rPr lang="en-US" dirty="0" smtClean="0"/>
              <a:t>("The day number stored in d is %d", d); </a:t>
            </a:r>
          </a:p>
          <a:p>
            <a:pPr fontAlgn="base">
              <a:buNone/>
            </a:pPr>
            <a:r>
              <a:rPr lang="en-US" dirty="0" smtClean="0"/>
              <a:t>    return 0; </a:t>
            </a:r>
          </a:p>
          <a:p>
            <a:pPr fontAlgn="base">
              <a:buNone/>
            </a:pPr>
            <a:r>
              <a:rPr lang="en-US" dirty="0" smtClean="0"/>
              <a:t>} </a:t>
            </a:r>
          </a:p>
          <a:p>
            <a:endParaRPr lang="en-US" dirty="0"/>
          </a:p>
        </p:txBody>
      </p:sp>
      <p:sp>
        <p:nvSpPr>
          <p:cNvPr id="4" name="Rounded Rectangle 3"/>
          <p:cNvSpPr/>
          <p:nvPr/>
        </p:nvSpPr>
        <p:spPr>
          <a:xfrm>
            <a:off x="5410200" y="3276600"/>
            <a:ext cx="3200400" cy="1295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b="1" dirty="0" smtClean="0">
                <a:solidFill>
                  <a:srgbClr val="0070C0"/>
                </a:solidFill>
              </a:rPr>
              <a:t>Output:</a:t>
            </a:r>
          </a:p>
          <a:p>
            <a:r>
              <a:rPr lang="en-US" b="1" dirty="0" smtClean="0">
                <a:solidFill>
                  <a:srgbClr val="0070C0"/>
                </a:solidFill>
              </a:rPr>
              <a:t>The day number stored in d is 4</a:t>
            </a:r>
            <a:endParaRPr lang="en-US" b="1"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924800" cy="1143000"/>
          </a:xfrm>
        </p:spPr>
        <p:txBody>
          <a:bodyPr>
            <a:normAutofit fontScale="90000"/>
          </a:bodyPr>
          <a:lstStyle/>
          <a:p>
            <a:r>
              <a:rPr lang="en-US" sz="3200" b="1" dirty="0" smtClean="0">
                <a:solidFill>
                  <a:schemeClr val="tx1">
                    <a:lumMod val="95000"/>
                    <a:lumOff val="5000"/>
                  </a:schemeClr>
                </a:solidFill>
              </a:rPr>
              <a:t>How to declare structure variables?</a:t>
            </a:r>
            <a:br>
              <a:rPr lang="en-US" sz="3200" b="1" dirty="0" smtClean="0">
                <a:solidFill>
                  <a:schemeClr val="tx1">
                    <a:lumMod val="95000"/>
                    <a:lumOff val="5000"/>
                  </a:schemeClr>
                </a:solidFill>
              </a:rPr>
            </a:br>
            <a:r>
              <a:rPr lang="en-US" sz="2800" dirty="0" smtClean="0">
                <a:solidFill>
                  <a:schemeClr val="tx1">
                    <a:lumMod val="95000"/>
                    <a:lumOff val="5000"/>
                  </a:schemeClr>
                </a:solidFill>
              </a:rPr>
              <a:t>Structure variables can be declared in following two ways:</a:t>
            </a:r>
            <a:br>
              <a:rPr lang="en-US" sz="2800" dirty="0" smtClean="0">
                <a:solidFill>
                  <a:schemeClr val="tx1">
                    <a:lumMod val="95000"/>
                    <a:lumOff val="5000"/>
                  </a:schemeClr>
                </a:solidFill>
              </a:rPr>
            </a:br>
            <a:endParaRPr lang="en-US" sz="3200" dirty="0">
              <a:solidFill>
                <a:schemeClr val="tx1">
                  <a:lumMod val="95000"/>
                  <a:lumOff val="5000"/>
                </a:schemeClr>
              </a:solidFill>
            </a:endParaRPr>
          </a:p>
        </p:txBody>
      </p:sp>
      <p:sp>
        <p:nvSpPr>
          <p:cNvPr id="3" name="Content Placeholder 2"/>
          <p:cNvSpPr>
            <a:spLocks noGrp="1"/>
          </p:cNvSpPr>
          <p:nvPr>
            <p:ph sz="half" idx="1"/>
          </p:nvPr>
        </p:nvSpPr>
        <p:spPr>
          <a:xfrm>
            <a:off x="152400" y="1371600"/>
            <a:ext cx="4343400" cy="4983325"/>
          </a:xfrm>
        </p:spPr>
        <p:txBody>
          <a:bodyPr>
            <a:normAutofit fontScale="85000" lnSpcReduction="10000"/>
          </a:bodyPr>
          <a:lstStyle/>
          <a:p>
            <a:pPr>
              <a:buNone/>
            </a:pPr>
            <a:r>
              <a:rPr lang="en-US" dirty="0" smtClean="0">
                <a:solidFill>
                  <a:srgbClr val="FF0000"/>
                </a:solidFill>
              </a:rPr>
              <a:t>1) </a:t>
            </a:r>
            <a:r>
              <a:rPr lang="en-US" dirty="0" smtClean="0">
                <a:solidFill>
                  <a:srgbClr val="B408B8"/>
                </a:solidFill>
              </a:rPr>
              <a:t>Declaring Structure variables separately</a:t>
            </a:r>
          </a:p>
          <a:p>
            <a:pPr>
              <a:buNone/>
            </a:pPr>
            <a:r>
              <a:rPr lang="en-US" dirty="0" smtClean="0"/>
              <a:t>struct Student</a:t>
            </a:r>
          </a:p>
          <a:p>
            <a:pPr>
              <a:buNone/>
            </a:pPr>
            <a:r>
              <a:rPr lang="en-US" dirty="0" smtClean="0"/>
              <a:t>{</a:t>
            </a:r>
          </a:p>
          <a:p>
            <a:pPr>
              <a:buNone/>
            </a:pPr>
            <a:r>
              <a:rPr lang="en-US" dirty="0" smtClean="0"/>
              <a:t>    char name[25];</a:t>
            </a:r>
          </a:p>
          <a:p>
            <a:pPr>
              <a:buNone/>
            </a:pPr>
            <a:r>
              <a:rPr lang="en-US" dirty="0" smtClean="0"/>
              <a:t>    </a:t>
            </a:r>
            <a:r>
              <a:rPr lang="en-US" dirty="0" err="1" smtClean="0"/>
              <a:t>int</a:t>
            </a:r>
            <a:r>
              <a:rPr lang="en-US" dirty="0" smtClean="0"/>
              <a:t> age;</a:t>
            </a:r>
          </a:p>
          <a:p>
            <a:pPr>
              <a:buNone/>
            </a:pPr>
            <a:r>
              <a:rPr lang="en-US" dirty="0" smtClean="0"/>
              <a:t>    char branch[10];</a:t>
            </a:r>
          </a:p>
          <a:p>
            <a:pPr>
              <a:buNone/>
            </a:pPr>
            <a:r>
              <a:rPr lang="en-US" dirty="0" smtClean="0">
                <a:solidFill>
                  <a:srgbClr val="FF0000"/>
                </a:solidFill>
              </a:rPr>
              <a:t>    //F for female and M for male</a:t>
            </a:r>
          </a:p>
          <a:p>
            <a:pPr>
              <a:buNone/>
            </a:pPr>
            <a:r>
              <a:rPr lang="en-US" dirty="0" smtClean="0"/>
              <a:t>    char gender;</a:t>
            </a:r>
          </a:p>
          <a:p>
            <a:pPr>
              <a:buNone/>
            </a:pPr>
            <a:r>
              <a:rPr lang="en-US" dirty="0" smtClean="0"/>
              <a:t>};</a:t>
            </a:r>
          </a:p>
          <a:p>
            <a:pPr>
              <a:buNone/>
            </a:pPr>
            <a:r>
              <a:rPr lang="en-US" dirty="0" smtClean="0">
                <a:solidFill>
                  <a:srgbClr val="B408B8"/>
                </a:solidFill>
              </a:rPr>
              <a:t>struct Student S1, S2</a:t>
            </a:r>
            <a:r>
              <a:rPr lang="en-US" dirty="0" smtClean="0"/>
              <a:t>;      </a:t>
            </a:r>
            <a:r>
              <a:rPr lang="en-US" dirty="0" smtClean="0">
                <a:solidFill>
                  <a:srgbClr val="FF0000"/>
                </a:solidFill>
              </a:rPr>
              <a:t>//declaring variables of struct Student</a:t>
            </a:r>
          </a:p>
          <a:p>
            <a:endParaRPr lang="en-US" dirty="0"/>
          </a:p>
        </p:txBody>
      </p:sp>
      <p:sp>
        <p:nvSpPr>
          <p:cNvPr id="4" name="Content Placeholder 3"/>
          <p:cNvSpPr>
            <a:spLocks noGrp="1"/>
          </p:cNvSpPr>
          <p:nvPr>
            <p:ph sz="half" idx="2"/>
          </p:nvPr>
        </p:nvSpPr>
        <p:spPr>
          <a:xfrm>
            <a:off x="4648200" y="1295400"/>
            <a:ext cx="4038600" cy="5059525"/>
          </a:xfrm>
        </p:spPr>
        <p:txBody>
          <a:bodyPr>
            <a:normAutofit fontScale="85000" lnSpcReduction="10000"/>
          </a:bodyPr>
          <a:lstStyle/>
          <a:p>
            <a:pPr>
              <a:buNone/>
            </a:pPr>
            <a:r>
              <a:rPr lang="en-US" dirty="0" smtClean="0"/>
              <a:t>2) </a:t>
            </a:r>
            <a:r>
              <a:rPr lang="en-US" dirty="0" smtClean="0">
                <a:solidFill>
                  <a:srgbClr val="0F81A5"/>
                </a:solidFill>
              </a:rPr>
              <a:t>Declaring Structure variables with structure definition</a:t>
            </a:r>
          </a:p>
          <a:p>
            <a:pPr>
              <a:buNone/>
            </a:pPr>
            <a:r>
              <a:rPr lang="en-US" dirty="0" smtClean="0"/>
              <a:t>struct Student</a:t>
            </a:r>
          </a:p>
          <a:p>
            <a:pPr>
              <a:buNone/>
            </a:pPr>
            <a:r>
              <a:rPr lang="en-US" dirty="0" smtClean="0"/>
              <a:t>{</a:t>
            </a:r>
          </a:p>
          <a:p>
            <a:pPr>
              <a:buNone/>
            </a:pPr>
            <a:r>
              <a:rPr lang="en-US" dirty="0" smtClean="0"/>
              <a:t>    char name[25];</a:t>
            </a:r>
          </a:p>
          <a:p>
            <a:pPr>
              <a:buNone/>
            </a:pPr>
            <a:r>
              <a:rPr lang="en-US" dirty="0" smtClean="0"/>
              <a:t>    </a:t>
            </a:r>
            <a:r>
              <a:rPr lang="en-US" dirty="0" err="1" smtClean="0"/>
              <a:t>int</a:t>
            </a:r>
            <a:r>
              <a:rPr lang="en-US" dirty="0" smtClean="0"/>
              <a:t> age;</a:t>
            </a:r>
          </a:p>
          <a:p>
            <a:pPr>
              <a:buNone/>
            </a:pPr>
            <a:r>
              <a:rPr lang="en-US" dirty="0" smtClean="0"/>
              <a:t>    char branch[10];</a:t>
            </a:r>
          </a:p>
          <a:p>
            <a:pPr>
              <a:buNone/>
            </a:pPr>
            <a:r>
              <a:rPr lang="en-US" dirty="0" smtClean="0">
                <a:solidFill>
                  <a:srgbClr val="FF0000"/>
                </a:solidFill>
              </a:rPr>
              <a:t>    //F for female and M for male</a:t>
            </a:r>
          </a:p>
          <a:p>
            <a:pPr>
              <a:buNone/>
            </a:pPr>
            <a:r>
              <a:rPr lang="en-US" dirty="0" smtClean="0"/>
              <a:t>    char gender;</a:t>
            </a:r>
          </a:p>
          <a:p>
            <a:pPr>
              <a:buNone/>
            </a:pPr>
            <a:r>
              <a:rPr lang="en-US" dirty="0" smtClean="0"/>
              <a:t>}</a:t>
            </a:r>
            <a:r>
              <a:rPr lang="en-US" dirty="0" smtClean="0">
                <a:solidFill>
                  <a:srgbClr val="0F81A5"/>
                </a:solidFill>
              </a:rPr>
              <a:t>S1, S2;</a:t>
            </a:r>
          </a:p>
          <a:p>
            <a:pPr>
              <a:buNone/>
            </a:pPr>
            <a:endParaRPr lang="en-US" dirty="0" smtClean="0"/>
          </a:p>
          <a:p>
            <a:r>
              <a:rPr lang="en-US" dirty="0" smtClean="0"/>
              <a:t>Here S1 and S2 are variables of structure Student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89888"/>
          </a:xfrm>
        </p:spPr>
        <p:txBody>
          <a:bodyPr>
            <a:noAutofit/>
          </a:bodyPr>
          <a:lstStyle/>
          <a:p>
            <a:r>
              <a:rPr lang="en-US" sz="2800" b="1" dirty="0" smtClean="0"/>
              <a:t>3.</a:t>
            </a:r>
            <a:r>
              <a:rPr lang="en-US" sz="2800" dirty="0" smtClean="0"/>
              <a:t> </a:t>
            </a:r>
            <a:r>
              <a:rPr lang="en-US" sz="2800" dirty="0" smtClean="0">
                <a:solidFill>
                  <a:srgbClr val="C00000"/>
                </a:solidFill>
              </a:rPr>
              <a:t>We can assign values to some name in any order. All unassigned names get value as value of previous name plus one.</a:t>
            </a:r>
            <a:endParaRPr lang="en-US" sz="2800" dirty="0">
              <a:solidFill>
                <a:srgbClr val="C00000"/>
              </a:solidFill>
            </a:endParaRPr>
          </a:p>
        </p:txBody>
      </p:sp>
      <p:sp>
        <p:nvSpPr>
          <p:cNvPr id="3" name="Content Placeholder 2"/>
          <p:cNvSpPr>
            <a:spLocks noGrp="1"/>
          </p:cNvSpPr>
          <p:nvPr>
            <p:ph idx="1"/>
          </p:nvPr>
        </p:nvSpPr>
        <p:spPr/>
        <p:txBody>
          <a:bodyPr>
            <a:normAutofit lnSpcReduction="10000"/>
          </a:bodyPr>
          <a:lstStyle/>
          <a:p>
            <a:pPr fontAlgn="base">
              <a:buNone/>
            </a:pPr>
            <a:r>
              <a:rPr lang="en-US" dirty="0" smtClean="0"/>
              <a:t>#include &lt;</a:t>
            </a:r>
            <a:r>
              <a:rPr lang="en-US" dirty="0" err="1" smtClean="0"/>
              <a:t>stdio.h</a:t>
            </a:r>
            <a:r>
              <a:rPr lang="en-US" dirty="0" smtClean="0"/>
              <a:t>&gt; </a:t>
            </a:r>
          </a:p>
          <a:p>
            <a:pPr fontAlgn="base">
              <a:buNone/>
            </a:pPr>
            <a:r>
              <a:rPr lang="en-US" dirty="0" err="1" smtClean="0"/>
              <a:t>enum</a:t>
            </a:r>
            <a:r>
              <a:rPr lang="en-US" dirty="0" smtClean="0"/>
              <a:t> </a:t>
            </a:r>
            <a:r>
              <a:rPr lang="en-US" dirty="0" smtClean="0">
                <a:solidFill>
                  <a:srgbClr val="00B050"/>
                </a:solidFill>
              </a:rPr>
              <a:t>day</a:t>
            </a:r>
            <a:r>
              <a:rPr lang="en-US" dirty="0" smtClean="0"/>
              <a:t> {</a:t>
            </a:r>
            <a:r>
              <a:rPr lang="en-US" dirty="0" err="1" smtClean="0">
                <a:solidFill>
                  <a:srgbClr val="0070C0"/>
                </a:solidFill>
              </a:rPr>
              <a:t>sunday</a:t>
            </a:r>
            <a:r>
              <a:rPr lang="en-US" dirty="0" smtClean="0">
                <a:solidFill>
                  <a:srgbClr val="0070C0"/>
                </a:solidFill>
              </a:rPr>
              <a:t> = 1, </a:t>
            </a:r>
            <a:r>
              <a:rPr lang="en-US" dirty="0" err="1" smtClean="0">
                <a:solidFill>
                  <a:srgbClr val="0070C0"/>
                </a:solidFill>
              </a:rPr>
              <a:t>monday</a:t>
            </a:r>
            <a:r>
              <a:rPr lang="en-US" dirty="0" smtClean="0">
                <a:solidFill>
                  <a:srgbClr val="0070C0"/>
                </a:solidFill>
              </a:rPr>
              <a:t>, </a:t>
            </a:r>
            <a:r>
              <a:rPr lang="en-US" dirty="0" err="1" smtClean="0">
                <a:solidFill>
                  <a:srgbClr val="0070C0"/>
                </a:solidFill>
              </a:rPr>
              <a:t>tuesday</a:t>
            </a:r>
            <a:r>
              <a:rPr lang="en-US" dirty="0" smtClean="0">
                <a:solidFill>
                  <a:srgbClr val="0070C0"/>
                </a:solidFill>
              </a:rPr>
              <a:t> = 5, </a:t>
            </a:r>
          </a:p>
          <a:p>
            <a:pPr fontAlgn="base">
              <a:buNone/>
            </a:pPr>
            <a:r>
              <a:rPr lang="en-US" dirty="0" smtClean="0">
                <a:solidFill>
                  <a:srgbClr val="0070C0"/>
                </a:solidFill>
              </a:rPr>
              <a:t>          </a:t>
            </a:r>
            <a:r>
              <a:rPr lang="en-US" dirty="0" err="1" smtClean="0">
                <a:solidFill>
                  <a:srgbClr val="0070C0"/>
                </a:solidFill>
              </a:rPr>
              <a:t>wednesday</a:t>
            </a:r>
            <a:r>
              <a:rPr lang="en-US" dirty="0" smtClean="0">
                <a:solidFill>
                  <a:srgbClr val="0070C0"/>
                </a:solidFill>
              </a:rPr>
              <a:t>, </a:t>
            </a:r>
            <a:r>
              <a:rPr lang="en-US" dirty="0" err="1" smtClean="0">
                <a:solidFill>
                  <a:srgbClr val="0070C0"/>
                </a:solidFill>
              </a:rPr>
              <a:t>thursday</a:t>
            </a:r>
            <a:r>
              <a:rPr lang="en-US" dirty="0" smtClean="0">
                <a:solidFill>
                  <a:srgbClr val="0070C0"/>
                </a:solidFill>
              </a:rPr>
              <a:t> = 10, </a:t>
            </a:r>
            <a:r>
              <a:rPr lang="en-US" dirty="0" err="1" smtClean="0">
                <a:solidFill>
                  <a:srgbClr val="0070C0"/>
                </a:solidFill>
              </a:rPr>
              <a:t>friday</a:t>
            </a:r>
            <a:r>
              <a:rPr lang="en-US" dirty="0" smtClean="0">
                <a:solidFill>
                  <a:srgbClr val="0070C0"/>
                </a:solidFill>
              </a:rPr>
              <a:t>, </a:t>
            </a:r>
            <a:r>
              <a:rPr lang="en-US" dirty="0" err="1" smtClean="0">
                <a:solidFill>
                  <a:srgbClr val="0070C0"/>
                </a:solidFill>
              </a:rPr>
              <a:t>saturday</a:t>
            </a:r>
            <a:r>
              <a:rPr lang="en-US" dirty="0" smtClean="0"/>
              <a:t>}; </a:t>
            </a:r>
          </a:p>
          <a:p>
            <a:pPr fontAlgn="base">
              <a:buNone/>
            </a:pPr>
            <a:r>
              <a:rPr lang="en-US" dirty="0" smtClean="0"/>
              <a:t>  </a:t>
            </a:r>
            <a:r>
              <a:rPr lang="en-US" dirty="0" err="1" smtClean="0"/>
              <a:t>int</a:t>
            </a:r>
            <a:r>
              <a:rPr lang="en-US" dirty="0" smtClean="0"/>
              <a:t> main() </a:t>
            </a:r>
          </a:p>
          <a:p>
            <a:pPr fontAlgn="base">
              <a:buNone/>
            </a:pPr>
            <a:r>
              <a:rPr lang="en-US" dirty="0" smtClean="0"/>
              <a:t>{ </a:t>
            </a:r>
          </a:p>
          <a:p>
            <a:pPr fontAlgn="base">
              <a:buNone/>
            </a:pPr>
            <a:r>
              <a:rPr lang="en-US" dirty="0" smtClean="0"/>
              <a:t>    </a:t>
            </a:r>
            <a:r>
              <a:rPr lang="en-US" dirty="0" err="1" smtClean="0"/>
              <a:t>printf</a:t>
            </a:r>
            <a:r>
              <a:rPr lang="en-US" dirty="0" smtClean="0"/>
              <a:t>("%d %d %d %d %d %d %d", </a:t>
            </a:r>
            <a:r>
              <a:rPr lang="en-US" dirty="0" err="1" smtClean="0"/>
              <a:t>sunday</a:t>
            </a:r>
            <a:r>
              <a:rPr lang="en-US" dirty="0" smtClean="0"/>
              <a:t>, </a:t>
            </a:r>
            <a:r>
              <a:rPr lang="en-US" dirty="0" err="1" smtClean="0"/>
              <a:t>monday</a:t>
            </a:r>
            <a:r>
              <a:rPr lang="en-US" dirty="0" smtClean="0"/>
              <a:t>, </a:t>
            </a:r>
            <a:r>
              <a:rPr lang="en-US" dirty="0" err="1" smtClean="0"/>
              <a:t>tuesday</a:t>
            </a:r>
            <a:r>
              <a:rPr lang="en-US" dirty="0" smtClean="0"/>
              <a:t>, </a:t>
            </a:r>
          </a:p>
          <a:p>
            <a:pPr fontAlgn="base">
              <a:buNone/>
            </a:pPr>
            <a:r>
              <a:rPr lang="en-US" dirty="0" smtClean="0"/>
              <a:t>            </a:t>
            </a:r>
            <a:r>
              <a:rPr lang="en-US" dirty="0" err="1" smtClean="0"/>
              <a:t>wednesday</a:t>
            </a:r>
            <a:r>
              <a:rPr lang="en-US" dirty="0" smtClean="0"/>
              <a:t>, </a:t>
            </a:r>
            <a:r>
              <a:rPr lang="en-US" dirty="0" err="1" smtClean="0"/>
              <a:t>thursday</a:t>
            </a:r>
            <a:r>
              <a:rPr lang="en-US" dirty="0" smtClean="0"/>
              <a:t>, </a:t>
            </a:r>
            <a:r>
              <a:rPr lang="en-US" dirty="0" err="1" smtClean="0"/>
              <a:t>friday</a:t>
            </a:r>
            <a:r>
              <a:rPr lang="en-US" dirty="0" smtClean="0"/>
              <a:t>, </a:t>
            </a:r>
            <a:r>
              <a:rPr lang="en-US" dirty="0" err="1" smtClean="0"/>
              <a:t>saturday</a:t>
            </a:r>
            <a:r>
              <a:rPr lang="en-US" dirty="0" smtClean="0"/>
              <a:t>); </a:t>
            </a:r>
          </a:p>
          <a:p>
            <a:pPr fontAlgn="base">
              <a:buNone/>
            </a:pPr>
            <a:r>
              <a:rPr lang="en-US" dirty="0" smtClean="0"/>
              <a:t>    return 0; </a:t>
            </a:r>
          </a:p>
          <a:p>
            <a:pPr fontAlgn="base">
              <a:buNone/>
            </a:pPr>
            <a:r>
              <a:rPr lang="en-US" dirty="0" smtClean="0"/>
              <a:t>} </a:t>
            </a:r>
          </a:p>
          <a:p>
            <a:pPr>
              <a:buNone/>
            </a:pPr>
            <a:endParaRPr lang="en-US" dirty="0"/>
          </a:p>
        </p:txBody>
      </p:sp>
      <p:sp>
        <p:nvSpPr>
          <p:cNvPr id="4" name="Rounded Rectangle 3"/>
          <p:cNvSpPr/>
          <p:nvPr/>
        </p:nvSpPr>
        <p:spPr>
          <a:xfrm>
            <a:off x="4191000" y="5562600"/>
            <a:ext cx="39624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b="1" dirty="0" smtClean="0">
                <a:solidFill>
                  <a:schemeClr val="accent2">
                    <a:lumMod val="75000"/>
                  </a:schemeClr>
                </a:solidFill>
                <a:latin typeface="Times New Roman" pitchFamily="18" charset="0"/>
                <a:cs typeface="Times New Roman" pitchFamily="18" charset="0"/>
              </a:rPr>
              <a:t>Output:</a:t>
            </a:r>
          </a:p>
          <a:p>
            <a:r>
              <a:rPr lang="en-US" sz="2000" b="1" dirty="0" smtClean="0">
                <a:solidFill>
                  <a:schemeClr val="accent2">
                    <a:lumMod val="75000"/>
                  </a:schemeClr>
                </a:solidFill>
                <a:latin typeface="Times New Roman" pitchFamily="18" charset="0"/>
                <a:cs typeface="Times New Roman" pitchFamily="18" charset="0"/>
              </a:rPr>
              <a:t>1 2 5 6 10 11 12</a:t>
            </a:r>
            <a:endParaRPr lang="en-US" sz="2000" b="1"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6629400"/>
          </a:xfrm>
        </p:spPr>
        <p:txBody>
          <a:bodyPr>
            <a:normAutofit fontScale="90000"/>
          </a:bodyPr>
          <a:lstStyle/>
          <a:p>
            <a:pPr fontAlgn="base"/>
            <a:r>
              <a:rPr lang="en-US" sz="3100" b="1" dirty="0" smtClean="0"/>
              <a:t>4.</a:t>
            </a:r>
            <a:r>
              <a:rPr lang="en-US" sz="3100" dirty="0" smtClean="0">
                <a:solidFill>
                  <a:srgbClr val="C00000"/>
                </a:solidFill>
              </a:rPr>
              <a:t> The value assigned to </a:t>
            </a:r>
            <a:r>
              <a:rPr lang="en-US" sz="3100" dirty="0" err="1" smtClean="0">
                <a:solidFill>
                  <a:srgbClr val="C00000"/>
                </a:solidFill>
              </a:rPr>
              <a:t>enum</a:t>
            </a:r>
            <a:r>
              <a:rPr lang="en-US" sz="3100" dirty="0" smtClean="0">
                <a:solidFill>
                  <a:srgbClr val="C00000"/>
                </a:solidFill>
              </a:rPr>
              <a:t> names must be some </a:t>
            </a:r>
            <a:r>
              <a:rPr lang="en-US" sz="3100" dirty="0" err="1" smtClean="0">
                <a:solidFill>
                  <a:srgbClr val="C00000"/>
                </a:solidFill>
              </a:rPr>
              <a:t>integeral</a:t>
            </a:r>
            <a:r>
              <a:rPr lang="en-US" sz="3100" dirty="0" smtClean="0">
                <a:solidFill>
                  <a:srgbClr val="C00000"/>
                </a:solidFill>
              </a:rPr>
              <a:t> constant, i.e., the value must be in range from minimum possible integer value to maximum possible integer value.</a:t>
            </a:r>
            <a:br>
              <a:rPr lang="en-US" sz="3100" dirty="0" smtClean="0">
                <a:solidFill>
                  <a:srgbClr val="C00000"/>
                </a:solidFill>
              </a:rPr>
            </a:br>
            <a:r>
              <a:rPr lang="en-US" sz="3200" b="1" dirty="0" smtClean="0"/>
              <a:t> 5.</a:t>
            </a:r>
            <a:r>
              <a:rPr lang="en-US" sz="3200" dirty="0" smtClean="0"/>
              <a:t> </a:t>
            </a:r>
            <a:r>
              <a:rPr lang="en-US" sz="3200" dirty="0" smtClean="0">
                <a:solidFill>
                  <a:srgbClr val="C00000"/>
                </a:solidFill>
              </a:rPr>
              <a:t>All </a:t>
            </a:r>
            <a:r>
              <a:rPr lang="en-US" sz="3200" dirty="0" err="1" smtClean="0">
                <a:solidFill>
                  <a:srgbClr val="C00000"/>
                </a:solidFill>
              </a:rPr>
              <a:t>enum</a:t>
            </a:r>
            <a:r>
              <a:rPr lang="en-US" sz="3200" dirty="0" smtClean="0">
                <a:solidFill>
                  <a:srgbClr val="C00000"/>
                </a:solidFill>
              </a:rPr>
              <a:t> constants must be unique in their scope. For example, the following program fails in compilation</a:t>
            </a:r>
            <a:r>
              <a:rPr lang="en-US" sz="3200" dirty="0" smtClean="0"/>
              <a:t>.</a:t>
            </a:r>
            <a:br>
              <a:rPr lang="en-US" sz="3200" dirty="0" smtClean="0"/>
            </a:br>
            <a:r>
              <a:rPr lang="en-US" sz="3200" dirty="0" smtClean="0">
                <a:solidFill>
                  <a:srgbClr val="FF0000"/>
                </a:solidFill>
              </a:rPr>
              <a:t>Example:</a:t>
            </a:r>
            <a:r>
              <a:rPr lang="en-US" sz="3200" dirty="0" smtClean="0"/>
              <a:t/>
            </a:r>
            <a:br>
              <a:rPr lang="en-US" sz="3200" dirty="0" smtClean="0"/>
            </a:br>
            <a:r>
              <a:rPr lang="en-US" sz="3200" dirty="0" err="1" smtClean="0"/>
              <a:t>int</a:t>
            </a:r>
            <a:r>
              <a:rPr lang="en-US" sz="3200" dirty="0" smtClean="0"/>
              <a:t> main()  { </a:t>
            </a:r>
            <a:br>
              <a:rPr lang="en-US" sz="3200" dirty="0" smtClean="0"/>
            </a:br>
            <a:r>
              <a:rPr lang="en-US" sz="3200" dirty="0" smtClean="0"/>
              <a:t> </a:t>
            </a:r>
            <a:r>
              <a:rPr lang="en-US" sz="3200" dirty="0" err="1" smtClean="0"/>
              <a:t>enum</a:t>
            </a:r>
            <a:r>
              <a:rPr lang="en-US" sz="3200" dirty="0" smtClean="0"/>
              <a:t> point1 {x=34,y=2,z=0}; </a:t>
            </a:r>
            <a:br>
              <a:rPr lang="en-US" sz="3200" dirty="0" smtClean="0"/>
            </a:br>
            <a:r>
              <a:rPr lang="en-US" sz="3200" dirty="0" err="1" smtClean="0"/>
              <a:t>enum</a:t>
            </a:r>
            <a:r>
              <a:rPr lang="en-US" sz="3200" dirty="0" smtClean="0"/>
              <a:t> point2 {x=4,p=25,q=1}; </a:t>
            </a:r>
            <a:br>
              <a:rPr lang="en-US" sz="3200" dirty="0" smtClean="0"/>
            </a:br>
            <a:r>
              <a:rPr lang="en-US" sz="3200" dirty="0" smtClean="0"/>
              <a:t>return 0;</a:t>
            </a:r>
            <a:br>
              <a:rPr lang="en-US" sz="3200" dirty="0" smtClean="0"/>
            </a:br>
            <a:r>
              <a:rPr lang="en-US" sz="3200" dirty="0" smtClean="0"/>
              <a:t> } </a:t>
            </a:r>
            <a:br>
              <a:rPr lang="en-US" sz="3200" dirty="0" smtClean="0"/>
            </a:br>
            <a:r>
              <a:rPr lang="en-US" sz="3100" dirty="0" smtClean="0">
                <a:solidFill>
                  <a:srgbClr val="C00000"/>
                </a:solidFill>
              </a:rPr>
              <a:t/>
            </a:r>
            <a:br>
              <a:rPr lang="en-US" sz="3100" dirty="0" smtClean="0">
                <a:solidFill>
                  <a:srgbClr val="C00000"/>
                </a:solidFill>
              </a:rPr>
            </a:br>
            <a:r>
              <a:rPr lang="en-US" sz="3100" dirty="0" smtClean="0">
                <a:solidFill>
                  <a:srgbClr val="C00000"/>
                </a:solidFill>
              </a:rPr>
              <a:t/>
            </a:r>
            <a:br>
              <a:rPr lang="en-US" sz="3100" dirty="0" smtClean="0">
                <a:solidFill>
                  <a:srgbClr val="C00000"/>
                </a:solidFill>
              </a:rPr>
            </a:br>
            <a:endParaRPr lang="en-US" sz="3100" dirty="0">
              <a:solidFill>
                <a:srgbClr val="C00000"/>
              </a:solidFill>
            </a:endParaRPr>
          </a:p>
        </p:txBody>
      </p:sp>
      <p:sp>
        <p:nvSpPr>
          <p:cNvPr id="7" name="Rounded Rectangle 6"/>
          <p:cNvSpPr/>
          <p:nvPr/>
        </p:nvSpPr>
        <p:spPr>
          <a:xfrm>
            <a:off x="3200400" y="5105400"/>
            <a:ext cx="5486400" cy="1066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b="1" dirty="0" smtClean="0">
                <a:solidFill>
                  <a:schemeClr val="accent2">
                    <a:lumMod val="75000"/>
                  </a:schemeClr>
                </a:solidFill>
                <a:latin typeface="Times New Roman" pitchFamily="18" charset="0"/>
                <a:cs typeface="Times New Roman" pitchFamily="18" charset="0"/>
              </a:rPr>
              <a:t>Output:</a:t>
            </a:r>
          </a:p>
          <a:p>
            <a:r>
              <a:rPr lang="en-US" sz="2400" b="1" dirty="0" smtClean="0">
                <a:solidFill>
                  <a:schemeClr val="accent2">
                    <a:lumMod val="75000"/>
                  </a:schemeClr>
                </a:solidFill>
                <a:latin typeface="Times New Roman" pitchFamily="18" charset="0"/>
                <a:cs typeface="Times New Roman" pitchFamily="18" charset="0"/>
              </a:rPr>
              <a:t>Compile Error: ‘x' has a previous declaration as point1 x'</a:t>
            </a:r>
            <a:endParaRPr lang="en-US" sz="2400" b="1" dirty="0">
              <a:solidFill>
                <a:schemeClr val="accent2">
                  <a:lumMod val="75000"/>
                </a:schemeClr>
              </a:solidFill>
              <a:latin typeface="Times New Roman" pitchFamily="18" charset="0"/>
              <a:cs typeface="Times New Roman" pitchFamily="18" charset="0"/>
            </a:endParaRPr>
          </a:p>
        </p:txBody>
      </p:sp>
      <p:sp>
        <p:nvSpPr>
          <p:cNvPr id="8" name="Oval Callout 7"/>
          <p:cNvSpPr/>
          <p:nvPr/>
        </p:nvSpPr>
        <p:spPr>
          <a:xfrm>
            <a:off x="5181600" y="2971800"/>
            <a:ext cx="2667000" cy="1524000"/>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0" y="3200400"/>
            <a:ext cx="2514600" cy="1015663"/>
          </a:xfrm>
          <a:prstGeom prst="rect">
            <a:avLst/>
          </a:prstGeom>
          <a:noFill/>
        </p:spPr>
        <p:txBody>
          <a:bodyPr wrap="square" rtlCol="0">
            <a:spAutoFit/>
          </a:bodyPr>
          <a:lstStyle/>
          <a:p>
            <a:pPr algn="ctr"/>
            <a:r>
              <a:rPr lang="en-US" b="1" dirty="0" smtClean="0">
                <a:solidFill>
                  <a:schemeClr val="accent2">
                    <a:lumMod val="75000"/>
                  </a:schemeClr>
                </a:solidFill>
              </a:rPr>
              <a:t>Error:</a:t>
            </a:r>
          </a:p>
          <a:p>
            <a:pPr algn="ctr"/>
            <a:r>
              <a:rPr lang="en-US" b="1" dirty="0" smtClean="0">
                <a:solidFill>
                  <a:schemeClr val="accent2">
                    <a:lumMod val="75000"/>
                  </a:schemeClr>
                </a:solidFill>
              </a:rPr>
              <a:t>Redeclaration of enumerator    </a:t>
            </a:r>
            <a:r>
              <a:rPr lang="en-US" sz="2400" b="1" dirty="0" smtClean="0">
                <a:solidFill>
                  <a:schemeClr val="accent2">
                    <a:lumMod val="75000"/>
                  </a:schemeClr>
                </a:solidFill>
              </a:rPr>
              <a:t>x </a:t>
            </a:r>
            <a:endParaRPr lang="en-US" sz="2400" b="1" dirty="0">
              <a:solidFill>
                <a:schemeClr val="accent2">
                  <a:lumMod val="7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rmAutofit fontScale="90000"/>
          </a:bodyPr>
          <a:lstStyle/>
          <a:p>
            <a:r>
              <a:rPr lang="en-US" b="1" dirty="0" smtClean="0"/>
              <a:t>Where to use </a:t>
            </a:r>
            <a:r>
              <a:rPr lang="en-US" b="1" dirty="0" err="1" smtClean="0"/>
              <a:t>enum</a:t>
            </a: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err="1" smtClean="0">
                <a:latin typeface="Times New Roman" pitchFamily="18" charset="0"/>
                <a:cs typeface="Times New Roman" pitchFamily="18" charset="0"/>
              </a:rPr>
              <a:t>enum</a:t>
            </a:r>
            <a:r>
              <a:rPr lang="en-US" dirty="0" smtClean="0">
                <a:latin typeface="Times New Roman" pitchFamily="18" charset="0"/>
                <a:cs typeface="Times New Roman" pitchFamily="18" charset="0"/>
              </a:rPr>
              <a:t> is used for values that are not going to change (e.g., days of the week, colors in a rainbow, number of cards in a deck, etc.​).</a:t>
            </a:r>
          </a:p>
          <a:p>
            <a:r>
              <a:rPr lang="en-US" dirty="0" err="1" smtClean="0">
                <a:latin typeface="Times New Roman" pitchFamily="18" charset="0"/>
                <a:cs typeface="Times New Roman" pitchFamily="18" charset="0"/>
              </a:rPr>
              <a:t>enum</a:t>
            </a:r>
            <a:r>
              <a:rPr lang="en-US" dirty="0" smtClean="0">
                <a:latin typeface="Times New Roman" pitchFamily="18" charset="0"/>
                <a:cs typeface="Times New Roman" pitchFamily="18" charset="0"/>
              </a:rPr>
              <a:t> is commonly used in switch-case statements. The code below shows an example: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2667000" cy="762000"/>
          </a:xfrm>
        </p:spPr>
        <p:txBody>
          <a:bodyPr>
            <a:normAutofit fontScale="90000"/>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sz="half" idx="1"/>
          </p:nvPr>
        </p:nvSpPr>
        <p:spPr>
          <a:xfrm>
            <a:off x="228600" y="1295400"/>
            <a:ext cx="4267200" cy="5334000"/>
          </a:xfrm>
        </p:spPr>
        <p:txBody>
          <a:bodyPr>
            <a:normAutofit fontScale="70000" lnSpcReduction="20000"/>
          </a:bodyPr>
          <a:lstStyle/>
          <a:p>
            <a:pPr>
              <a:buNone/>
            </a:pPr>
            <a:r>
              <a:rPr lang="en-US" dirty="0" smtClean="0"/>
              <a:t>#include &lt;</a:t>
            </a:r>
            <a:r>
              <a:rPr lang="en-US" dirty="0" err="1" smtClean="0"/>
              <a:t>stdio.h</a:t>
            </a:r>
            <a:r>
              <a:rPr lang="en-US" dirty="0" smtClean="0"/>
              <a:t>&gt; </a:t>
            </a:r>
          </a:p>
          <a:p>
            <a:pPr>
              <a:buNone/>
            </a:pPr>
            <a:r>
              <a:rPr lang="en-US" dirty="0" err="1" smtClean="0"/>
              <a:t>enum</a:t>
            </a:r>
            <a:r>
              <a:rPr lang="en-US" dirty="0" smtClean="0"/>
              <a:t> day {</a:t>
            </a:r>
            <a:r>
              <a:rPr lang="en-US" dirty="0" err="1" smtClean="0"/>
              <a:t>sunday</a:t>
            </a:r>
            <a:r>
              <a:rPr lang="en-US" dirty="0" smtClean="0"/>
              <a:t> , </a:t>
            </a:r>
            <a:r>
              <a:rPr lang="en-US" dirty="0" err="1" smtClean="0"/>
              <a:t>monday</a:t>
            </a:r>
            <a:r>
              <a:rPr lang="en-US" dirty="0" smtClean="0"/>
              <a:t>, </a:t>
            </a:r>
            <a:r>
              <a:rPr lang="en-US" dirty="0" err="1" smtClean="0"/>
              <a:t>tuesday</a:t>
            </a:r>
            <a:r>
              <a:rPr lang="en-US" dirty="0" smtClean="0"/>
              <a:t>, </a:t>
            </a:r>
          </a:p>
          <a:p>
            <a:pPr>
              <a:buNone/>
            </a:pPr>
            <a:r>
              <a:rPr lang="en-US" dirty="0" smtClean="0"/>
              <a:t>     </a:t>
            </a:r>
            <a:r>
              <a:rPr lang="en-US" dirty="0" err="1" smtClean="0"/>
              <a:t>wednesday</a:t>
            </a:r>
            <a:r>
              <a:rPr lang="en-US" dirty="0" smtClean="0"/>
              <a:t>, </a:t>
            </a:r>
            <a:r>
              <a:rPr lang="en-US" dirty="0" err="1" smtClean="0"/>
              <a:t>thursday</a:t>
            </a:r>
            <a:r>
              <a:rPr lang="en-US" dirty="0" smtClean="0"/>
              <a:t>, </a:t>
            </a:r>
            <a:r>
              <a:rPr lang="en-US" dirty="0" err="1" smtClean="0"/>
              <a:t>friday</a:t>
            </a:r>
            <a:r>
              <a:rPr lang="en-US" dirty="0" smtClean="0"/>
              <a:t>, </a:t>
            </a:r>
            <a:r>
              <a:rPr lang="en-US" dirty="0" err="1" smtClean="0"/>
              <a:t>saturday</a:t>
            </a:r>
            <a:r>
              <a:rPr lang="en-US" dirty="0" smtClean="0"/>
              <a:t>}; </a:t>
            </a:r>
          </a:p>
          <a:p>
            <a:pPr>
              <a:buNone/>
            </a:pPr>
            <a:r>
              <a:rPr lang="en-US" dirty="0" smtClean="0"/>
              <a:t>  </a:t>
            </a:r>
            <a:r>
              <a:rPr lang="en-US" dirty="0" err="1" smtClean="0"/>
              <a:t>int</a:t>
            </a:r>
            <a:r>
              <a:rPr lang="en-US" dirty="0" smtClean="0"/>
              <a:t> main() </a:t>
            </a:r>
          </a:p>
          <a:p>
            <a:pPr>
              <a:buNone/>
            </a:pPr>
            <a:r>
              <a:rPr lang="en-US" dirty="0" smtClean="0"/>
              <a:t>{</a:t>
            </a:r>
          </a:p>
          <a:p>
            <a:pPr>
              <a:buNone/>
            </a:pPr>
            <a:r>
              <a:rPr lang="en-US" dirty="0" smtClean="0"/>
              <a:t>  </a:t>
            </a:r>
            <a:r>
              <a:rPr lang="en-US" dirty="0" smtClean="0">
                <a:solidFill>
                  <a:srgbClr val="FF0000"/>
                </a:solidFill>
              </a:rPr>
              <a:t>// </a:t>
            </a:r>
            <a:r>
              <a:rPr lang="en-US" dirty="0" err="1" smtClean="0">
                <a:solidFill>
                  <a:srgbClr val="FF0000"/>
                </a:solidFill>
              </a:rPr>
              <a:t>Enums</a:t>
            </a:r>
            <a:r>
              <a:rPr lang="en-US" dirty="0" smtClean="0">
                <a:solidFill>
                  <a:srgbClr val="FF0000"/>
                </a:solidFill>
              </a:rPr>
              <a:t> can also take their integer equivalent values</a:t>
            </a:r>
          </a:p>
          <a:p>
            <a:pPr>
              <a:buNone/>
            </a:pPr>
            <a:r>
              <a:rPr lang="en-US" dirty="0" smtClean="0"/>
              <a:t>  </a:t>
            </a:r>
            <a:r>
              <a:rPr lang="en-US" dirty="0" err="1" smtClean="0"/>
              <a:t>enum</a:t>
            </a:r>
            <a:r>
              <a:rPr lang="en-US" dirty="0" smtClean="0"/>
              <a:t> day today = 4;</a:t>
            </a:r>
          </a:p>
          <a:p>
            <a:pPr>
              <a:buNone/>
            </a:pPr>
            <a:endParaRPr lang="en-US" dirty="0" smtClean="0"/>
          </a:p>
          <a:p>
            <a:pPr>
              <a:buNone/>
            </a:pPr>
            <a:r>
              <a:rPr lang="en-US" dirty="0" smtClean="0"/>
              <a:t>switch(today)</a:t>
            </a:r>
          </a:p>
          <a:p>
            <a:pPr>
              <a:buNone/>
            </a:pPr>
            <a:r>
              <a:rPr lang="en-US" dirty="0" smtClean="0"/>
              <a:t>  {</a:t>
            </a:r>
          </a:p>
          <a:p>
            <a:pPr>
              <a:buNone/>
            </a:pPr>
            <a:r>
              <a:rPr lang="en-US" dirty="0" smtClean="0"/>
              <a:t>    case </a:t>
            </a:r>
            <a:r>
              <a:rPr lang="en-US" dirty="0" err="1" smtClean="0"/>
              <a:t>sunday</a:t>
            </a:r>
            <a:r>
              <a:rPr lang="en-US" dirty="0" smtClean="0"/>
              <a:t>:</a:t>
            </a:r>
          </a:p>
          <a:p>
            <a:pPr>
              <a:buNone/>
            </a:pPr>
            <a:r>
              <a:rPr lang="en-US" dirty="0" smtClean="0"/>
              <a:t>      </a:t>
            </a:r>
            <a:r>
              <a:rPr lang="en-US" dirty="0" err="1" smtClean="0"/>
              <a:t>printf</a:t>
            </a:r>
            <a:r>
              <a:rPr lang="en-US" dirty="0" smtClean="0"/>
              <a:t>("The day today is Sunday");</a:t>
            </a:r>
          </a:p>
          <a:p>
            <a:pPr>
              <a:buNone/>
            </a:pPr>
            <a:r>
              <a:rPr lang="en-US" dirty="0" smtClean="0"/>
              <a:t>      break;</a:t>
            </a:r>
          </a:p>
          <a:p>
            <a:pPr>
              <a:buNone/>
            </a:pPr>
            <a:r>
              <a:rPr lang="en-US" dirty="0" smtClean="0"/>
              <a:t>    case </a:t>
            </a:r>
            <a:r>
              <a:rPr lang="en-US" dirty="0" err="1" smtClean="0"/>
              <a:t>monday</a:t>
            </a:r>
            <a:r>
              <a:rPr lang="en-US" dirty="0" smtClean="0"/>
              <a:t>:</a:t>
            </a:r>
          </a:p>
          <a:p>
            <a:pPr>
              <a:buNone/>
            </a:pPr>
            <a:r>
              <a:rPr lang="en-US" dirty="0" smtClean="0"/>
              <a:t>      </a:t>
            </a:r>
            <a:r>
              <a:rPr lang="en-US" dirty="0" err="1" smtClean="0"/>
              <a:t>printf</a:t>
            </a:r>
            <a:r>
              <a:rPr lang="en-US" dirty="0" smtClean="0"/>
              <a:t>("The day today is Monday");</a:t>
            </a:r>
          </a:p>
          <a:p>
            <a:pPr>
              <a:buNone/>
            </a:pPr>
            <a:r>
              <a:rPr lang="en-US" dirty="0" smtClean="0"/>
              <a:t>      break;</a:t>
            </a:r>
          </a:p>
          <a:p>
            <a:endParaRPr lang="en-US" dirty="0"/>
          </a:p>
        </p:txBody>
      </p:sp>
      <p:sp>
        <p:nvSpPr>
          <p:cNvPr id="4" name="Content Placeholder 3"/>
          <p:cNvSpPr>
            <a:spLocks noGrp="1"/>
          </p:cNvSpPr>
          <p:nvPr>
            <p:ph sz="half" idx="2"/>
          </p:nvPr>
        </p:nvSpPr>
        <p:spPr>
          <a:xfrm>
            <a:off x="4648200" y="609600"/>
            <a:ext cx="4038600" cy="6019800"/>
          </a:xfrm>
        </p:spPr>
        <p:txBody>
          <a:bodyPr>
            <a:normAutofit fontScale="70000" lnSpcReduction="20000"/>
          </a:bodyPr>
          <a:lstStyle/>
          <a:p>
            <a:pPr>
              <a:buNone/>
            </a:pPr>
            <a:r>
              <a:rPr lang="en-US" dirty="0" smtClean="0"/>
              <a:t>case </a:t>
            </a:r>
            <a:r>
              <a:rPr lang="en-US" dirty="0" err="1" smtClean="0"/>
              <a:t>tuesday</a:t>
            </a:r>
            <a:r>
              <a:rPr lang="en-US" dirty="0" smtClean="0"/>
              <a:t>:</a:t>
            </a:r>
          </a:p>
          <a:p>
            <a:pPr>
              <a:buNone/>
            </a:pPr>
            <a:r>
              <a:rPr lang="en-US" dirty="0" smtClean="0"/>
              <a:t>      </a:t>
            </a:r>
            <a:r>
              <a:rPr lang="en-US" dirty="0" err="1" smtClean="0"/>
              <a:t>printf</a:t>
            </a:r>
            <a:r>
              <a:rPr lang="en-US" dirty="0" smtClean="0"/>
              <a:t>("The day today is Tuesday");</a:t>
            </a:r>
          </a:p>
          <a:p>
            <a:pPr>
              <a:buNone/>
            </a:pPr>
            <a:r>
              <a:rPr lang="en-US" dirty="0" smtClean="0"/>
              <a:t>      break;</a:t>
            </a:r>
          </a:p>
          <a:p>
            <a:pPr>
              <a:buNone/>
            </a:pPr>
            <a:r>
              <a:rPr lang="en-US" dirty="0" smtClean="0"/>
              <a:t>    case </a:t>
            </a:r>
            <a:r>
              <a:rPr lang="en-US" dirty="0" err="1" smtClean="0"/>
              <a:t>wednesday</a:t>
            </a:r>
            <a:r>
              <a:rPr lang="en-US" dirty="0" smtClean="0"/>
              <a:t>:</a:t>
            </a:r>
          </a:p>
          <a:p>
            <a:pPr>
              <a:buNone/>
            </a:pPr>
            <a:r>
              <a:rPr lang="en-US" dirty="0" smtClean="0"/>
              <a:t>      </a:t>
            </a:r>
            <a:r>
              <a:rPr lang="en-US" dirty="0" err="1" smtClean="0"/>
              <a:t>printf</a:t>
            </a:r>
            <a:r>
              <a:rPr lang="en-US" dirty="0" smtClean="0"/>
              <a:t>("The day today is Wednesday");</a:t>
            </a:r>
          </a:p>
          <a:p>
            <a:pPr>
              <a:buNone/>
            </a:pPr>
            <a:r>
              <a:rPr lang="en-US" dirty="0" smtClean="0"/>
              <a:t>      break;</a:t>
            </a:r>
          </a:p>
          <a:p>
            <a:pPr>
              <a:buNone/>
            </a:pPr>
            <a:r>
              <a:rPr lang="en-US" dirty="0" smtClean="0"/>
              <a:t>    case </a:t>
            </a:r>
            <a:r>
              <a:rPr lang="en-US" dirty="0" err="1" smtClean="0"/>
              <a:t>thursday</a:t>
            </a:r>
            <a:r>
              <a:rPr lang="en-US" dirty="0" smtClean="0"/>
              <a:t>:</a:t>
            </a:r>
          </a:p>
          <a:p>
            <a:pPr>
              <a:buNone/>
            </a:pPr>
            <a:r>
              <a:rPr lang="en-US" dirty="0" smtClean="0"/>
              <a:t>      </a:t>
            </a:r>
            <a:r>
              <a:rPr lang="en-US" dirty="0" err="1" smtClean="0"/>
              <a:t>printf</a:t>
            </a:r>
            <a:r>
              <a:rPr lang="en-US" dirty="0" smtClean="0"/>
              <a:t>("The day today is Thursday");</a:t>
            </a:r>
          </a:p>
          <a:p>
            <a:pPr>
              <a:buNone/>
            </a:pPr>
            <a:r>
              <a:rPr lang="en-US" dirty="0" smtClean="0"/>
              <a:t>      break;</a:t>
            </a:r>
          </a:p>
          <a:p>
            <a:pPr>
              <a:buNone/>
            </a:pPr>
            <a:r>
              <a:rPr lang="en-US" dirty="0" smtClean="0"/>
              <a:t>    case </a:t>
            </a:r>
            <a:r>
              <a:rPr lang="en-US" dirty="0" err="1" smtClean="0"/>
              <a:t>friday</a:t>
            </a:r>
            <a:r>
              <a:rPr lang="en-US" dirty="0" smtClean="0"/>
              <a:t>:</a:t>
            </a:r>
          </a:p>
          <a:p>
            <a:pPr>
              <a:buNone/>
            </a:pPr>
            <a:r>
              <a:rPr lang="en-US" dirty="0" smtClean="0"/>
              <a:t>      </a:t>
            </a:r>
            <a:r>
              <a:rPr lang="en-US" dirty="0" err="1" smtClean="0"/>
              <a:t>printf</a:t>
            </a:r>
            <a:r>
              <a:rPr lang="en-US" dirty="0" smtClean="0"/>
              <a:t>("The day today is Friday");</a:t>
            </a:r>
          </a:p>
          <a:p>
            <a:pPr>
              <a:buNone/>
            </a:pPr>
            <a:r>
              <a:rPr lang="en-US" dirty="0" smtClean="0"/>
              <a:t>      break;</a:t>
            </a:r>
          </a:p>
          <a:p>
            <a:pPr>
              <a:buNone/>
            </a:pPr>
            <a:r>
              <a:rPr lang="en-US" dirty="0" smtClean="0"/>
              <a:t>    default:</a:t>
            </a:r>
          </a:p>
          <a:p>
            <a:pPr>
              <a:buNone/>
            </a:pPr>
            <a:r>
              <a:rPr lang="en-US" dirty="0" smtClean="0"/>
              <a:t>      </a:t>
            </a:r>
            <a:r>
              <a:rPr lang="en-US" dirty="0" err="1" smtClean="0"/>
              <a:t>printf</a:t>
            </a:r>
            <a:r>
              <a:rPr lang="en-US" dirty="0" smtClean="0"/>
              <a:t>("The day today is Saturday");</a:t>
            </a:r>
          </a:p>
          <a:p>
            <a:pPr>
              <a:buNone/>
            </a:pPr>
            <a:r>
              <a:rPr lang="en-US" dirty="0" smtClean="0"/>
              <a:t>  }</a:t>
            </a:r>
          </a:p>
          <a:p>
            <a:pPr>
              <a:buNone/>
            </a:pPr>
            <a:r>
              <a:rPr lang="en-US" dirty="0" smtClean="0"/>
              <a:t>    return 0; </a:t>
            </a:r>
          </a:p>
          <a:p>
            <a:pPr>
              <a:buNone/>
            </a:pPr>
            <a:r>
              <a:rPr lang="en-US" dirty="0" smtClean="0"/>
              <a:t>} </a:t>
            </a:r>
          </a:p>
          <a:p>
            <a:endParaRPr lang="en-US" dirty="0"/>
          </a:p>
        </p:txBody>
      </p:sp>
      <p:sp>
        <p:nvSpPr>
          <p:cNvPr id="5" name="Rectangle 4"/>
          <p:cNvSpPr/>
          <p:nvPr/>
        </p:nvSpPr>
        <p:spPr>
          <a:xfrm>
            <a:off x="6096000" y="5410200"/>
            <a:ext cx="2362200" cy="990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Times New Roman" pitchFamily="18" charset="0"/>
                <a:cs typeface="Times New Roman" pitchFamily="18" charset="0"/>
              </a:rPr>
              <a:t>Output:</a:t>
            </a:r>
          </a:p>
          <a:p>
            <a:pPr algn="ctr"/>
            <a:r>
              <a:rPr lang="en-US" sz="2000" b="1" dirty="0" smtClean="0">
                <a:solidFill>
                  <a:schemeClr val="accent2">
                    <a:lumMod val="75000"/>
                  </a:schemeClr>
                </a:solidFill>
                <a:latin typeface="Times New Roman" pitchFamily="18" charset="0"/>
                <a:cs typeface="Times New Roman" pitchFamily="18" charset="0"/>
              </a:rPr>
              <a:t>The day today is Thursday</a:t>
            </a:r>
            <a:endParaRPr lang="en-US" sz="2000" b="1"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551688"/>
          </a:xfrm>
        </p:spPr>
        <p:txBody>
          <a:bodyPr>
            <a:normAutofit/>
          </a:bodyPr>
          <a:lstStyle/>
          <a:p>
            <a:r>
              <a:rPr lang="en-US" sz="3200" b="1" dirty="0" smtClean="0"/>
              <a:t>How to initialize structure members?</a:t>
            </a:r>
            <a:endParaRPr lang="en-US" sz="3200" dirty="0"/>
          </a:p>
        </p:txBody>
      </p:sp>
      <p:sp>
        <p:nvSpPr>
          <p:cNvPr id="3" name="Content Placeholder 2"/>
          <p:cNvSpPr>
            <a:spLocks noGrp="1"/>
          </p:cNvSpPr>
          <p:nvPr>
            <p:ph idx="1"/>
          </p:nvPr>
        </p:nvSpPr>
        <p:spPr>
          <a:xfrm>
            <a:off x="457200" y="1143000"/>
            <a:ext cx="8229600" cy="5181600"/>
          </a:xfrm>
        </p:spPr>
        <p:txBody>
          <a:bodyPr>
            <a:normAutofit lnSpcReduction="10000"/>
          </a:bodyPr>
          <a:lstStyle/>
          <a:p>
            <a:pPr>
              <a:buNone/>
            </a:pPr>
            <a:r>
              <a:rPr lang="en-US" dirty="0" smtClean="0"/>
              <a:t>Like a variable of any other </a:t>
            </a:r>
            <a:r>
              <a:rPr lang="en-US" dirty="0" err="1" smtClean="0"/>
              <a:t>datatype</a:t>
            </a:r>
            <a:r>
              <a:rPr lang="en-US" dirty="0" smtClean="0"/>
              <a:t>, structure variable can also be initialized at compile time.</a:t>
            </a:r>
          </a:p>
          <a:p>
            <a:pPr>
              <a:buNone/>
            </a:pPr>
            <a:r>
              <a:rPr lang="en-US" sz="2000" dirty="0" smtClean="0"/>
              <a:t>struct Patient</a:t>
            </a:r>
          </a:p>
          <a:p>
            <a:pPr>
              <a:buNone/>
            </a:pPr>
            <a:r>
              <a:rPr lang="en-US" sz="2000" dirty="0" smtClean="0"/>
              <a:t>{</a:t>
            </a:r>
          </a:p>
          <a:p>
            <a:pPr>
              <a:buNone/>
            </a:pPr>
            <a:r>
              <a:rPr lang="en-US" sz="2000" dirty="0" smtClean="0"/>
              <a:t>    float height;</a:t>
            </a:r>
          </a:p>
          <a:p>
            <a:pPr>
              <a:buNone/>
            </a:pPr>
            <a:r>
              <a:rPr lang="en-US" sz="2000" dirty="0" smtClean="0"/>
              <a:t>    </a:t>
            </a:r>
            <a:r>
              <a:rPr lang="en-US" sz="2000" dirty="0" err="1" smtClean="0"/>
              <a:t>int</a:t>
            </a:r>
            <a:r>
              <a:rPr lang="en-US" sz="2000" dirty="0" smtClean="0"/>
              <a:t> weight;  </a:t>
            </a:r>
          </a:p>
          <a:p>
            <a:pPr>
              <a:buNone/>
            </a:pPr>
            <a:r>
              <a:rPr lang="en-US" sz="2000" dirty="0" smtClean="0"/>
              <a:t>    </a:t>
            </a:r>
            <a:r>
              <a:rPr lang="en-US" sz="2000" dirty="0" err="1" smtClean="0"/>
              <a:t>int</a:t>
            </a:r>
            <a:r>
              <a:rPr lang="en-US" sz="2000" dirty="0" smtClean="0"/>
              <a:t> age; </a:t>
            </a:r>
          </a:p>
          <a:p>
            <a:pPr>
              <a:buNone/>
            </a:pPr>
            <a:r>
              <a:rPr lang="en-US" sz="2000" dirty="0" smtClean="0"/>
              <a:t>};</a:t>
            </a:r>
          </a:p>
          <a:p>
            <a:pPr>
              <a:buNone/>
            </a:pPr>
            <a:r>
              <a:rPr lang="en-US" sz="2000" dirty="0" smtClean="0"/>
              <a:t> struct Patient p1 = { 180.75 , 73, 23 };    </a:t>
            </a:r>
            <a:r>
              <a:rPr lang="en-US" sz="2000" dirty="0" smtClean="0">
                <a:solidFill>
                  <a:srgbClr val="FF0000"/>
                </a:solidFill>
              </a:rPr>
              <a:t>//initialization</a:t>
            </a:r>
          </a:p>
          <a:p>
            <a:pPr>
              <a:buNone/>
            </a:pPr>
            <a:r>
              <a:rPr lang="en-US" sz="2000" dirty="0" smtClean="0">
                <a:solidFill>
                  <a:srgbClr val="FF0000"/>
                </a:solidFill>
              </a:rPr>
              <a:t>(Or)</a:t>
            </a:r>
          </a:p>
          <a:p>
            <a:pPr>
              <a:buNone/>
            </a:pPr>
            <a:r>
              <a:rPr lang="en-US" sz="2000" dirty="0" smtClean="0"/>
              <a:t>struct Patient p1;</a:t>
            </a:r>
          </a:p>
          <a:p>
            <a:pPr>
              <a:buNone/>
            </a:pPr>
            <a:r>
              <a:rPr lang="en-US" sz="2000" dirty="0" smtClean="0"/>
              <a:t>p1.height = 180.75;     </a:t>
            </a:r>
            <a:r>
              <a:rPr lang="en-US" sz="2000" dirty="0" smtClean="0">
                <a:solidFill>
                  <a:srgbClr val="FF0000"/>
                </a:solidFill>
              </a:rPr>
              <a:t>//initialization of each member separately</a:t>
            </a:r>
          </a:p>
          <a:p>
            <a:pPr>
              <a:buNone/>
            </a:pPr>
            <a:r>
              <a:rPr lang="en-US" sz="2000" dirty="0" smtClean="0"/>
              <a:t>p1.weight = 73;</a:t>
            </a:r>
          </a:p>
          <a:p>
            <a:pPr>
              <a:buNone/>
            </a:pPr>
            <a:r>
              <a:rPr lang="en-US" sz="2000" dirty="0" smtClean="0"/>
              <a:t>p1.age = 23;</a:t>
            </a:r>
          </a:p>
          <a:p>
            <a:pPr>
              <a:buNone/>
            </a:pPr>
            <a:endParaRPr lang="en-US" sz="20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pPr algn="ct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t> How to access structure elements?</a:t>
            </a:r>
            <a:r>
              <a:rPr lang="en-US" sz="2700" b="1" dirty="0" smtClean="0"/>
              <a:t/>
            </a:r>
            <a:br>
              <a:rPr lang="en-US" sz="2700" b="1" dirty="0" smtClean="0"/>
            </a:br>
            <a:r>
              <a:rPr lang="en-US" sz="2700" dirty="0" smtClean="0">
                <a:latin typeface="Times New Roman" pitchFamily="18" charset="0"/>
                <a:cs typeface="Times New Roman" pitchFamily="18" charset="0"/>
              </a:rPr>
              <a:t>Structure members are accessed using dot (.) operator.</a:t>
            </a:r>
            <a:endParaRPr lang="en-US" sz="2700" dirty="0"/>
          </a:p>
        </p:txBody>
      </p:sp>
      <p:sp>
        <p:nvSpPr>
          <p:cNvPr id="3" name="Content Placeholder 2"/>
          <p:cNvSpPr>
            <a:spLocks noGrp="1"/>
          </p:cNvSpPr>
          <p:nvPr>
            <p:ph sz="half" idx="1"/>
          </p:nvPr>
        </p:nvSpPr>
        <p:spPr>
          <a:xfrm>
            <a:off x="152400" y="1371600"/>
            <a:ext cx="3276600" cy="4983325"/>
          </a:xfrm>
        </p:spPr>
        <p:txBody>
          <a:bodyPr>
            <a:normAutofit fontScale="47500" lnSpcReduction="20000"/>
          </a:bodyPr>
          <a:lstStyle/>
          <a:p>
            <a:pPr>
              <a:buNone/>
            </a:pPr>
            <a:r>
              <a:rPr lang="en-US" sz="3800" dirty="0" smtClean="0"/>
              <a:t>#include&lt;</a:t>
            </a:r>
            <a:r>
              <a:rPr lang="en-US" sz="3800" dirty="0" err="1" smtClean="0"/>
              <a:t>stdio.h</a:t>
            </a:r>
            <a:r>
              <a:rPr lang="en-US" sz="3800" dirty="0" smtClean="0"/>
              <a:t>&gt;</a:t>
            </a:r>
          </a:p>
          <a:p>
            <a:pPr>
              <a:buNone/>
            </a:pPr>
            <a:r>
              <a:rPr lang="en-US" sz="3800" dirty="0" smtClean="0"/>
              <a:t>#include&lt;</a:t>
            </a:r>
            <a:r>
              <a:rPr lang="en-US" sz="3800" dirty="0" err="1" smtClean="0"/>
              <a:t>string.h</a:t>
            </a:r>
            <a:r>
              <a:rPr lang="en-US" sz="3800" dirty="0" smtClean="0"/>
              <a:t>&gt;</a:t>
            </a:r>
          </a:p>
          <a:p>
            <a:pPr>
              <a:buNone/>
            </a:pPr>
            <a:r>
              <a:rPr lang="en-US" sz="3800" dirty="0" smtClean="0"/>
              <a:t>struct Student</a:t>
            </a:r>
          </a:p>
          <a:p>
            <a:pPr>
              <a:buNone/>
            </a:pPr>
            <a:r>
              <a:rPr lang="en-US" sz="3800" dirty="0" smtClean="0"/>
              <a:t>{</a:t>
            </a:r>
          </a:p>
          <a:p>
            <a:pPr>
              <a:buNone/>
            </a:pPr>
            <a:r>
              <a:rPr lang="en-US" sz="3800" dirty="0" smtClean="0"/>
              <a:t>    char name[25];</a:t>
            </a:r>
          </a:p>
          <a:p>
            <a:pPr>
              <a:buNone/>
            </a:pPr>
            <a:r>
              <a:rPr lang="en-US" sz="3800" dirty="0" smtClean="0"/>
              <a:t>    </a:t>
            </a:r>
            <a:r>
              <a:rPr lang="en-US" sz="3800" dirty="0" err="1" smtClean="0"/>
              <a:t>int</a:t>
            </a:r>
            <a:r>
              <a:rPr lang="en-US" sz="3800" dirty="0" smtClean="0"/>
              <a:t> age;</a:t>
            </a:r>
          </a:p>
          <a:p>
            <a:pPr>
              <a:buNone/>
            </a:pPr>
            <a:r>
              <a:rPr lang="en-US" sz="3800" dirty="0" smtClean="0"/>
              <a:t>    char branch[10];</a:t>
            </a:r>
          </a:p>
          <a:p>
            <a:pPr>
              <a:buNone/>
            </a:pPr>
            <a:r>
              <a:rPr lang="en-US" sz="3800" dirty="0" smtClean="0">
                <a:solidFill>
                  <a:srgbClr val="FF0000"/>
                </a:solidFill>
              </a:rPr>
              <a:t>    //F for female and M for male</a:t>
            </a:r>
          </a:p>
          <a:p>
            <a:pPr>
              <a:buNone/>
            </a:pPr>
            <a:r>
              <a:rPr lang="en-US" sz="3800" dirty="0" smtClean="0"/>
              <a:t>    char gender;</a:t>
            </a:r>
          </a:p>
          <a:p>
            <a:pPr>
              <a:buNone/>
            </a:pPr>
            <a:r>
              <a:rPr lang="en-US" sz="3800" dirty="0" smtClean="0"/>
              <a:t>};</a:t>
            </a:r>
          </a:p>
          <a:p>
            <a:endParaRPr lang="en-US" dirty="0"/>
          </a:p>
        </p:txBody>
      </p:sp>
      <p:sp>
        <p:nvSpPr>
          <p:cNvPr id="4" name="Content Placeholder 3"/>
          <p:cNvSpPr>
            <a:spLocks noGrp="1"/>
          </p:cNvSpPr>
          <p:nvPr>
            <p:ph sz="half" idx="2"/>
          </p:nvPr>
        </p:nvSpPr>
        <p:spPr>
          <a:xfrm>
            <a:off x="3429000" y="914400"/>
            <a:ext cx="5715000" cy="5943600"/>
          </a:xfrm>
          <a:noFill/>
          <a:ln>
            <a:solidFill>
              <a:schemeClr val="bg2"/>
            </a:solidFill>
          </a:ln>
        </p:spPr>
        <p:txBody>
          <a:bodyPr>
            <a:normAutofit fontScale="47500" lnSpcReduction="20000"/>
          </a:bodyPr>
          <a:lstStyle/>
          <a:p>
            <a:pPr>
              <a:buNone/>
            </a:pPr>
            <a:r>
              <a:rPr lang="en-US" sz="3800" dirty="0" err="1" smtClean="0"/>
              <a:t>int</a:t>
            </a:r>
            <a:r>
              <a:rPr lang="en-US" sz="3800" dirty="0" smtClean="0"/>
              <a:t> main()</a:t>
            </a:r>
          </a:p>
          <a:p>
            <a:pPr>
              <a:buNone/>
            </a:pPr>
            <a:r>
              <a:rPr lang="en-US" sz="3800" dirty="0" smtClean="0"/>
              <a:t>{</a:t>
            </a:r>
          </a:p>
          <a:p>
            <a:pPr>
              <a:buNone/>
            </a:pPr>
            <a:r>
              <a:rPr lang="en-US" sz="3800" dirty="0" smtClean="0"/>
              <a:t>    struct Student s1;</a:t>
            </a:r>
          </a:p>
          <a:p>
            <a:pPr>
              <a:buNone/>
            </a:pPr>
            <a:r>
              <a:rPr lang="en-US" sz="3800" dirty="0" smtClean="0"/>
              <a:t>    </a:t>
            </a:r>
          </a:p>
          <a:p>
            <a:pPr>
              <a:buNone/>
            </a:pPr>
            <a:r>
              <a:rPr lang="en-US" sz="3800" dirty="0" smtClean="0"/>
              <a:t>    </a:t>
            </a:r>
            <a:r>
              <a:rPr lang="en-US" sz="3800" dirty="0" smtClean="0">
                <a:solidFill>
                  <a:srgbClr val="FF0000"/>
                </a:solidFill>
              </a:rPr>
              <a:t>/* s1 is a variable of Student type and  age is a member of Student */</a:t>
            </a:r>
          </a:p>
          <a:p>
            <a:pPr>
              <a:buNone/>
            </a:pPr>
            <a:r>
              <a:rPr lang="en-US" sz="3800" dirty="0" smtClean="0"/>
              <a:t>    s1.age =</a:t>
            </a:r>
            <a:r>
              <a:rPr lang="en-US" sz="3800" dirty="0" smtClean="0">
                <a:latin typeface="Times New Roman" pitchFamily="18" charset="0"/>
                <a:cs typeface="Times New Roman" pitchFamily="18" charset="0"/>
              </a:rPr>
              <a:t> 18</a:t>
            </a:r>
            <a:r>
              <a:rPr lang="en-US" sz="3800" dirty="0" smtClean="0"/>
              <a:t>  </a:t>
            </a:r>
            <a:r>
              <a:rPr lang="en-US" sz="3800" dirty="0" smtClean="0">
                <a:solidFill>
                  <a:srgbClr val="FF0000"/>
                </a:solidFill>
              </a:rPr>
              <a:t>/* using string function to add name    */</a:t>
            </a:r>
          </a:p>
          <a:p>
            <a:pPr>
              <a:buNone/>
            </a:pPr>
            <a:r>
              <a:rPr lang="en-US" sz="3800" dirty="0" smtClean="0"/>
              <a:t>     </a:t>
            </a:r>
            <a:r>
              <a:rPr lang="en-US" sz="3800" dirty="0" err="1" smtClean="0"/>
              <a:t>strcpy</a:t>
            </a:r>
            <a:r>
              <a:rPr lang="en-US" sz="3800" dirty="0" smtClean="0"/>
              <a:t>(s1.name, “</a:t>
            </a:r>
            <a:r>
              <a:rPr lang="en-US" sz="3800" dirty="0" err="1" smtClean="0"/>
              <a:t>Sujith</a:t>
            </a:r>
            <a:r>
              <a:rPr lang="en-US" sz="3800" dirty="0" smtClean="0"/>
              <a:t>");  </a:t>
            </a:r>
            <a:r>
              <a:rPr lang="en-US" sz="3800" dirty="0" smtClean="0">
                <a:solidFill>
                  <a:srgbClr val="FF0000"/>
                </a:solidFill>
              </a:rPr>
              <a:t>/* displaying the stored values*/</a:t>
            </a:r>
          </a:p>
          <a:p>
            <a:pPr>
              <a:buNone/>
            </a:pPr>
            <a:r>
              <a:rPr lang="en-US" sz="3800" dirty="0" smtClean="0"/>
              <a:t>    </a:t>
            </a:r>
            <a:r>
              <a:rPr lang="en-US" sz="3800" dirty="0" err="1" smtClean="0"/>
              <a:t>printf</a:t>
            </a:r>
            <a:r>
              <a:rPr lang="en-US" sz="3800" dirty="0" smtClean="0"/>
              <a:t>("Name of Student 1: %s\n", s1.name);</a:t>
            </a:r>
          </a:p>
          <a:p>
            <a:pPr>
              <a:buNone/>
            </a:pPr>
            <a:r>
              <a:rPr lang="en-US" sz="3800" dirty="0" smtClean="0"/>
              <a:t>    </a:t>
            </a:r>
            <a:r>
              <a:rPr lang="en-US" sz="3800" dirty="0" err="1" smtClean="0"/>
              <a:t>printf</a:t>
            </a:r>
            <a:r>
              <a:rPr lang="en-US" sz="3800" dirty="0" smtClean="0"/>
              <a:t>("Age of Student 1: %d\n", s1.age);</a:t>
            </a:r>
          </a:p>
          <a:p>
            <a:pPr>
              <a:buNone/>
            </a:pPr>
            <a:r>
              <a:rPr lang="en-US" sz="3800" dirty="0" smtClean="0"/>
              <a:t>        return 0;</a:t>
            </a:r>
          </a:p>
          <a:p>
            <a:pPr>
              <a:buNone/>
            </a:pPr>
            <a:r>
              <a:rPr lang="en-US" sz="3800" dirty="0" smtClean="0"/>
              <a:t>}</a:t>
            </a:r>
          </a:p>
          <a:p>
            <a:pPr>
              <a:buNone/>
            </a:pPr>
            <a:r>
              <a:rPr lang="en-US" sz="3800" dirty="0" smtClean="0">
                <a:solidFill>
                  <a:srgbClr val="0070C0"/>
                </a:solidFill>
              </a:rPr>
              <a:t>Output:</a:t>
            </a:r>
          </a:p>
          <a:p>
            <a:pPr>
              <a:buNone/>
            </a:pPr>
            <a:r>
              <a:rPr lang="en-US" sz="3800" dirty="0" smtClean="0"/>
              <a:t>Name of Student 1: </a:t>
            </a:r>
            <a:r>
              <a:rPr lang="en-US" sz="3800" dirty="0" err="1" smtClean="0"/>
              <a:t>Sujith</a:t>
            </a:r>
            <a:endParaRPr lang="en-US" sz="3800" dirty="0" smtClean="0"/>
          </a:p>
          <a:p>
            <a:pPr>
              <a:buNone/>
            </a:pPr>
            <a:r>
              <a:rPr lang="en-US" sz="3800" dirty="0" smtClean="0"/>
              <a:t>Age of Student 1:</a:t>
            </a:r>
            <a:r>
              <a:rPr lang="en-US" sz="3800" dirty="0" smtClean="0">
                <a:latin typeface="Times New Roman" pitchFamily="18" charset="0"/>
                <a:cs typeface="Times New Roman" pitchFamily="18" charset="0"/>
              </a:rPr>
              <a:t> 18</a:t>
            </a:r>
          </a:p>
          <a:p>
            <a:pPr>
              <a:buNone/>
            </a:pPr>
            <a:r>
              <a:rPr lang="en-US" sz="3800" dirty="0" smtClean="0"/>
              <a:t> </a:t>
            </a:r>
          </a:p>
          <a:p>
            <a:pPr>
              <a:buFont typeface="Arial" pitchFamily="34" charset="0"/>
              <a:buChar char="•"/>
            </a:pPr>
            <a:r>
              <a:rPr lang="en-US" sz="3800" dirty="0" smtClean="0"/>
              <a:t>We can also use </a:t>
            </a:r>
            <a:r>
              <a:rPr lang="en-US" sz="3800" dirty="0" err="1" smtClean="0"/>
              <a:t>scanf</a:t>
            </a:r>
            <a:r>
              <a:rPr lang="en-US" sz="3800" dirty="0" smtClean="0"/>
              <a:t>() to give values to structure members through terminal.</a:t>
            </a:r>
          </a:p>
          <a:p>
            <a:pPr>
              <a:buNone/>
            </a:pPr>
            <a:r>
              <a:rPr lang="en-US" sz="3800" dirty="0" err="1" smtClean="0"/>
              <a:t>scanf</a:t>
            </a:r>
            <a:r>
              <a:rPr lang="en-US" sz="3800" dirty="0" smtClean="0"/>
              <a:t>(" %s ", s1.name);</a:t>
            </a:r>
          </a:p>
          <a:p>
            <a:pPr>
              <a:buNone/>
            </a:pPr>
            <a:r>
              <a:rPr lang="en-US" sz="3800" dirty="0" err="1" smtClean="0"/>
              <a:t>scanf</a:t>
            </a:r>
            <a:r>
              <a:rPr lang="en-US" sz="3800" dirty="0" smtClean="0"/>
              <a:t>(" %d ", &amp;s1.age);</a:t>
            </a:r>
          </a:p>
          <a:p>
            <a:endParaRPr lang="en-US" sz="28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762000"/>
          </a:xfrm>
        </p:spPr>
        <p:txBody>
          <a:bodyPr>
            <a:normAutofit fontScale="90000"/>
          </a:bodyPr>
          <a:lstStyle/>
          <a:p>
            <a:pPr algn="ctr"/>
            <a:r>
              <a:rPr lang="en-US" b="1" dirty="0" smtClean="0"/>
              <a:t/>
            </a:r>
            <a:br>
              <a:rPr lang="en-US" b="1" dirty="0" smtClean="0"/>
            </a:br>
            <a:endParaRPr lang="en-US" sz="3100"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pPr algn="just"/>
            <a:r>
              <a:rPr lang="en-US" sz="1800" dirty="0" smtClean="0"/>
              <a:t>This is useful when we are doing assignment of only few members of the structure. In the following example the structure variable s2 has only one member assignment. </a:t>
            </a:r>
            <a:r>
              <a:rPr lang="en-US" sz="1800" dirty="0" smtClean="0">
                <a:solidFill>
                  <a:schemeClr val="accent1"/>
                </a:solidFill>
              </a:rPr>
              <a:t>Designated Initialization allows structure members to be initialized in any order.</a:t>
            </a:r>
          </a:p>
          <a:p>
            <a:pPr>
              <a:buNone/>
            </a:pPr>
            <a:r>
              <a:rPr lang="en-US" sz="1800" dirty="0" smtClean="0"/>
              <a:t>#include &lt;</a:t>
            </a:r>
            <a:r>
              <a:rPr lang="en-US" sz="1800" dirty="0" err="1" smtClean="0"/>
              <a:t>stdio.h</a:t>
            </a:r>
            <a:r>
              <a:rPr lang="en-US" sz="1800" dirty="0" smtClean="0"/>
              <a:t>&gt; </a:t>
            </a:r>
          </a:p>
          <a:p>
            <a:pPr>
              <a:buNone/>
            </a:pPr>
            <a:r>
              <a:rPr lang="en-US" sz="1800" dirty="0" smtClean="0"/>
              <a:t>struct  numbers</a:t>
            </a:r>
          </a:p>
          <a:p>
            <a:pPr>
              <a:buNone/>
            </a:pPr>
            <a:r>
              <a:rPr lang="en-US" sz="1800" dirty="0" smtClean="0"/>
              <a:t> { </a:t>
            </a:r>
          </a:p>
          <a:p>
            <a:pPr>
              <a:buNone/>
            </a:pPr>
            <a:r>
              <a:rPr lang="en-US" sz="1800" dirty="0" smtClean="0"/>
              <a:t>     </a:t>
            </a:r>
            <a:r>
              <a:rPr lang="en-US" sz="1800" dirty="0" err="1" smtClean="0"/>
              <a:t>int</a:t>
            </a:r>
            <a:r>
              <a:rPr lang="en-US" sz="1800" dirty="0" smtClean="0"/>
              <a:t> num1, num2;</a:t>
            </a:r>
          </a:p>
          <a:p>
            <a:pPr>
              <a:buNone/>
            </a:pPr>
            <a:r>
              <a:rPr lang="en-US" sz="1800" dirty="0" smtClean="0"/>
              <a:t> }; </a:t>
            </a:r>
          </a:p>
          <a:p>
            <a:pPr>
              <a:buNone/>
            </a:pPr>
            <a:r>
              <a:rPr lang="en-US" sz="1800" dirty="0" err="1" smtClean="0"/>
              <a:t>int</a:t>
            </a:r>
            <a:r>
              <a:rPr lang="en-US" sz="1800" dirty="0" smtClean="0"/>
              <a:t> main() </a:t>
            </a:r>
          </a:p>
          <a:p>
            <a:pPr>
              <a:buNone/>
            </a:pPr>
            <a:r>
              <a:rPr lang="en-US" sz="1800" dirty="0" smtClean="0"/>
              <a:t>{ </a:t>
            </a:r>
          </a:p>
          <a:p>
            <a:pPr>
              <a:buNone/>
            </a:pPr>
            <a:r>
              <a:rPr lang="en-US" sz="1800" dirty="0" smtClean="0">
                <a:solidFill>
                  <a:srgbClr val="FF0000"/>
                </a:solidFill>
              </a:rPr>
              <a:t>// Assignment using designated initialization </a:t>
            </a:r>
          </a:p>
          <a:p>
            <a:pPr>
              <a:buNone/>
            </a:pPr>
            <a:r>
              <a:rPr lang="en-US" sz="1800" dirty="0" smtClean="0"/>
              <a:t>struct numbers s1 = {.num2 = 22, .num1 = 11}; </a:t>
            </a:r>
          </a:p>
          <a:p>
            <a:pPr>
              <a:buNone/>
            </a:pPr>
            <a:r>
              <a:rPr lang="en-US" sz="1800" dirty="0" smtClean="0"/>
              <a:t>struct numbers s2 = {.num2 = 30}; </a:t>
            </a:r>
          </a:p>
          <a:p>
            <a:pPr>
              <a:buNone/>
            </a:pPr>
            <a:r>
              <a:rPr lang="en-US" sz="1800" dirty="0" err="1" smtClean="0"/>
              <a:t>printf</a:t>
            </a:r>
            <a:r>
              <a:rPr lang="en-US" sz="1800" dirty="0" smtClean="0"/>
              <a:t> ("num1: %d, num2: %d\n", s1.num1, s1.num2); </a:t>
            </a:r>
          </a:p>
          <a:p>
            <a:pPr>
              <a:buNone/>
            </a:pPr>
            <a:r>
              <a:rPr lang="en-US" sz="1800" dirty="0" err="1" smtClean="0"/>
              <a:t>printf</a:t>
            </a:r>
            <a:r>
              <a:rPr lang="en-US" sz="1800" dirty="0" smtClean="0"/>
              <a:t> ("num1: %d", s2.num2);</a:t>
            </a:r>
          </a:p>
          <a:p>
            <a:pPr>
              <a:buNone/>
            </a:pPr>
            <a:r>
              <a:rPr lang="en-US" sz="1800" dirty="0" smtClean="0"/>
              <a:t> return 0;</a:t>
            </a:r>
          </a:p>
          <a:p>
            <a:pPr>
              <a:buNone/>
            </a:pPr>
            <a:r>
              <a:rPr lang="en-US" sz="1800" dirty="0" smtClean="0"/>
              <a:t> }</a:t>
            </a:r>
            <a:endParaRPr lang="en-US" sz="1800" dirty="0"/>
          </a:p>
        </p:txBody>
      </p:sp>
      <p:sp>
        <p:nvSpPr>
          <p:cNvPr id="4" name="Rectangle 3"/>
          <p:cNvSpPr/>
          <p:nvPr/>
        </p:nvSpPr>
        <p:spPr>
          <a:xfrm>
            <a:off x="457200" y="381000"/>
            <a:ext cx="8077200" cy="954107"/>
          </a:xfrm>
          <a:prstGeom prst="rect">
            <a:avLst/>
          </a:prstGeom>
        </p:spPr>
        <p:txBody>
          <a:bodyPr wrap="square">
            <a:spAutoFit/>
          </a:bodyPr>
          <a:lstStyle/>
          <a:p>
            <a:r>
              <a:rPr lang="en-US" sz="2800" b="1" u="sng" dirty="0" smtClean="0">
                <a:solidFill>
                  <a:srgbClr val="0F81A5"/>
                </a:solidFill>
              </a:rPr>
              <a:t>Designated initializers to set values of Structure  members</a:t>
            </a:r>
            <a:endParaRPr lang="en-US" sz="2800" u="sng" dirty="0">
              <a:solidFill>
                <a:srgbClr val="0F81A5"/>
              </a:solidFill>
            </a:endParaRPr>
          </a:p>
        </p:txBody>
      </p:sp>
      <p:sp>
        <p:nvSpPr>
          <p:cNvPr id="5" name="Rectangle 4"/>
          <p:cNvSpPr/>
          <p:nvPr/>
        </p:nvSpPr>
        <p:spPr>
          <a:xfrm>
            <a:off x="6019800" y="2362200"/>
            <a:ext cx="2209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222426"/>
                </a:solidFill>
                <a:latin typeface="PT Sans"/>
              </a:rPr>
              <a:t>Output:</a:t>
            </a:r>
          </a:p>
          <a:p>
            <a:pPr algn="ctr"/>
            <a:r>
              <a:rPr lang="pt-BR" dirty="0" smtClean="0">
                <a:solidFill>
                  <a:srgbClr val="000000"/>
                </a:solidFill>
              </a:rPr>
              <a:t>num1: </a:t>
            </a:r>
            <a:r>
              <a:rPr lang="pt-BR" dirty="0" smtClean="0">
                <a:solidFill>
                  <a:srgbClr val="800000"/>
                </a:solidFill>
              </a:rPr>
              <a:t>11</a:t>
            </a:r>
            <a:r>
              <a:rPr lang="pt-BR" dirty="0" smtClean="0">
                <a:solidFill>
                  <a:srgbClr val="000000"/>
                </a:solidFill>
              </a:rPr>
              <a:t>, num2: </a:t>
            </a:r>
            <a:r>
              <a:rPr lang="pt-BR" dirty="0" smtClean="0">
                <a:solidFill>
                  <a:srgbClr val="800000"/>
                </a:solidFill>
              </a:rPr>
              <a:t>22</a:t>
            </a:r>
            <a:r>
              <a:rPr lang="pt-BR" dirty="0" smtClean="0">
                <a:solidFill>
                  <a:srgbClr val="000000"/>
                </a:solidFill>
              </a:rPr>
              <a:t> num1: </a:t>
            </a:r>
            <a:r>
              <a:rPr lang="pt-BR" dirty="0" smtClean="0">
                <a:solidFill>
                  <a:srgbClr val="800000"/>
                </a:solidFill>
              </a:rPr>
              <a:t>30</a:t>
            </a:r>
            <a:endParaRPr lang="en-US" dirty="0"/>
          </a:p>
        </p:txBody>
      </p:sp>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382000" cy="1143000"/>
          </a:xfrm>
        </p:spPr>
        <p:txBody>
          <a:bodyPr>
            <a:normAutofit fontScale="90000"/>
          </a:bodyPr>
          <a:lstStyle/>
          <a:p>
            <a:r>
              <a:rPr lang="en-US" sz="2800" dirty="0" smtClean="0">
                <a:solidFill>
                  <a:srgbClr val="FF0000"/>
                </a:solidFill>
              </a:rPr>
              <a:t>Operations on struct variables in C</a:t>
            </a:r>
            <a:r>
              <a:rPr lang="en-US" sz="1600" dirty="0" smtClean="0"/>
              <a:t/>
            </a:r>
            <a:br>
              <a:rPr lang="en-US" sz="1600" dirty="0" smtClean="0"/>
            </a:br>
            <a:r>
              <a:rPr lang="en-US" sz="2200" dirty="0" smtClean="0"/>
              <a:t> </a:t>
            </a:r>
            <a:r>
              <a:rPr lang="en-US" sz="2200" dirty="0" smtClean="0">
                <a:solidFill>
                  <a:srgbClr val="FF0000"/>
                </a:solidFill>
              </a:rPr>
              <a:t>In C, the only operation that can be applied to </a:t>
            </a:r>
            <a:r>
              <a:rPr lang="en-US" sz="2200" i="1" dirty="0" smtClean="0">
                <a:solidFill>
                  <a:srgbClr val="FF0000"/>
                </a:solidFill>
              </a:rPr>
              <a:t>struct </a:t>
            </a:r>
            <a:r>
              <a:rPr lang="en-US" sz="2200" dirty="0" smtClean="0">
                <a:solidFill>
                  <a:srgbClr val="FF0000"/>
                </a:solidFill>
              </a:rPr>
              <a:t>variables is assignment. Any other operation (e.g. equality check) is not allowed on </a:t>
            </a:r>
            <a:r>
              <a:rPr lang="en-US" sz="2200" i="1" dirty="0" smtClean="0">
                <a:solidFill>
                  <a:srgbClr val="FF0000"/>
                </a:solidFill>
              </a:rPr>
              <a:t>struct </a:t>
            </a:r>
            <a:r>
              <a:rPr lang="en-US" sz="2200" dirty="0" smtClean="0">
                <a:solidFill>
                  <a:srgbClr val="FF0000"/>
                </a:solidFill>
              </a:rPr>
              <a:t>variables</a:t>
            </a:r>
            <a:r>
              <a:rPr lang="en-US" sz="2200" dirty="0" smtClean="0"/>
              <a:t>.</a:t>
            </a:r>
            <a:br>
              <a:rPr lang="en-US" sz="2200" dirty="0" smtClean="0"/>
            </a:br>
            <a:r>
              <a:rPr lang="en-US" sz="2200" dirty="0" smtClean="0"/>
              <a:t>For example, program 1 works without any error and program 2 fails in compilation.</a:t>
            </a:r>
            <a:endParaRPr lang="en-US" sz="2200" dirty="0"/>
          </a:p>
        </p:txBody>
      </p:sp>
      <p:sp>
        <p:nvSpPr>
          <p:cNvPr id="3" name="Content Placeholder 2"/>
          <p:cNvSpPr>
            <a:spLocks noGrp="1"/>
          </p:cNvSpPr>
          <p:nvPr>
            <p:ph sz="half" idx="1"/>
          </p:nvPr>
        </p:nvSpPr>
        <p:spPr>
          <a:xfrm>
            <a:off x="228600" y="1920085"/>
            <a:ext cx="4267200" cy="4785516"/>
          </a:xfrm>
        </p:spPr>
        <p:txBody>
          <a:bodyPr>
            <a:normAutofit fontScale="40000" lnSpcReduction="20000"/>
          </a:bodyPr>
          <a:lstStyle/>
          <a:p>
            <a:pPr fontAlgn="base">
              <a:buNone/>
            </a:pPr>
            <a:r>
              <a:rPr lang="en-US" sz="5000" dirty="0" smtClean="0"/>
              <a:t>#include &lt;</a:t>
            </a:r>
            <a:r>
              <a:rPr lang="en-US" sz="5000" dirty="0" err="1" smtClean="0"/>
              <a:t>stdio.h</a:t>
            </a:r>
            <a:r>
              <a:rPr lang="en-US" sz="5000" dirty="0" smtClean="0"/>
              <a:t>&gt; </a:t>
            </a:r>
          </a:p>
          <a:p>
            <a:pPr fontAlgn="base">
              <a:buNone/>
            </a:pPr>
            <a:r>
              <a:rPr lang="en-US" sz="5000" dirty="0" smtClean="0"/>
              <a:t>  struct Point </a:t>
            </a:r>
          </a:p>
          <a:p>
            <a:pPr fontAlgn="base">
              <a:buNone/>
            </a:pPr>
            <a:r>
              <a:rPr lang="en-US" sz="5000" dirty="0" smtClean="0"/>
              <a:t>{ </a:t>
            </a:r>
          </a:p>
          <a:p>
            <a:pPr fontAlgn="base">
              <a:buNone/>
            </a:pPr>
            <a:r>
              <a:rPr lang="en-US" sz="5000" dirty="0" smtClean="0"/>
              <a:t>  </a:t>
            </a:r>
            <a:r>
              <a:rPr lang="en-US" sz="5000" dirty="0" err="1" smtClean="0"/>
              <a:t>int</a:t>
            </a:r>
            <a:r>
              <a:rPr lang="en-US" sz="5000" dirty="0" smtClean="0"/>
              <a:t> x; </a:t>
            </a:r>
          </a:p>
          <a:p>
            <a:pPr fontAlgn="base">
              <a:buNone/>
            </a:pPr>
            <a:r>
              <a:rPr lang="en-US" sz="5000" dirty="0" smtClean="0"/>
              <a:t>  </a:t>
            </a:r>
            <a:r>
              <a:rPr lang="en-US" sz="5000" dirty="0" err="1" smtClean="0"/>
              <a:t>int</a:t>
            </a:r>
            <a:r>
              <a:rPr lang="en-US" sz="5000" dirty="0" smtClean="0"/>
              <a:t> y; </a:t>
            </a:r>
          </a:p>
          <a:p>
            <a:pPr fontAlgn="base">
              <a:buNone/>
            </a:pPr>
            <a:r>
              <a:rPr lang="en-US" sz="5000" dirty="0" smtClean="0"/>
              <a:t>}; </a:t>
            </a:r>
          </a:p>
          <a:p>
            <a:pPr fontAlgn="base">
              <a:buNone/>
            </a:pPr>
            <a:r>
              <a:rPr lang="en-US" sz="5000" dirty="0" smtClean="0"/>
              <a:t>  </a:t>
            </a:r>
            <a:r>
              <a:rPr lang="en-US" sz="5000" dirty="0" err="1" smtClean="0"/>
              <a:t>int</a:t>
            </a:r>
            <a:r>
              <a:rPr lang="en-US" sz="5000" dirty="0" smtClean="0"/>
              <a:t> main() </a:t>
            </a:r>
          </a:p>
          <a:p>
            <a:pPr fontAlgn="base">
              <a:buNone/>
            </a:pPr>
            <a:r>
              <a:rPr lang="en-US" sz="5000" dirty="0" smtClean="0"/>
              <a:t>{ </a:t>
            </a:r>
          </a:p>
          <a:p>
            <a:pPr fontAlgn="base">
              <a:buNone/>
            </a:pPr>
            <a:r>
              <a:rPr lang="en-US" sz="5000" dirty="0" smtClean="0"/>
              <a:t>  struct Point p1 = {10, 20}; </a:t>
            </a:r>
          </a:p>
          <a:p>
            <a:pPr fontAlgn="base">
              <a:buNone/>
            </a:pPr>
            <a:r>
              <a:rPr lang="en-US" sz="5000" dirty="0" smtClean="0"/>
              <a:t>  struct Point p2 = p1; </a:t>
            </a:r>
            <a:r>
              <a:rPr lang="en-US" sz="5000" i="1" dirty="0" smtClean="0">
                <a:solidFill>
                  <a:srgbClr val="FF0000"/>
                </a:solidFill>
              </a:rPr>
              <a:t>// works: contents of p1 are copied to p2 </a:t>
            </a:r>
          </a:p>
          <a:p>
            <a:pPr fontAlgn="base">
              <a:buNone/>
            </a:pPr>
            <a:r>
              <a:rPr lang="en-US" sz="5000" dirty="0" smtClean="0"/>
              <a:t>  </a:t>
            </a:r>
            <a:r>
              <a:rPr lang="en-US" sz="5000" dirty="0" err="1" smtClean="0"/>
              <a:t>printf</a:t>
            </a:r>
            <a:r>
              <a:rPr lang="en-US" sz="5000" dirty="0" smtClean="0"/>
              <a:t>(" p2.x = %d, p2.y = %d", p2.x, p2.y); </a:t>
            </a:r>
          </a:p>
          <a:p>
            <a:pPr fontAlgn="base">
              <a:buNone/>
            </a:pPr>
            <a:r>
              <a:rPr lang="en-US" sz="5000" dirty="0" smtClean="0"/>
              <a:t>  </a:t>
            </a:r>
            <a:r>
              <a:rPr lang="en-US" sz="5000" dirty="0" err="1" smtClean="0"/>
              <a:t>getchar</a:t>
            </a:r>
            <a:r>
              <a:rPr lang="en-US" sz="5000" dirty="0" smtClean="0"/>
              <a:t>(); </a:t>
            </a:r>
          </a:p>
          <a:p>
            <a:pPr fontAlgn="base">
              <a:buNone/>
            </a:pPr>
            <a:r>
              <a:rPr lang="en-US" sz="5000" dirty="0" smtClean="0"/>
              <a:t>  return 0; </a:t>
            </a:r>
          </a:p>
          <a:p>
            <a:pPr fontAlgn="base">
              <a:buNone/>
            </a:pPr>
            <a:r>
              <a:rPr lang="en-US" sz="5000" dirty="0" smtClean="0"/>
              <a:t>} </a:t>
            </a:r>
          </a:p>
          <a:p>
            <a:endParaRPr lang="en-US" dirty="0"/>
          </a:p>
        </p:txBody>
      </p:sp>
      <p:sp>
        <p:nvSpPr>
          <p:cNvPr id="4" name="Content Placeholder 3"/>
          <p:cNvSpPr>
            <a:spLocks noGrp="1"/>
          </p:cNvSpPr>
          <p:nvPr>
            <p:ph sz="half" idx="2"/>
          </p:nvPr>
        </p:nvSpPr>
        <p:spPr>
          <a:xfrm>
            <a:off x="4648200" y="1600200"/>
            <a:ext cx="4038600" cy="5029200"/>
          </a:xfrm>
        </p:spPr>
        <p:txBody>
          <a:bodyPr>
            <a:normAutofit fontScale="40000" lnSpcReduction="20000"/>
          </a:bodyPr>
          <a:lstStyle/>
          <a:p>
            <a:pPr fontAlgn="base">
              <a:buNone/>
            </a:pPr>
            <a:r>
              <a:rPr lang="en-US" sz="3400" dirty="0" smtClean="0"/>
              <a:t>#include &lt;</a:t>
            </a:r>
            <a:r>
              <a:rPr lang="en-US" sz="3400" dirty="0" err="1" smtClean="0"/>
              <a:t>stdio.h</a:t>
            </a:r>
            <a:r>
              <a:rPr lang="en-US" sz="3400" dirty="0" smtClean="0"/>
              <a:t>&gt; </a:t>
            </a:r>
          </a:p>
          <a:p>
            <a:pPr fontAlgn="base">
              <a:buNone/>
            </a:pPr>
            <a:r>
              <a:rPr lang="en-US" sz="3400" dirty="0" smtClean="0"/>
              <a:t>  </a:t>
            </a:r>
          </a:p>
          <a:p>
            <a:pPr fontAlgn="base">
              <a:buNone/>
            </a:pPr>
            <a:r>
              <a:rPr lang="en-US" sz="3400" dirty="0" smtClean="0"/>
              <a:t>struct Point { </a:t>
            </a:r>
          </a:p>
          <a:p>
            <a:pPr fontAlgn="base">
              <a:buNone/>
            </a:pPr>
            <a:r>
              <a:rPr lang="en-US" sz="3400" dirty="0" smtClean="0"/>
              <a:t>  </a:t>
            </a:r>
            <a:r>
              <a:rPr lang="en-US" sz="3400" dirty="0" err="1" smtClean="0"/>
              <a:t>int</a:t>
            </a:r>
            <a:r>
              <a:rPr lang="en-US" sz="3400" dirty="0" smtClean="0"/>
              <a:t> x; </a:t>
            </a:r>
          </a:p>
          <a:p>
            <a:pPr fontAlgn="base">
              <a:buNone/>
            </a:pPr>
            <a:r>
              <a:rPr lang="en-US" sz="3400" dirty="0" smtClean="0"/>
              <a:t>  </a:t>
            </a:r>
            <a:r>
              <a:rPr lang="en-US" sz="3400" dirty="0" err="1" smtClean="0"/>
              <a:t>int</a:t>
            </a:r>
            <a:r>
              <a:rPr lang="en-US" sz="3400" dirty="0" smtClean="0"/>
              <a:t> y; </a:t>
            </a:r>
          </a:p>
          <a:p>
            <a:pPr fontAlgn="base">
              <a:buNone/>
            </a:pPr>
            <a:r>
              <a:rPr lang="en-US" sz="3400" dirty="0" smtClean="0"/>
              <a:t>}; </a:t>
            </a:r>
          </a:p>
          <a:p>
            <a:pPr fontAlgn="base">
              <a:buNone/>
            </a:pPr>
            <a:r>
              <a:rPr lang="en-US" sz="3400" dirty="0" smtClean="0"/>
              <a:t>  </a:t>
            </a:r>
          </a:p>
          <a:p>
            <a:pPr fontAlgn="base">
              <a:buNone/>
            </a:pPr>
            <a:r>
              <a:rPr lang="en-US" sz="3400" dirty="0" err="1" smtClean="0"/>
              <a:t>int</a:t>
            </a:r>
            <a:r>
              <a:rPr lang="en-US" sz="3400" dirty="0" smtClean="0"/>
              <a:t> main() </a:t>
            </a:r>
          </a:p>
          <a:p>
            <a:pPr fontAlgn="base">
              <a:buNone/>
            </a:pPr>
            <a:r>
              <a:rPr lang="en-US" sz="3400" dirty="0" smtClean="0"/>
              <a:t>{ </a:t>
            </a:r>
          </a:p>
          <a:p>
            <a:pPr fontAlgn="base">
              <a:buNone/>
            </a:pPr>
            <a:r>
              <a:rPr lang="en-US" sz="3400" dirty="0" smtClean="0"/>
              <a:t>  struct Point p1 = {10, 20}; </a:t>
            </a:r>
          </a:p>
          <a:p>
            <a:pPr fontAlgn="base">
              <a:buNone/>
            </a:pPr>
            <a:r>
              <a:rPr lang="en-US" sz="3400" dirty="0" smtClean="0"/>
              <a:t>  struct Point p2 = p1</a:t>
            </a:r>
            <a:r>
              <a:rPr lang="en-US" sz="3400" dirty="0" smtClean="0">
                <a:solidFill>
                  <a:srgbClr val="FF0000"/>
                </a:solidFill>
              </a:rPr>
              <a:t>; // works: contents of p1 are copied to p2 </a:t>
            </a:r>
          </a:p>
          <a:p>
            <a:pPr fontAlgn="base">
              <a:buNone/>
            </a:pPr>
            <a:r>
              <a:rPr lang="en-US" sz="3400" dirty="0" smtClean="0"/>
              <a:t>  if (p1 == p2) </a:t>
            </a:r>
            <a:r>
              <a:rPr lang="en-US" sz="3400" dirty="0" smtClean="0">
                <a:solidFill>
                  <a:srgbClr val="FF0000"/>
                </a:solidFill>
              </a:rPr>
              <a:t> // compiler error: cannot do equality check for         </a:t>
            </a:r>
          </a:p>
          <a:p>
            <a:pPr fontAlgn="base">
              <a:buNone/>
            </a:pPr>
            <a:r>
              <a:rPr lang="en-US" sz="3400" dirty="0" smtClean="0">
                <a:solidFill>
                  <a:srgbClr val="FF0000"/>
                </a:solidFill>
              </a:rPr>
              <a:t>                  // whole structures </a:t>
            </a:r>
          </a:p>
          <a:p>
            <a:pPr fontAlgn="base">
              <a:buNone/>
            </a:pPr>
            <a:r>
              <a:rPr lang="en-US" sz="3400" dirty="0" smtClean="0"/>
              <a:t>  { </a:t>
            </a:r>
          </a:p>
          <a:p>
            <a:pPr fontAlgn="base">
              <a:buNone/>
            </a:pPr>
            <a:r>
              <a:rPr lang="en-US" sz="3400" dirty="0" smtClean="0"/>
              <a:t>    </a:t>
            </a:r>
            <a:r>
              <a:rPr lang="en-US" sz="3400" dirty="0" err="1" smtClean="0"/>
              <a:t>printf</a:t>
            </a:r>
            <a:r>
              <a:rPr lang="en-US" sz="3400" dirty="0" smtClean="0"/>
              <a:t>("p1 and p2 are same "); </a:t>
            </a:r>
          </a:p>
          <a:p>
            <a:pPr fontAlgn="base">
              <a:buNone/>
            </a:pPr>
            <a:r>
              <a:rPr lang="en-US" sz="3400" dirty="0" smtClean="0"/>
              <a:t>  } </a:t>
            </a:r>
          </a:p>
          <a:p>
            <a:pPr fontAlgn="base">
              <a:buNone/>
            </a:pPr>
            <a:r>
              <a:rPr lang="en-US" sz="3400" dirty="0" smtClean="0"/>
              <a:t>  </a:t>
            </a:r>
            <a:r>
              <a:rPr lang="en-US" sz="3400" dirty="0" err="1" smtClean="0"/>
              <a:t>getchar</a:t>
            </a:r>
            <a:r>
              <a:rPr lang="en-US" sz="3400" dirty="0" smtClean="0"/>
              <a:t>(); </a:t>
            </a:r>
          </a:p>
          <a:p>
            <a:pPr fontAlgn="base">
              <a:buNone/>
            </a:pPr>
            <a:r>
              <a:rPr lang="en-US" sz="3400" dirty="0" smtClean="0"/>
              <a:t>  return 0; </a:t>
            </a:r>
          </a:p>
          <a:p>
            <a:pPr fontAlgn="base">
              <a:buNone/>
            </a:pPr>
            <a:r>
              <a:rPr lang="en-US" sz="3400" dirty="0" smtClean="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TotalTime>
  <Words>1716</Words>
  <Application>Microsoft Office PowerPoint</Application>
  <PresentationFormat>On-screen Show (4:3)</PresentationFormat>
  <Paragraphs>655</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            </vt:lpstr>
      <vt:lpstr>STRUCTURES </vt:lpstr>
      <vt:lpstr>    What is a structure?  A structure is a user defined data type in C. A structure creates a data type that can be used to group items of possibly different types into a single type.</vt:lpstr>
      <vt:lpstr>How to create a structure?</vt:lpstr>
      <vt:lpstr>How to declare structure variables? Structure variables can be declared in following two ways: </vt:lpstr>
      <vt:lpstr>How to initialize structure members?</vt:lpstr>
      <vt:lpstr>  How to access structure elements? Structure members are accessed using dot (.) operator.</vt:lpstr>
      <vt:lpstr> </vt:lpstr>
      <vt:lpstr>Operations on struct variables in C  In C, the only operation that can be applied to struct variables is assignment. Any other operation (e.g. equality check) is not allowed on struct variables. For example, program 1 works without any error and program 2 fails in compilation.</vt:lpstr>
      <vt:lpstr>Example</vt:lpstr>
      <vt:lpstr>Expected Output: Details of student 1   Name: Jim Roll no: 10 Marks: 34.50   Enter name of student2: jack Enter roll no of student2: 33 Enter marks of student2: 15.21  Details of student 2  Name: jack Roll no: 33 Marks: 15.21  Details of student 3  Name: King Roll no: 34 Marks: 25.21 </vt:lpstr>
      <vt:lpstr>          </vt:lpstr>
      <vt:lpstr>Array of Structure </vt:lpstr>
      <vt:lpstr>  Example for declaring structure array</vt:lpstr>
      <vt:lpstr>Array within Structure </vt:lpstr>
      <vt:lpstr>Example for array within structure</vt:lpstr>
      <vt:lpstr>Output :                Enter Student Roll : 10        Enter Student Name : Kumar               Enter Marks 1 : 78              Enter Marks 2 : 89               Enter Marks 3 : 56              Roll : 10               Name : Kumar         Total : 223              Average : 74.00000</vt:lpstr>
      <vt:lpstr>Complex Structures</vt:lpstr>
      <vt:lpstr>Structures and Functions</vt:lpstr>
      <vt:lpstr>PASSING STRUCTURE TO FUNCTION  </vt:lpstr>
      <vt:lpstr>  Pass Individual Members</vt:lpstr>
      <vt:lpstr>Pass individual members:Example</vt:lpstr>
      <vt:lpstr>        Passing Entire Structure (or) Sending the Whole Structure</vt:lpstr>
      <vt:lpstr>Passing entire structure:Example </vt:lpstr>
      <vt:lpstr>  Passing the Address of the Structure  (or) Passing Structures through Pointers</vt:lpstr>
      <vt:lpstr>  Passing Structures through Pointers :Example</vt:lpstr>
      <vt:lpstr>The typedef struct in C </vt:lpstr>
      <vt:lpstr>Example:</vt:lpstr>
      <vt:lpstr>  Nested Structure in C</vt:lpstr>
      <vt:lpstr>Example:</vt:lpstr>
      <vt:lpstr>Output :  Enter Employee Id : 101  Enter Employee Name : Ramesh  Enter Employee Salary : 50000  Enter Employee House No : 5678/A  Enter Employee City : Delhi  Enter Employee Pin Code : 110056  Details of Employees  Employee Id : 101  Employee Name : Ramesh   Employee Salary : 50000  Employee House No : 5678/A  Employee City : Delhi  Employee Pin Code : 110056  </vt:lpstr>
      <vt:lpstr>UNIONS</vt:lpstr>
      <vt:lpstr>UNIONS</vt:lpstr>
      <vt:lpstr> </vt:lpstr>
      <vt:lpstr>Definition of Union</vt:lpstr>
      <vt:lpstr>Union  declaration </vt:lpstr>
      <vt:lpstr>Accessing a Union Member in C </vt:lpstr>
      <vt:lpstr>#include &lt;stdio.h&gt;  union item  {   int a;   float b;   char ch;  };  int main( )  {   union item it;   it.a = 12; it.b = 20.2; it.ch = 'z';   printf(“a=%d\n", it.a);   printf(“b=%f\n", it.b);   printf(“ch=%c\n", it.ch);  return 0;  } </vt:lpstr>
      <vt:lpstr>  DIFFERENCE BETWEEN STRUCTURE AND UNION</vt:lpstr>
      <vt:lpstr>PowerPoint Presentation</vt:lpstr>
      <vt:lpstr>ENUMERATIONS </vt:lpstr>
      <vt:lpstr>Enumeration</vt:lpstr>
      <vt:lpstr>Declaring an Enumerated Type</vt:lpstr>
      <vt:lpstr>#include &lt;stdio.h&gt;  enum week {Sunday, Monday, Tuesday, Wednesday, Thursday,      Friday, Saturday};  int main()  {  // creating today variable of enum week type  enum week today;  today = Wednesday;  printf("Day :%d",today);  return 0;  }  </vt:lpstr>
      <vt:lpstr>Need Enumeration:</vt:lpstr>
      <vt:lpstr>1.enums can be declared in the local scope. </vt:lpstr>
      <vt:lpstr>2. enum names are automatically initialized by the   compiler.</vt:lpstr>
      <vt:lpstr>Interesting facts about initialization of enum.</vt:lpstr>
      <vt:lpstr>2. If we do not explicitly assign values to enum names, the compiler by default assigns values starting from 0. For example, in the following C program, sunday gets value 0, monday gets 1, and so on.</vt:lpstr>
      <vt:lpstr>3. We can assign values to some name in any order. All unassigned names get value as value of previous name plus one.</vt:lpstr>
      <vt:lpstr>4. The value assigned to enum names must be some integeral constant, i.e., the value must be in range from minimum possible integer value to maximum possible integer value.  5. All enum constants must be unique in their scope. For example, the following program fails in compilation. Example: int main()  {   enum point1 {x=34,y=2,z=0};  enum point2 {x=4,p=25,q=1};  return 0;  }    </vt:lpstr>
      <vt:lpstr>Where to use enum </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ravi pandala</dc:creator>
  <cp:lastModifiedBy>Windows User</cp:lastModifiedBy>
  <cp:revision>150</cp:revision>
  <dcterms:created xsi:type="dcterms:W3CDTF">2006-08-16T00:00:00Z</dcterms:created>
  <dcterms:modified xsi:type="dcterms:W3CDTF">2021-04-23T04:28:57Z</dcterms:modified>
</cp:coreProperties>
</file>