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22" r:id="rId2"/>
    <p:sldId id="523" r:id="rId3"/>
    <p:sldId id="467" r:id="rId4"/>
    <p:sldId id="468" r:id="rId5"/>
    <p:sldId id="469" r:id="rId6"/>
    <p:sldId id="470" r:id="rId7"/>
    <p:sldId id="471" r:id="rId8"/>
    <p:sldId id="472" r:id="rId9"/>
    <p:sldId id="526" r:id="rId10"/>
    <p:sldId id="524" r:id="rId11"/>
    <p:sldId id="525" r:id="rId12"/>
    <p:sldId id="531" r:id="rId13"/>
    <p:sldId id="527" r:id="rId14"/>
    <p:sldId id="528" r:id="rId15"/>
    <p:sldId id="529" r:id="rId16"/>
    <p:sldId id="530" r:id="rId17"/>
    <p:sldId id="534" r:id="rId18"/>
    <p:sldId id="532" r:id="rId19"/>
    <p:sldId id="533" r:id="rId20"/>
    <p:sldId id="537" r:id="rId21"/>
    <p:sldId id="535" r:id="rId22"/>
    <p:sldId id="536" r:id="rId23"/>
    <p:sldId id="541" r:id="rId24"/>
    <p:sldId id="538" r:id="rId25"/>
    <p:sldId id="539" r:id="rId26"/>
    <p:sldId id="540" r:id="rId27"/>
    <p:sldId id="473" r:id="rId28"/>
    <p:sldId id="474" r:id="rId29"/>
    <p:sldId id="479" r:id="rId30"/>
    <p:sldId id="542" r:id="rId31"/>
    <p:sldId id="543" r:id="rId32"/>
    <p:sldId id="544" r:id="rId33"/>
    <p:sldId id="555" r:id="rId34"/>
    <p:sldId id="545" r:id="rId35"/>
    <p:sldId id="489" r:id="rId36"/>
    <p:sldId id="548" r:id="rId37"/>
    <p:sldId id="549" r:id="rId38"/>
    <p:sldId id="550" r:id="rId39"/>
    <p:sldId id="551" r:id="rId40"/>
    <p:sldId id="552" r:id="rId41"/>
    <p:sldId id="553" r:id="rId42"/>
    <p:sldId id="554" r:id="rId43"/>
    <p:sldId id="546" r:id="rId44"/>
    <p:sldId id="490" r:id="rId45"/>
    <p:sldId id="491" r:id="rId46"/>
    <p:sldId id="492" r:id="rId47"/>
    <p:sldId id="493" r:id="rId48"/>
    <p:sldId id="547" r:id="rId49"/>
    <p:sldId id="494" r:id="rId50"/>
    <p:sldId id="504" r:id="rId51"/>
    <p:sldId id="505" r:id="rId52"/>
    <p:sldId id="506" r:id="rId53"/>
    <p:sldId id="507" r:id="rId54"/>
    <p:sldId id="556" r:id="rId55"/>
    <p:sldId id="508" r:id="rId56"/>
    <p:sldId id="509" r:id="rId57"/>
    <p:sldId id="557" r:id="rId58"/>
    <p:sldId id="510" r:id="rId59"/>
    <p:sldId id="511" r:id="rId60"/>
    <p:sldId id="512" r:id="rId61"/>
    <p:sldId id="513" r:id="rId62"/>
    <p:sldId id="514" r:id="rId63"/>
    <p:sldId id="515" r:id="rId64"/>
    <p:sldId id="558" r:id="rId65"/>
    <p:sldId id="559" r:id="rId66"/>
    <p:sldId id="560" r:id="rId67"/>
    <p:sldId id="561" r:id="rId68"/>
    <p:sldId id="567" r:id="rId69"/>
    <p:sldId id="571" r:id="rId70"/>
    <p:sldId id="574" r:id="rId71"/>
    <p:sldId id="569" r:id="rId72"/>
    <p:sldId id="570" r:id="rId73"/>
    <p:sldId id="573" r:id="rId74"/>
    <p:sldId id="572" r:id="rId75"/>
    <p:sldId id="576" r:id="rId76"/>
    <p:sldId id="575" r:id="rId77"/>
    <p:sldId id="562" r:id="rId78"/>
    <p:sldId id="516" r:id="rId79"/>
    <p:sldId id="517" r:id="rId80"/>
    <p:sldId id="518" r:id="rId81"/>
    <p:sldId id="519" r:id="rId82"/>
    <p:sldId id="520" r:id="rId83"/>
    <p:sldId id="521" r:id="rId84"/>
    <p:sldId id="563" r:id="rId85"/>
    <p:sldId id="566" r:id="rId86"/>
    <p:sldId id="577" r:id="rId87"/>
    <p:sldId id="578" r:id="rId88"/>
    <p:sldId id="565" r:id="rId89"/>
    <p:sldId id="317" r:id="rId90"/>
    <p:sldId id="320" r:id="rId91"/>
    <p:sldId id="319" r:id="rId92"/>
    <p:sldId id="326" r:id="rId93"/>
    <p:sldId id="321" r:id="rId94"/>
    <p:sldId id="328" r:id="rId95"/>
    <p:sldId id="322" r:id="rId96"/>
    <p:sldId id="324" r:id="rId97"/>
    <p:sldId id="325" r:id="rId98"/>
    <p:sldId id="329" r:id="rId99"/>
    <p:sldId id="333" r:id="rId100"/>
    <p:sldId id="335" r:id="rId101"/>
    <p:sldId id="338" r:id="rId102"/>
    <p:sldId id="336" r:id="rId103"/>
    <p:sldId id="341" r:id="rId104"/>
    <p:sldId id="337" r:id="rId105"/>
    <p:sldId id="331" r:id="rId106"/>
    <p:sldId id="342" r:id="rId107"/>
    <p:sldId id="346" r:id="rId108"/>
    <p:sldId id="343" r:id="rId109"/>
    <p:sldId id="347" r:id="rId110"/>
    <p:sldId id="348" r:id="rId111"/>
    <p:sldId id="349" r:id="rId112"/>
    <p:sldId id="351" r:id="rId113"/>
    <p:sldId id="352" r:id="rId114"/>
    <p:sldId id="340" r:id="rId115"/>
    <p:sldId id="344" r:id="rId116"/>
    <p:sldId id="350" r:id="rId117"/>
    <p:sldId id="353" r:id="rId118"/>
    <p:sldId id="339" r:id="rId119"/>
    <p:sldId id="345" r:id="rId120"/>
    <p:sldId id="354" r:id="rId121"/>
    <p:sldId id="355" r:id="rId122"/>
    <p:sldId id="356" r:id="rId123"/>
    <p:sldId id="357" r:id="rId124"/>
    <p:sldId id="358" r:id="rId125"/>
    <p:sldId id="359" r:id="rId126"/>
    <p:sldId id="579" r:id="rId127"/>
    <p:sldId id="580" r:id="rId128"/>
    <p:sldId id="581" r:id="rId129"/>
    <p:sldId id="582" r:id="rId130"/>
    <p:sldId id="583" r:id="rId131"/>
    <p:sldId id="584" r:id="rId132"/>
    <p:sldId id="585" r:id="rId133"/>
    <p:sldId id="360" r:id="rId134"/>
    <p:sldId id="361" r:id="rId135"/>
    <p:sldId id="362" r:id="rId136"/>
    <p:sldId id="363" r:id="rId137"/>
    <p:sldId id="364" r:id="rId138"/>
    <p:sldId id="365" r:id="rId139"/>
    <p:sldId id="366" r:id="rId140"/>
    <p:sldId id="382" r:id="rId141"/>
    <p:sldId id="383" r:id="rId142"/>
    <p:sldId id="384" r:id="rId143"/>
    <p:sldId id="385" r:id="rId144"/>
    <p:sldId id="400" r:id="rId145"/>
    <p:sldId id="601" r:id="rId146"/>
    <p:sldId id="586" r:id="rId147"/>
    <p:sldId id="587" r:id="rId148"/>
    <p:sldId id="588" r:id="rId149"/>
    <p:sldId id="589" r:id="rId150"/>
    <p:sldId id="590" r:id="rId151"/>
    <p:sldId id="591" r:id="rId152"/>
    <p:sldId id="592" r:id="rId153"/>
    <p:sldId id="593" r:id="rId154"/>
    <p:sldId id="594" r:id="rId155"/>
    <p:sldId id="595" r:id="rId156"/>
    <p:sldId id="596" r:id="rId157"/>
    <p:sldId id="597" r:id="rId158"/>
    <p:sldId id="598" r:id="rId159"/>
    <p:sldId id="599" r:id="rId160"/>
    <p:sldId id="600" r:id="rId1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5C5C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99156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34820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61223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224094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397960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5747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387475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80924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33517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31528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F0CEF-B60D-4244-86D3-1AFB83E585F9}" type="datetimeFigureOut">
              <a:rPr lang="en-IN" smtClean="0"/>
              <a:pPr/>
              <a:t>11-03-2021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215470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F0CEF-B60D-4244-86D3-1AFB83E585F9}" type="datetimeFigureOut">
              <a:rPr lang="en-IN" smtClean="0"/>
              <a:pPr/>
              <a:t>11-03-2021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667D5-11E3-4043-82DF-FFE926124F86}" type="slidenum">
              <a:rPr lang="en-IN" smtClean="0"/>
              <a:pPr/>
              <a:t>‹#›</a:t>
            </a:fld>
            <a:endParaRPr lang="en-IN"/>
          </a:p>
        </p:txBody>
      </p:sp>
    </p:spTree>
    <p:extLst>
      <p:ext uri="{BB962C8B-B14F-4D97-AF65-F5344CB8AC3E}">
        <p14:creationId xmlns:p14="http://schemas.microsoft.com/office/powerpoint/2010/main" xmlns="" val="1299635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hyperlink" Target="https://www.geeksforgeeks.org/loops-in-c-and-cpp/"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beginnersbook.com/2014/01/c-tutorial-for-beginners-with-examples/"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format-specifiers-in-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format-specifiers-in-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solidFill>
                  <a:srgbClr val="FF0000"/>
                </a:solidFill>
              </a:rPr>
              <a:t>20ES1103 Programming for Problem </a:t>
            </a:r>
            <a:r>
              <a:rPr lang="en-IN" b="1" dirty="0" smtClean="0">
                <a:solidFill>
                  <a:srgbClr val="FF0000"/>
                </a:solidFill>
              </a:rPr>
              <a:t>Solving</a:t>
            </a:r>
            <a:br>
              <a:rPr lang="en-IN" b="1" dirty="0" smtClean="0">
                <a:solidFill>
                  <a:srgbClr val="FF0000"/>
                </a:solidFill>
              </a:rPr>
            </a:br>
            <a:endParaRPr lang="en-IN" b="1" dirty="0">
              <a:solidFill>
                <a:srgbClr val="FF0000"/>
              </a:solidFill>
            </a:endParaRPr>
          </a:p>
        </p:txBody>
      </p:sp>
      <p:sp>
        <p:nvSpPr>
          <p:cNvPr id="3" name="Subtitle 2"/>
          <p:cNvSpPr>
            <a:spLocks noGrp="1"/>
          </p:cNvSpPr>
          <p:nvPr>
            <p:ph type="subTitle" idx="1"/>
          </p:nvPr>
        </p:nvSpPr>
        <p:spPr/>
        <p:txBody>
          <a:bodyPr>
            <a:normAutofit/>
          </a:bodyPr>
          <a:lstStyle/>
          <a:p>
            <a:r>
              <a:rPr lang="en-IN" sz="4000" dirty="0">
                <a:solidFill>
                  <a:schemeClr val="accent1">
                    <a:lumMod val="50000"/>
                  </a:schemeClr>
                </a:solidFill>
                <a:latin typeface="Adobe Caslon Pro Bold" panose="0205070206050A020403" pitchFamily="18" charset="0"/>
              </a:rPr>
              <a:t>UNIT II</a:t>
            </a:r>
          </a:p>
        </p:txBody>
      </p:sp>
    </p:spTree>
    <p:extLst>
      <p:ext uri="{BB962C8B-B14F-4D97-AF65-F5344CB8AC3E}">
        <p14:creationId xmlns:p14="http://schemas.microsoft.com/office/powerpoint/2010/main" xmlns="" val="64624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49"/>
          </a:xfrm>
        </p:spPr>
        <p:txBody>
          <a:bodyPr>
            <a:normAutofit fontScale="90000"/>
          </a:bodyPr>
          <a:lstStyle/>
          <a:p>
            <a:r>
              <a:rPr lang="en-IN" b="1" dirty="0" smtClean="0"/>
              <a:t>C Identifiers</a:t>
            </a:r>
            <a:endParaRPr lang="en-IN" b="1" dirty="0"/>
          </a:p>
        </p:txBody>
      </p:sp>
      <p:sp>
        <p:nvSpPr>
          <p:cNvPr id="3" name="Content Placeholder 2"/>
          <p:cNvSpPr>
            <a:spLocks noGrp="1"/>
          </p:cNvSpPr>
          <p:nvPr>
            <p:ph idx="1"/>
          </p:nvPr>
        </p:nvSpPr>
        <p:spPr>
          <a:xfrm>
            <a:off x="838200" y="1228725"/>
            <a:ext cx="10515600" cy="4948238"/>
          </a:xfrm>
        </p:spPr>
        <p:txBody>
          <a:bodyPr>
            <a:normAutofit lnSpcReduction="10000"/>
          </a:bodyPr>
          <a:lstStyle/>
          <a:p>
            <a:pPr algn="just"/>
            <a:r>
              <a:rPr lang="en-IN" dirty="0" smtClean="0"/>
              <a:t>Identifier refers to name given to entities such as variables, functions, structures etc.</a:t>
            </a:r>
          </a:p>
          <a:p>
            <a:pPr algn="just"/>
            <a:endParaRPr lang="en-IN" dirty="0" smtClean="0"/>
          </a:p>
          <a:p>
            <a:pPr algn="just"/>
            <a:r>
              <a:rPr lang="en-IN" dirty="0" smtClean="0"/>
              <a:t>Identifiers must be unique. They are created to give a unique name to an entity to identify it during the execution of the program. For example:</a:t>
            </a:r>
          </a:p>
          <a:p>
            <a:pPr lvl="6" algn="just">
              <a:buFont typeface="Wingdings" panose="05000000000000000000" pitchFamily="2" charset="2"/>
              <a:buChar char="q"/>
            </a:pPr>
            <a:r>
              <a:rPr lang="en-IN" sz="2400" dirty="0" err="1" smtClean="0"/>
              <a:t>int</a:t>
            </a:r>
            <a:r>
              <a:rPr lang="en-IN" sz="2400" dirty="0" smtClean="0"/>
              <a:t> money;</a:t>
            </a:r>
          </a:p>
          <a:p>
            <a:pPr lvl="6" algn="just">
              <a:buFont typeface="Wingdings" panose="05000000000000000000" pitchFamily="2" charset="2"/>
              <a:buChar char="q"/>
            </a:pPr>
            <a:r>
              <a:rPr lang="en-IN" sz="2400" dirty="0" smtClean="0"/>
              <a:t>double </a:t>
            </a:r>
            <a:r>
              <a:rPr lang="en-IN" sz="2400" dirty="0" err="1" smtClean="0"/>
              <a:t>accountBalance</a:t>
            </a:r>
            <a:r>
              <a:rPr lang="en-IN" sz="2400" dirty="0" smtClean="0"/>
              <a:t>;</a:t>
            </a:r>
          </a:p>
          <a:p>
            <a:pPr algn="just"/>
            <a:r>
              <a:rPr lang="en-IN" dirty="0" smtClean="0">
                <a:solidFill>
                  <a:srgbClr val="FF0000"/>
                </a:solidFill>
              </a:rPr>
              <a:t>Here, money and </a:t>
            </a:r>
            <a:r>
              <a:rPr lang="en-IN" dirty="0" err="1" smtClean="0">
                <a:solidFill>
                  <a:srgbClr val="FF0000"/>
                </a:solidFill>
              </a:rPr>
              <a:t>accountBalance</a:t>
            </a:r>
            <a:r>
              <a:rPr lang="en-IN" dirty="0" smtClean="0">
                <a:solidFill>
                  <a:srgbClr val="FF0000"/>
                </a:solidFill>
              </a:rPr>
              <a:t> are identifiers.</a:t>
            </a:r>
          </a:p>
          <a:p>
            <a:pPr algn="just"/>
            <a:endParaRPr lang="en-IN" dirty="0" smtClean="0"/>
          </a:p>
          <a:p>
            <a:pPr algn="just"/>
            <a:r>
              <a:rPr lang="en-IN" dirty="0" smtClean="0"/>
              <a:t>Also remember, identifier names must be different from keywords. You cannot use </a:t>
            </a:r>
            <a:r>
              <a:rPr lang="en-IN" dirty="0" err="1" smtClean="0"/>
              <a:t>int</a:t>
            </a:r>
            <a:r>
              <a:rPr lang="en-IN" dirty="0" smtClean="0"/>
              <a:t> as an identifier because </a:t>
            </a:r>
            <a:r>
              <a:rPr lang="en-IN" dirty="0" err="1" smtClean="0"/>
              <a:t>int</a:t>
            </a:r>
            <a:r>
              <a:rPr lang="en-IN" dirty="0" smtClean="0"/>
              <a:t> is a keyword.</a:t>
            </a:r>
          </a:p>
          <a:p>
            <a:pPr algn="just"/>
            <a:endParaRPr lang="en-IN" dirty="0" smtClean="0"/>
          </a:p>
          <a:p>
            <a:pPr algn="just"/>
            <a:endParaRPr lang="en-IN" dirty="0"/>
          </a:p>
        </p:txBody>
      </p:sp>
    </p:spTree>
    <p:extLst>
      <p:ext uri="{BB962C8B-B14F-4D97-AF65-F5344CB8AC3E}">
        <p14:creationId xmlns:p14="http://schemas.microsoft.com/office/powerpoint/2010/main" xmlns="" val="22066567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42900"/>
            <a:ext cx="11020425" cy="5834063"/>
          </a:xfrm>
        </p:spPr>
        <p:txBody>
          <a:bodyPr>
            <a:normAutofit fontScale="77500" lnSpcReduction="20000"/>
          </a:bodyPr>
          <a:lstStyle/>
          <a:p>
            <a:pPr marL="0" lvl="0" indent="0" eaLnBrk="0" fontAlgn="base" hangingPunct="0">
              <a:lnSpc>
                <a:spcPct val="100000"/>
              </a:lnSpc>
              <a:spcBef>
                <a:spcPct val="0"/>
              </a:spcBef>
              <a:spcAft>
                <a:spcPct val="0"/>
              </a:spcAft>
              <a:buNone/>
            </a:pPr>
            <a:r>
              <a:rPr lang="en-US" altLang="en-US" dirty="0">
                <a:solidFill>
                  <a:srgbClr val="808080"/>
                </a:solidFill>
                <a:latin typeface="Consolas" panose="020B0609020204030204" pitchFamily="49" charset="0"/>
                <a:cs typeface="Consolas" panose="020B0609020204030204" pitchFamily="49" charset="0"/>
              </a:rPr>
              <a:t>#include&lt;</a:t>
            </a:r>
            <a:r>
              <a:rPr lang="en-US" altLang="en-US" dirty="0" err="1">
                <a:solidFill>
                  <a:srgbClr val="808080"/>
                </a:solidFill>
                <a:latin typeface="Consolas" panose="020B0609020204030204" pitchFamily="49" charset="0"/>
                <a:cs typeface="Consolas" panose="020B0609020204030204" pitchFamily="49" charset="0"/>
              </a:rPr>
              <a:t>stdio.h</a:t>
            </a:r>
            <a:r>
              <a:rPr lang="en-US" altLang="en-US" dirty="0">
                <a:solidFill>
                  <a:srgbClr val="808080"/>
                </a:solidFill>
                <a:latin typeface="Consolas" panose="020B0609020204030204" pitchFamily="49" charset="0"/>
                <a:cs typeface="Consolas" panose="020B0609020204030204" pitchFamily="49" charset="0"/>
              </a:rPr>
              <a:t>&gt;</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808080"/>
                </a:solidFill>
                <a:latin typeface="Consolas" panose="020B0609020204030204" pitchFamily="49" charset="0"/>
                <a:cs typeface="Consolas" panose="020B0609020204030204" pitchFamily="49" charset="0"/>
              </a:rPr>
              <a:t>#include&lt;</a:t>
            </a:r>
            <a:r>
              <a:rPr lang="en-US" altLang="en-US" dirty="0" err="1">
                <a:solidFill>
                  <a:srgbClr val="808080"/>
                </a:solidFill>
                <a:latin typeface="Consolas" panose="020B0609020204030204" pitchFamily="49" charset="0"/>
                <a:cs typeface="Consolas" panose="020B0609020204030204" pitchFamily="49" charset="0"/>
              </a:rPr>
              <a:t>conio.h</a:t>
            </a:r>
            <a:r>
              <a:rPr lang="en-US" altLang="en-US" dirty="0">
                <a:solidFill>
                  <a:srgbClr val="808080"/>
                </a:solidFill>
                <a:latin typeface="Consolas" panose="020B0609020204030204" pitchFamily="49" charset="0"/>
                <a:cs typeface="Consolas" panose="020B0609020204030204" pitchFamily="49" charset="0"/>
              </a:rPr>
              <a:t>&gt;</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main()</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err="1">
                <a:solidFill>
                  <a:srgbClr val="808080"/>
                </a:solidFill>
                <a:latin typeface="Consolas" panose="020B0609020204030204" pitchFamily="49" charset="0"/>
                <a:cs typeface="Consolas" panose="020B0609020204030204" pitchFamily="49" charset="0"/>
              </a:rPr>
              <a:t>int</a:t>
            </a:r>
            <a:r>
              <a:rPr lang="en-US" altLang="en-US" sz="4000"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f1=0,f2=1,f3,i=3,len</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err="1">
                <a:solidFill>
                  <a:srgbClr val="FF1493"/>
                </a:solidFill>
                <a:latin typeface="Consolas" panose="020B0609020204030204" pitchFamily="49" charset="0"/>
                <a:cs typeface="Consolas" panose="020B0609020204030204" pitchFamily="49" charset="0"/>
              </a:rPr>
              <a:t>printf</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"enter length of the  </a:t>
            </a:r>
            <a:r>
              <a:rPr lang="en-US" altLang="en-US" dirty="0" err="1">
                <a:solidFill>
                  <a:srgbClr val="0000FF"/>
                </a:solidFill>
                <a:latin typeface="Consolas" panose="020B0609020204030204" pitchFamily="49" charset="0"/>
                <a:cs typeface="Consolas" panose="020B0609020204030204" pitchFamily="49" charset="0"/>
              </a:rPr>
              <a:t>fibonacci</a:t>
            </a:r>
            <a:r>
              <a:rPr lang="en-US" altLang="en-US" dirty="0">
                <a:solidFill>
                  <a:srgbClr val="0000FF"/>
                </a:solidFill>
                <a:latin typeface="Consolas" panose="020B0609020204030204" pitchFamily="49" charset="0"/>
                <a:cs typeface="Consolas" panose="020B0609020204030204" pitchFamily="49" charset="0"/>
              </a:rPr>
              <a:t> series:"</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err="1">
                <a:solidFill>
                  <a:srgbClr val="FF1493"/>
                </a:solidFill>
                <a:latin typeface="Consolas" panose="020B0609020204030204" pitchFamily="49" charset="0"/>
                <a:cs typeface="Consolas" panose="020B0609020204030204" pitchFamily="49" charset="0"/>
              </a:rPr>
              <a:t>scanf</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"%d"</a:t>
            </a:r>
            <a:r>
              <a:rPr lang="en-US" altLang="en-US" dirty="0">
                <a:solidFill>
                  <a:srgbClr val="000000"/>
                </a:solidFill>
                <a:latin typeface="Consolas" panose="020B0609020204030204" pitchFamily="49" charset="0"/>
                <a:cs typeface="Consolas" panose="020B0609020204030204" pitchFamily="49" charset="0"/>
              </a:rPr>
              <a:t>,&amp;</a:t>
            </a:r>
            <a:r>
              <a:rPr lang="en-US" altLang="en-US" dirty="0" err="1">
                <a:solidFill>
                  <a:srgbClr val="000000"/>
                </a:solidFill>
                <a:latin typeface="Consolas" panose="020B0609020204030204" pitchFamily="49" charset="0"/>
                <a:cs typeface="Consolas" panose="020B0609020204030204" pitchFamily="49" charset="0"/>
              </a:rPr>
              <a:t>len</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err="1">
                <a:solidFill>
                  <a:srgbClr val="FF1493"/>
                </a:solidFill>
                <a:latin typeface="Consolas" panose="020B0609020204030204" pitchFamily="49" charset="0"/>
                <a:cs typeface="Consolas" panose="020B0609020204030204" pitchFamily="49" charset="0"/>
              </a:rPr>
              <a:t>printf</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"%d\t%d"</a:t>
            </a:r>
            <a:r>
              <a:rPr lang="en-US" altLang="en-US" dirty="0">
                <a:solidFill>
                  <a:srgbClr val="000000"/>
                </a:solidFill>
                <a:latin typeface="Consolas" panose="020B0609020204030204" pitchFamily="49" charset="0"/>
                <a:cs typeface="Consolas" panose="020B0609020204030204" pitchFamily="49" charset="0"/>
              </a:rPr>
              <a:t>,f1,f2); </a:t>
            </a:r>
            <a:r>
              <a:rPr lang="en-US" altLang="en-US" dirty="0">
                <a:solidFill>
                  <a:srgbClr val="008200"/>
                </a:solidFill>
                <a:latin typeface="Consolas" panose="020B0609020204030204" pitchFamily="49" charset="0"/>
                <a:cs typeface="Consolas" panose="020B0609020204030204" pitchFamily="49" charset="0"/>
              </a:rPr>
              <a:t>// It prints the starting two values</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6699"/>
                </a:solidFill>
                <a:latin typeface="Consolas" panose="020B0609020204030204" pitchFamily="49" charset="0"/>
                <a:cs typeface="Consolas" panose="020B0609020204030204" pitchFamily="49" charset="0"/>
              </a:rPr>
              <a:t>while</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&lt;=</a:t>
            </a:r>
            <a:r>
              <a:rPr lang="en-US" altLang="en-US" dirty="0" err="1">
                <a:solidFill>
                  <a:srgbClr val="000000"/>
                </a:solidFill>
                <a:latin typeface="Consolas" panose="020B0609020204030204" pitchFamily="49" charset="0"/>
                <a:cs typeface="Consolas" panose="020B0609020204030204" pitchFamily="49" charset="0"/>
              </a:rPr>
              <a:t>len</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8200"/>
                </a:solidFill>
                <a:latin typeface="Consolas" panose="020B0609020204030204" pitchFamily="49" charset="0"/>
                <a:cs typeface="Consolas" panose="020B0609020204030204" pitchFamily="49" charset="0"/>
              </a:rPr>
              <a:t>// checks the condition</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f3=f1+f2;   </a:t>
            </a:r>
            <a:r>
              <a:rPr lang="en-US" altLang="en-US" dirty="0" smtClean="0">
                <a:solidFill>
                  <a:srgbClr val="008200"/>
                </a:solidFill>
                <a:latin typeface="Consolas" panose="020B0609020204030204" pitchFamily="49" charset="0"/>
                <a:cs typeface="Consolas" panose="020B0609020204030204" pitchFamily="49" charset="0"/>
              </a:rPr>
              <a:t>// </a:t>
            </a:r>
            <a:r>
              <a:rPr lang="en-US" altLang="en-US" dirty="0">
                <a:solidFill>
                  <a:srgbClr val="008200"/>
                </a:solidFill>
                <a:latin typeface="Consolas" panose="020B0609020204030204" pitchFamily="49" charset="0"/>
                <a:cs typeface="Consolas" panose="020B0609020204030204" pitchFamily="49" charset="0"/>
              </a:rPr>
              <a:t>performs add operation on previous two  values</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err="1">
                <a:solidFill>
                  <a:srgbClr val="FF1493"/>
                </a:solidFill>
                <a:latin typeface="Consolas" panose="020B0609020204030204" pitchFamily="49" charset="0"/>
                <a:cs typeface="Consolas" panose="020B0609020204030204" pitchFamily="49" charset="0"/>
              </a:rPr>
              <a:t>printf</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"\t%d"</a:t>
            </a:r>
            <a:r>
              <a:rPr lang="en-US" altLang="en-US" dirty="0">
                <a:solidFill>
                  <a:srgbClr val="000000"/>
                </a:solidFill>
                <a:latin typeface="Consolas" panose="020B0609020204030204" pitchFamily="49" charset="0"/>
                <a:cs typeface="Consolas" panose="020B0609020204030204" pitchFamily="49" charset="0"/>
              </a:rPr>
              <a:t>,f3); </a:t>
            </a:r>
            <a:r>
              <a:rPr lang="en-US" altLang="en-US" sz="2600" b="1" dirty="0" smtClean="0">
                <a:solidFill>
                  <a:srgbClr val="008200"/>
                </a:solidFill>
                <a:latin typeface="Consolas" panose="020B0609020204030204" pitchFamily="49" charset="0"/>
                <a:cs typeface="Consolas" panose="020B0609020204030204" pitchFamily="49" charset="0"/>
              </a:rPr>
              <a:t>// </a:t>
            </a:r>
            <a:r>
              <a:rPr lang="en-US" altLang="en-US" sz="2600" b="1" dirty="0">
                <a:solidFill>
                  <a:srgbClr val="008200"/>
                </a:solidFill>
                <a:latin typeface="Consolas" panose="020B0609020204030204" pitchFamily="49" charset="0"/>
                <a:cs typeface="Consolas" panose="020B0609020204030204" pitchFamily="49" charset="0"/>
              </a:rPr>
              <a:t>It prints from third value to given length</a:t>
            </a:r>
            <a:endParaRPr lang="en-US" altLang="en-US" sz="3100" b="1"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f1=f2;</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f2=f3;</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=i+1;                  </a:t>
            </a:r>
            <a:r>
              <a:rPr lang="en-US" altLang="en-US" dirty="0">
                <a:solidFill>
                  <a:srgbClr val="008200"/>
                </a:solidFill>
                <a:latin typeface="Consolas" panose="020B0609020204030204" pitchFamily="49" charset="0"/>
                <a:cs typeface="Consolas" panose="020B0609020204030204" pitchFamily="49" charset="0"/>
              </a:rPr>
              <a:t>// incrementing the </a:t>
            </a:r>
            <a:r>
              <a:rPr lang="en-US" altLang="en-US" dirty="0" err="1">
                <a:solidFill>
                  <a:srgbClr val="008200"/>
                </a:solidFill>
                <a:latin typeface="Consolas" panose="020B0609020204030204" pitchFamily="49" charset="0"/>
                <a:cs typeface="Consolas" panose="020B0609020204030204" pitchFamily="49" charset="0"/>
              </a:rPr>
              <a:t>i</a:t>
            </a:r>
            <a:r>
              <a:rPr lang="en-US" altLang="en-US" dirty="0">
                <a:solidFill>
                  <a:srgbClr val="008200"/>
                </a:solidFill>
                <a:latin typeface="Consolas" panose="020B0609020204030204" pitchFamily="49" charset="0"/>
                <a:cs typeface="Consolas" panose="020B0609020204030204" pitchFamily="49" charset="0"/>
              </a:rPr>
              <a:t> value by 1</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getch</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xmlns="" val="18095847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IN" sz="2800" b="1" dirty="0"/>
              <a:t> C program is used to display the multiplication table of a given number</a:t>
            </a:r>
          </a:p>
        </p:txBody>
      </p:sp>
      <p:sp>
        <p:nvSpPr>
          <p:cNvPr id="3" name="Content Placeholder 2"/>
          <p:cNvSpPr>
            <a:spLocks noGrp="1"/>
          </p:cNvSpPr>
          <p:nvPr>
            <p:ph idx="1"/>
          </p:nvPr>
        </p:nvSpPr>
        <p:spPr>
          <a:xfrm>
            <a:off x="838200" y="1143000"/>
            <a:ext cx="10515600" cy="5033963"/>
          </a:xfrm>
        </p:spPr>
        <p:txBody>
          <a:bodyPr>
            <a:noAutofit/>
          </a:bodyPr>
          <a:lstStyle/>
          <a:p>
            <a:pPr marL="0" indent="0">
              <a:lnSpc>
                <a:spcPct val="100000"/>
              </a:lnSpc>
              <a:spcBef>
                <a:spcPts val="0"/>
              </a:spcBef>
              <a:buNone/>
            </a:pPr>
            <a:r>
              <a:rPr lang="en-IN" sz="2000" dirty="0">
                <a:latin typeface="Cambria" panose="02040503050406030204" pitchFamily="18" charset="0"/>
              </a:rPr>
              <a:t>#</a:t>
            </a:r>
            <a:r>
              <a:rPr lang="en-IN" sz="2400" dirty="0">
                <a:latin typeface="Cambria" panose="02040503050406030204" pitchFamily="18" charset="0"/>
              </a:rPr>
              <a:t>include &lt;stdio.h</a:t>
            </a:r>
            <a:r>
              <a:rPr lang="en-IN" sz="2400" dirty="0" smtClean="0">
                <a:latin typeface="Cambria" panose="02040503050406030204" pitchFamily="18" charset="0"/>
              </a:rPr>
              <a:t>&gt;</a:t>
            </a:r>
            <a:endParaRPr lang="en-IN" sz="2400" dirty="0">
              <a:latin typeface="Cambria" panose="02040503050406030204" pitchFamily="18" charset="0"/>
            </a:endParaRPr>
          </a:p>
          <a:p>
            <a:pPr marL="0" indent="0">
              <a:lnSpc>
                <a:spcPct val="100000"/>
              </a:lnSpc>
              <a:spcBef>
                <a:spcPts val="0"/>
              </a:spcBef>
              <a:buNone/>
            </a:pPr>
            <a:r>
              <a:rPr lang="en-IN" sz="2400" dirty="0">
                <a:latin typeface="Cambria" panose="02040503050406030204" pitchFamily="18" charset="0"/>
              </a:rPr>
              <a:t>void main() </a:t>
            </a:r>
            <a:endParaRPr lang="en-IN" sz="2400" dirty="0" smtClean="0">
              <a:latin typeface="Cambria" panose="02040503050406030204" pitchFamily="18" charset="0"/>
            </a:endParaRPr>
          </a:p>
          <a:p>
            <a:pPr marL="0" indent="0">
              <a:lnSpc>
                <a:spcPct val="100000"/>
              </a:lnSpc>
              <a:spcBef>
                <a:spcPts val="0"/>
              </a:spcBef>
              <a:buNone/>
            </a:pPr>
            <a:r>
              <a:rPr lang="en-IN" sz="2400" dirty="0" smtClean="0">
                <a:latin typeface="Cambria" panose="02040503050406030204" pitchFamily="18" charset="0"/>
              </a:rPr>
              <a:t>{</a:t>
            </a:r>
            <a:endParaRPr lang="en-IN" sz="2400" dirty="0">
              <a:latin typeface="Cambria" panose="02040503050406030204" pitchFamily="18" charset="0"/>
            </a:endParaRPr>
          </a:p>
          <a:p>
            <a:pPr marL="0" indent="0">
              <a:lnSpc>
                <a:spcPct val="100000"/>
              </a:lnSpc>
              <a:spcBef>
                <a:spcPts val="0"/>
              </a:spcBef>
              <a:buNone/>
            </a:pPr>
            <a:r>
              <a:rPr lang="en-IN" sz="2400" dirty="0">
                <a:latin typeface="Cambria" panose="02040503050406030204" pitchFamily="18" charset="0"/>
              </a:rPr>
              <a:t>    int </a:t>
            </a:r>
            <a:r>
              <a:rPr lang="en-IN" sz="2400" dirty="0" err="1">
                <a:latin typeface="Cambria" panose="02040503050406030204" pitchFamily="18" charset="0"/>
              </a:rPr>
              <a:t>num</a:t>
            </a:r>
            <a:r>
              <a:rPr lang="en-IN" sz="2400" dirty="0">
                <a:latin typeface="Cambria" panose="02040503050406030204" pitchFamily="18" charset="0"/>
              </a:rPr>
              <a:t>, </a:t>
            </a:r>
            <a:r>
              <a:rPr lang="en-IN" sz="2400" dirty="0" err="1">
                <a:latin typeface="Cambria" panose="02040503050406030204" pitchFamily="18" charset="0"/>
              </a:rPr>
              <a:t>i</a:t>
            </a:r>
            <a:r>
              <a:rPr lang="en-IN" sz="2400" dirty="0">
                <a:latin typeface="Cambria" panose="02040503050406030204" pitchFamily="18" charset="0"/>
              </a:rPr>
              <a:t> = 1;</a:t>
            </a:r>
          </a:p>
          <a:p>
            <a:pPr marL="0" indent="0">
              <a:lnSpc>
                <a:spcPct val="100000"/>
              </a:lnSpc>
              <a:spcBef>
                <a:spcPts val="0"/>
              </a:spcBef>
              <a:buNone/>
            </a:pPr>
            <a:r>
              <a:rPr lang="en-IN" sz="2400" dirty="0">
                <a:latin typeface="Cambria" panose="02040503050406030204" pitchFamily="18" charset="0"/>
              </a:rPr>
              <a:t>    printf</a:t>
            </a:r>
            <a:r>
              <a:rPr lang="en-IN" sz="2400" dirty="0" smtClean="0">
                <a:latin typeface="Cambria" panose="02040503050406030204" pitchFamily="18" charset="0"/>
              </a:rPr>
              <a:t>(" </a:t>
            </a:r>
            <a:r>
              <a:rPr lang="en-IN" sz="2400" dirty="0">
                <a:latin typeface="Cambria" panose="02040503050406030204" pitchFamily="18" charset="0"/>
              </a:rPr>
              <a:t>Enter any Number:");</a:t>
            </a:r>
          </a:p>
          <a:p>
            <a:pPr marL="0" indent="0">
              <a:lnSpc>
                <a:spcPct val="100000"/>
              </a:lnSpc>
              <a:spcBef>
                <a:spcPts val="0"/>
              </a:spcBef>
              <a:buNone/>
            </a:pPr>
            <a:r>
              <a:rPr lang="en-IN" sz="2400" dirty="0">
                <a:latin typeface="Cambria" panose="02040503050406030204" pitchFamily="18" charset="0"/>
              </a:rPr>
              <a:t>    </a:t>
            </a:r>
            <a:r>
              <a:rPr lang="en-IN" sz="2400" dirty="0" err="1">
                <a:latin typeface="Cambria" panose="02040503050406030204" pitchFamily="18" charset="0"/>
              </a:rPr>
              <a:t>scanf</a:t>
            </a:r>
            <a:r>
              <a:rPr lang="en-IN" sz="2400" dirty="0">
                <a:latin typeface="Cambria" panose="02040503050406030204" pitchFamily="18" charset="0"/>
              </a:rPr>
              <a:t>("%d", &amp;</a:t>
            </a:r>
            <a:r>
              <a:rPr lang="en-IN" sz="2400" dirty="0" err="1">
                <a:latin typeface="Cambria" panose="02040503050406030204" pitchFamily="18" charset="0"/>
              </a:rPr>
              <a:t>num</a:t>
            </a:r>
            <a:r>
              <a:rPr lang="en-IN" sz="2400" dirty="0">
                <a:latin typeface="Cambria" panose="02040503050406030204" pitchFamily="18" charset="0"/>
              </a:rPr>
              <a:t>);</a:t>
            </a:r>
          </a:p>
          <a:p>
            <a:pPr marL="0" indent="0">
              <a:lnSpc>
                <a:spcPct val="100000"/>
              </a:lnSpc>
              <a:spcBef>
                <a:spcPts val="0"/>
              </a:spcBef>
              <a:buNone/>
            </a:pPr>
            <a:r>
              <a:rPr lang="en-IN" sz="2400" dirty="0">
                <a:latin typeface="Cambria" panose="02040503050406030204" pitchFamily="18" charset="0"/>
              </a:rPr>
              <a:t>    printf("Multiplication table of %d: ", </a:t>
            </a:r>
            <a:r>
              <a:rPr lang="en-IN" sz="2400" dirty="0" err="1">
                <a:latin typeface="Cambria" panose="02040503050406030204" pitchFamily="18" charset="0"/>
              </a:rPr>
              <a:t>num</a:t>
            </a:r>
            <a:r>
              <a:rPr lang="en-IN" sz="2400" dirty="0" smtClean="0">
                <a:latin typeface="Cambria" panose="02040503050406030204" pitchFamily="18" charset="0"/>
              </a:rPr>
              <a:t>);</a:t>
            </a:r>
            <a:endParaRPr lang="en-IN" sz="2400" dirty="0">
              <a:latin typeface="Cambria" panose="02040503050406030204" pitchFamily="18" charset="0"/>
            </a:endParaRPr>
          </a:p>
          <a:p>
            <a:pPr marL="0" indent="0">
              <a:lnSpc>
                <a:spcPct val="100000"/>
              </a:lnSpc>
              <a:spcBef>
                <a:spcPts val="0"/>
              </a:spcBef>
              <a:buNone/>
            </a:pPr>
            <a:r>
              <a:rPr lang="en-IN" sz="2400" dirty="0">
                <a:latin typeface="Cambria" panose="02040503050406030204" pitchFamily="18" charset="0"/>
              </a:rPr>
              <a:t>    while (</a:t>
            </a:r>
            <a:r>
              <a:rPr lang="en-IN" sz="2400" dirty="0" err="1">
                <a:latin typeface="Cambria" panose="02040503050406030204" pitchFamily="18" charset="0"/>
              </a:rPr>
              <a:t>i</a:t>
            </a:r>
            <a:r>
              <a:rPr lang="en-IN" sz="2400" dirty="0">
                <a:latin typeface="Cambria" panose="02040503050406030204" pitchFamily="18" charset="0"/>
              </a:rPr>
              <a:t> &lt;= 10) </a:t>
            </a:r>
            <a:endParaRPr lang="en-IN" sz="2400" dirty="0" smtClean="0">
              <a:latin typeface="Cambria" panose="02040503050406030204" pitchFamily="18" charset="0"/>
            </a:endParaRPr>
          </a:p>
          <a:p>
            <a:pPr marL="0" indent="0">
              <a:lnSpc>
                <a:spcPct val="100000"/>
              </a:lnSpc>
              <a:spcBef>
                <a:spcPts val="0"/>
              </a:spcBef>
              <a:buNone/>
            </a:pPr>
            <a:r>
              <a:rPr lang="en-IN" sz="2400" dirty="0" smtClean="0">
                <a:latin typeface="Cambria" panose="02040503050406030204" pitchFamily="18" charset="0"/>
              </a:rPr>
              <a:t>     {</a:t>
            </a:r>
            <a:endParaRPr lang="en-IN" sz="2400" dirty="0">
              <a:latin typeface="Cambria" panose="02040503050406030204" pitchFamily="18" charset="0"/>
            </a:endParaRPr>
          </a:p>
          <a:p>
            <a:pPr marL="0" indent="0">
              <a:lnSpc>
                <a:spcPct val="100000"/>
              </a:lnSpc>
              <a:spcBef>
                <a:spcPts val="0"/>
              </a:spcBef>
              <a:buNone/>
            </a:pPr>
            <a:r>
              <a:rPr lang="en-IN" sz="2400" dirty="0">
                <a:latin typeface="Cambria" panose="02040503050406030204" pitchFamily="18" charset="0"/>
              </a:rPr>
              <a:t>        printf</a:t>
            </a:r>
            <a:r>
              <a:rPr lang="en-IN" sz="2400" dirty="0" smtClean="0">
                <a:latin typeface="Cambria" panose="02040503050406030204" pitchFamily="18" charset="0"/>
              </a:rPr>
              <a:t>("%</a:t>
            </a:r>
            <a:r>
              <a:rPr lang="en-IN" sz="2400" dirty="0">
                <a:latin typeface="Cambria" panose="02040503050406030204" pitchFamily="18" charset="0"/>
              </a:rPr>
              <a:t>d </a:t>
            </a:r>
            <a:r>
              <a:rPr lang="en-IN" sz="2400" dirty="0" smtClean="0">
                <a:latin typeface="Cambria" panose="02040503050406030204" pitchFamily="18" charset="0"/>
              </a:rPr>
              <a:t>* </a:t>
            </a:r>
            <a:r>
              <a:rPr lang="en-IN" sz="2400" dirty="0">
                <a:latin typeface="Cambria" panose="02040503050406030204" pitchFamily="18" charset="0"/>
              </a:rPr>
              <a:t>%d = %d", </a:t>
            </a:r>
            <a:r>
              <a:rPr lang="en-IN" sz="2400" dirty="0" err="1">
                <a:latin typeface="Cambria" panose="02040503050406030204" pitchFamily="18" charset="0"/>
              </a:rPr>
              <a:t>num</a:t>
            </a:r>
            <a:r>
              <a:rPr lang="en-IN" sz="2400" dirty="0">
                <a:latin typeface="Cambria" panose="02040503050406030204" pitchFamily="18" charset="0"/>
              </a:rPr>
              <a:t>, </a:t>
            </a:r>
            <a:r>
              <a:rPr lang="en-IN" sz="2400" dirty="0" err="1">
                <a:latin typeface="Cambria" panose="02040503050406030204" pitchFamily="18" charset="0"/>
              </a:rPr>
              <a:t>i</a:t>
            </a:r>
            <a:r>
              <a:rPr lang="en-IN" sz="2400" dirty="0">
                <a:latin typeface="Cambria" panose="02040503050406030204" pitchFamily="18" charset="0"/>
              </a:rPr>
              <a:t>, </a:t>
            </a:r>
            <a:r>
              <a:rPr lang="en-IN" sz="2400" dirty="0" err="1">
                <a:latin typeface="Cambria" panose="02040503050406030204" pitchFamily="18" charset="0"/>
              </a:rPr>
              <a:t>num</a:t>
            </a:r>
            <a:r>
              <a:rPr lang="en-IN" sz="2400" dirty="0">
                <a:latin typeface="Cambria" panose="02040503050406030204" pitchFamily="18" charset="0"/>
              </a:rPr>
              <a:t> * </a:t>
            </a:r>
            <a:r>
              <a:rPr lang="en-IN" sz="2400" dirty="0" err="1">
                <a:latin typeface="Cambria" panose="02040503050406030204" pitchFamily="18" charset="0"/>
              </a:rPr>
              <a:t>i</a:t>
            </a:r>
            <a:r>
              <a:rPr lang="en-IN" sz="2400" dirty="0">
                <a:latin typeface="Cambria" panose="02040503050406030204" pitchFamily="18" charset="0"/>
              </a:rPr>
              <a:t>);</a:t>
            </a:r>
          </a:p>
          <a:p>
            <a:pPr marL="0" indent="0">
              <a:lnSpc>
                <a:spcPct val="100000"/>
              </a:lnSpc>
              <a:spcBef>
                <a:spcPts val="0"/>
              </a:spcBef>
              <a:buNone/>
            </a:pPr>
            <a:r>
              <a:rPr lang="en-IN" sz="2400" dirty="0">
                <a:latin typeface="Cambria" panose="02040503050406030204" pitchFamily="18" charset="0"/>
              </a:rPr>
              <a:t>        </a:t>
            </a:r>
            <a:r>
              <a:rPr lang="en-IN" sz="2400" dirty="0" err="1">
                <a:latin typeface="Cambria" panose="02040503050406030204" pitchFamily="18" charset="0"/>
              </a:rPr>
              <a:t>i</a:t>
            </a:r>
            <a:r>
              <a:rPr lang="en-IN" sz="2400" dirty="0">
                <a:latin typeface="Cambria" panose="02040503050406030204" pitchFamily="18" charset="0"/>
              </a:rPr>
              <a:t>++;</a:t>
            </a:r>
          </a:p>
          <a:p>
            <a:pPr marL="0" indent="0">
              <a:lnSpc>
                <a:spcPct val="100000"/>
              </a:lnSpc>
              <a:spcBef>
                <a:spcPts val="0"/>
              </a:spcBef>
              <a:buNone/>
            </a:pPr>
            <a:r>
              <a:rPr lang="en-IN" sz="2400" dirty="0">
                <a:latin typeface="Cambria" panose="02040503050406030204" pitchFamily="18" charset="0"/>
              </a:rPr>
              <a:t>    }</a:t>
            </a:r>
          </a:p>
          <a:p>
            <a:pPr marL="0" indent="0">
              <a:lnSpc>
                <a:spcPct val="100000"/>
              </a:lnSpc>
              <a:spcBef>
                <a:spcPts val="0"/>
              </a:spcBef>
              <a:buNone/>
            </a:pPr>
            <a:r>
              <a:rPr lang="en-IN" sz="2400" dirty="0">
                <a:latin typeface="Cambria" panose="02040503050406030204" pitchFamily="18" charset="0"/>
              </a:rPr>
              <a:t>    getch();</a:t>
            </a:r>
          </a:p>
          <a:p>
            <a:pPr marL="0" indent="0">
              <a:lnSpc>
                <a:spcPct val="100000"/>
              </a:lnSpc>
              <a:spcBef>
                <a:spcPts val="0"/>
              </a:spcBef>
              <a:buNone/>
            </a:pPr>
            <a:r>
              <a:rPr lang="en-IN" sz="2400" dirty="0">
                <a:latin typeface="Cambria" panose="02040503050406030204" pitchFamily="18" charset="0"/>
              </a:rPr>
              <a:t>}</a:t>
            </a:r>
          </a:p>
        </p:txBody>
      </p:sp>
    </p:spTree>
    <p:extLst>
      <p:ext uri="{BB962C8B-B14F-4D97-AF65-F5344CB8AC3E}">
        <p14:creationId xmlns:p14="http://schemas.microsoft.com/office/powerpoint/2010/main" xmlns="" val="259381997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438"/>
          </a:xfrm>
        </p:spPr>
        <p:txBody>
          <a:bodyPr/>
          <a:lstStyle/>
          <a:p>
            <a:r>
              <a:rPr lang="en-IN" b="1" dirty="0" smtClean="0"/>
              <a:t>do…while</a:t>
            </a:r>
            <a:endParaRPr lang="en-IN" b="1" dirty="0"/>
          </a:p>
        </p:txBody>
      </p:sp>
      <p:sp>
        <p:nvSpPr>
          <p:cNvPr id="3" name="Content Placeholder 2"/>
          <p:cNvSpPr>
            <a:spLocks noGrp="1"/>
          </p:cNvSpPr>
          <p:nvPr>
            <p:ph idx="1"/>
          </p:nvPr>
        </p:nvSpPr>
        <p:spPr>
          <a:xfrm>
            <a:off x="838200" y="1385888"/>
            <a:ext cx="10515600" cy="4791075"/>
          </a:xfrm>
        </p:spPr>
        <p:txBody>
          <a:bodyPr/>
          <a:lstStyle/>
          <a:p>
            <a:pPr marL="0" indent="0">
              <a:buNone/>
            </a:pPr>
            <a:r>
              <a:rPr lang="en-IN" dirty="0"/>
              <a:t>do</a:t>
            </a:r>
          </a:p>
          <a:p>
            <a:pPr marL="0" indent="0">
              <a:buNone/>
            </a:pPr>
            <a:r>
              <a:rPr lang="en-IN" dirty="0"/>
              <a:t>{</a:t>
            </a:r>
          </a:p>
          <a:p>
            <a:pPr marL="0" indent="0">
              <a:buNone/>
            </a:pPr>
            <a:r>
              <a:rPr lang="en-IN" dirty="0"/>
              <a:t>   // statements inside the body of the loop</a:t>
            </a:r>
          </a:p>
          <a:p>
            <a:pPr marL="0" indent="0">
              <a:buNone/>
            </a:pPr>
            <a:r>
              <a:rPr lang="en-IN" dirty="0"/>
              <a:t>}</a:t>
            </a:r>
          </a:p>
          <a:p>
            <a:pPr marL="0" indent="0">
              <a:buNone/>
            </a:pPr>
            <a:r>
              <a:rPr lang="en-IN" dirty="0"/>
              <a:t>while (</a:t>
            </a:r>
            <a:r>
              <a:rPr lang="en-IN" dirty="0" err="1"/>
              <a:t>testExpression</a:t>
            </a:r>
            <a:r>
              <a:rPr lang="en-IN" dirty="0"/>
              <a:t>);</a:t>
            </a:r>
          </a:p>
        </p:txBody>
      </p:sp>
      <p:pic>
        <p:nvPicPr>
          <p:cNvPr id="3074" name="Picture 2" descr="do while loop flowchart in C programmi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30852" y="1385888"/>
            <a:ext cx="4122948" cy="43132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7976387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313"/>
          </a:xfrm>
        </p:spPr>
        <p:txBody>
          <a:bodyPr>
            <a:normAutofit/>
          </a:bodyPr>
          <a:lstStyle/>
          <a:p>
            <a:r>
              <a:rPr lang="en-IN" sz="2800" b="1" dirty="0" smtClean="0"/>
              <a:t>Do—while Example Program: Program </a:t>
            </a:r>
            <a:r>
              <a:rPr lang="en-IN" sz="2800" b="1" dirty="0"/>
              <a:t>to print numbers</a:t>
            </a:r>
          </a:p>
        </p:txBody>
      </p:sp>
      <p:sp>
        <p:nvSpPr>
          <p:cNvPr id="3" name="Content Placeholder 2"/>
          <p:cNvSpPr>
            <a:spLocks noGrp="1"/>
          </p:cNvSpPr>
          <p:nvPr>
            <p:ph idx="1"/>
          </p:nvPr>
        </p:nvSpPr>
        <p:spPr>
          <a:xfrm>
            <a:off x="838200" y="1214438"/>
            <a:ext cx="10515600" cy="5243512"/>
          </a:xfrm>
        </p:spPr>
        <p:txBody>
          <a:bodyPr>
            <a:noAutofit/>
          </a:bodyPr>
          <a:lstStyle/>
          <a:p>
            <a:pPr marL="0" indent="0">
              <a:lnSpc>
                <a:spcPct val="120000"/>
              </a:lnSpc>
              <a:spcBef>
                <a:spcPts val="0"/>
              </a:spcBef>
              <a:buNone/>
            </a:pPr>
            <a:r>
              <a:rPr lang="en-IN" sz="2400" dirty="0"/>
              <a:t>#include &lt;stdio.h</a:t>
            </a:r>
            <a:r>
              <a:rPr lang="en-IN" sz="2400" dirty="0" smtClean="0"/>
              <a:t>&gt;</a:t>
            </a:r>
            <a:endParaRPr lang="en-IN" sz="2400" dirty="0"/>
          </a:p>
          <a:p>
            <a:pPr marL="0" indent="0">
              <a:lnSpc>
                <a:spcPct val="120000"/>
              </a:lnSpc>
              <a:spcBef>
                <a:spcPts val="0"/>
              </a:spcBef>
              <a:buNone/>
            </a:pPr>
            <a:r>
              <a:rPr lang="en-IN" sz="2400" dirty="0" smtClean="0"/>
              <a:t>void </a:t>
            </a:r>
            <a:r>
              <a:rPr lang="en-IN" sz="2400" dirty="0"/>
              <a:t>main () </a:t>
            </a:r>
            <a:endParaRPr lang="en-IN" sz="2400" dirty="0" smtClean="0"/>
          </a:p>
          <a:p>
            <a:pPr marL="0" indent="0">
              <a:lnSpc>
                <a:spcPct val="120000"/>
              </a:lnSpc>
              <a:spcBef>
                <a:spcPts val="0"/>
              </a:spcBef>
              <a:buNone/>
            </a:pPr>
            <a:r>
              <a:rPr lang="en-IN" sz="2400" dirty="0" smtClean="0"/>
              <a:t>{</a:t>
            </a:r>
            <a:endParaRPr lang="en-IN" sz="2400" dirty="0"/>
          </a:p>
          <a:p>
            <a:pPr marL="0" indent="0">
              <a:lnSpc>
                <a:spcPct val="120000"/>
              </a:lnSpc>
              <a:spcBef>
                <a:spcPts val="0"/>
              </a:spcBef>
              <a:buNone/>
            </a:pPr>
            <a:r>
              <a:rPr lang="en-IN" sz="2400" dirty="0" smtClean="0"/>
              <a:t>	int </a:t>
            </a:r>
            <a:r>
              <a:rPr lang="en-IN" sz="2400" dirty="0"/>
              <a:t>a = 10</a:t>
            </a:r>
            <a:r>
              <a:rPr lang="en-IN" sz="2400" dirty="0" smtClean="0"/>
              <a:t>;</a:t>
            </a:r>
            <a:endParaRPr lang="en-IN" sz="2400" dirty="0"/>
          </a:p>
          <a:p>
            <a:pPr marL="0" indent="0">
              <a:lnSpc>
                <a:spcPct val="120000"/>
              </a:lnSpc>
              <a:spcBef>
                <a:spcPts val="0"/>
              </a:spcBef>
              <a:buNone/>
            </a:pPr>
            <a:r>
              <a:rPr lang="en-IN" sz="2400" dirty="0"/>
              <a:t>   /* do loop execution */</a:t>
            </a:r>
          </a:p>
          <a:p>
            <a:pPr marL="0" indent="0">
              <a:lnSpc>
                <a:spcPct val="120000"/>
              </a:lnSpc>
              <a:spcBef>
                <a:spcPts val="0"/>
              </a:spcBef>
              <a:buNone/>
            </a:pPr>
            <a:r>
              <a:rPr lang="en-IN" sz="2400" dirty="0"/>
              <a:t>   </a:t>
            </a:r>
            <a:r>
              <a:rPr lang="en-IN" sz="2400" dirty="0" smtClean="0"/>
              <a:t>	</a:t>
            </a:r>
            <a:r>
              <a:rPr lang="en-IN" sz="2400" dirty="0" smtClean="0">
                <a:solidFill>
                  <a:srgbClr val="FF0000"/>
                </a:solidFill>
              </a:rPr>
              <a:t>do </a:t>
            </a:r>
          </a:p>
          <a:p>
            <a:pPr marL="0" indent="0">
              <a:lnSpc>
                <a:spcPct val="120000"/>
              </a:lnSpc>
              <a:spcBef>
                <a:spcPts val="0"/>
              </a:spcBef>
              <a:buNone/>
            </a:pPr>
            <a:r>
              <a:rPr lang="en-IN" sz="2400" dirty="0" smtClean="0">
                <a:solidFill>
                  <a:srgbClr val="FF0000"/>
                </a:solidFill>
              </a:rPr>
              <a:t>	{</a:t>
            </a:r>
            <a:endParaRPr lang="en-IN" sz="2400" dirty="0">
              <a:solidFill>
                <a:srgbClr val="FF0000"/>
              </a:solidFill>
            </a:endParaRPr>
          </a:p>
          <a:p>
            <a:pPr marL="0" indent="0">
              <a:lnSpc>
                <a:spcPct val="120000"/>
              </a:lnSpc>
              <a:spcBef>
                <a:spcPts val="0"/>
              </a:spcBef>
              <a:buNone/>
            </a:pPr>
            <a:r>
              <a:rPr lang="en-IN" sz="2400" dirty="0">
                <a:solidFill>
                  <a:srgbClr val="FF0000"/>
                </a:solidFill>
              </a:rPr>
              <a:t>      </a:t>
            </a:r>
            <a:r>
              <a:rPr lang="en-IN" sz="2400" dirty="0" smtClean="0">
                <a:solidFill>
                  <a:srgbClr val="FF0000"/>
                </a:solidFill>
              </a:rPr>
              <a:t>	printf</a:t>
            </a:r>
            <a:r>
              <a:rPr lang="en-IN" sz="2400" dirty="0">
                <a:solidFill>
                  <a:srgbClr val="FF0000"/>
                </a:solidFill>
              </a:rPr>
              <a:t>("value of a: %d\n", a);</a:t>
            </a:r>
          </a:p>
          <a:p>
            <a:pPr marL="0" indent="0">
              <a:lnSpc>
                <a:spcPct val="120000"/>
              </a:lnSpc>
              <a:spcBef>
                <a:spcPts val="0"/>
              </a:spcBef>
              <a:buNone/>
            </a:pPr>
            <a:r>
              <a:rPr lang="en-IN" sz="2400" dirty="0">
                <a:solidFill>
                  <a:srgbClr val="FF0000"/>
                </a:solidFill>
              </a:rPr>
              <a:t>     </a:t>
            </a:r>
            <a:r>
              <a:rPr lang="en-IN" sz="2400" dirty="0" smtClean="0">
                <a:solidFill>
                  <a:srgbClr val="FF0000"/>
                </a:solidFill>
              </a:rPr>
              <a:t>	 </a:t>
            </a:r>
            <a:r>
              <a:rPr lang="en-IN" sz="2400" dirty="0">
                <a:solidFill>
                  <a:srgbClr val="FF0000"/>
                </a:solidFill>
              </a:rPr>
              <a:t>a = a + 1;</a:t>
            </a:r>
          </a:p>
          <a:p>
            <a:pPr marL="0" indent="0">
              <a:lnSpc>
                <a:spcPct val="120000"/>
              </a:lnSpc>
              <a:spcBef>
                <a:spcPts val="0"/>
              </a:spcBef>
              <a:buNone/>
            </a:pPr>
            <a:r>
              <a:rPr lang="en-IN" sz="2400" dirty="0">
                <a:solidFill>
                  <a:srgbClr val="FF0000"/>
                </a:solidFill>
              </a:rPr>
              <a:t>  </a:t>
            </a:r>
            <a:r>
              <a:rPr lang="en-IN" sz="2400" dirty="0" smtClean="0">
                <a:solidFill>
                  <a:srgbClr val="FF0000"/>
                </a:solidFill>
              </a:rPr>
              <a:t>	 }</a:t>
            </a:r>
          </a:p>
          <a:p>
            <a:pPr marL="0" indent="0">
              <a:lnSpc>
                <a:spcPct val="120000"/>
              </a:lnSpc>
              <a:spcBef>
                <a:spcPts val="0"/>
              </a:spcBef>
              <a:buNone/>
            </a:pPr>
            <a:r>
              <a:rPr lang="en-IN" sz="2400" dirty="0" smtClean="0">
                <a:solidFill>
                  <a:srgbClr val="FF0000"/>
                </a:solidFill>
              </a:rPr>
              <a:t>	while</a:t>
            </a:r>
            <a:r>
              <a:rPr lang="en-IN" sz="2400" dirty="0">
                <a:solidFill>
                  <a:srgbClr val="FF0000"/>
                </a:solidFill>
              </a:rPr>
              <a:t>( a &lt; 20 </a:t>
            </a:r>
            <a:r>
              <a:rPr lang="en-IN" sz="2400" dirty="0" smtClean="0">
                <a:solidFill>
                  <a:srgbClr val="FF0000"/>
                </a:solidFill>
              </a:rPr>
              <a:t>);</a:t>
            </a:r>
            <a:endParaRPr lang="en-IN" sz="2400" dirty="0">
              <a:solidFill>
                <a:srgbClr val="FF0000"/>
              </a:solidFill>
            </a:endParaRPr>
          </a:p>
          <a:p>
            <a:pPr marL="0" indent="0">
              <a:lnSpc>
                <a:spcPct val="120000"/>
              </a:lnSpc>
              <a:spcBef>
                <a:spcPts val="0"/>
              </a:spcBef>
              <a:buNone/>
            </a:pPr>
            <a:r>
              <a:rPr lang="en-IN" sz="2400" dirty="0"/>
              <a:t>   </a:t>
            </a:r>
            <a:r>
              <a:rPr lang="en-IN" sz="2400" dirty="0" smtClean="0"/>
              <a:t>getch();</a:t>
            </a:r>
            <a:endParaRPr lang="en-IN" sz="2400" dirty="0"/>
          </a:p>
          <a:p>
            <a:pPr marL="0" indent="0">
              <a:lnSpc>
                <a:spcPct val="120000"/>
              </a:lnSpc>
              <a:spcBef>
                <a:spcPts val="0"/>
              </a:spcBef>
              <a:buNone/>
            </a:pPr>
            <a:r>
              <a:rPr lang="en-IN" sz="2400" dirty="0"/>
              <a:t>}</a:t>
            </a:r>
          </a:p>
        </p:txBody>
      </p:sp>
    </p:spTree>
    <p:extLst>
      <p:ext uri="{BB962C8B-B14F-4D97-AF65-F5344CB8AC3E}">
        <p14:creationId xmlns:p14="http://schemas.microsoft.com/office/powerpoint/2010/main" xmlns="" val="35252671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0"/>
            <a:ext cx="10515600" cy="777875"/>
          </a:xfrm>
        </p:spPr>
        <p:txBody>
          <a:bodyPr>
            <a:normAutofit/>
          </a:bodyPr>
          <a:lstStyle/>
          <a:p>
            <a:r>
              <a:rPr lang="en-IN" sz="3600" b="1" dirty="0"/>
              <a:t>// Program to add numbers until the user enters zero</a:t>
            </a:r>
          </a:p>
        </p:txBody>
      </p:sp>
      <p:sp>
        <p:nvSpPr>
          <p:cNvPr id="3" name="Content Placeholder 2"/>
          <p:cNvSpPr>
            <a:spLocks noGrp="1"/>
          </p:cNvSpPr>
          <p:nvPr>
            <p:ph idx="1"/>
          </p:nvPr>
        </p:nvSpPr>
        <p:spPr>
          <a:xfrm>
            <a:off x="838200" y="777876"/>
            <a:ext cx="10515600" cy="5399088"/>
          </a:xfrm>
        </p:spPr>
        <p:txBody>
          <a:bodyPr>
            <a:noAutofit/>
          </a:bodyPr>
          <a:lstStyle/>
          <a:p>
            <a:pPr marL="0" indent="0">
              <a:lnSpc>
                <a:spcPct val="120000"/>
              </a:lnSpc>
              <a:spcBef>
                <a:spcPts val="0"/>
              </a:spcBef>
              <a:buNone/>
            </a:pPr>
            <a:r>
              <a:rPr lang="en-IN" sz="2000" dirty="0">
                <a:latin typeface="Cambria" panose="02040503050406030204" pitchFamily="18" charset="0"/>
              </a:rPr>
              <a:t>#include &lt;stdio.h&gt;</a:t>
            </a:r>
          </a:p>
          <a:p>
            <a:pPr marL="0" indent="0">
              <a:lnSpc>
                <a:spcPct val="120000"/>
              </a:lnSpc>
              <a:spcBef>
                <a:spcPts val="0"/>
              </a:spcBef>
              <a:buNone/>
            </a:pPr>
            <a:r>
              <a:rPr lang="en-IN" sz="2000" dirty="0">
                <a:latin typeface="Cambria" panose="02040503050406030204" pitchFamily="18" charset="0"/>
              </a:rPr>
              <a:t>void main()</a:t>
            </a:r>
          </a:p>
          <a:p>
            <a:pPr marL="0" indent="0">
              <a:lnSpc>
                <a:spcPct val="120000"/>
              </a:lnSpc>
              <a:spcBef>
                <a:spcPts val="0"/>
              </a:spcBef>
              <a:buNone/>
            </a:pPr>
            <a:r>
              <a:rPr lang="en-IN" sz="2000" dirty="0">
                <a:latin typeface="Cambria" panose="02040503050406030204" pitchFamily="18" charset="0"/>
              </a:rPr>
              <a:t>{</a:t>
            </a:r>
          </a:p>
          <a:p>
            <a:pPr marL="0" indent="0">
              <a:lnSpc>
                <a:spcPct val="120000"/>
              </a:lnSpc>
              <a:spcBef>
                <a:spcPts val="0"/>
              </a:spcBef>
              <a:buNone/>
            </a:pPr>
            <a:r>
              <a:rPr lang="en-IN" sz="2000" dirty="0">
                <a:latin typeface="Cambria" panose="02040503050406030204" pitchFamily="18" charset="0"/>
              </a:rPr>
              <a:t>    </a:t>
            </a:r>
            <a:r>
              <a:rPr lang="en-IN" sz="2000" dirty="0" smtClean="0">
                <a:latin typeface="Cambria" panose="02040503050406030204" pitchFamily="18" charset="0"/>
              </a:rPr>
              <a:t>int </a:t>
            </a:r>
            <a:r>
              <a:rPr lang="en-IN" sz="2000" dirty="0">
                <a:latin typeface="Cambria" panose="02040503050406030204" pitchFamily="18" charset="0"/>
              </a:rPr>
              <a:t>number, sum = 0</a:t>
            </a:r>
            <a:r>
              <a:rPr lang="en-IN" sz="2000" dirty="0" smtClean="0">
                <a:latin typeface="Cambria" panose="02040503050406030204" pitchFamily="18" charset="0"/>
              </a:rPr>
              <a:t>;</a:t>
            </a:r>
            <a:endParaRPr lang="en-IN" sz="2000" dirty="0">
              <a:latin typeface="Cambria" panose="02040503050406030204" pitchFamily="18" charset="0"/>
            </a:endParaRPr>
          </a:p>
          <a:p>
            <a:pPr marL="0" indent="0">
              <a:lnSpc>
                <a:spcPct val="120000"/>
              </a:lnSpc>
              <a:spcBef>
                <a:spcPts val="0"/>
              </a:spcBef>
              <a:buNone/>
            </a:pPr>
            <a:r>
              <a:rPr lang="en-IN" sz="2000" dirty="0">
                <a:latin typeface="Cambria" panose="02040503050406030204" pitchFamily="18" charset="0"/>
              </a:rPr>
              <a:t>    // the body of the loop is executed at least once</a:t>
            </a:r>
          </a:p>
          <a:p>
            <a:pPr marL="0" indent="0">
              <a:lnSpc>
                <a:spcPct val="120000"/>
              </a:lnSpc>
              <a:spcBef>
                <a:spcPts val="0"/>
              </a:spcBef>
              <a:buNone/>
            </a:pPr>
            <a:r>
              <a:rPr lang="en-IN" sz="2000" dirty="0">
                <a:solidFill>
                  <a:srgbClr val="FF0000"/>
                </a:solidFill>
                <a:latin typeface="Cambria" panose="02040503050406030204" pitchFamily="18" charset="0"/>
              </a:rPr>
              <a:t>    do</a:t>
            </a:r>
          </a:p>
          <a:p>
            <a:pPr marL="0" indent="0">
              <a:lnSpc>
                <a:spcPct val="120000"/>
              </a:lnSpc>
              <a:spcBef>
                <a:spcPts val="0"/>
              </a:spcBef>
              <a:buNone/>
            </a:pPr>
            <a:r>
              <a:rPr lang="en-IN" sz="2000" dirty="0">
                <a:solidFill>
                  <a:srgbClr val="FF0000"/>
                </a:solidFill>
                <a:latin typeface="Cambria" panose="02040503050406030204" pitchFamily="18" charset="0"/>
              </a:rPr>
              <a:t>    {</a:t>
            </a:r>
          </a:p>
          <a:p>
            <a:pPr marL="0" indent="0">
              <a:lnSpc>
                <a:spcPct val="120000"/>
              </a:lnSpc>
              <a:spcBef>
                <a:spcPts val="0"/>
              </a:spcBef>
              <a:buNone/>
            </a:pPr>
            <a:r>
              <a:rPr lang="en-IN" sz="2000" dirty="0">
                <a:solidFill>
                  <a:srgbClr val="FF0000"/>
                </a:solidFill>
                <a:latin typeface="Cambria" panose="02040503050406030204" pitchFamily="18" charset="0"/>
              </a:rPr>
              <a:t>        printf("Enter a number: ");</a:t>
            </a:r>
          </a:p>
          <a:p>
            <a:pPr marL="0" indent="0">
              <a:lnSpc>
                <a:spcPct val="120000"/>
              </a:lnSpc>
              <a:spcBef>
                <a:spcPts val="0"/>
              </a:spcBef>
              <a:buNone/>
            </a:pPr>
            <a:r>
              <a:rPr lang="en-IN" sz="2000" dirty="0">
                <a:solidFill>
                  <a:srgbClr val="FF0000"/>
                </a:solidFill>
                <a:latin typeface="Cambria" panose="02040503050406030204" pitchFamily="18" charset="0"/>
              </a:rPr>
              <a:t>        </a:t>
            </a:r>
            <a:r>
              <a:rPr lang="en-IN" sz="2000" dirty="0" err="1">
                <a:solidFill>
                  <a:srgbClr val="FF0000"/>
                </a:solidFill>
                <a:latin typeface="Cambria" panose="02040503050406030204" pitchFamily="18" charset="0"/>
              </a:rPr>
              <a:t>scanf</a:t>
            </a:r>
            <a:r>
              <a:rPr lang="en-IN" sz="2000" dirty="0" smtClean="0">
                <a:solidFill>
                  <a:srgbClr val="FF0000"/>
                </a:solidFill>
                <a:latin typeface="Cambria" panose="02040503050406030204" pitchFamily="18" charset="0"/>
              </a:rPr>
              <a:t>("%</a:t>
            </a:r>
            <a:r>
              <a:rPr lang="en-IN" sz="2000" dirty="0">
                <a:solidFill>
                  <a:srgbClr val="FF0000"/>
                </a:solidFill>
                <a:latin typeface="Cambria" panose="02040503050406030204" pitchFamily="18" charset="0"/>
              </a:rPr>
              <a:t>d</a:t>
            </a:r>
            <a:r>
              <a:rPr lang="en-IN" sz="2000" dirty="0" smtClean="0">
                <a:solidFill>
                  <a:srgbClr val="FF0000"/>
                </a:solidFill>
                <a:latin typeface="Cambria" panose="02040503050406030204" pitchFamily="18" charset="0"/>
              </a:rPr>
              <a:t>", </a:t>
            </a:r>
            <a:r>
              <a:rPr lang="en-IN" sz="2000" dirty="0">
                <a:solidFill>
                  <a:srgbClr val="FF0000"/>
                </a:solidFill>
                <a:latin typeface="Cambria" panose="02040503050406030204" pitchFamily="18" charset="0"/>
              </a:rPr>
              <a:t>&amp;number);</a:t>
            </a:r>
          </a:p>
          <a:p>
            <a:pPr marL="0" indent="0">
              <a:lnSpc>
                <a:spcPct val="120000"/>
              </a:lnSpc>
              <a:spcBef>
                <a:spcPts val="0"/>
              </a:spcBef>
              <a:buNone/>
            </a:pPr>
            <a:r>
              <a:rPr lang="en-IN" sz="2000" dirty="0">
                <a:solidFill>
                  <a:srgbClr val="FF0000"/>
                </a:solidFill>
                <a:latin typeface="Cambria" panose="02040503050406030204" pitchFamily="18" charset="0"/>
              </a:rPr>
              <a:t>        sum += number;</a:t>
            </a:r>
          </a:p>
          <a:p>
            <a:pPr marL="0" indent="0">
              <a:lnSpc>
                <a:spcPct val="120000"/>
              </a:lnSpc>
              <a:spcBef>
                <a:spcPts val="0"/>
              </a:spcBef>
              <a:buNone/>
            </a:pPr>
            <a:r>
              <a:rPr lang="en-IN" sz="2000" dirty="0">
                <a:solidFill>
                  <a:srgbClr val="FF0000"/>
                </a:solidFill>
                <a:latin typeface="Cambria" panose="02040503050406030204" pitchFamily="18" charset="0"/>
              </a:rPr>
              <a:t>    }</a:t>
            </a:r>
          </a:p>
          <a:p>
            <a:pPr marL="0" indent="0">
              <a:lnSpc>
                <a:spcPct val="120000"/>
              </a:lnSpc>
              <a:spcBef>
                <a:spcPts val="0"/>
              </a:spcBef>
              <a:buNone/>
            </a:pPr>
            <a:r>
              <a:rPr lang="en-IN" sz="2000" dirty="0">
                <a:solidFill>
                  <a:srgbClr val="FF0000"/>
                </a:solidFill>
                <a:latin typeface="Cambria" panose="02040503050406030204" pitchFamily="18" charset="0"/>
              </a:rPr>
              <a:t>    </a:t>
            </a:r>
            <a:r>
              <a:rPr lang="en-IN" sz="2000" dirty="0" smtClean="0">
                <a:solidFill>
                  <a:srgbClr val="FF0000"/>
                </a:solidFill>
                <a:latin typeface="Cambria" panose="02040503050406030204" pitchFamily="18" charset="0"/>
              </a:rPr>
              <a:t>while(number != 0);</a:t>
            </a:r>
            <a:endParaRPr lang="en-IN" sz="2000" dirty="0">
              <a:solidFill>
                <a:srgbClr val="FF0000"/>
              </a:solidFill>
              <a:latin typeface="Cambria" panose="02040503050406030204" pitchFamily="18" charset="0"/>
            </a:endParaRPr>
          </a:p>
          <a:p>
            <a:pPr marL="0" indent="0">
              <a:lnSpc>
                <a:spcPct val="120000"/>
              </a:lnSpc>
              <a:spcBef>
                <a:spcPts val="0"/>
              </a:spcBef>
              <a:buNone/>
            </a:pPr>
            <a:r>
              <a:rPr lang="en-IN" sz="2000" dirty="0">
                <a:latin typeface="Cambria" panose="02040503050406030204" pitchFamily="18" charset="0"/>
              </a:rPr>
              <a:t>    printf("Sum = </a:t>
            </a:r>
            <a:r>
              <a:rPr lang="en-IN" sz="2000" dirty="0" smtClean="0">
                <a:latin typeface="Cambria" panose="02040503050406030204" pitchFamily="18" charset="0"/>
              </a:rPr>
              <a:t>%</a:t>
            </a:r>
            <a:r>
              <a:rPr lang="en-IN" sz="2000" dirty="0" err="1" smtClean="0">
                <a:latin typeface="Cambria" panose="02040503050406030204" pitchFamily="18" charset="0"/>
              </a:rPr>
              <a:t>d",</a:t>
            </a:r>
            <a:r>
              <a:rPr lang="en-IN" sz="2000" dirty="0" err="1">
                <a:latin typeface="Cambria" panose="02040503050406030204" pitchFamily="18" charset="0"/>
              </a:rPr>
              <a:t>sum</a:t>
            </a:r>
            <a:r>
              <a:rPr lang="en-IN" sz="2000" dirty="0" smtClean="0">
                <a:latin typeface="Cambria" panose="02040503050406030204" pitchFamily="18" charset="0"/>
              </a:rPr>
              <a:t>);</a:t>
            </a:r>
            <a:endParaRPr lang="en-IN" sz="2000" dirty="0">
              <a:latin typeface="Cambria" panose="02040503050406030204" pitchFamily="18" charset="0"/>
            </a:endParaRPr>
          </a:p>
          <a:p>
            <a:pPr marL="0" indent="0">
              <a:lnSpc>
                <a:spcPct val="120000"/>
              </a:lnSpc>
              <a:spcBef>
                <a:spcPts val="0"/>
              </a:spcBef>
              <a:buNone/>
            </a:pPr>
            <a:r>
              <a:rPr lang="en-IN" sz="2000" dirty="0">
                <a:latin typeface="Cambria" panose="02040503050406030204" pitchFamily="18" charset="0"/>
              </a:rPr>
              <a:t>    getch();</a:t>
            </a:r>
          </a:p>
          <a:p>
            <a:pPr marL="0" indent="0">
              <a:lnSpc>
                <a:spcPct val="120000"/>
              </a:lnSpc>
              <a:spcBef>
                <a:spcPts val="0"/>
              </a:spcBef>
              <a:buNone/>
            </a:pPr>
            <a:r>
              <a:rPr lang="en-IN" sz="2000" dirty="0">
                <a:latin typeface="Cambria" panose="02040503050406030204" pitchFamily="18" charset="0"/>
              </a:rPr>
              <a:t>}</a:t>
            </a:r>
          </a:p>
        </p:txBody>
      </p:sp>
    </p:spTree>
    <p:extLst>
      <p:ext uri="{BB962C8B-B14F-4D97-AF65-F5344CB8AC3E}">
        <p14:creationId xmlns:p14="http://schemas.microsoft.com/office/powerpoint/2010/main" xmlns="" val="221890214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3689"/>
            <a:ext cx="10515600" cy="749300"/>
          </a:xfrm>
        </p:spPr>
        <p:txBody>
          <a:bodyPr>
            <a:normAutofit/>
          </a:bodyPr>
          <a:lstStyle/>
          <a:p>
            <a:r>
              <a:rPr lang="en-US" dirty="0" smtClean="0"/>
              <a:t>For Loop</a:t>
            </a:r>
            <a:endParaRPr lang="en-US" dirty="0"/>
          </a:p>
        </p:txBody>
      </p:sp>
      <p:sp>
        <p:nvSpPr>
          <p:cNvPr id="3" name="Content Placeholder 2"/>
          <p:cNvSpPr>
            <a:spLocks noGrp="1"/>
          </p:cNvSpPr>
          <p:nvPr>
            <p:ph idx="1"/>
          </p:nvPr>
        </p:nvSpPr>
        <p:spPr>
          <a:xfrm>
            <a:off x="838200" y="1357313"/>
            <a:ext cx="10515600" cy="4819650"/>
          </a:xfrm>
        </p:spPr>
        <p:txBody>
          <a:bodyPr/>
          <a:lstStyle/>
          <a:p>
            <a:pPr algn="just"/>
            <a:r>
              <a:rPr lang="en-US" b="1" dirty="0" smtClean="0"/>
              <a:t> </a:t>
            </a:r>
            <a:r>
              <a:rPr lang="en-IN" dirty="0"/>
              <a:t>A </a:t>
            </a:r>
            <a:r>
              <a:rPr lang="en-IN" b="1" dirty="0"/>
              <a:t>for</a:t>
            </a:r>
            <a:r>
              <a:rPr lang="en-IN" dirty="0"/>
              <a:t> loop is a repetition control structure that allows you to efficiently write a loop that needs to execute a specific number of times</a:t>
            </a:r>
            <a:r>
              <a:rPr lang="en-IN" dirty="0" smtClean="0"/>
              <a:t>.</a:t>
            </a:r>
          </a:p>
          <a:p>
            <a:pPr algn="just"/>
            <a:r>
              <a:rPr lang="en-IN" dirty="0" smtClean="0"/>
              <a:t>Syntax :</a:t>
            </a:r>
          </a:p>
          <a:p>
            <a:pPr marL="0" indent="0" algn="just">
              <a:buNone/>
            </a:pPr>
            <a:r>
              <a:rPr lang="en-IN" dirty="0" smtClean="0">
                <a:solidFill>
                  <a:srgbClr val="FF0000"/>
                </a:solidFill>
              </a:rPr>
              <a:t>	for </a:t>
            </a:r>
            <a:r>
              <a:rPr lang="en-IN" dirty="0">
                <a:solidFill>
                  <a:srgbClr val="FF0000"/>
                </a:solidFill>
              </a:rPr>
              <a:t>( </a:t>
            </a:r>
            <a:r>
              <a:rPr lang="en-IN" dirty="0" err="1">
                <a:solidFill>
                  <a:srgbClr val="FF0000"/>
                </a:solidFill>
              </a:rPr>
              <a:t>init</a:t>
            </a:r>
            <a:r>
              <a:rPr lang="en-IN" dirty="0">
                <a:solidFill>
                  <a:srgbClr val="FF0000"/>
                </a:solidFill>
              </a:rPr>
              <a:t>; condition; increment ) </a:t>
            </a:r>
            <a:endParaRPr lang="en-IN" dirty="0" smtClean="0">
              <a:solidFill>
                <a:srgbClr val="FF0000"/>
              </a:solidFill>
            </a:endParaRPr>
          </a:p>
          <a:p>
            <a:pPr marL="0" indent="0" algn="just">
              <a:buNone/>
            </a:pPr>
            <a:r>
              <a:rPr lang="en-IN" dirty="0">
                <a:solidFill>
                  <a:srgbClr val="FF0000"/>
                </a:solidFill>
              </a:rPr>
              <a:t>	</a:t>
            </a:r>
            <a:r>
              <a:rPr lang="en-IN" dirty="0" smtClean="0">
                <a:solidFill>
                  <a:srgbClr val="FF0000"/>
                </a:solidFill>
              </a:rPr>
              <a:t>{</a:t>
            </a:r>
            <a:endParaRPr lang="en-IN" dirty="0">
              <a:solidFill>
                <a:srgbClr val="FF0000"/>
              </a:solidFill>
            </a:endParaRPr>
          </a:p>
          <a:p>
            <a:pPr marL="0" indent="0" algn="just">
              <a:buNone/>
            </a:pPr>
            <a:r>
              <a:rPr lang="en-IN" dirty="0" smtClean="0">
                <a:solidFill>
                  <a:srgbClr val="FF0000"/>
                </a:solidFill>
              </a:rPr>
              <a:t>  	statement(s</a:t>
            </a:r>
            <a:r>
              <a:rPr lang="en-IN" dirty="0">
                <a:solidFill>
                  <a:srgbClr val="FF0000"/>
                </a:solidFill>
              </a:rPr>
              <a:t>);</a:t>
            </a:r>
          </a:p>
          <a:p>
            <a:pPr marL="0" indent="0" algn="just">
              <a:buNone/>
            </a:pPr>
            <a:r>
              <a:rPr lang="en-IN"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xmlns="" val="10777611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 loop in C"/>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84500" y="0"/>
            <a:ext cx="4830762" cy="67819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509544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1"/>
            <a:ext cx="10515600" cy="863600"/>
          </a:xfrm>
        </p:spPr>
        <p:txBody>
          <a:bodyPr>
            <a:normAutofit/>
          </a:bodyPr>
          <a:lstStyle/>
          <a:p>
            <a:r>
              <a:rPr lang="en-IN" sz="3600" b="1" dirty="0" smtClean="0"/>
              <a:t>C program to print numbers from 1 to 10</a:t>
            </a:r>
            <a:endParaRPr lang="en-IN" sz="3600" b="1" dirty="0"/>
          </a:p>
        </p:txBody>
      </p:sp>
      <p:sp>
        <p:nvSpPr>
          <p:cNvPr id="3" name="Content Placeholder 2"/>
          <p:cNvSpPr>
            <a:spLocks noGrp="1"/>
          </p:cNvSpPr>
          <p:nvPr>
            <p:ph idx="1"/>
          </p:nvPr>
        </p:nvSpPr>
        <p:spPr>
          <a:xfrm>
            <a:off x="790575" y="1028701"/>
            <a:ext cx="10515600" cy="5672137"/>
          </a:xfrm>
        </p:spPr>
        <p:txBody>
          <a:bodyPr>
            <a:normAutofit/>
          </a:bodyPr>
          <a:lstStyle/>
          <a:p>
            <a:pPr marL="0" indent="0">
              <a:buNone/>
            </a:pPr>
            <a:r>
              <a:rPr lang="en-IN" dirty="0" smtClean="0"/>
              <a:t>#</a:t>
            </a:r>
            <a:r>
              <a:rPr lang="en-IN" dirty="0"/>
              <a:t>include &lt;stdio.h</a:t>
            </a:r>
            <a:r>
              <a:rPr lang="en-IN" dirty="0" smtClean="0"/>
              <a:t>&gt;</a:t>
            </a:r>
            <a:endParaRPr lang="en-IN" dirty="0"/>
          </a:p>
          <a:p>
            <a:pPr marL="0" indent="0">
              <a:buNone/>
            </a:pPr>
            <a:r>
              <a:rPr lang="en-IN" dirty="0" smtClean="0"/>
              <a:t>void </a:t>
            </a:r>
            <a:r>
              <a:rPr lang="en-IN" dirty="0"/>
              <a:t>main() </a:t>
            </a:r>
            <a:endParaRPr lang="en-IN" dirty="0" smtClean="0"/>
          </a:p>
          <a:p>
            <a:pPr marL="0" indent="0">
              <a:buNone/>
            </a:pPr>
            <a:r>
              <a:rPr lang="en-IN" dirty="0" smtClean="0"/>
              <a:t>{</a:t>
            </a:r>
            <a:endParaRPr lang="en-IN" dirty="0"/>
          </a:p>
          <a:p>
            <a:pPr marL="0" indent="0">
              <a:buNone/>
            </a:pPr>
            <a:r>
              <a:rPr lang="en-IN" dirty="0"/>
              <a:t>  int </a:t>
            </a:r>
            <a:r>
              <a:rPr lang="en-IN" dirty="0" err="1"/>
              <a:t>i</a:t>
            </a:r>
            <a:r>
              <a:rPr lang="en-IN" dirty="0" smtClean="0"/>
              <a:t>;</a:t>
            </a:r>
            <a:endParaRPr lang="en-IN" dirty="0"/>
          </a:p>
          <a:p>
            <a:pPr marL="0" indent="0">
              <a:buNone/>
            </a:pPr>
            <a:r>
              <a:rPr lang="en-IN" dirty="0">
                <a:solidFill>
                  <a:srgbClr val="FF0000"/>
                </a:solidFill>
              </a:rPr>
              <a:t>  for (</a:t>
            </a:r>
            <a:r>
              <a:rPr lang="en-IN" dirty="0" err="1">
                <a:solidFill>
                  <a:srgbClr val="FF0000"/>
                </a:solidFill>
              </a:rPr>
              <a:t>i</a:t>
            </a:r>
            <a:r>
              <a:rPr lang="en-IN" dirty="0">
                <a:solidFill>
                  <a:srgbClr val="FF0000"/>
                </a:solidFill>
              </a:rPr>
              <a:t> = 1; </a:t>
            </a:r>
            <a:r>
              <a:rPr lang="en-IN" dirty="0" err="1">
                <a:solidFill>
                  <a:srgbClr val="FF0000"/>
                </a:solidFill>
              </a:rPr>
              <a:t>i</a:t>
            </a:r>
            <a:r>
              <a:rPr lang="en-IN" dirty="0">
                <a:solidFill>
                  <a:srgbClr val="FF0000"/>
                </a:solidFill>
              </a:rPr>
              <a:t> &lt; 11; ++</a:t>
            </a:r>
            <a:r>
              <a:rPr lang="en-IN" dirty="0" err="1">
                <a:solidFill>
                  <a:srgbClr val="FF0000"/>
                </a:solidFill>
              </a:rPr>
              <a:t>i</a:t>
            </a:r>
            <a:r>
              <a:rPr lang="en-IN" dirty="0">
                <a:solidFill>
                  <a:srgbClr val="FF0000"/>
                </a:solidFill>
              </a:rPr>
              <a:t>)</a:t>
            </a:r>
          </a:p>
          <a:p>
            <a:pPr marL="0" indent="0">
              <a:buNone/>
            </a:pPr>
            <a:r>
              <a:rPr lang="en-IN" dirty="0"/>
              <a:t>  {</a:t>
            </a:r>
          </a:p>
          <a:p>
            <a:pPr marL="0" indent="0">
              <a:buNone/>
            </a:pPr>
            <a:r>
              <a:rPr lang="en-IN" dirty="0"/>
              <a:t>    printf("%d ", </a:t>
            </a:r>
            <a:r>
              <a:rPr lang="en-IN" dirty="0" err="1"/>
              <a:t>i</a:t>
            </a:r>
            <a:r>
              <a:rPr lang="en-IN" dirty="0"/>
              <a:t>);</a:t>
            </a:r>
          </a:p>
          <a:p>
            <a:pPr marL="0" indent="0">
              <a:buNone/>
            </a:pPr>
            <a:r>
              <a:rPr lang="en-IN" dirty="0"/>
              <a:t>  }</a:t>
            </a:r>
          </a:p>
          <a:p>
            <a:pPr marL="0" indent="0">
              <a:buNone/>
            </a:pPr>
            <a:r>
              <a:rPr lang="en-IN" dirty="0"/>
              <a:t>  </a:t>
            </a:r>
            <a:r>
              <a:rPr lang="en-IN" dirty="0" smtClean="0"/>
              <a:t>getch();</a:t>
            </a:r>
            <a:endParaRPr lang="en-IN" dirty="0"/>
          </a:p>
          <a:p>
            <a:pPr marL="0" indent="0">
              <a:buNone/>
            </a:pPr>
            <a:r>
              <a:rPr lang="en-IN" dirty="0"/>
              <a:t>}</a:t>
            </a:r>
          </a:p>
        </p:txBody>
      </p:sp>
    </p:spTree>
    <p:extLst>
      <p:ext uri="{BB962C8B-B14F-4D97-AF65-F5344CB8AC3E}">
        <p14:creationId xmlns:p14="http://schemas.microsoft.com/office/powerpoint/2010/main" xmlns="" val="41029563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IN" sz="3200" b="1" dirty="0" smtClean="0"/>
              <a:t>Program to print numbers</a:t>
            </a:r>
            <a:endParaRPr lang="en-IN" sz="3200" b="1" dirty="0"/>
          </a:p>
        </p:txBody>
      </p:sp>
      <p:sp>
        <p:nvSpPr>
          <p:cNvPr id="3" name="Content Placeholder 2"/>
          <p:cNvSpPr>
            <a:spLocks noGrp="1"/>
          </p:cNvSpPr>
          <p:nvPr>
            <p:ph idx="1"/>
          </p:nvPr>
        </p:nvSpPr>
        <p:spPr>
          <a:xfrm>
            <a:off x="838200" y="1300163"/>
            <a:ext cx="10515600" cy="4876800"/>
          </a:xfrm>
        </p:spPr>
        <p:txBody>
          <a:bodyPr>
            <a:normAutofit fontScale="92500" lnSpcReduction="10000"/>
          </a:bodyPr>
          <a:lstStyle/>
          <a:p>
            <a:pPr marL="0" indent="0">
              <a:buNone/>
            </a:pPr>
            <a:r>
              <a:rPr lang="en-IN" dirty="0"/>
              <a:t>#include &lt;stdio.h</a:t>
            </a:r>
            <a:r>
              <a:rPr lang="en-IN" dirty="0" smtClean="0"/>
              <a:t>&gt;</a:t>
            </a:r>
            <a:endParaRPr lang="en-IN" dirty="0"/>
          </a:p>
          <a:p>
            <a:pPr marL="0" indent="0">
              <a:buNone/>
            </a:pPr>
            <a:r>
              <a:rPr lang="en-IN" dirty="0" smtClean="0"/>
              <a:t>void </a:t>
            </a:r>
            <a:r>
              <a:rPr lang="en-IN" dirty="0"/>
              <a:t>main () </a:t>
            </a:r>
            <a:endParaRPr lang="en-IN" dirty="0" smtClean="0"/>
          </a:p>
          <a:p>
            <a:pPr marL="0" indent="0">
              <a:buNone/>
            </a:pPr>
            <a:r>
              <a:rPr lang="en-IN" dirty="0" smtClean="0"/>
              <a:t>{</a:t>
            </a:r>
            <a:endParaRPr lang="en-IN" dirty="0"/>
          </a:p>
          <a:p>
            <a:pPr marL="0" indent="0">
              <a:buNone/>
            </a:pPr>
            <a:r>
              <a:rPr lang="en-IN" dirty="0"/>
              <a:t>   int a</a:t>
            </a:r>
            <a:r>
              <a:rPr lang="en-IN" dirty="0" smtClean="0"/>
              <a:t>;</a:t>
            </a:r>
            <a:r>
              <a:rPr lang="en-IN" dirty="0"/>
              <a:t>	</a:t>
            </a:r>
          </a:p>
          <a:p>
            <a:pPr marL="0" indent="0">
              <a:buNone/>
            </a:pPr>
            <a:r>
              <a:rPr lang="en-IN" dirty="0"/>
              <a:t>   /* for loop execution */</a:t>
            </a:r>
          </a:p>
          <a:p>
            <a:pPr marL="0" indent="0">
              <a:buNone/>
            </a:pPr>
            <a:r>
              <a:rPr lang="en-IN" dirty="0">
                <a:solidFill>
                  <a:srgbClr val="FF0000"/>
                </a:solidFill>
              </a:rPr>
              <a:t>   for( a = 10; a &lt; 20; a = a + 1 </a:t>
            </a:r>
            <a:r>
              <a:rPr lang="en-IN" dirty="0" smtClean="0">
                <a:solidFill>
                  <a:srgbClr val="FF0000"/>
                </a:solidFill>
              </a:rPr>
              <a:t>)</a:t>
            </a:r>
          </a:p>
          <a:p>
            <a:pPr marL="0" indent="0">
              <a:buNone/>
            </a:pPr>
            <a:r>
              <a:rPr lang="en-IN" dirty="0"/>
              <a:t> </a:t>
            </a:r>
            <a:r>
              <a:rPr lang="en-IN" dirty="0" smtClean="0"/>
              <a:t>  {</a:t>
            </a:r>
            <a:endParaRPr lang="en-IN" dirty="0"/>
          </a:p>
          <a:p>
            <a:pPr marL="0" indent="0">
              <a:buNone/>
            </a:pPr>
            <a:r>
              <a:rPr lang="en-IN" dirty="0"/>
              <a:t>     </a:t>
            </a:r>
            <a:r>
              <a:rPr lang="en-IN" dirty="0" smtClean="0"/>
              <a:t>printf</a:t>
            </a:r>
            <a:r>
              <a:rPr lang="en-IN" dirty="0"/>
              <a:t>("value of a: %d\n", a);</a:t>
            </a:r>
          </a:p>
          <a:p>
            <a:pPr marL="0" indent="0">
              <a:buNone/>
            </a:pPr>
            <a:r>
              <a:rPr lang="en-IN" dirty="0"/>
              <a:t>   }</a:t>
            </a:r>
          </a:p>
          <a:p>
            <a:pPr marL="0" indent="0">
              <a:buNone/>
            </a:pPr>
            <a:r>
              <a:rPr lang="en-IN" dirty="0"/>
              <a:t> </a:t>
            </a:r>
            <a:r>
              <a:rPr lang="en-IN" dirty="0" smtClean="0"/>
              <a:t>getch();</a:t>
            </a:r>
          </a:p>
          <a:p>
            <a:pPr marL="0" indent="0">
              <a:buNone/>
            </a:pPr>
            <a:r>
              <a:rPr lang="en-IN" dirty="0" smtClean="0"/>
              <a:t>}</a:t>
            </a:r>
            <a:endParaRPr lang="en-IN" dirty="0"/>
          </a:p>
        </p:txBody>
      </p:sp>
    </p:spTree>
    <p:extLst>
      <p:ext uri="{BB962C8B-B14F-4D97-AF65-F5344CB8AC3E}">
        <p14:creationId xmlns:p14="http://schemas.microsoft.com/office/powerpoint/2010/main" xmlns="" val="6277722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279401"/>
            <a:ext cx="10515600" cy="806450"/>
          </a:xfrm>
        </p:spPr>
        <p:txBody>
          <a:bodyPr>
            <a:normAutofit/>
          </a:bodyPr>
          <a:lstStyle/>
          <a:p>
            <a:r>
              <a:rPr lang="en-IN" sz="3200" b="1" dirty="0"/>
              <a:t>Sum of Natural Numbers Using for </a:t>
            </a:r>
            <a:r>
              <a:rPr lang="en-IN" sz="3200" b="1" dirty="0" smtClean="0"/>
              <a:t>Loop</a:t>
            </a:r>
            <a:endParaRPr lang="en-IN" sz="3200" b="1" dirty="0"/>
          </a:p>
        </p:txBody>
      </p:sp>
      <p:sp>
        <p:nvSpPr>
          <p:cNvPr id="3" name="Content Placeholder 2"/>
          <p:cNvSpPr>
            <a:spLocks noGrp="1"/>
          </p:cNvSpPr>
          <p:nvPr>
            <p:ph idx="1"/>
          </p:nvPr>
        </p:nvSpPr>
        <p:spPr>
          <a:xfrm>
            <a:off x="838200" y="1200150"/>
            <a:ext cx="10515600" cy="5329238"/>
          </a:xfrm>
        </p:spPr>
        <p:txBody>
          <a:bodyPr>
            <a:normAutofit fontScale="92500" lnSpcReduction="20000"/>
          </a:bodyPr>
          <a:lstStyle/>
          <a:p>
            <a:pPr marL="0" indent="0">
              <a:lnSpc>
                <a:spcPct val="120000"/>
              </a:lnSpc>
              <a:spcBef>
                <a:spcPts val="0"/>
              </a:spcBef>
              <a:buNone/>
            </a:pPr>
            <a:r>
              <a:rPr lang="en-IN" dirty="0"/>
              <a:t>#include &lt;stdio.h&gt;</a:t>
            </a:r>
          </a:p>
          <a:p>
            <a:pPr marL="0" indent="0">
              <a:lnSpc>
                <a:spcPct val="120000"/>
              </a:lnSpc>
              <a:spcBef>
                <a:spcPts val="0"/>
              </a:spcBef>
              <a:buNone/>
            </a:pPr>
            <a:r>
              <a:rPr lang="en-IN" dirty="0" smtClean="0"/>
              <a:t>void </a:t>
            </a:r>
            <a:r>
              <a:rPr lang="en-IN" dirty="0"/>
              <a:t>main() </a:t>
            </a:r>
            <a:endParaRPr lang="en-IN" dirty="0" smtClean="0"/>
          </a:p>
          <a:p>
            <a:pPr marL="0" indent="0">
              <a:lnSpc>
                <a:spcPct val="120000"/>
              </a:lnSpc>
              <a:spcBef>
                <a:spcPts val="0"/>
              </a:spcBef>
              <a:buNone/>
            </a:pPr>
            <a:r>
              <a:rPr lang="en-IN" dirty="0" smtClean="0"/>
              <a:t>{</a:t>
            </a:r>
            <a:endParaRPr lang="en-IN" dirty="0"/>
          </a:p>
          <a:p>
            <a:pPr marL="0" indent="0">
              <a:lnSpc>
                <a:spcPct val="120000"/>
              </a:lnSpc>
              <a:spcBef>
                <a:spcPts val="0"/>
              </a:spcBef>
              <a:buNone/>
            </a:pPr>
            <a:r>
              <a:rPr lang="en-IN" dirty="0"/>
              <a:t>    int n, </a:t>
            </a:r>
            <a:r>
              <a:rPr lang="en-IN" dirty="0" err="1"/>
              <a:t>i</a:t>
            </a:r>
            <a:r>
              <a:rPr lang="en-IN" dirty="0"/>
              <a:t>, sum = 0</a:t>
            </a:r>
            <a:r>
              <a:rPr lang="en-IN" dirty="0" smtClean="0"/>
              <a:t>;</a:t>
            </a:r>
            <a:endParaRPr lang="en-IN" dirty="0"/>
          </a:p>
          <a:p>
            <a:pPr marL="0" indent="0">
              <a:lnSpc>
                <a:spcPct val="120000"/>
              </a:lnSpc>
              <a:spcBef>
                <a:spcPts val="0"/>
              </a:spcBef>
              <a:buNone/>
            </a:pPr>
            <a:r>
              <a:rPr lang="en-IN" dirty="0"/>
              <a:t>    printf("Enter a positive integer: ");</a:t>
            </a:r>
          </a:p>
          <a:p>
            <a:pPr marL="0" indent="0">
              <a:lnSpc>
                <a:spcPct val="120000"/>
              </a:lnSpc>
              <a:spcBef>
                <a:spcPts val="0"/>
              </a:spcBef>
              <a:buNone/>
            </a:pPr>
            <a:r>
              <a:rPr lang="en-IN" dirty="0"/>
              <a:t>    </a:t>
            </a:r>
            <a:r>
              <a:rPr lang="en-IN" dirty="0" err="1"/>
              <a:t>scanf</a:t>
            </a:r>
            <a:r>
              <a:rPr lang="en-IN" dirty="0"/>
              <a:t>("%d", &amp;n</a:t>
            </a:r>
            <a:r>
              <a:rPr lang="en-IN" dirty="0" smtClean="0"/>
              <a:t>);</a:t>
            </a:r>
            <a:endParaRPr lang="en-IN" dirty="0"/>
          </a:p>
          <a:p>
            <a:pPr marL="0" indent="0">
              <a:lnSpc>
                <a:spcPct val="120000"/>
              </a:lnSpc>
              <a:spcBef>
                <a:spcPts val="0"/>
              </a:spcBef>
              <a:buNone/>
            </a:pPr>
            <a:r>
              <a:rPr lang="en-IN" dirty="0"/>
              <a:t>    </a:t>
            </a:r>
            <a:r>
              <a:rPr lang="en-IN" dirty="0" smtClean="0"/>
              <a:t>	for </a:t>
            </a:r>
            <a:r>
              <a:rPr lang="en-IN" dirty="0"/>
              <a:t>(</a:t>
            </a:r>
            <a:r>
              <a:rPr lang="en-IN" dirty="0" err="1"/>
              <a:t>i</a:t>
            </a:r>
            <a:r>
              <a:rPr lang="en-IN" dirty="0"/>
              <a:t> = 1; </a:t>
            </a:r>
            <a:r>
              <a:rPr lang="en-IN" dirty="0" err="1"/>
              <a:t>i</a:t>
            </a:r>
            <a:r>
              <a:rPr lang="en-IN" dirty="0"/>
              <a:t> &lt;= n; ++</a:t>
            </a:r>
            <a:r>
              <a:rPr lang="en-IN" dirty="0" err="1"/>
              <a:t>i</a:t>
            </a:r>
            <a:r>
              <a:rPr lang="en-IN" dirty="0"/>
              <a:t>) </a:t>
            </a:r>
            <a:endParaRPr lang="en-IN" dirty="0" smtClean="0"/>
          </a:p>
          <a:p>
            <a:pPr marL="0" indent="0">
              <a:lnSpc>
                <a:spcPct val="120000"/>
              </a:lnSpc>
              <a:spcBef>
                <a:spcPts val="0"/>
              </a:spcBef>
              <a:buNone/>
            </a:pPr>
            <a:r>
              <a:rPr lang="en-IN" dirty="0"/>
              <a:t>	</a:t>
            </a:r>
            <a:r>
              <a:rPr lang="en-IN" dirty="0" smtClean="0"/>
              <a:t>{</a:t>
            </a:r>
            <a:endParaRPr lang="en-IN" dirty="0"/>
          </a:p>
          <a:p>
            <a:pPr marL="0" indent="0">
              <a:lnSpc>
                <a:spcPct val="120000"/>
              </a:lnSpc>
              <a:spcBef>
                <a:spcPts val="0"/>
              </a:spcBef>
              <a:buNone/>
            </a:pPr>
            <a:r>
              <a:rPr lang="en-IN" dirty="0"/>
              <a:t>      </a:t>
            </a:r>
            <a:r>
              <a:rPr lang="en-IN" dirty="0" smtClean="0"/>
              <a:t>	  </a:t>
            </a:r>
            <a:r>
              <a:rPr lang="en-IN" dirty="0"/>
              <a:t>sum += </a:t>
            </a:r>
            <a:r>
              <a:rPr lang="en-IN" dirty="0" err="1"/>
              <a:t>i</a:t>
            </a:r>
            <a:r>
              <a:rPr lang="en-IN" dirty="0"/>
              <a:t>;</a:t>
            </a:r>
          </a:p>
          <a:p>
            <a:pPr marL="0" indent="0">
              <a:lnSpc>
                <a:spcPct val="120000"/>
              </a:lnSpc>
              <a:spcBef>
                <a:spcPts val="0"/>
              </a:spcBef>
              <a:buNone/>
            </a:pPr>
            <a:r>
              <a:rPr lang="en-IN" dirty="0"/>
              <a:t>  </a:t>
            </a:r>
            <a:r>
              <a:rPr lang="en-IN" dirty="0" smtClean="0"/>
              <a:t>	  }</a:t>
            </a:r>
            <a:endParaRPr lang="en-IN" dirty="0"/>
          </a:p>
          <a:p>
            <a:pPr marL="0" indent="0">
              <a:lnSpc>
                <a:spcPct val="120000"/>
              </a:lnSpc>
              <a:spcBef>
                <a:spcPts val="0"/>
              </a:spcBef>
              <a:buNone/>
            </a:pPr>
            <a:r>
              <a:rPr lang="en-IN" dirty="0"/>
              <a:t>    printf("Sum = %d", sum);</a:t>
            </a:r>
          </a:p>
          <a:p>
            <a:pPr marL="0" indent="0">
              <a:lnSpc>
                <a:spcPct val="120000"/>
              </a:lnSpc>
              <a:spcBef>
                <a:spcPts val="0"/>
              </a:spcBef>
              <a:buNone/>
            </a:pPr>
            <a:r>
              <a:rPr lang="en-IN" dirty="0"/>
              <a:t>    return 0;</a:t>
            </a:r>
          </a:p>
          <a:p>
            <a:pPr marL="0" indent="0">
              <a:lnSpc>
                <a:spcPct val="120000"/>
              </a:lnSpc>
              <a:spcBef>
                <a:spcPts val="0"/>
              </a:spcBef>
              <a:buNone/>
            </a:pPr>
            <a:r>
              <a:rPr lang="en-IN" dirty="0"/>
              <a:t>}</a:t>
            </a:r>
          </a:p>
        </p:txBody>
      </p:sp>
    </p:spTree>
    <p:extLst>
      <p:ext uri="{BB962C8B-B14F-4D97-AF65-F5344CB8AC3E}">
        <p14:creationId xmlns:p14="http://schemas.microsoft.com/office/powerpoint/2010/main" xmlns="" val="216007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2925"/>
            <a:ext cx="10515600" cy="5634038"/>
          </a:xfrm>
        </p:spPr>
        <p:txBody>
          <a:bodyPr/>
          <a:lstStyle/>
          <a:p>
            <a:pPr algn="just" fontAlgn="base"/>
            <a:r>
              <a:rPr lang="en-IN" b="1" i="0" dirty="0" smtClean="0">
                <a:solidFill>
                  <a:srgbClr val="252830"/>
                </a:solidFill>
                <a:effectLst/>
                <a:latin typeface="Open Sans"/>
              </a:rPr>
              <a:t>Rules for naming identifiers</a:t>
            </a:r>
          </a:p>
          <a:p>
            <a:pPr marL="0" indent="0" algn="just">
              <a:buNone/>
            </a:pPr>
            <a:r>
              <a:rPr lang="en-IN" dirty="0" smtClean="0"/>
              <a:t>o First character must be an alphabet (or underscore).</a:t>
            </a:r>
          </a:p>
          <a:p>
            <a:pPr marL="0" indent="0" algn="just">
              <a:buNone/>
            </a:pPr>
            <a:r>
              <a:rPr lang="en-IN" dirty="0" smtClean="0"/>
              <a:t>o Must consist of only letters(</a:t>
            </a:r>
            <a:r>
              <a:rPr lang="en-IN" dirty="0" smtClean="0">
                <a:solidFill>
                  <a:srgbClr val="FF0000"/>
                </a:solidFill>
              </a:rPr>
              <a:t>a-</a:t>
            </a:r>
            <a:r>
              <a:rPr lang="en-IN" dirty="0" err="1" smtClean="0">
                <a:solidFill>
                  <a:srgbClr val="FF0000"/>
                </a:solidFill>
              </a:rPr>
              <a:t>z,A</a:t>
            </a:r>
            <a:r>
              <a:rPr lang="en-IN" dirty="0" smtClean="0">
                <a:solidFill>
                  <a:srgbClr val="FF0000"/>
                </a:solidFill>
              </a:rPr>
              <a:t>-Z</a:t>
            </a:r>
            <a:r>
              <a:rPr lang="en-IN" dirty="0" smtClean="0"/>
              <a:t>), digits(</a:t>
            </a:r>
            <a:r>
              <a:rPr lang="en-IN" dirty="0" smtClean="0">
                <a:solidFill>
                  <a:srgbClr val="FF0000"/>
                </a:solidFill>
              </a:rPr>
              <a:t>0-9</a:t>
            </a:r>
            <a:r>
              <a:rPr lang="en-IN" dirty="0" smtClean="0"/>
              <a:t>) or underscore.</a:t>
            </a:r>
          </a:p>
          <a:p>
            <a:pPr marL="0" indent="0" algn="just">
              <a:buNone/>
            </a:pPr>
            <a:r>
              <a:rPr lang="en-IN" dirty="0" smtClean="0"/>
              <a:t>o Only first 31 characters are significant.</a:t>
            </a:r>
          </a:p>
          <a:p>
            <a:pPr marL="0" indent="0" algn="just">
              <a:buNone/>
            </a:pPr>
            <a:r>
              <a:rPr lang="en-IN" dirty="0" smtClean="0"/>
              <a:t>o Cannot use a Keyword.</a:t>
            </a:r>
          </a:p>
          <a:p>
            <a:pPr marL="0" indent="0" algn="just">
              <a:buNone/>
            </a:pPr>
            <a:r>
              <a:rPr lang="en-IN" dirty="0" smtClean="0"/>
              <a:t>o Must not contain white space.</a:t>
            </a:r>
            <a:endParaRPr lang="en-IN" dirty="0"/>
          </a:p>
        </p:txBody>
      </p:sp>
    </p:spTree>
    <p:extLst>
      <p:ext uri="{BB962C8B-B14F-4D97-AF65-F5344CB8AC3E}">
        <p14:creationId xmlns:p14="http://schemas.microsoft.com/office/powerpoint/2010/main" xmlns="" val="22124755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1"/>
            <a:ext cx="10515600" cy="692150"/>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Unconditional Jump Statements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1262"/>
            <a:ext cx="10515600" cy="4351338"/>
          </a:xfrm>
        </p:spPr>
        <p:txBody>
          <a:bodyPr>
            <a:normAutofit/>
          </a:bodyPr>
          <a:lstStyle/>
          <a:p>
            <a:pPr marL="0" indent="0">
              <a:buNone/>
            </a:pPr>
            <a:r>
              <a:rPr lang="en-IN" sz="2400" i="1" dirty="0">
                <a:latin typeface="Times New Roman" panose="02020603050405020304" pitchFamily="18" charset="0"/>
                <a:cs typeface="Times New Roman" panose="02020603050405020304" pitchFamily="18" charset="0"/>
              </a:rPr>
              <a:t>Jump statements</a:t>
            </a:r>
            <a:r>
              <a:rPr lang="en-IN" sz="2400" dirty="0">
                <a:latin typeface="Times New Roman" panose="02020603050405020304" pitchFamily="18" charset="0"/>
                <a:cs typeface="Times New Roman" panose="02020603050405020304" pitchFamily="18" charset="0"/>
              </a:rPr>
              <a:t> interrupt the sequential execution of statements, so that execution continues at a different point in the program</a:t>
            </a:r>
            <a:r>
              <a:rPr lang="en-IN" sz="2400" dirty="0" smtClean="0">
                <a:latin typeface="Times New Roman" panose="02020603050405020304" pitchFamily="18" charset="0"/>
                <a:cs typeface="Times New Roman" panose="02020603050405020304" pitchFamily="18" charset="0"/>
              </a:rPr>
              <a:t>.</a:t>
            </a:r>
          </a:p>
          <a:p>
            <a:r>
              <a:rPr lang="en-IN" sz="2400" b="1" dirty="0"/>
              <a:t>The </a:t>
            </a:r>
            <a:r>
              <a:rPr lang="en-IN" sz="2400" b="1" dirty="0" smtClean="0"/>
              <a:t>break statement</a:t>
            </a:r>
            <a:endParaRPr lang="en-IN" sz="2400" b="1" dirty="0"/>
          </a:p>
          <a:p>
            <a:r>
              <a:rPr lang="en-IN" sz="2400" b="1" dirty="0"/>
              <a:t>The </a:t>
            </a:r>
            <a:r>
              <a:rPr lang="en-IN" sz="2400" b="1" dirty="0" smtClean="0"/>
              <a:t>continue statement</a:t>
            </a:r>
          </a:p>
          <a:p>
            <a:r>
              <a:rPr lang="en-IN" sz="2400" b="1" dirty="0" smtClean="0"/>
              <a:t>The </a:t>
            </a:r>
            <a:r>
              <a:rPr lang="en-IN" sz="2400" b="1" dirty="0" err="1"/>
              <a:t>goto</a:t>
            </a:r>
            <a:r>
              <a:rPr lang="en-IN" sz="2400" b="1" dirty="0"/>
              <a:t> </a:t>
            </a:r>
            <a:r>
              <a:rPr lang="en-IN" sz="2400" b="1" dirty="0" smtClean="0"/>
              <a:t>Statement</a:t>
            </a:r>
          </a:p>
          <a:p>
            <a:r>
              <a:rPr lang="en-IN" sz="2400" b="1" dirty="0"/>
              <a:t>the return statement</a:t>
            </a:r>
          </a:p>
          <a:p>
            <a:endParaRPr lang="en-IN" sz="2400" b="1" dirty="0"/>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517966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179389"/>
            <a:ext cx="10515600" cy="692150"/>
          </a:xfrm>
        </p:spPr>
        <p:txBody>
          <a:bodyPr>
            <a:normAutofit fontScale="90000"/>
          </a:bodyPr>
          <a:lstStyle/>
          <a:p>
            <a:r>
              <a:rPr lang="en-IN" b="1" dirty="0" smtClean="0"/>
              <a:t>Break Statement</a:t>
            </a:r>
            <a:endParaRPr lang="en-IN" b="1" dirty="0"/>
          </a:p>
        </p:txBody>
      </p:sp>
      <p:sp>
        <p:nvSpPr>
          <p:cNvPr id="3" name="Content Placeholder 2"/>
          <p:cNvSpPr>
            <a:spLocks noGrp="1"/>
          </p:cNvSpPr>
          <p:nvPr>
            <p:ph idx="1"/>
          </p:nvPr>
        </p:nvSpPr>
        <p:spPr>
          <a:xfrm>
            <a:off x="723901" y="871539"/>
            <a:ext cx="10515600" cy="4733925"/>
          </a:xfrm>
        </p:spPr>
        <p:txBody>
          <a:bodyPr>
            <a:normAutofit/>
          </a:bodyPr>
          <a:lstStyle/>
          <a:p>
            <a:r>
              <a:rPr lang="en-IN" sz="2400" dirty="0">
                <a:latin typeface="Times New Roman" panose="02020603050405020304" pitchFamily="18" charset="0"/>
                <a:cs typeface="Times New Roman" panose="02020603050405020304" pitchFamily="18" charset="0"/>
              </a:rPr>
              <a:t>The break statement terminates execution of the immediately enclosing while , </a:t>
            </a:r>
            <a:r>
              <a:rPr lang="en-IN" sz="2400" dirty="0" smtClean="0">
                <a:latin typeface="Times New Roman" panose="02020603050405020304" pitchFamily="18" charset="0"/>
                <a:cs typeface="Times New Roman" panose="02020603050405020304" pitchFamily="18" charset="0"/>
              </a:rPr>
              <a:t>do, for, </a:t>
            </a:r>
            <a:r>
              <a:rPr lang="en-IN" sz="2400" dirty="0">
                <a:latin typeface="Times New Roman" panose="02020603050405020304" pitchFamily="18" charset="0"/>
                <a:cs typeface="Times New Roman" panose="02020603050405020304" pitchFamily="18" charset="0"/>
              </a:rPr>
              <a:t>or switch statement.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t> </a:t>
            </a:r>
            <a:r>
              <a:rPr lang="en-IN" sz="2400" b="1" dirty="0" smtClean="0">
                <a:solidFill>
                  <a:srgbClr val="FF0000"/>
                </a:solidFill>
                <a:latin typeface="Times New Roman" panose="02020603050405020304" pitchFamily="18" charset="0"/>
                <a:cs typeface="Times New Roman" panose="02020603050405020304" pitchFamily="18" charset="0"/>
              </a:rPr>
              <a:t>syntax:</a:t>
            </a:r>
          </a:p>
          <a:p>
            <a:pPr marL="0" indent="0">
              <a:buNone/>
            </a:pPr>
            <a:r>
              <a:rPr lang="en-IN" sz="2400" dirty="0" smtClean="0">
                <a:latin typeface="Times New Roman" panose="02020603050405020304" pitchFamily="18" charset="0"/>
                <a:cs typeface="Times New Roman" panose="02020603050405020304" pitchFamily="18" charset="0"/>
              </a:rPr>
              <a:t>	break;</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2052" name="Picture 4" descr="Working of break statemen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13049" y="1563689"/>
            <a:ext cx="8149163" cy="51514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926253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613" y="0"/>
            <a:ext cx="11025187" cy="6615113"/>
          </a:xfrm>
        </p:spPr>
        <p:txBody>
          <a:bodyPr>
            <a:noAutofit/>
          </a:bodyPr>
          <a:lstStyle/>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include &lt;stdio.h&gt;</a:t>
            </a:r>
          </a:p>
          <a:p>
            <a:pPr marL="0" indent="0">
              <a:lnSpc>
                <a:spcPct val="120000"/>
              </a:lnSpc>
              <a:spcBef>
                <a:spcPts val="0"/>
              </a:spcBef>
              <a:buNone/>
            </a:pPr>
            <a:r>
              <a:rPr lang="en-IN" sz="2000" dirty="0" smtClean="0">
                <a:latin typeface="Times New Roman" panose="02020603050405020304" pitchFamily="18" charset="0"/>
                <a:cs typeface="Times New Roman" panose="02020603050405020304" pitchFamily="18" charset="0"/>
              </a:rPr>
              <a:t>void </a:t>
            </a:r>
            <a:r>
              <a:rPr lang="en-IN" sz="2000" dirty="0">
                <a:latin typeface="Times New Roman" panose="02020603050405020304" pitchFamily="18" charset="0"/>
                <a:cs typeface="Times New Roman" panose="02020603050405020304" pitchFamily="18" charset="0"/>
              </a:rPr>
              <a:t>main()</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int </a:t>
            </a:r>
            <a:r>
              <a:rPr lang="en-IN" sz="2000" dirty="0" err="1" smtClean="0">
                <a:latin typeface="Times New Roman" panose="02020603050405020304" pitchFamily="18" charset="0"/>
                <a:cs typeface="Times New Roman" panose="02020603050405020304" pitchFamily="18" charset="0"/>
              </a:rPr>
              <a:t>i</a:t>
            </a:r>
            <a:r>
              <a:rPr lang="en-IN" sz="2000" dirty="0" smtClean="0">
                <a:latin typeface="Times New Roman" panose="02020603050405020304" pitchFamily="18" charset="0"/>
                <a:cs typeface="Times New Roman" panose="02020603050405020304" pitchFamily="18" charset="0"/>
              </a:rPr>
              <a:t>, number</a:t>
            </a:r>
            <a:r>
              <a:rPr lang="en-IN" sz="2000" dirty="0">
                <a:latin typeface="Times New Roman" panose="02020603050405020304" pitchFamily="18" charset="0"/>
                <a:cs typeface="Times New Roman" panose="02020603050405020304" pitchFamily="18" charset="0"/>
              </a:rPr>
              <a:t>, sum = </a:t>
            </a:r>
            <a:r>
              <a:rPr lang="en-IN" sz="2000" dirty="0" smtClean="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for(</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&lt;= 10;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printf("Enter a </a:t>
            </a:r>
            <a:r>
              <a:rPr lang="en-IN" sz="2000" dirty="0" err="1">
                <a:latin typeface="Times New Roman" panose="02020603050405020304" pitchFamily="18" charset="0"/>
                <a:cs typeface="Times New Roman" panose="02020603050405020304" pitchFamily="18" charset="0"/>
              </a:rPr>
              <a:t>n%d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d</a:t>
            </a:r>
            <a:r>
              <a:rPr lang="en-IN" sz="2000" dirty="0" smtClean="0">
                <a:latin typeface="Times New Roman" panose="02020603050405020304" pitchFamily="18" charset="0"/>
                <a:cs typeface="Times New Roman" panose="02020603050405020304" pitchFamily="18" charset="0"/>
              </a:rPr>
              <a:t>", &amp;</a:t>
            </a:r>
            <a:r>
              <a:rPr lang="en-IN" sz="2000" dirty="0">
                <a:latin typeface="Times New Roman" panose="02020603050405020304" pitchFamily="18" charset="0"/>
                <a:cs typeface="Times New Roman" panose="02020603050405020304" pitchFamily="18" charset="0"/>
              </a:rPr>
              <a:t>number</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 If the user enters a negative number, the loop ends</a:t>
            </a:r>
          </a:p>
          <a:p>
            <a:pPr marL="0" indent="0">
              <a:lnSpc>
                <a:spcPct val="120000"/>
              </a:lnSpc>
              <a:spcBef>
                <a:spcPts val="0"/>
              </a:spcBef>
              <a:buNone/>
            </a:pPr>
            <a:r>
              <a:rPr lang="en-IN" sz="2000" dirty="0" smtClean="0">
                <a:latin typeface="Times New Roman" panose="02020603050405020304" pitchFamily="18" charset="0"/>
                <a:cs typeface="Times New Roman" panose="02020603050405020304" pitchFamily="18" charset="0"/>
              </a:rPr>
              <a:t>    if(number </a:t>
            </a:r>
            <a:r>
              <a:rPr lang="en-IN" sz="2000" dirty="0">
                <a:latin typeface="Times New Roman" panose="02020603050405020304" pitchFamily="18" charset="0"/>
                <a:cs typeface="Times New Roman" panose="02020603050405020304" pitchFamily="18" charset="0"/>
              </a:rPr>
              <a:t>&lt; </a:t>
            </a:r>
            <a:r>
              <a:rPr lang="en-IN" sz="2000" dirty="0" smtClean="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break;</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sum += number; // sum = sum + number;</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printf("Sum = </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d",</a:t>
            </a:r>
            <a:r>
              <a:rPr lang="en-IN" sz="2000" dirty="0" err="1">
                <a:latin typeface="Times New Roman" panose="02020603050405020304" pitchFamily="18" charset="0"/>
                <a:cs typeface="Times New Roman" panose="02020603050405020304" pitchFamily="18" charset="0"/>
              </a:rPr>
              <a:t>sum</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getch();</a:t>
            </a:r>
            <a:endParaRPr lang="en-I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2846170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812"/>
            <a:ext cx="10515600" cy="677863"/>
          </a:xfrm>
        </p:spPr>
        <p:txBody>
          <a:bodyPr>
            <a:normAutofit/>
          </a:bodyPr>
          <a:lstStyle/>
          <a:p>
            <a:r>
              <a:rPr lang="en-IN" sz="3200" b="1" dirty="0" smtClean="0">
                <a:latin typeface="Times New Roman" panose="02020603050405020304" pitchFamily="18" charset="0"/>
                <a:cs typeface="Times New Roman" panose="02020603050405020304" pitchFamily="18" charset="0"/>
              </a:rPr>
              <a:t>The Continue Statement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0150"/>
            <a:ext cx="10515600" cy="497681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continue statement skips the current iteration of the loop and continues with the next iteration.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solidFill>
                  <a:srgbClr val="FF0000"/>
                </a:solidFill>
                <a:latin typeface="Times New Roman" panose="02020603050405020304" pitchFamily="18" charset="0"/>
                <a:cs typeface="Times New Roman" panose="02020603050405020304" pitchFamily="18" charset="0"/>
              </a:rPr>
              <a:t>Syntax:</a:t>
            </a:r>
          </a:p>
          <a:p>
            <a:pPr marL="0" indent="0">
              <a:buNone/>
            </a:pPr>
            <a:r>
              <a:rPr lang="en-IN" sz="2400" dirty="0" smtClean="0">
                <a:latin typeface="Times New Roman" panose="02020603050405020304" pitchFamily="18" charset="0"/>
                <a:cs typeface="Times New Roman" panose="02020603050405020304" pitchFamily="18" charset="0"/>
              </a:rPr>
              <a:t>             continue</a:t>
            </a:r>
            <a:r>
              <a:rPr lang="en-IN" sz="24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cstate="print"/>
          <a:stretch>
            <a:fillRect/>
          </a:stretch>
        </p:blipFill>
        <p:spPr>
          <a:xfrm>
            <a:off x="4471987" y="1900236"/>
            <a:ext cx="6659072" cy="4514851"/>
          </a:xfrm>
          <a:prstGeom prst="rect">
            <a:avLst/>
          </a:prstGeom>
        </p:spPr>
      </p:pic>
    </p:spTree>
    <p:extLst>
      <p:ext uri="{BB962C8B-B14F-4D97-AF65-F5344CB8AC3E}">
        <p14:creationId xmlns:p14="http://schemas.microsoft.com/office/powerpoint/2010/main" xmlns="" val="3285039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05" y="56893"/>
            <a:ext cx="10515600" cy="692150"/>
          </a:xfrm>
        </p:spPr>
        <p:txBody>
          <a:bodyPr>
            <a:normAutofit/>
          </a:bodyPr>
          <a:lstStyle/>
          <a:p>
            <a:r>
              <a:rPr lang="en-IN" sz="3200" b="1" dirty="0" smtClean="0"/>
              <a:t>Continue Statement</a:t>
            </a:r>
            <a:endParaRPr lang="en-IN" sz="3200" b="1" dirty="0"/>
          </a:p>
        </p:txBody>
      </p:sp>
      <p:sp>
        <p:nvSpPr>
          <p:cNvPr id="3" name="Content Placeholder 2"/>
          <p:cNvSpPr>
            <a:spLocks noGrp="1"/>
          </p:cNvSpPr>
          <p:nvPr>
            <p:ph idx="1"/>
          </p:nvPr>
        </p:nvSpPr>
        <p:spPr>
          <a:xfrm>
            <a:off x="1867563" y="637146"/>
            <a:ext cx="7679883" cy="6040566"/>
          </a:xfrm>
        </p:spPr>
        <p:txBody>
          <a:bodyPr>
            <a:noAutofit/>
          </a:bodyPr>
          <a:lstStyle/>
          <a:p>
            <a:pPr marL="0" indent="0">
              <a:lnSpc>
                <a:spcPct val="100000"/>
              </a:lnSpc>
              <a:spcBef>
                <a:spcPts val="0"/>
              </a:spcBef>
              <a:buNone/>
            </a:pPr>
            <a:r>
              <a:rPr lang="en-IN" sz="2400" dirty="0"/>
              <a:t>// C program to explain the </a:t>
            </a:r>
            <a:r>
              <a:rPr lang="en-IN" sz="2400" dirty="0" smtClean="0"/>
              <a:t>use of </a:t>
            </a:r>
            <a:r>
              <a:rPr lang="en-IN" sz="2400" dirty="0"/>
              <a:t>continue statement</a:t>
            </a:r>
          </a:p>
          <a:p>
            <a:pPr marL="0" indent="0">
              <a:lnSpc>
                <a:spcPct val="100000"/>
              </a:lnSpc>
              <a:spcBef>
                <a:spcPts val="0"/>
              </a:spcBef>
              <a:buNone/>
            </a:pPr>
            <a:r>
              <a:rPr lang="en-IN" sz="2400" dirty="0"/>
              <a:t>#include &lt;stdio.h&gt;</a:t>
            </a:r>
          </a:p>
          <a:p>
            <a:pPr marL="0" indent="0">
              <a:lnSpc>
                <a:spcPct val="100000"/>
              </a:lnSpc>
              <a:spcBef>
                <a:spcPts val="0"/>
              </a:spcBef>
              <a:buNone/>
            </a:pPr>
            <a:r>
              <a:rPr lang="en-IN" sz="2400" dirty="0" smtClean="0"/>
              <a:t>void </a:t>
            </a:r>
            <a:r>
              <a:rPr lang="en-IN" sz="2400" dirty="0"/>
              <a:t>main</a:t>
            </a:r>
            <a:r>
              <a:rPr lang="en-IN" sz="2400" dirty="0" smtClean="0"/>
              <a:t>()</a:t>
            </a:r>
          </a:p>
          <a:p>
            <a:pPr marL="0" indent="0">
              <a:lnSpc>
                <a:spcPct val="100000"/>
              </a:lnSpc>
              <a:spcBef>
                <a:spcPts val="0"/>
              </a:spcBef>
              <a:buNone/>
            </a:pPr>
            <a:r>
              <a:rPr lang="en-IN" sz="2400" dirty="0" smtClean="0"/>
              <a:t>{</a:t>
            </a:r>
            <a:endParaRPr lang="en-IN" sz="2400" dirty="0"/>
          </a:p>
          <a:p>
            <a:pPr marL="0" indent="0">
              <a:lnSpc>
                <a:spcPct val="100000"/>
              </a:lnSpc>
              <a:spcBef>
                <a:spcPts val="0"/>
              </a:spcBef>
              <a:buNone/>
            </a:pPr>
            <a:r>
              <a:rPr lang="en-IN" sz="2400" dirty="0"/>
              <a:t>int </a:t>
            </a:r>
            <a:r>
              <a:rPr lang="en-IN" sz="2400" dirty="0" err="1"/>
              <a:t>i</a:t>
            </a:r>
            <a:r>
              <a:rPr lang="en-IN" sz="2400" dirty="0"/>
              <a:t>=0;</a:t>
            </a:r>
          </a:p>
          <a:p>
            <a:pPr marL="0" indent="0">
              <a:lnSpc>
                <a:spcPct val="100000"/>
              </a:lnSpc>
              <a:spcBef>
                <a:spcPts val="0"/>
              </a:spcBef>
              <a:buNone/>
            </a:pPr>
            <a:r>
              <a:rPr lang="en-IN" sz="2400" dirty="0" err="1"/>
              <a:t>clrscr</a:t>
            </a:r>
            <a:r>
              <a:rPr lang="en-IN" sz="2400" dirty="0"/>
              <a:t>();</a:t>
            </a:r>
          </a:p>
          <a:p>
            <a:pPr marL="0" indent="0">
              <a:lnSpc>
                <a:spcPct val="100000"/>
              </a:lnSpc>
              <a:spcBef>
                <a:spcPts val="0"/>
              </a:spcBef>
              <a:buNone/>
            </a:pPr>
            <a:r>
              <a:rPr lang="en-IN" sz="2400" dirty="0"/>
              <a:t>while(</a:t>
            </a:r>
            <a:r>
              <a:rPr lang="en-IN" sz="2400" dirty="0" err="1"/>
              <a:t>i</a:t>
            </a:r>
            <a:r>
              <a:rPr lang="en-IN" sz="2400" dirty="0"/>
              <a:t>&lt;=10)</a:t>
            </a:r>
          </a:p>
          <a:p>
            <a:pPr marL="0" indent="0">
              <a:lnSpc>
                <a:spcPct val="100000"/>
              </a:lnSpc>
              <a:spcBef>
                <a:spcPts val="0"/>
              </a:spcBef>
              <a:buNone/>
            </a:pPr>
            <a:r>
              <a:rPr lang="en-IN" sz="2400" dirty="0" smtClean="0"/>
              <a:t>{</a:t>
            </a:r>
          </a:p>
          <a:p>
            <a:pPr marL="0" indent="0">
              <a:lnSpc>
                <a:spcPct val="100000"/>
              </a:lnSpc>
              <a:spcBef>
                <a:spcPts val="0"/>
              </a:spcBef>
              <a:buNone/>
            </a:pPr>
            <a:r>
              <a:rPr lang="en-IN" sz="2400" dirty="0" smtClean="0"/>
              <a:t>	if(</a:t>
            </a:r>
            <a:r>
              <a:rPr lang="en-IN" sz="2400" dirty="0" err="1" smtClean="0"/>
              <a:t>i</a:t>
            </a:r>
            <a:r>
              <a:rPr lang="en-IN" sz="2400" dirty="0" smtClean="0"/>
              <a:t> </a:t>
            </a:r>
            <a:r>
              <a:rPr lang="en-IN" sz="2400" dirty="0"/>
              <a:t>== 6)</a:t>
            </a:r>
          </a:p>
          <a:p>
            <a:pPr marL="0" indent="0">
              <a:lnSpc>
                <a:spcPct val="100000"/>
              </a:lnSpc>
              <a:spcBef>
                <a:spcPts val="0"/>
              </a:spcBef>
              <a:buNone/>
            </a:pPr>
            <a:r>
              <a:rPr lang="en-IN" sz="2400" dirty="0">
                <a:solidFill>
                  <a:srgbClr val="FF0000"/>
                </a:solidFill>
              </a:rPr>
              <a:t>	   continue;</a:t>
            </a:r>
          </a:p>
          <a:p>
            <a:pPr marL="0" indent="0">
              <a:lnSpc>
                <a:spcPct val="100000"/>
              </a:lnSpc>
              <a:spcBef>
                <a:spcPts val="0"/>
              </a:spcBef>
              <a:buNone/>
            </a:pPr>
            <a:r>
              <a:rPr lang="en-IN" sz="2400" dirty="0"/>
              <a:t>	    printf("%d ", </a:t>
            </a:r>
            <a:r>
              <a:rPr lang="en-IN" sz="2400" dirty="0" err="1"/>
              <a:t>i</a:t>
            </a:r>
            <a:r>
              <a:rPr lang="en-IN" sz="2400" dirty="0"/>
              <a:t>);</a:t>
            </a:r>
          </a:p>
          <a:p>
            <a:pPr marL="0" indent="0">
              <a:lnSpc>
                <a:spcPct val="100000"/>
              </a:lnSpc>
              <a:spcBef>
                <a:spcPts val="0"/>
              </a:spcBef>
              <a:buNone/>
            </a:pPr>
            <a:r>
              <a:rPr lang="en-IN" sz="2400" dirty="0"/>
              <a:t>	    </a:t>
            </a:r>
            <a:r>
              <a:rPr lang="en-IN" sz="2400" dirty="0" err="1"/>
              <a:t>i</a:t>
            </a:r>
            <a:r>
              <a:rPr lang="en-IN" sz="2400" dirty="0"/>
              <a:t>++;</a:t>
            </a:r>
          </a:p>
          <a:p>
            <a:pPr marL="0" indent="0">
              <a:lnSpc>
                <a:spcPct val="100000"/>
              </a:lnSpc>
              <a:spcBef>
                <a:spcPts val="0"/>
              </a:spcBef>
              <a:buNone/>
            </a:pPr>
            <a:r>
              <a:rPr lang="en-IN" sz="2400" dirty="0"/>
              <a:t>    }</a:t>
            </a:r>
          </a:p>
          <a:p>
            <a:pPr marL="0" indent="0">
              <a:lnSpc>
                <a:spcPct val="100000"/>
              </a:lnSpc>
              <a:spcBef>
                <a:spcPts val="0"/>
              </a:spcBef>
              <a:buNone/>
            </a:pPr>
            <a:r>
              <a:rPr lang="en-IN" sz="2400" dirty="0"/>
              <a:t>    getch();</a:t>
            </a:r>
          </a:p>
          <a:p>
            <a:pPr marL="0" indent="0">
              <a:lnSpc>
                <a:spcPct val="100000"/>
              </a:lnSpc>
              <a:spcBef>
                <a:spcPts val="0"/>
              </a:spcBef>
              <a:buNone/>
            </a:pPr>
            <a:r>
              <a:rPr lang="en-IN" sz="2400" dirty="0" smtClean="0"/>
              <a:t>}</a:t>
            </a:r>
            <a:endParaRPr lang="en-IN" sz="2400" dirty="0"/>
          </a:p>
        </p:txBody>
      </p:sp>
      <p:sp>
        <p:nvSpPr>
          <p:cNvPr id="7" name="Content Placeholder 2"/>
          <p:cNvSpPr txBox="1">
            <a:spLocks/>
          </p:cNvSpPr>
          <p:nvPr/>
        </p:nvSpPr>
        <p:spPr>
          <a:xfrm>
            <a:off x="6374255" y="655123"/>
            <a:ext cx="4808095" cy="60405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IN" sz="2400" dirty="0" smtClean="0"/>
          </a:p>
          <a:p>
            <a:pPr marL="0" indent="0">
              <a:lnSpc>
                <a:spcPct val="120000"/>
              </a:lnSpc>
              <a:spcBef>
                <a:spcPts val="0"/>
              </a:spcBef>
              <a:buNone/>
            </a:pPr>
            <a:r>
              <a:rPr lang="en-IN" sz="2400" dirty="0" smtClean="0"/>
              <a:t>	</a:t>
            </a:r>
            <a:endParaRPr lang="en-IN" sz="2400" dirty="0"/>
          </a:p>
        </p:txBody>
      </p:sp>
    </p:spTree>
    <p:extLst>
      <p:ext uri="{BB962C8B-B14F-4D97-AF65-F5344CB8AC3E}">
        <p14:creationId xmlns:p14="http://schemas.microsoft.com/office/powerpoint/2010/main" xmlns="" val="27351198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9287"/>
          </a:xfrm>
        </p:spPr>
        <p:txBody>
          <a:bodyPr>
            <a:normAutofit/>
          </a:bodyPr>
          <a:lstStyle/>
          <a:p>
            <a:r>
              <a:rPr lang="en-IN" sz="3200" b="1" dirty="0"/>
              <a:t>Multiplication </a:t>
            </a:r>
            <a:r>
              <a:rPr lang="en-IN" sz="3200" b="1" dirty="0" smtClean="0"/>
              <a:t>table using Continue Statement</a:t>
            </a:r>
            <a:endParaRPr lang="en-IN" sz="3200" b="1" dirty="0"/>
          </a:p>
        </p:txBody>
      </p:sp>
      <p:sp>
        <p:nvSpPr>
          <p:cNvPr id="3" name="Content Placeholder 2"/>
          <p:cNvSpPr>
            <a:spLocks noGrp="1"/>
          </p:cNvSpPr>
          <p:nvPr>
            <p:ph idx="1"/>
          </p:nvPr>
        </p:nvSpPr>
        <p:spPr>
          <a:xfrm>
            <a:off x="838200" y="842963"/>
            <a:ext cx="10515600" cy="5586411"/>
          </a:xfrm>
        </p:spPr>
        <p:txBody>
          <a:bodyPr>
            <a:noAutofit/>
          </a:bodyPr>
          <a:lstStyle/>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#include &lt;stdio.h&gt;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void main() </a:t>
            </a:r>
            <a:endParaRPr lang="en-IN" sz="24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1;</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printf(" Enter any Number:");</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printf("Multiplication table of %d: ",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while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&lt;= 10)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FF0000"/>
                </a:solidFill>
                <a:latin typeface="Times New Roman" panose="02020603050405020304" pitchFamily="18" charset="0"/>
                <a:cs typeface="Times New Roman" panose="02020603050405020304" pitchFamily="18" charset="0"/>
              </a:rPr>
              <a:t>if(</a:t>
            </a:r>
            <a:r>
              <a:rPr lang="en-IN" sz="2400" dirty="0" err="1" smtClean="0">
                <a:solidFill>
                  <a:srgbClr val="FF0000"/>
                </a:solidFill>
                <a:latin typeface="Times New Roman" panose="02020603050405020304" pitchFamily="18" charset="0"/>
                <a:cs typeface="Times New Roman" panose="02020603050405020304" pitchFamily="18" charset="0"/>
              </a:rPr>
              <a:t>i</a:t>
            </a:r>
            <a:r>
              <a:rPr lang="en-IN" sz="2400" dirty="0" smtClean="0">
                <a:solidFill>
                  <a:srgbClr val="FF0000"/>
                </a:solidFill>
                <a:latin typeface="Times New Roman" panose="02020603050405020304" pitchFamily="18" charset="0"/>
                <a:cs typeface="Times New Roman" panose="02020603050405020304" pitchFamily="18" charset="0"/>
              </a:rPr>
              <a:t>==5)</a:t>
            </a:r>
          </a:p>
          <a:p>
            <a:pPr marL="0" indent="0">
              <a:lnSpc>
                <a:spcPct val="100000"/>
              </a:lnSpc>
              <a:spcBef>
                <a:spcPts val="0"/>
              </a:spcBef>
              <a:buNone/>
            </a:pPr>
            <a:r>
              <a:rPr lang="en-IN" sz="2400" dirty="0">
                <a:solidFill>
                  <a:srgbClr val="FF0000"/>
                </a:solidFill>
                <a:latin typeface="Times New Roman" panose="02020603050405020304" pitchFamily="18" charset="0"/>
                <a:cs typeface="Times New Roman" panose="02020603050405020304" pitchFamily="18" charset="0"/>
              </a:rPr>
              <a:t>	</a:t>
            </a:r>
            <a:r>
              <a:rPr lang="en-IN" sz="2400" dirty="0" smtClean="0">
                <a:solidFill>
                  <a:srgbClr val="FF0000"/>
                </a:solidFill>
                <a:latin typeface="Times New Roman" panose="02020603050405020304" pitchFamily="18" charset="0"/>
                <a:cs typeface="Times New Roman" panose="02020603050405020304" pitchFamily="18" charset="0"/>
              </a:rPr>
              <a:t>	continue;</a:t>
            </a:r>
            <a:endParaRPr lang="en-IN" sz="2400" dirty="0">
              <a:solidFill>
                <a:srgbClr val="FF000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printf("%d * %d = %d",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getch();</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526682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7838"/>
          </a:xfrm>
        </p:spPr>
        <p:txBody>
          <a:bodyPr>
            <a:normAutofit fontScale="90000"/>
          </a:bodyPr>
          <a:lstStyle/>
          <a:p>
            <a:r>
              <a:rPr lang="en-IN" sz="3200" b="1" dirty="0" smtClean="0">
                <a:latin typeface="Times New Roman" panose="02020603050405020304" pitchFamily="18" charset="0"/>
                <a:cs typeface="Times New Roman" panose="02020603050405020304" pitchFamily="18" charset="0"/>
              </a:rPr>
              <a:t>The return statement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7300"/>
            <a:ext cx="10515600" cy="4919663"/>
          </a:xfrm>
        </p:spPr>
        <p:txBody>
          <a:bodyPr>
            <a:normAutofit/>
          </a:bodyPr>
          <a:lstStyle/>
          <a:p>
            <a:pPr algn="just"/>
            <a:r>
              <a:rPr lang="en-IN" sz="2400" dirty="0">
                <a:latin typeface="Times New Roman" panose="02020603050405020304" pitchFamily="18" charset="0"/>
                <a:cs typeface="Times New Roman" panose="02020603050405020304" pitchFamily="18" charset="0"/>
              </a:rPr>
              <a:t>The return statement terminates execution of a function and returns control to the calling function, with or without a return value. A function may contain any number of return statements. The return statement has the following syntax:</a:t>
            </a:r>
          </a:p>
          <a:p>
            <a:pPr marL="0" indent="0">
              <a:buNone/>
            </a:pPr>
            <a:r>
              <a:rPr lang="en-IN" sz="2400" dirty="0" smtClean="0">
                <a:solidFill>
                  <a:srgbClr val="FF0000"/>
                </a:solidFill>
                <a:latin typeface="Times New Roman" panose="02020603050405020304" pitchFamily="18" charset="0"/>
                <a:cs typeface="Times New Roman" panose="02020603050405020304" pitchFamily="18" charset="0"/>
              </a:rPr>
              <a:t>Syntax:</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return </a:t>
            </a:r>
            <a:r>
              <a:rPr lang="en-IN" sz="2400" dirty="0">
                <a:latin typeface="Times New Roman" panose="02020603050405020304" pitchFamily="18" charset="0"/>
                <a:cs typeface="Times New Roman" panose="02020603050405020304" pitchFamily="18" charset="0"/>
              </a:rPr>
              <a:t>expression(opt</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709742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1"/>
            <a:ext cx="10515600" cy="635000"/>
          </a:xfrm>
        </p:spPr>
        <p:txBody>
          <a:bodyPr>
            <a:normAutofit/>
          </a:bodyPr>
          <a:lstStyle/>
          <a:p>
            <a:r>
              <a:rPr lang="en-IN" sz="3200" b="1" dirty="0" err="1" smtClean="0"/>
              <a:t>Goto</a:t>
            </a:r>
            <a:r>
              <a:rPr lang="en-IN" sz="3200" b="1" dirty="0" smtClean="0"/>
              <a:t> Statement</a:t>
            </a:r>
            <a:endParaRPr lang="en-IN" sz="3200" b="1" dirty="0"/>
          </a:p>
        </p:txBody>
      </p:sp>
      <p:sp>
        <p:nvSpPr>
          <p:cNvPr id="3" name="Content Placeholder 2"/>
          <p:cNvSpPr>
            <a:spLocks noGrp="1"/>
          </p:cNvSpPr>
          <p:nvPr>
            <p:ph idx="1"/>
          </p:nvPr>
        </p:nvSpPr>
        <p:spPr>
          <a:xfrm>
            <a:off x="1495425" y="1057275"/>
            <a:ext cx="7462838" cy="5062538"/>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goto</a:t>
            </a:r>
            <a:r>
              <a:rPr lang="en-IN" sz="2400" dirty="0">
                <a:latin typeface="Times New Roman" panose="02020603050405020304" pitchFamily="18" charset="0"/>
                <a:cs typeface="Times New Roman" panose="02020603050405020304" pitchFamily="18" charset="0"/>
              </a:rPr>
              <a:t> statement unconditionally transfers program control to a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statement</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739763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5013"/>
          </a:xfrm>
        </p:spPr>
        <p:txBody>
          <a:bodyPr>
            <a:normAutofit/>
          </a:bodyPr>
          <a:lstStyle/>
          <a:p>
            <a:r>
              <a:rPr lang="en-IN" sz="2800" b="1" dirty="0"/>
              <a:t>Use of </a:t>
            </a:r>
            <a:r>
              <a:rPr lang="en-IN" sz="2800" b="1" dirty="0" err="1"/>
              <a:t>goto</a:t>
            </a:r>
            <a:r>
              <a:rPr lang="en-IN" sz="2800" b="1" dirty="0"/>
              <a:t> statement</a:t>
            </a:r>
          </a:p>
        </p:txBody>
      </p:sp>
      <p:sp>
        <p:nvSpPr>
          <p:cNvPr id="3" name="Content Placeholder 2"/>
          <p:cNvSpPr>
            <a:spLocks noGrp="1"/>
          </p:cNvSpPr>
          <p:nvPr>
            <p:ph idx="1"/>
          </p:nvPr>
        </p:nvSpPr>
        <p:spPr>
          <a:xfrm>
            <a:off x="838199" y="735012"/>
            <a:ext cx="4619625" cy="6122987"/>
          </a:xfrm>
        </p:spPr>
        <p:txBody>
          <a:bodyPr>
            <a:noAutofit/>
          </a:bodyPr>
          <a:lstStyle/>
          <a:p>
            <a:pPr marL="0" indent="0">
              <a:lnSpc>
                <a:spcPct val="100000"/>
              </a:lnSpc>
              <a:spcBef>
                <a:spcPts val="0"/>
              </a:spcBef>
              <a:buNone/>
            </a:pPr>
            <a:r>
              <a:rPr lang="en-IN" dirty="0" smtClean="0">
                <a:cs typeface="Times New Roman" panose="02020603050405020304" pitchFamily="18" charset="0"/>
              </a:rPr>
              <a:t>#</a:t>
            </a:r>
            <a:r>
              <a:rPr lang="en-IN" dirty="0">
                <a:cs typeface="Times New Roman" panose="02020603050405020304" pitchFamily="18" charset="0"/>
              </a:rPr>
              <a:t>include</a:t>
            </a:r>
            <a:br>
              <a:rPr lang="en-IN" dirty="0">
                <a:cs typeface="Times New Roman" panose="02020603050405020304" pitchFamily="18" charset="0"/>
              </a:rPr>
            </a:br>
            <a:r>
              <a:rPr lang="en-IN" dirty="0">
                <a:cs typeface="Times New Roman" panose="02020603050405020304" pitchFamily="18" charset="0"/>
              </a:rPr>
              <a:t>#include</a:t>
            </a:r>
            <a:br>
              <a:rPr lang="en-IN" dirty="0">
                <a:cs typeface="Times New Roman" panose="02020603050405020304" pitchFamily="18" charset="0"/>
              </a:rPr>
            </a:br>
            <a:r>
              <a:rPr lang="en-IN" dirty="0">
                <a:cs typeface="Times New Roman" panose="02020603050405020304" pitchFamily="18" charset="0"/>
              </a:rPr>
              <a:t>void main()</a:t>
            </a:r>
            <a:br>
              <a:rPr lang="en-IN" dirty="0">
                <a:cs typeface="Times New Roman" panose="02020603050405020304" pitchFamily="18" charset="0"/>
              </a:rPr>
            </a:br>
            <a:r>
              <a:rPr lang="en-IN" dirty="0">
                <a:cs typeface="Times New Roman" panose="02020603050405020304" pitchFamily="18" charset="0"/>
              </a:rPr>
              <a:t>{</a:t>
            </a:r>
            <a:br>
              <a:rPr lang="en-IN" dirty="0">
                <a:cs typeface="Times New Roman" panose="02020603050405020304" pitchFamily="18" charset="0"/>
              </a:rPr>
            </a:br>
            <a:r>
              <a:rPr lang="en-IN" dirty="0">
                <a:cs typeface="Times New Roman" panose="02020603050405020304" pitchFamily="18" charset="0"/>
              </a:rPr>
              <a:t>int n;</a:t>
            </a:r>
            <a:br>
              <a:rPr lang="en-IN" dirty="0">
                <a:cs typeface="Times New Roman" panose="02020603050405020304" pitchFamily="18" charset="0"/>
              </a:rPr>
            </a:br>
            <a:r>
              <a:rPr lang="en-IN" dirty="0" err="1">
                <a:cs typeface="Times New Roman" panose="02020603050405020304" pitchFamily="18" charset="0"/>
              </a:rPr>
              <a:t>clrscr</a:t>
            </a:r>
            <a:r>
              <a:rPr lang="en-IN" dirty="0">
                <a:cs typeface="Times New Roman" panose="02020603050405020304" pitchFamily="18" charset="0"/>
              </a:rPr>
              <a:t>();</a:t>
            </a:r>
            <a:br>
              <a:rPr lang="en-IN" dirty="0">
                <a:cs typeface="Times New Roman" panose="02020603050405020304" pitchFamily="18" charset="0"/>
              </a:rPr>
            </a:br>
            <a:r>
              <a:rPr lang="en-IN" dirty="0">
                <a:cs typeface="Times New Roman" panose="02020603050405020304" pitchFamily="18" charset="0"/>
              </a:rPr>
              <a:t>printf("Enter a number</a:t>
            </a:r>
            <a:r>
              <a:rPr lang="en-IN" dirty="0" smtClean="0">
                <a:cs typeface="Times New Roman" panose="02020603050405020304" pitchFamily="18" charset="0"/>
              </a:rPr>
              <a:t>:=");</a:t>
            </a:r>
            <a:r>
              <a:rPr lang="en-IN" dirty="0">
                <a:cs typeface="Times New Roman" panose="02020603050405020304" pitchFamily="18" charset="0"/>
              </a:rPr>
              <a:t/>
            </a:r>
            <a:br>
              <a:rPr lang="en-IN" dirty="0">
                <a:cs typeface="Times New Roman" panose="02020603050405020304" pitchFamily="18" charset="0"/>
              </a:rPr>
            </a:br>
            <a:r>
              <a:rPr lang="en-IN" dirty="0" err="1">
                <a:cs typeface="Times New Roman" panose="02020603050405020304" pitchFamily="18" charset="0"/>
              </a:rPr>
              <a:t>scanf</a:t>
            </a:r>
            <a:r>
              <a:rPr lang="en-IN" dirty="0">
                <a:cs typeface="Times New Roman" panose="02020603050405020304" pitchFamily="18" charset="0"/>
              </a:rPr>
              <a:t>("%</a:t>
            </a:r>
            <a:r>
              <a:rPr lang="en-IN" dirty="0" err="1">
                <a:cs typeface="Times New Roman" panose="02020603050405020304" pitchFamily="18" charset="0"/>
              </a:rPr>
              <a:t>d",&amp;n</a:t>
            </a:r>
            <a:r>
              <a:rPr lang="en-IN" dirty="0">
                <a:cs typeface="Times New Roman" panose="02020603050405020304" pitchFamily="18" charset="0"/>
              </a:rPr>
              <a:t>);</a:t>
            </a:r>
            <a:br>
              <a:rPr lang="en-IN" dirty="0">
                <a:cs typeface="Times New Roman" panose="02020603050405020304" pitchFamily="18" charset="0"/>
              </a:rPr>
            </a:br>
            <a:r>
              <a:rPr lang="en-IN" dirty="0" smtClean="0">
                <a:cs typeface="Times New Roman" panose="02020603050405020304" pitchFamily="18" charset="0"/>
              </a:rPr>
              <a:t>	if(n%2</a:t>
            </a:r>
            <a:r>
              <a:rPr lang="en-IN" dirty="0">
                <a:cs typeface="Times New Roman" panose="02020603050405020304" pitchFamily="18" charset="0"/>
              </a:rPr>
              <a:t>==0)</a:t>
            </a:r>
            <a:br>
              <a:rPr lang="en-IN" dirty="0">
                <a:cs typeface="Times New Roman" panose="02020603050405020304" pitchFamily="18" charset="0"/>
              </a:rPr>
            </a:br>
            <a:r>
              <a:rPr lang="en-IN" dirty="0" smtClean="0">
                <a:cs typeface="Times New Roman" panose="02020603050405020304" pitchFamily="18" charset="0"/>
              </a:rPr>
              <a:t>		</a:t>
            </a:r>
            <a:r>
              <a:rPr lang="en-IN" dirty="0" err="1" smtClean="0">
                <a:solidFill>
                  <a:srgbClr val="FF0000"/>
                </a:solidFill>
                <a:cs typeface="Times New Roman" panose="02020603050405020304" pitchFamily="18" charset="0"/>
              </a:rPr>
              <a:t>goto</a:t>
            </a:r>
            <a:r>
              <a:rPr lang="en-IN" dirty="0" smtClean="0">
                <a:solidFill>
                  <a:srgbClr val="FF0000"/>
                </a:solidFill>
                <a:cs typeface="Times New Roman" panose="02020603050405020304" pitchFamily="18" charset="0"/>
              </a:rPr>
              <a:t> </a:t>
            </a:r>
            <a:r>
              <a:rPr lang="en-IN" dirty="0">
                <a:solidFill>
                  <a:srgbClr val="FF0000"/>
                </a:solidFill>
                <a:cs typeface="Times New Roman" panose="02020603050405020304" pitchFamily="18" charset="0"/>
              </a:rPr>
              <a:t>even</a:t>
            </a:r>
            <a:r>
              <a:rPr lang="en-IN" dirty="0" smtClean="0">
                <a:solidFill>
                  <a:srgbClr val="FF0000"/>
                </a:solidFill>
                <a:cs typeface="Times New Roman" panose="02020603050405020304" pitchFamily="18" charset="0"/>
              </a:rPr>
              <a:t>;</a:t>
            </a:r>
            <a:r>
              <a:rPr lang="en-IN" dirty="0">
                <a:solidFill>
                  <a:srgbClr val="FF0000"/>
                </a:solidFill>
                <a:cs typeface="Times New Roman" panose="02020603050405020304" pitchFamily="18" charset="0"/>
              </a:rPr>
              <a:t/>
            </a:r>
            <a:br>
              <a:rPr lang="en-IN" dirty="0">
                <a:solidFill>
                  <a:srgbClr val="FF0000"/>
                </a:solidFill>
                <a:cs typeface="Times New Roman" panose="02020603050405020304" pitchFamily="18" charset="0"/>
              </a:rPr>
            </a:br>
            <a:r>
              <a:rPr lang="en-IN" dirty="0" smtClean="0">
                <a:cs typeface="Times New Roman" panose="02020603050405020304" pitchFamily="18" charset="0"/>
              </a:rPr>
              <a:t>	else</a:t>
            </a:r>
            <a:r>
              <a:rPr lang="en-IN" dirty="0">
                <a:cs typeface="Times New Roman" panose="02020603050405020304" pitchFamily="18" charset="0"/>
              </a:rPr>
              <a:t/>
            </a:r>
            <a:br>
              <a:rPr lang="en-IN" dirty="0">
                <a:cs typeface="Times New Roman" panose="02020603050405020304" pitchFamily="18" charset="0"/>
              </a:rPr>
            </a:br>
            <a:r>
              <a:rPr lang="en-IN" dirty="0" smtClean="0">
                <a:cs typeface="Times New Roman" panose="02020603050405020304" pitchFamily="18" charset="0"/>
              </a:rPr>
              <a:t>		</a:t>
            </a:r>
            <a:r>
              <a:rPr lang="en-IN" dirty="0" err="1" smtClean="0">
                <a:solidFill>
                  <a:srgbClr val="FF0000"/>
                </a:solidFill>
                <a:cs typeface="Times New Roman" panose="02020603050405020304" pitchFamily="18" charset="0"/>
              </a:rPr>
              <a:t>goto</a:t>
            </a:r>
            <a:r>
              <a:rPr lang="en-IN" dirty="0" smtClean="0">
                <a:solidFill>
                  <a:srgbClr val="FF0000"/>
                </a:solidFill>
                <a:cs typeface="Times New Roman" panose="02020603050405020304" pitchFamily="18" charset="0"/>
              </a:rPr>
              <a:t> </a:t>
            </a:r>
            <a:r>
              <a:rPr lang="en-IN" dirty="0">
                <a:solidFill>
                  <a:srgbClr val="FF0000"/>
                </a:solidFill>
                <a:cs typeface="Times New Roman" panose="02020603050405020304" pitchFamily="18" charset="0"/>
              </a:rPr>
              <a:t>odd</a:t>
            </a:r>
            <a:r>
              <a:rPr lang="en-IN" dirty="0" smtClean="0">
                <a:solidFill>
                  <a:srgbClr val="FF0000"/>
                </a:solidFill>
                <a:cs typeface="Times New Roman" panose="02020603050405020304" pitchFamily="18" charset="0"/>
              </a:rPr>
              <a:t>;</a:t>
            </a:r>
            <a:r>
              <a:rPr lang="en-IN" dirty="0">
                <a:solidFill>
                  <a:srgbClr val="FF0000"/>
                </a:solidFill>
                <a:cs typeface="Times New Roman" panose="02020603050405020304" pitchFamily="18" charset="0"/>
              </a:rPr>
              <a:t/>
            </a:r>
            <a:br>
              <a:rPr lang="en-IN" dirty="0">
                <a:solidFill>
                  <a:srgbClr val="FF0000"/>
                </a:solidFill>
                <a:cs typeface="Times New Roman" panose="02020603050405020304" pitchFamily="18" charset="0"/>
              </a:rPr>
            </a:br>
            <a:endParaRPr lang="en-IN" dirty="0">
              <a:cs typeface="Times New Roman" panose="02020603050405020304" pitchFamily="18" charset="0"/>
            </a:endParaRPr>
          </a:p>
        </p:txBody>
      </p:sp>
      <p:sp>
        <p:nvSpPr>
          <p:cNvPr id="4" name="Rectangle 3"/>
          <p:cNvSpPr/>
          <p:nvPr/>
        </p:nvSpPr>
        <p:spPr>
          <a:xfrm>
            <a:off x="5862637" y="957263"/>
            <a:ext cx="5881688" cy="3194721"/>
          </a:xfrm>
          <a:prstGeom prst="rect">
            <a:avLst/>
          </a:prstGeom>
        </p:spPr>
        <p:txBody>
          <a:bodyPr wrap="square">
            <a:spAutoFit/>
          </a:bodyPr>
          <a:lstStyle/>
          <a:p>
            <a:pPr>
              <a:lnSpc>
                <a:spcPct val="120000"/>
              </a:lnSpc>
            </a:pPr>
            <a:r>
              <a:rPr lang="en-IN" sz="2400" dirty="0">
                <a:solidFill>
                  <a:srgbClr val="FF0000"/>
                </a:solidFill>
                <a:cs typeface="Times New Roman" panose="02020603050405020304" pitchFamily="18" charset="0"/>
              </a:rPr>
              <a:t>even:</a:t>
            </a:r>
            <a:r>
              <a:rPr lang="en-IN" sz="2400" dirty="0">
                <a:cs typeface="Times New Roman" panose="02020603050405020304" pitchFamily="18" charset="0"/>
              </a:rPr>
              <a:t/>
            </a:r>
            <a:br>
              <a:rPr lang="en-IN" sz="2400" dirty="0">
                <a:cs typeface="Times New Roman" panose="02020603050405020304" pitchFamily="18" charset="0"/>
              </a:rPr>
            </a:br>
            <a:r>
              <a:rPr lang="en-IN" sz="2400" dirty="0">
                <a:cs typeface="Times New Roman" panose="02020603050405020304" pitchFamily="18" charset="0"/>
              </a:rPr>
              <a:t>	</a:t>
            </a:r>
            <a:r>
              <a:rPr lang="en-IN" sz="2400" dirty="0" smtClean="0">
                <a:cs typeface="Times New Roman" panose="02020603050405020304" pitchFamily="18" charset="0"/>
              </a:rPr>
              <a:t>printf</a:t>
            </a:r>
            <a:r>
              <a:rPr lang="en-IN" sz="2400" dirty="0">
                <a:cs typeface="Times New Roman" panose="02020603050405020304" pitchFamily="18" charset="0"/>
              </a:rPr>
              <a:t>("\</a:t>
            </a:r>
            <a:r>
              <a:rPr lang="en-IN" sz="2400" dirty="0" err="1">
                <a:cs typeface="Times New Roman" panose="02020603050405020304" pitchFamily="18" charset="0"/>
              </a:rPr>
              <a:t>nThe</a:t>
            </a:r>
            <a:r>
              <a:rPr lang="en-IN" sz="2400" dirty="0">
                <a:cs typeface="Times New Roman" panose="02020603050405020304" pitchFamily="18" charset="0"/>
              </a:rPr>
              <a:t> number is EVEN");</a:t>
            </a:r>
          </a:p>
          <a:p>
            <a:pPr>
              <a:lnSpc>
                <a:spcPct val="120000"/>
              </a:lnSpc>
            </a:pPr>
            <a:r>
              <a:rPr lang="en-IN" sz="2400" dirty="0">
                <a:cs typeface="Times New Roman" panose="02020603050405020304" pitchFamily="18" charset="0"/>
              </a:rPr>
              <a:t>		exit(0);</a:t>
            </a:r>
            <a:br>
              <a:rPr lang="en-IN" sz="2400" dirty="0">
                <a:cs typeface="Times New Roman" panose="02020603050405020304" pitchFamily="18" charset="0"/>
              </a:rPr>
            </a:br>
            <a:r>
              <a:rPr lang="en-IN" sz="2400" dirty="0">
                <a:solidFill>
                  <a:srgbClr val="FF0000"/>
                </a:solidFill>
                <a:cs typeface="Times New Roman" panose="02020603050405020304" pitchFamily="18" charset="0"/>
              </a:rPr>
              <a:t>odd:</a:t>
            </a:r>
            <a:r>
              <a:rPr lang="en-IN" sz="2400" dirty="0">
                <a:cs typeface="Times New Roman" panose="02020603050405020304" pitchFamily="18" charset="0"/>
              </a:rPr>
              <a:t/>
            </a:r>
            <a:br>
              <a:rPr lang="en-IN" sz="2400" dirty="0">
                <a:cs typeface="Times New Roman" panose="02020603050405020304" pitchFamily="18" charset="0"/>
              </a:rPr>
            </a:br>
            <a:r>
              <a:rPr lang="en-IN" sz="2400" dirty="0">
                <a:cs typeface="Times New Roman" panose="02020603050405020304" pitchFamily="18" charset="0"/>
              </a:rPr>
              <a:t>	</a:t>
            </a:r>
            <a:r>
              <a:rPr lang="en-IN" sz="2400" dirty="0" smtClean="0">
                <a:cs typeface="Times New Roman" panose="02020603050405020304" pitchFamily="18" charset="0"/>
              </a:rPr>
              <a:t>printf</a:t>
            </a:r>
            <a:r>
              <a:rPr lang="en-IN" sz="2400" dirty="0">
                <a:cs typeface="Times New Roman" panose="02020603050405020304" pitchFamily="18" charset="0"/>
              </a:rPr>
              <a:t>("The number is ODD</a:t>
            </a:r>
            <a:r>
              <a:rPr lang="en-IN" sz="2400" dirty="0" smtClean="0">
                <a:cs typeface="Times New Roman" panose="02020603050405020304" pitchFamily="18" charset="0"/>
              </a:rPr>
              <a:t>");</a:t>
            </a:r>
            <a:r>
              <a:rPr lang="en-IN" sz="2400" dirty="0">
                <a:cs typeface="Times New Roman" panose="02020603050405020304" pitchFamily="18" charset="0"/>
              </a:rPr>
              <a:t/>
            </a:r>
            <a:br>
              <a:rPr lang="en-IN" sz="2400" dirty="0">
                <a:cs typeface="Times New Roman" panose="02020603050405020304" pitchFamily="18" charset="0"/>
              </a:rPr>
            </a:br>
            <a:r>
              <a:rPr lang="en-IN" sz="2400" dirty="0">
                <a:cs typeface="Times New Roman" panose="02020603050405020304" pitchFamily="18" charset="0"/>
              </a:rPr>
              <a:t>	getch();</a:t>
            </a:r>
            <a:br>
              <a:rPr lang="en-IN" sz="2400" dirty="0">
                <a:cs typeface="Times New Roman" panose="02020603050405020304" pitchFamily="18" charset="0"/>
              </a:rPr>
            </a:br>
            <a:r>
              <a:rPr lang="en-IN" sz="2400" dirty="0">
                <a:cs typeface="Times New Roman" panose="02020603050405020304" pitchFamily="18" charset="0"/>
              </a:rPr>
              <a:t>}</a:t>
            </a:r>
          </a:p>
        </p:txBody>
      </p:sp>
    </p:spTree>
    <p:extLst>
      <p:ext uri="{BB962C8B-B14F-4D97-AF65-F5344CB8AC3E}">
        <p14:creationId xmlns:p14="http://schemas.microsoft.com/office/powerpoint/2010/main" xmlns="" val="384324938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8"/>
            <a:ext cx="10515600" cy="649288"/>
          </a:xfrm>
        </p:spPr>
        <p:txBody>
          <a:bodyPr>
            <a:normAutofit fontScale="90000"/>
          </a:bodyPr>
          <a:lstStyle/>
          <a:p>
            <a:r>
              <a:rPr lang="en-IN" b="1" dirty="0" smtClean="0"/>
              <a:t>Sum of 1 to n Natural Numbers using </a:t>
            </a:r>
            <a:r>
              <a:rPr lang="en-IN" b="1" dirty="0" err="1" smtClean="0"/>
              <a:t>goto</a:t>
            </a:r>
            <a:endParaRPr lang="en-IN" b="1" dirty="0"/>
          </a:p>
        </p:txBody>
      </p:sp>
      <p:sp>
        <p:nvSpPr>
          <p:cNvPr id="3" name="Content Placeholder 2"/>
          <p:cNvSpPr>
            <a:spLocks noGrp="1"/>
          </p:cNvSpPr>
          <p:nvPr>
            <p:ph idx="1"/>
          </p:nvPr>
        </p:nvSpPr>
        <p:spPr>
          <a:xfrm>
            <a:off x="838200" y="942976"/>
            <a:ext cx="10515600" cy="5500687"/>
          </a:xfrm>
        </p:spPr>
        <p:txBody>
          <a:bodyPr>
            <a:noAutofit/>
          </a:bodyPr>
          <a:lstStyle/>
          <a:p>
            <a:pPr marL="0" indent="0">
              <a:lnSpc>
                <a:spcPct val="100000"/>
              </a:lnSpc>
              <a:spcBef>
                <a:spcPts val="0"/>
              </a:spcBef>
              <a:buNone/>
            </a:pPr>
            <a:r>
              <a:rPr lang="en-IN" sz="2000" dirty="0"/>
              <a:t>#</a:t>
            </a: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conio.h</a:t>
            </a:r>
            <a:r>
              <a:rPr lang="en-IN" sz="2400" dirty="0">
                <a:latin typeface="Times New Roman" panose="02020603050405020304" pitchFamily="18" charset="0"/>
                <a:cs typeface="Times New Roman" panose="02020603050405020304" pitchFamily="18" charset="0"/>
              </a:rPr>
              <a:t>&gt;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void main()</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=1,n,sum=0;</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printf</a:t>
            </a:r>
            <a:r>
              <a:rPr lang="en-IN" sz="2400" dirty="0">
                <a:latin typeface="Times New Roman" panose="02020603050405020304" pitchFamily="18" charset="0"/>
                <a:cs typeface="Times New Roman" panose="02020603050405020304" pitchFamily="18" charset="0"/>
              </a:rPr>
              <a:t>("Enter the value of n");</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d",&amp;n</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FF0000"/>
                </a:solidFill>
                <a:latin typeface="Times New Roman" panose="02020603050405020304" pitchFamily="18" charset="0"/>
                <a:cs typeface="Times New Roman" panose="02020603050405020304" pitchFamily="18" charset="0"/>
              </a:rPr>
              <a:t>x: if(</a:t>
            </a:r>
            <a:r>
              <a:rPr lang="en-IN" sz="2400" dirty="0" err="1" smtClean="0">
                <a:solidFill>
                  <a:srgbClr val="FF0000"/>
                </a:solidFill>
                <a:latin typeface="Times New Roman" panose="02020603050405020304" pitchFamily="18" charset="0"/>
                <a:cs typeface="Times New Roman" panose="02020603050405020304" pitchFamily="18" charset="0"/>
              </a:rPr>
              <a:t>i</a:t>
            </a:r>
            <a:r>
              <a:rPr lang="en-IN" sz="2400" dirty="0">
                <a:solidFill>
                  <a:srgbClr val="FF0000"/>
                </a:solidFill>
                <a:latin typeface="Times New Roman" panose="02020603050405020304" pitchFamily="18" charset="0"/>
                <a:cs typeface="Times New Roman" panose="02020603050405020304" pitchFamily="18" charset="0"/>
              </a:rPr>
              <a:t>&lt;=n)</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sum=</a:t>
            </a:r>
            <a:r>
              <a:rPr lang="en-IN" sz="2400" dirty="0" err="1">
                <a:latin typeface="Times New Roman" panose="02020603050405020304" pitchFamily="18" charset="0"/>
                <a:cs typeface="Times New Roman" panose="02020603050405020304" pitchFamily="18" charset="0"/>
              </a:rPr>
              <a:t>sum+i</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solidFill>
                  <a:srgbClr val="FF0000"/>
                </a:solidFill>
                <a:latin typeface="Times New Roman" panose="02020603050405020304" pitchFamily="18" charset="0"/>
                <a:cs typeface="Times New Roman" panose="02020603050405020304" pitchFamily="18" charset="0"/>
              </a:rPr>
              <a:t>goto</a:t>
            </a:r>
            <a:r>
              <a:rPr lang="en-IN" sz="2400" dirty="0">
                <a:solidFill>
                  <a:srgbClr val="FF0000"/>
                </a:solidFill>
                <a:latin typeface="Times New Roman" panose="02020603050405020304" pitchFamily="18" charset="0"/>
                <a:cs typeface="Times New Roman" panose="02020603050405020304" pitchFamily="18" charset="0"/>
              </a:rPr>
              <a:t> x;</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printf("sum is %</a:t>
            </a:r>
            <a:r>
              <a:rPr lang="en-IN" sz="2400" dirty="0" err="1">
                <a:latin typeface="Times New Roman" panose="02020603050405020304" pitchFamily="18" charset="0"/>
                <a:cs typeface="Times New Roman" panose="02020603050405020304" pitchFamily="18" charset="0"/>
              </a:rPr>
              <a:t>d",sum</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getch();</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endParaRPr lang="en-IN" sz="1600" dirty="0"/>
          </a:p>
        </p:txBody>
      </p:sp>
    </p:spTree>
    <p:extLst>
      <p:ext uri="{BB962C8B-B14F-4D97-AF65-F5344CB8AC3E}">
        <p14:creationId xmlns:p14="http://schemas.microsoft.com/office/powerpoint/2010/main" xmlns="" val="35201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F0"/>
                </a:solidFill>
              </a:rPr>
              <a:t>Types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1852815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r>
              <a:rPr lang="en-IN" sz="3200" b="1" dirty="0"/>
              <a:t>Nested Loops in C </a:t>
            </a:r>
          </a:p>
        </p:txBody>
      </p:sp>
      <p:sp>
        <p:nvSpPr>
          <p:cNvPr id="3" name="Content Placeholder 2"/>
          <p:cNvSpPr>
            <a:spLocks noGrp="1"/>
          </p:cNvSpPr>
          <p:nvPr>
            <p:ph idx="1"/>
          </p:nvPr>
        </p:nvSpPr>
        <p:spPr>
          <a:xfrm>
            <a:off x="838200" y="1328738"/>
            <a:ext cx="10515600" cy="4848225"/>
          </a:xfrm>
        </p:spPr>
        <p:txBody>
          <a:bodyPr>
            <a:normAutofit lnSpcReduction="10000"/>
          </a:bodyPr>
          <a:lstStyle/>
          <a:p>
            <a:pPr algn="just"/>
            <a:r>
              <a:rPr lang="en-IN" sz="2400" b="1" dirty="0">
                <a:latin typeface="Times New Roman" panose="02020603050405020304" pitchFamily="18" charset="0"/>
                <a:cs typeface="Times New Roman" panose="02020603050405020304" pitchFamily="18" charset="0"/>
              </a:rPr>
              <a:t>Nested loop</a:t>
            </a:r>
            <a:r>
              <a:rPr lang="en-IN" sz="2400" dirty="0">
                <a:latin typeface="Times New Roman" panose="02020603050405020304" pitchFamily="18" charset="0"/>
                <a:cs typeface="Times New Roman" panose="02020603050405020304" pitchFamily="18" charset="0"/>
              </a:rPr>
              <a:t> means a </a:t>
            </a:r>
            <a:r>
              <a:rPr lang="en-IN" sz="2400" dirty="0">
                <a:latin typeface="Times New Roman" panose="02020603050405020304" pitchFamily="18" charset="0"/>
                <a:cs typeface="Times New Roman" panose="02020603050405020304" pitchFamily="18" charset="0"/>
                <a:hlinkClick r:id="rId2"/>
              </a:rPr>
              <a:t>loop statement</a:t>
            </a:r>
            <a:r>
              <a:rPr lang="en-IN" sz="2400" dirty="0">
                <a:latin typeface="Times New Roman" panose="02020603050405020304" pitchFamily="18" charset="0"/>
                <a:cs typeface="Times New Roman" panose="02020603050405020304" pitchFamily="18" charset="0"/>
              </a:rPr>
              <a:t> inside another loop statement. That is why nested loops are also called as “</a:t>
            </a:r>
            <a:r>
              <a:rPr lang="en-IN" sz="2400" b="1" dirty="0">
                <a:latin typeface="Times New Roman" panose="02020603050405020304" pitchFamily="18" charset="0"/>
                <a:cs typeface="Times New Roman" panose="02020603050405020304" pitchFamily="18" charset="0"/>
              </a:rPr>
              <a:t>loop inside loop</a:t>
            </a:r>
            <a:r>
              <a:rPr lang="en-IN" sz="2400" dirty="0" smtClean="0">
                <a:latin typeface="Times New Roman" panose="02020603050405020304" pitchFamily="18" charset="0"/>
                <a:cs typeface="Times New Roman" panose="02020603050405020304" pitchFamily="18" charset="0"/>
              </a:rPr>
              <a:t>“.</a:t>
            </a:r>
          </a:p>
          <a:p>
            <a:pPr marL="0" indent="0" algn="just">
              <a:buNone/>
            </a:pPr>
            <a:r>
              <a:rPr lang="en-IN" sz="2400" dirty="0" smtClean="0">
                <a:latin typeface="Times New Roman" panose="02020603050405020304" pitchFamily="18" charset="0"/>
                <a:cs typeface="Times New Roman" panose="02020603050405020304" pitchFamily="18" charset="0"/>
              </a:rPr>
              <a:t>Syntax: Nested for loop</a:t>
            </a:r>
          </a:p>
          <a:p>
            <a:pPr marL="1343025" indent="0" algn="just">
              <a:buNone/>
            </a:pPr>
            <a:r>
              <a:rPr lang="en-IN" sz="2400" dirty="0">
                <a:latin typeface="Times New Roman" panose="02020603050405020304" pitchFamily="18" charset="0"/>
                <a:cs typeface="Times New Roman" panose="02020603050405020304" pitchFamily="18" charset="0"/>
              </a:rPr>
              <a:t>for ( initialization; condition; increment ) </a:t>
            </a:r>
            <a:endParaRPr lang="en-IN" sz="2400" dirty="0" smtClean="0">
              <a:latin typeface="Times New Roman" panose="02020603050405020304" pitchFamily="18" charset="0"/>
              <a:cs typeface="Times New Roman" panose="02020603050405020304" pitchFamily="18" charset="0"/>
            </a:endParaRPr>
          </a:p>
          <a:p>
            <a:pPr marL="1343025" indent="0" algn="just">
              <a:buNone/>
            </a:pP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1343025" indent="0" algn="just">
              <a:buNone/>
            </a:pPr>
            <a:r>
              <a:rPr lang="en-IN" sz="2400" dirty="0">
                <a:latin typeface="Times New Roman" panose="02020603050405020304" pitchFamily="18" charset="0"/>
                <a:cs typeface="Times New Roman" panose="02020603050405020304" pitchFamily="18" charset="0"/>
              </a:rPr>
              <a:t>   for ( initialization; condition; increment ) </a:t>
            </a:r>
            <a:endParaRPr lang="en-IN" sz="2400" dirty="0" smtClean="0">
              <a:latin typeface="Times New Roman" panose="02020603050405020304" pitchFamily="18" charset="0"/>
              <a:cs typeface="Times New Roman" panose="02020603050405020304" pitchFamily="18" charset="0"/>
            </a:endParaRPr>
          </a:p>
          <a:p>
            <a:pPr marL="1343025" indent="0" algn="just">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1343025" indent="0" algn="just">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statement of inside loop</a:t>
            </a:r>
          </a:p>
          <a:p>
            <a:pPr marL="1343025" indent="0" algn="just">
              <a:buNone/>
            </a:pPr>
            <a:r>
              <a:rPr lang="en-IN" sz="2400" dirty="0">
                <a:latin typeface="Times New Roman" panose="02020603050405020304" pitchFamily="18" charset="0"/>
                <a:cs typeface="Times New Roman" panose="02020603050405020304" pitchFamily="18" charset="0"/>
              </a:rPr>
              <a:t>   }</a:t>
            </a:r>
          </a:p>
          <a:p>
            <a:pPr marL="1343025" indent="0" algn="just">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statement of outer loop</a:t>
            </a:r>
          </a:p>
          <a:p>
            <a:pPr marL="1343025" indent="0" algn="just">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6301026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4338"/>
            <a:ext cx="4862513" cy="5562600"/>
          </a:xfrm>
        </p:spPr>
        <p:txBody>
          <a:bodyPr>
            <a:normAutofit/>
          </a:bodyPr>
          <a:lstStyle/>
          <a:p>
            <a:pPr marL="0" indent="0">
              <a:buNone/>
            </a:pPr>
            <a:r>
              <a:rPr lang="en-IN" dirty="0" smtClean="0"/>
              <a:t>Nested While Loop:</a:t>
            </a:r>
          </a:p>
          <a:p>
            <a:pPr marL="0" indent="0">
              <a:buNone/>
            </a:pPr>
            <a:r>
              <a:rPr lang="en-IN" dirty="0" smtClean="0"/>
              <a:t>while(condition</a:t>
            </a:r>
            <a:r>
              <a:rPr lang="en-IN" dirty="0"/>
              <a:t>) </a:t>
            </a:r>
            <a:endParaRPr lang="en-IN" dirty="0" smtClean="0"/>
          </a:p>
          <a:p>
            <a:pPr marL="0" indent="0">
              <a:buNone/>
            </a:pPr>
            <a:r>
              <a:rPr lang="en-IN" dirty="0" smtClean="0"/>
              <a:t>{</a:t>
            </a:r>
            <a:endParaRPr lang="en-IN" dirty="0"/>
          </a:p>
          <a:p>
            <a:pPr marL="0" indent="0">
              <a:buNone/>
            </a:pPr>
            <a:r>
              <a:rPr lang="en-IN" dirty="0"/>
              <a:t>   while(condition) </a:t>
            </a:r>
            <a:endParaRPr lang="en-IN" dirty="0" smtClean="0"/>
          </a:p>
          <a:p>
            <a:pPr marL="0" indent="0">
              <a:buNone/>
            </a:pPr>
            <a:r>
              <a:rPr lang="en-IN" dirty="0"/>
              <a:t> </a:t>
            </a:r>
            <a:r>
              <a:rPr lang="en-IN" dirty="0" smtClean="0"/>
              <a:t>  {</a:t>
            </a:r>
            <a:endParaRPr lang="en-IN" dirty="0"/>
          </a:p>
          <a:p>
            <a:pPr marL="0" indent="0">
              <a:buNone/>
            </a:pPr>
            <a:r>
              <a:rPr lang="en-IN" dirty="0"/>
              <a:t>     </a:t>
            </a:r>
            <a:r>
              <a:rPr lang="en-IN" dirty="0" smtClean="0"/>
              <a:t>// </a:t>
            </a:r>
            <a:r>
              <a:rPr lang="en-IN" dirty="0"/>
              <a:t>statement of inside loop</a:t>
            </a:r>
          </a:p>
          <a:p>
            <a:pPr marL="0" indent="0">
              <a:buNone/>
            </a:pPr>
            <a:r>
              <a:rPr lang="en-IN" dirty="0"/>
              <a:t>   </a:t>
            </a:r>
            <a:r>
              <a:rPr lang="en-IN" dirty="0" smtClean="0"/>
              <a:t>}</a:t>
            </a:r>
            <a:endParaRPr lang="en-IN" dirty="0"/>
          </a:p>
          <a:p>
            <a:pPr marL="0" indent="0">
              <a:buNone/>
            </a:pPr>
            <a:r>
              <a:rPr lang="en-IN" dirty="0"/>
              <a:t>   // statement of outer loop</a:t>
            </a:r>
          </a:p>
          <a:p>
            <a:pPr marL="0" indent="0">
              <a:buNone/>
            </a:pPr>
            <a:r>
              <a:rPr lang="en-IN" dirty="0"/>
              <a:t>}</a:t>
            </a:r>
          </a:p>
        </p:txBody>
      </p:sp>
      <p:sp>
        <p:nvSpPr>
          <p:cNvPr id="5" name="Content Placeholder 2"/>
          <p:cNvSpPr txBox="1">
            <a:spLocks/>
          </p:cNvSpPr>
          <p:nvPr/>
        </p:nvSpPr>
        <p:spPr>
          <a:xfrm>
            <a:off x="6419850" y="342901"/>
            <a:ext cx="4862513" cy="556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Nested do-While Loop:</a:t>
            </a:r>
          </a:p>
          <a:p>
            <a:pPr marL="0" indent="0">
              <a:buNone/>
            </a:pPr>
            <a:r>
              <a:rPr lang="en-IN" dirty="0" smtClean="0"/>
              <a:t>do</a:t>
            </a:r>
          </a:p>
          <a:p>
            <a:pPr marL="0" indent="0">
              <a:buNone/>
            </a:pPr>
            <a:r>
              <a:rPr lang="en-IN" dirty="0" smtClean="0"/>
              <a:t>{</a:t>
            </a:r>
            <a:endParaRPr lang="en-IN" dirty="0"/>
          </a:p>
          <a:p>
            <a:pPr marL="0" indent="0">
              <a:buNone/>
            </a:pPr>
            <a:r>
              <a:rPr lang="en-IN" dirty="0"/>
              <a:t>   do{</a:t>
            </a:r>
          </a:p>
          <a:p>
            <a:pPr marL="0" indent="0">
              <a:buNone/>
            </a:pPr>
            <a:r>
              <a:rPr lang="en-IN" dirty="0"/>
              <a:t>    </a:t>
            </a:r>
            <a:r>
              <a:rPr lang="en-IN" dirty="0" smtClean="0"/>
              <a:t>// </a:t>
            </a:r>
            <a:r>
              <a:rPr lang="en-IN" dirty="0"/>
              <a:t>statement of inside loop</a:t>
            </a:r>
          </a:p>
          <a:p>
            <a:pPr marL="0" indent="0">
              <a:buNone/>
            </a:pPr>
            <a:r>
              <a:rPr lang="en-IN" dirty="0"/>
              <a:t>   }while(condition);</a:t>
            </a:r>
          </a:p>
          <a:p>
            <a:pPr marL="0" indent="0">
              <a:buNone/>
            </a:pPr>
            <a:r>
              <a:rPr lang="en-IN" dirty="0" smtClean="0"/>
              <a:t>   </a:t>
            </a:r>
            <a:r>
              <a:rPr lang="en-IN" dirty="0"/>
              <a:t>// statement of outer loop</a:t>
            </a:r>
          </a:p>
          <a:p>
            <a:pPr marL="0" indent="0">
              <a:buNone/>
            </a:pPr>
            <a:r>
              <a:rPr lang="en-IN" dirty="0"/>
              <a:t>}while(condition);</a:t>
            </a:r>
          </a:p>
        </p:txBody>
      </p:sp>
    </p:spTree>
    <p:extLst>
      <p:ext uri="{BB962C8B-B14F-4D97-AF65-F5344CB8AC3E}">
        <p14:creationId xmlns:p14="http://schemas.microsoft.com/office/powerpoint/2010/main" xmlns="" val="12581562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9508"/>
            <a:ext cx="10515600" cy="5427455"/>
          </a:xfrm>
        </p:spPr>
        <p:txBody>
          <a:bodyPr>
            <a:normAutofit fontScale="92500" lnSpcReduction="10000"/>
          </a:bodyPr>
          <a:lstStyle/>
          <a:p>
            <a:pPr marL="0" indent="0">
              <a:buNone/>
            </a:pPr>
            <a:r>
              <a:rPr lang="en-IN" dirty="0" smtClean="0">
                <a:latin typeface="Times New Roman" panose="02020603050405020304" pitchFamily="18" charset="0"/>
                <a:cs typeface="Times New Roman" panose="02020603050405020304" pitchFamily="18" charset="0"/>
              </a:rPr>
              <a:t>do</a:t>
            </a:r>
          </a:p>
          <a:p>
            <a:pPr marL="0" indent="0">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while(condition)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for ( initialization; condition; increment ) </a:t>
            </a:r>
            <a:endParaRPr lang="en-IN"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statement of inside for loop</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statement of inside while loop</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statement of outer do-while loop</a:t>
            </a:r>
          </a:p>
          <a:p>
            <a:pPr marL="0" indent="0">
              <a:buNone/>
            </a:pPr>
            <a:r>
              <a:rPr lang="en-IN" dirty="0">
                <a:latin typeface="Times New Roman" panose="02020603050405020304" pitchFamily="18" charset="0"/>
                <a:cs typeface="Times New Roman" panose="02020603050405020304" pitchFamily="18" charset="0"/>
              </a:rPr>
              <a:t>}while(condition);</a:t>
            </a:r>
          </a:p>
        </p:txBody>
      </p:sp>
      <p:sp>
        <p:nvSpPr>
          <p:cNvPr id="5" name="Rectangle 4"/>
          <p:cNvSpPr/>
          <p:nvPr/>
        </p:nvSpPr>
        <p:spPr>
          <a:xfrm>
            <a:off x="4337154" y="643859"/>
            <a:ext cx="7550046" cy="646331"/>
          </a:xfrm>
          <a:prstGeom prst="rect">
            <a:avLst/>
          </a:prstGeom>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here is no rule that a loop must be nested inside its own type. In fact, there can be any type of loop nested inside any type and to any level.</a:t>
            </a:r>
          </a:p>
        </p:txBody>
      </p:sp>
    </p:spTree>
    <p:extLst>
      <p:ext uri="{BB962C8B-B14F-4D97-AF65-F5344CB8AC3E}">
        <p14:creationId xmlns:p14="http://schemas.microsoft.com/office/powerpoint/2010/main" xmlns="" val="118920750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5025"/>
          </a:xfrm>
        </p:spPr>
        <p:txBody>
          <a:bodyPr>
            <a:normAutofit/>
          </a:bodyPr>
          <a:lstStyle/>
          <a:p>
            <a:r>
              <a:rPr lang="en-IN" sz="2400" b="1" dirty="0">
                <a:latin typeface="Times New Roman" panose="02020603050405020304" pitchFamily="18" charset="0"/>
                <a:cs typeface="Times New Roman" panose="02020603050405020304" pitchFamily="18" charset="0"/>
              </a:rPr>
              <a:t>// C program that uses nested for </a:t>
            </a:r>
            <a:r>
              <a:rPr lang="en-IN" sz="2400" b="1" dirty="0" smtClean="0">
                <a:latin typeface="Times New Roman" panose="02020603050405020304" pitchFamily="18" charset="0"/>
                <a:cs typeface="Times New Roman" panose="02020603050405020304" pitchFamily="18" charset="0"/>
              </a:rPr>
              <a:t>loop </a:t>
            </a:r>
            <a:r>
              <a:rPr lang="en-IN" sz="2400" b="1" dirty="0">
                <a:latin typeface="Times New Roman" panose="02020603050405020304" pitchFamily="18" charset="0"/>
                <a:cs typeface="Times New Roman" panose="02020603050405020304" pitchFamily="18" charset="0"/>
              </a:rPr>
              <a:t>to print </a:t>
            </a:r>
            <a:r>
              <a:rPr lang="en-IN" sz="2400" b="1" dirty="0" smtClean="0">
                <a:latin typeface="Times New Roman" panose="02020603050405020304" pitchFamily="18" charset="0"/>
                <a:cs typeface="Times New Roman" panose="02020603050405020304" pitchFamily="18" charset="0"/>
              </a:rPr>
              <a:t>a </a:t>
            </a:r>
            <a:r>
              <a:rPr lang="en-IN" sz="2400" b="1" smtClean="0">
                <a:latin typeface="Times New Roman" panose="02020603050405020304" pitchFamily="18" charset="0"/>
                <a:cs typeface="Times New Roman" panose="02020603050405020304" pitchFamily="18" charset="0"/>
              </a:rPr>
              <a:t>square pattern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63600"/>
            <a:ext cx="5476875" cy="5572125"/>
          </a:xfrm>
        </p:spPr>
        <p:txBody>
          <a:bodyPr>
            <a:noAutofit/>
          </a:bodyPr>
          <a:lstStyle/>
          <a:p>
            <a:pPr marL="0" indent="0">
              <a:buNone/>
            </a:pPr>
            <a:r>
              <a:rPr lang="en-IN" dirty="0"/>
              <a:t>#include &lt;stdio.h&gt;</a:t>
            </a:r>
          </a:p>
          <a:p>
            <a:pPr marL="0" indent="0">
              <a:buNone/>
            </a:pPr>
            <a:r>
              <a:rPr lang="en-IN" dirty="0" smtClean="0"/>
              <a:t>void </a:t>
            </a:r>
            <a:r>
              <a:rPr lang="en-IN" dirty="0"/>
              <a:t>main()</a:t>
            </a:r>
          </a:p>
          <a:p>
            <a:pPr marL="0" indent="0">
              <a:buNone/>
            </a:pPr>
            <a:r>
              <a:rPr lang="en-IN" dirty="0"/>
              <a:t>{</a:t>
            </a:r>
          </a:p>
          <a:p>
            <a:pPr marL="0" indent="0">
              <a:buNone/>
            </a:pPr>
            <a:r>
              <a:rPr lang="en-IN" dirty="0"/>
              <a:t>    int </a:t>
            </a:r>
            <a:r>
              <a:rPr lang="en-IN" dirty="0" err="1"/>
              <a:t>i</a:t>
            </a:r>
            <a:r>
              <a:rPr lang="en-IN" dirty="0"/>
              <a:t>, j, N;</a:t>
            </a:r>
          </a:p>
          <a:p>
            <a:pPr marL="0" indent="0">
              <a:buNone/>
            </a:pPr>
            <a:r>
              <a:rPr lang="en-IN" dirty="0" smtClean="0"/>
              <a:t>    printf</a:t>
            </a:r>
            <a:r>
              <a:rPr lang="en-IN" dirty="0"/>
              <a:t>("Enter number of rows: ");</a:t>
            </a:r>
          </a:p>
          <a:p>
            <a:pPr marL="0" indent="0">
              <a:buNone/>
            </a:pPr>
            <a:r>
              <a:rPr lang="en-IN" dirty="0"/>
              <a:t>    </a:t>
            </a:r>
            <a:r>
              <a:rPr lang="en-IN" dirty="0" err="1"/>
              <a:t>scanf</a:t>
            </a:r>
            <a:r>
              <a:rPr lang="en-IN" dirty="0"/>
              <a:t>("%d", &amp;N);</a:t>
            </a:r>
          </a:p>
          <a:p>
            <a:pPr marL="0" indent="0">
              <a:buNone/>
            </a:pPr>
            <a:r>
              <a:rPr lang="en-IN" dirty="0"/>
              <a:t>    /* Iterate through N rows */</a:t>
            </a:r>
          </a:p>
          <a:p>
            <a:pPr marL="0" indent="0">
              <a:buNone/>
            </a:pPr>
            <a:r>
              <a:rPr lang="en-IN" dirty="0"/>
              <a:t>    for(</a:t>
            </a:r>
            <a:r>
              <a:rPr lang="en-IN" dirty="0" err="1"/>
              <a:t>i</a:t>
            </a:r>
            <a:r>
              <a:rPr lang="en-IN" dirty="0"/>
              <a:t>=1; </a:t>
            </a:r>
            <a:r>
              <a:rPr lang="en-IN" dirty="0" err="1"/>
              <a:t>i</a:t>
            </a:r>
            <a:r>
              <a:rPr lang="en-IN" dirty="0"/>
              <a:t>&lt;=N; </a:t>
            </a:r>
            <a:r>
              <a:rPr lang="en-IN" dirty="0" err="1"/>
              <a:t>i</a:t>
            </a:r>
            <a:r>
              <a:rPr lang="en-IN" dirty="0"/>
              <a:t>++)</a:t>
            </a:r>
          </a:p>
          <a:p>
            <a:pPr marL="0" indent="0">
              <a:buNone/>
            </a:pPr>
            <a:r>
              <a:rPr lang="en-IN" dirty="0"/>
              <a:t>    {</a:t>
            </a:r>
          </a:p>
          <a:p>
            <a:pPr marL="0" indent="0">
              <a:buNone/>
            </a:pPr>
            <a:r>
              <a:rPr lang="en-IN" dirty="0"/>
              <a:t>        /* Iterate over columns </a:t>
            </a:r>
            <a:r>
              <a:rPr lang="en-IN" dirty="0" smtClean="0"/>
              <a:t>*/</a:t>
            </a:r>
            <a:endParaRPr lang="en-IN" dirty="0"/>
          </a:p>
        </p:txBody>
      </p:sp>
      <p:sp>
        <p:nvSpPr>
          <p:cNvPr id="8" name="Rectangle 7"/>
          <p:cNvSpPr/>
          <p:nvPr/>
        </p:nvSpPr>
        <p:spPr>
          <a:xfrm>
            <a:off x="6681787" y="835025"/>
            <a:ext cx="5510213" cy="3970318"/>
          </a:xfrm>
          <a:prstGeom prst="rect">
            <a:avLst/>
          </a:prstGeom>
        </p:spPr>
        <p:txBody>
          <a:bodyPr wrap="square">
            <a:spAutoFit/>
          </a:bodyPr>
          <a:lstStyle/>
          <a:p>
            <a:r>
              <a:rPr lang="en-IN" sz="2800" dirty="0"/>
              <a:t> for(j=1; j&lt;=N; </a:t>
            </a:r>
            <a:r>
              <a:rPr lang="en-IN" sz="2800" dirty="0" err="1"/>
              <a:t>j++</a:t>
            </a:r>
            <a:r>
              <a:rPr lang="en-IN" sz="2800" dirty="0"/>
              <a:t>)</a:t>
            </a:r>
          </a:p>
          <a:p>
            <a:r>
              <a:rPr lang="en-IN" sz="2800" dirty="0"/>
              <a:t>        {</a:t>
            </a:r>
          </a:p>
          <a:p>
            <a:r>
              <a:rPr lang="en-IN" sz="2800" dirty="0"/>
              <a:t>              printf("*");</a:t>
            </a:r>
          </a:p>
          <a:p>
            <a:r>
              <a:rPr lang="en-IN" sz="2800" dirty="0"/>
              <a:t>        }</a:t>
            </a:r>
          </a:p>
          <a:p>
            <a:r>
              <a:rPr lang="en-IN" sz="2800" dirty="0"/>
              <a:t>        /* Move to the next line/row */</a:t>
            </a:r>
          </a:p>
          <a:p>
            <a:r>
              <a:rPr lang="en-IN" sz="2800" dirty="0"/>
              <a:t>        printf("\n");</a:t>
            </a:r>
          </a:p>
          <a:p>
            <a:r>
              <a:rPr lang="en-IN" sz="2800" dirty="0"/>
              <a:t>    }</a:t>
            </a:r>
          </a:p>
          <a:p>
            <a:r>
              <a:rPr lang="en-IN" sz="2800" dirty="0"/>
              <a:t>   getch();</a:t>
            </a:r>
          </a:p>
          <a:p>
            <a:r>
              <a:rPr lang="en-IN" sz="2800" dirty="0"/>
              <a:t>}    </a:t>
            </a:r>
          </a:p>
        </p:txBody>
      </p:sp>
    </p:spTree>
    <p:extLst>
      <p:ext uri="{BB962C8B-B14F-4D97-AF65-F5344CB8AC3E}">
        <p14:creationId xmlns:p14="http://schemas.microsoft.com/office/powerpoint/2010/main" xmlns="" val="343888901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188"/>
            <a:ext cx="10515600" cy="5819775"/>
          </a:xfrm>
        </p:spPr>
        <p:txBody>
          <a:bodyPr>
            <a:normAutofit lnSpcReduction="10000"/>
          </a:bodyPr>
          <a:lstStyle/>
          <a:p>
            <a:pPr marL="0" indent="0">
              <a:buNone/>
            </a:pPr>
            <a:r>
              <a:rPr lang="en-IN" dirty="0"/>
              <a:t>#include &lt;stdio.h&gt;</a:t>
            </a:r>
          </a:p>
          <a:p>
            <a:pPr marL="0" indent="0">
              <a:buNone/>
            </a:pPr>
            <a:r>
              <a:rPr lang="en-IN" dirty="0" smtClean="0"/>
              <a:t>void </a:t>
            </a:r>
            <a:r>
              <a:rPr lang="en-IN" dirty="0"/>
              <a:t>main()</a:t>
            </a:r>
          </a:p>
          <a:p>
            <a:pPr marL="0" indent="0">
              <a:buNone/>
            </a:pPr>
            <a:r>
              <a:rPr lang="en-IN" dirty="0"/>
              <a:t>{</a:t>
            </a:r>
          </a:p>
          <a:p>
            <a:pPr marL="0" indent="0">
              <a:buNone/>
            </a:pPr>
            <a:r>
              <a:rPr lang="en-IN" dirty="0"/>
              <a:t>   for (int </a:t>
            </a:r>
            <a:r>
              <a:rPr lang="en-IN" dirty="0" err="1"/>
              <a:t>i</a:t>
            </a:r>
            <a:r>
              <a:rPr lang="en-IN" dirty="0"/>
              <a:t>=0; </a:t>
            </a:r>
            <a:r>
              <a:rPr lang="en-IN" dirty="0" err="1"/>
              <a:t>i</a:t>
            </a:r>
            <a:r>
              <a:rPr lang="en-IN" dirty="0"/>
              <a:t>&lt;2; </a:t>
            </a:r>
            <a:r>
              <a:rPr lang="en-IN" dirty="0" err="1"/>
              <a:t>i</a:t>
            </a:r>
            <a:r>
              <a:rPr lang="en-IN" dirty="0"/>
              <a:t>++)</a:t>
            </a:r>
          </a:p>
          <a:p>
            <a:pPr marL="0" indent="0">
              <a:buNone/>
            </a:pPr>
            <a:r>
              <a:rPr lang="en-IN" dirty="0"/>
              <a:t>   {</a:t>
            </a:r>
          </a:p>
          <a:p>
            <a:pPr marL="0" indent="0">
              <a:buNone/>
            </a:pPr>
            <a:r>
              <a:rPr lang="en-IN" dirty="0"/>
              <a:t>	for (int j=0; j&lt;4; </a:t>
            </a:r>
            <a:r>
              <a:rPr lang="en-IN" dirty="0" err="1"/>
              <a:t>j++</a:t>
            </a:r>
            <a:r>
              <a:rPr lang="en-IN" dirty="0"/>
              <a:t>)</a:t>
            </a:r>
          </a:p>
          <a:p>
            <a:pPr marL="0" indent="0">
              <a:buNone/>
            </a:pPr>
            <a:r>
              <a:rPr lang="en-IN" dirty="0"/>
              <a:t>	{</a:t>
            </a:r>
          </a:p>
          <a:p>
            <a:pPr marL="0" indent="0">
              <a:buNone/>
            </a:pPr>
            <a:r>
              <a:rPr lang="en-IN" dirty="0"/>
              <a:t>	   printf("%d, %d\n",</a:t>
            </a:r>
            <a:r>
              <a:rPr lang="en-IN" dirty="0" err="1"/>
              <a:t>i</a:t>
            </a:r>
            <a:r>
              <a:rPr lang="en-IN" dirty="0"/>
              <a:t> ,j);</a:t>
            </a:r>
          </a:p>
          <a:p>
            <a:pPr marL="0" indent="0">
              <a:buNone/>
            </a:pPr>
            <a:r>
              <a:rPr lang="en-IN" dirty="0"/>
              <a:t>	}</a:t>
            </a:r>
          </a:p>
          <a:p>
            <a:pPr marL="0" indent="0">
              <a:buNone/>
            </a:pPr>
            <a:r>
              <a:rPr lang="en-IN" dirty="0"/>
              <a:t>   }</a:t>
            </a:r>
          </a:p>
          <a:p>
            <a:pPr marL="0" indent="0">
              <a:buNone/>
            </a:pPr>
            <a:r>
              <a:rPr lang="en-IN" dirty="0" smtClean="0"/>
              <a:t>getch();</a:t>
            </a:r>
            <a:endParaRPr lang="en-IN" dirty="0"/>
          </a:p>
          <a:p>
            <a:pPr marL="0" indent="0">
              <a:buNone/>
            </a:pPr>
            <a:r>
              <a:rPr lang="en-IN" dirty="0"/>
              <a:t>}</a:t>
            </a:r>
          </a:p>
        </p:txBody>
      </p:sp>
    </p:spTree>
    <p:extLst>
      <p:ext uri="{BB962C8B-B14F-4D97-AF65-F5344CB8AC3E}">
        <p14:creationId xmlns:p14="http://schemas.microsoft.com/office/powerpoint/2010/main" xmlns="" val="363217622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460"/>
            <a:ext cx="10515600" cy="652503"/>
          </a:xfrm>
        </p:spPr>
        <p:txBody>
          <a:bodyPr>
            <a:noAutofit/>
          </a:bodyPr>
          <a:lstStyle/>
          <a:p>
            <a:r>
              <a:rPr lang="en-IN" sz="2400" b="1" dirty="0">
                <a:latin typeface="Times New Roman" panose="02020603050405020304" pitchFamily="18" charset="0"/>
                <a:cs typeface="Times New Roman" panose="02020603050405020304" pitchFamily="18" charset="0"/>
              </a:rPr>
              <a:t>write a C program to print multiplication table from 1 to 5.</a:t>
            </a:r>
          </a:p>
        </p:txBody>
      </p:sp>
      <p:sp>
        <p:nvSpPr>
          <p:cNvPr id="3" name="Content Placeholder 2"/>
          <p:cNvSpPr>
            <a:spLocks noGrp="1"/>
          </p:cNvSpPr>
          <p:nvPr>
            <p:ph idx="1"/>
          </p:nvPr>
        </p:nvSpPr>
        <p:spPr>
          <a:xfrm>
            <a:off x="838200" y="1143000"/>
            <a:ext cx="4891088" cy="5586413"/>
          </a:xfrm>
        </p:spPr>
        <p:txBody>
          <a:bodyPr>
            <a:noAutofit/>
          </a:bodyPr>
          <a:lstStyle/>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include &lt;stdio.h&gt;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void main</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int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j;</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for(</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&lt;=10;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for(j=1</a:t>
            </a:r>
            <a:r>
              <a:rPr lang="en-IN" sz="2400" dirty="0">
                <a:latin typeface="Times New Roman" panose="02020603050405020304" pitchFamily="18" charset="0"/>
                <a:cs typeface="Times New Roman" panose="02020603050405020304" pitchFamily="18" charset="0"/>
              </a:rPr>
              <a:t>; j&lt;=5; </a:t>
            </a:r>
            <a:r>
              <a:rPr lang="en-IN" sz="2400" dirty="0" err="1">
                <a:latin typeface="Times New Roman" panose="02020603050405020304" pitchFamily="18" charset="0"/>
                <a:cs typeface="Times New Roman" panose="02020603050405020304" pitchFamily="18" charset="0"/>
              </a:rPr>
              <a:t>j++</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d*%d=%d",</a:t>
            </a:r>
            <a:r>
              <a:rPr lang="en-IN" sz="2400" dirty="0" err="1" smtClean="0">
                <a:latin typeface="Times New Roman" panose="02020603050405020304" pitchFamily="18" charset="0"/>
                <a:cs typeface="Times New Roman" panose="02020603050405020304" pitchFamily="18" charset="0"/>
              </a:rPr>
              <a:t>i,j</a:t>
            </a:r>
            <a:r>
              <a:rPr lang="en-IN" sz="2400" dirty="0" smtClean="0">
                <a:latin typeface="Times New Roman" panose="02020603050405020304" pitchFamily="18" charset="0"/>
                <a:cs typeface="Times New Roman" panose="02020603050405020304" pitchFamily="18" charset="0"/>
              </a:rPr>
              <a:t>,(</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*j</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a:latin typeface="Times New Roman" panose="02020603050405020304" pitchFamily="18" charset="0"/>
                <a:cs typeface="Times New Roman" panose="02020603050405020304" pitchFamily="18" charset="0"/>
              </a:rPr>
              <a:t>("\n");</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getch();</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p:txBody>
      </p:sp>
      <p:sp>
        <p:nvSpPr>
          <p:cNvPr id="4" name="Rectangle 3"/>
          <p:cNvSpPr/>
          <p:nvPr/>
        </p:nvSpPr>
        <p:spPr>
          <a:xfrm>
            <a:off x="6196013" y="1610110"/>
            <a:ext cx="4772460" cy="461665"/>
          </a:xfrm>
          <a:prstGeom prst="rect">
            <a:avLst/>
          </a:prstGeom>
        </p:spPr>
        <p:txBody>
          <a:bodyPr wrap="none">
            <a:spAutoFit/>
          </a:bodyPr>
          <a:lstStyle/>
          <a:p>
            <a:r>
              <a:rPr lang="en-IN" sz="2400" dirty="0">
                <a:solidFill>
                  <a:srgbClr val="121213"/>
                </a:solidFill>
                <a:latin typeface="Times New Roman" panose="02020603050405020304" pitchFamily="18" charset="0"/>
                <a:cs typeface="Times New Roman" panose="02020603050405020304" pitchFamily="18" charset="0"/>
              </a:rPr>
              <a:t>For </a:t>
            </a:r>
            <a:r>
              <a:rPr lang="en-IN" sz="2400" dirty="0" err="1">
                <a:solidFill>
                  <a:srgbClr val="121213"/>
                </a:solidFill>
                <a:latin typeface="Times New Roman" panose="02020603050405020304" pitchFamily="18" charset="0"/>
                <a:cs typeface="Times New Roman" panose="02020603050405020304" pitchFamily="18" charset="0"/>
              </a:rPr>
              <a:t>i</a:t>
            </a:r>
            <a:r>
              <a:rPr lang="en-IN" sz="2400" dirty="0">
                <a:solidFill>
                  <a:srgbClr val="121213"/>
                </a:solidFill>
                <a:latin typeface="Times New Roman" panose="02020603050405020304" pitchFamily="18" charset="0"/>
                <a:cs typeface="Times New Roman" panose="02020603050405020304" pitchFamily="18" charset="0"/>
              </a:rPr>
              <a:t>=1 it prints the product of </a:t>
            </a:r>
            <a:r>
              <a:rPr lang="en-IN" sz="2400" dirty="0" err="1">
                <a:solidFill>
                  <a:srgbClr val="121213"/>
                </a:solidFill>
                <a:latin typeface="Times New Roman" panose="02020603050405020304" pitchFamily="18" charset="0"/>
                <a:cs typeface="Times New Roman" panose="02020603050405020304" pitchFamily="18" charset="0"/>
              </a:rPr>
              <a:t>i</a:t>
            </a:r>
            <a:r>
              <a:rPr lang="en-IN" sz="2400" dirty="0">
                <a:solidFill>
                  <a:srgbClr val="121213"/>
                </a:solidFill>
                <a:latin typeface="Times New Roman" panose="02020603050405020304" pitchFamily="18" charset="0"/>
                <a:cs typeface="Times New Roman" panose="02020603050405020304" pitchFamily="18" charset="0"/>
              </a:rPr>
              <a:t> and j</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6096000" y="1157287"/>
            <a:ext cx="2031325" cy="369332"/>
          </a:xfrm>
          <a:prstGeom prst="rect">
            <a:avLst/>
          </a:prstGeom>
        </p:spPr>
        <p:txBody>
          <a:bodyPr wrap="none">
            <a:spAutoFit/>
          </a:bodyPr>
          <a:lstStyle/>
          <a:p>
            <a:r>
              <a:rPr lang="en-IN" b="1" dirty="0" smtClean="0">
                <a:solidFill>
                  <a:srgbClr val="FF0000"/>
                </a:solidFill>
                <a:latin typeface="Source Sans Pro"/>
              </a:rPr>
              <a:t>Output Displays:</a:t>
            </a:r>
            <a:endParaRPr lang="en-IN" b="1" dirty="0">
              <a:solidFill>
                <a:srgbClr val="FF0000"/>
              </a:solidFill>
            </a:endParaRPr>
          </a:p>
        </p:txBody>
      </p:sp>
      <p:sp>
        <p:nvSpPr>
          <p:cNvPr id="6" name="Rectangle 5"/>
          <p:cNvSpPr/>
          <p:nvPr/>
        </p:nvSpPr>
        <p:spPr>
          <a:xfrm>
            <a:off x="7456774" y="2293766"/>
            <a:ext cx="2892138" cy="461665"/>
          </a:xfrm>
          <a:prstGeom prst="rect">
            <a:avLst/>
          </a:prstGeom>
        </p:spPr>
        <p:txBody>
          <a:bodyPr wrap="none">
            <a:spAutoFit/>
          </a:bodyPr>
          <a:lstStyle/>
          <a:p>
            <a:r>
              <a:rPr lang="en-IN" sz="2400" dirty="0"/>
              <a:t>1       2       3       4       5</a:t>
            </a:r>
          </a:p>
        </p:txBody>
      </p:sp>
      <p:sp>
        <p:nvSpPr>
          <p:cNvPr id="7" name="Rectangle 6"/>
          <p:cNvSpPr/>
          <p:nvPr/>
        </p:nvSpPr>
        <p:spPr>
          <a:xfrm>
            <a:off x="6196013" y="3101459"/>
            <a:ext cx="3276859"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Similarly for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=2 it prints</a:t>
            </a:r>
          </a:p>
        </p:txBody>
      </p:sp>
      <p:sp>
        <p:nvSpPr>
          <p:cNvPr id="8" name="Rectangle 7"/>
          <p:cNvSpPr/>
          <p:nvPr/>
        </p:nvSpPr>
        <p:spPr>
          <a:xfrm>
            <a:off x="7456774" y="3785115"/>
            <a:ext cx="3047629" cy="461665"/>
          </a:xfrm>
          <a:prstGeom prst="rect">
            <a:avLst/>
          </a:prstGeom>
        </p:spPr>
        <p:txBody>
          <a:bodyPr wrap="none">
            <a:spAutoFit/>
          </a:bodyPr>
          <a:lstStyle/>
          <a:p>
            <a:r>
              <a:rPr lang="en-IN" sz="2400" dirty="0"/>
              <a:t>2       4       6       8       10</a:t>
            </a:r>
          </a:p>
        </p:txBody>
      </p:sp>
    </p:spTree>
    <p:extLst>
      <p:ext uri="{BB962C8B-B14F-4D97-AF65-F5344CB8AC3E}">
        <p14:creationId xmlns:p14="http://schemas.microsoft.com/office/powerpoint/2010/main" xmlns="" val="6105222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50000"/>
                  </a:schemeClr>
                </a:solidFill>
              </a:rPr>
              <a:t>Recursion</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6836679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Recursion</a:t>
            </a:r>
          </a:p>
        </p:txBody>
      </p:sp>
      <p:sp>
        <p:nvSpPr>
          <p:cNvPr id="3" name="Content Placeholder 2"/>
          <p:cNvSpPr>
            <a:spLocks noGrp="1"/>
          </p:cNvSpPr>
          <p:nvPr>
            <p:ph idx="1"/>
          </p:nvPr>
        </p:nvSpPr>
        <p:spPr/>
        <p:txBody>
          <a:bodyPr>
            <a:normAutofit lnSpcReduction="10000"/>
          </a:bodyPr>
          <a:lstStyle/>
          <a:p>
            <a:pPr algn="just"/>
            <a:r>
              <a:rPr lang="en-IN" dirty="0"/>
              <a:t>Recursion is the process of repeating items in a self-similar way. In programming languages, if a program allows you to call a function inside the same function, then it is called a recursive call of the function</a:t>
            </a:r>
            <a:r>
              <a:rPr lang="en-IN" dirty="0" smtClean="0"/>
              <a:t>.</a:t>
            </a:r>
          </a:p>
          <a:p>
            <a:pPr marL="1371600" lvl="3" indent="0" algn="just">
              <a:buNone/>
            </a:pPr>
            <a:r>
              <a:rPr lang="en-IN" sz="2000" dirty="0">
                <a:solidFill>
                  <a:srgbClr val="FF0000"/>
                </a:solidFill>
              </a:rPr>
              <a:t>void recursion() </a:t>
            </a:r>
            <a:endParaRPr lang="en-IN" sz="2000" dirty="0" smtClean="0">
              <a:solidFill>
                <a:srgbClr val="FF0000"/>
              </a:solidFill>
            </a:endParaRPr>
          </a:p>
          <a:p>
            <a:pPr marL="1371600" lvl="3" indent="0" algn="just">
              <a:buNone/>
            </a:pPr>
            <a:r>
              <a:rPr lang="en-IN" sz="2000" dirty="0" smtClean="0"/>
              <a:t>{</a:t>
            </a:r>
            <a:endParaRPr lang="en-IN" sz="2000" dirty="0"/>
          </a:p>
          <a:p>
            <a:pPr marL="1371600" lvl="3" indent="0" algn="just">
              <a:buNone/>
            </a:pPr>
            <a:r>
              <a:rPr lang="en-IN" sz="2000" dirty="0">
                <a:solidFill>
                  <a:srgbClr val="FF0000"/>
                </a:solidFill>
              </a:rPr>
              <a:t>   recursion(); </a:t>
            </a:r>
            <a:r>
              <a:rPr lang="en-IN" sz="2000" dirty="0"/>
              <a:t>/* function calls itself */</a:t>
            </a:r>
          </a:p>
          <a:p>
            <a:pPr marL="1371600" lvl="3" indent="0" algn="just">
              <a:buNone/>
            </a:pPr>
            <a:r>
              <a:rPr lang="en-IN" sz="2000" dirty="0"/>
              <a:t>}</a:t>
            </a:r>
          </a:p>
          <a:p>
            <a:pPr marL="1371600" lvl="3" indent="0" algn="just">
              <a:buNone/>
            </a:pPr>
            <a:endParaRPr lang="en-IN" sz="2000" dirty="0"/>
          </a:p>
          <a:p>
            <a:pPr marL="1371600" lvl="3" indent="0" algn="just">
              <a:buNone/>
            </a:pPr>
            <a:r>
              <a:rPr lang="en-IN" sz="2000" dirty="0"/>
              <a:t>int main() </a:t>
            </a:r>
            <a:endParaRPr lang="en-IN" sz="2000" dirty="0" smtClean="0"/>
          </a:p>
          <a:p>
            <a:pPr marL="1371600" lvl="3" indent="0" algn="just">
              <a:buNone/>
            </a:pPr>
            <a:r>
              <a:rPr lang="en-IN" sz="2000" dirty="0" smtClean="0"/>
              <a:t>{</a:t>
            </a:r>
            <a:endParaRPr lang="en-IN" sz="2000" dirty="0"/>
          </a:p>
          <a:p>
            <a:pPr marL="1371600" lvl="3" indent="0" algn="just">
              <a:buNone/>
            </a:pPr>
            <a:r>
              <a:rPr lang="en-IN" sz="2000" dirty="0"/>
              <a:t>   </a:t>
            </a:r>
            <a:r>
              <a:rPr lang="en-IN" sz="2000" dirty="0">
                <a:solidFill>
                  <a:srgbClr val="FF0000"/>
                </a:solidFill>
              </a:rPr>
              <a:t>recursion();</a:t>
            </a:r>
          </a:p>
          <a:p>
            <a:pPr marL="1371600" lvl="3" indent="0" algn="just">
              <a:buNone/>
            </a:pPr>
            <a:r>
              <a:rPr lang="en-IN" sz="2000" dirty="0"/>
              <a:t>}</a:t>
            </a:r>
          </a:p>
        </p:txBody>
      </p:sp>
    </p:spTree>
    <p:extLst>
      <p:ext uri="{BB962C8B-B14F-4D97-AF65-F5344CB8AC3E}">
        <p14:creationId xmlns:p14="http://schemas.microsoft.com/office/powerpoint/2010/main" xmlns="" val="34222096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3" y="230654"/>
            <a:ext cx="10515600" cy="898899"/>
          </a:xfrm>
        </p:spPr>
        <p:txBody>
          <a:bodyPr>
            <a:normAutofit/>
          </a:bodyPr>
          <a:lstStyle/>
          <a:p>
            <a:r>
              <a:rPr lang="en-IN" sz="2800" b="1" dirty="0" smtClean="0">
                <a:solidFill>
                  <a:srgbClr val="FF0000"/>
                </a:solidFill>
              </a:rPr>
              <a:t>Generate </a:t>
            </a:r>
            <a:r>
              <a:rPr lang="en-IN" sz="2800" b="1" dirty="0">
                <a:solidFill>
                  <a:srgbClr val="FF0000"/>
                </a:solidFill>
              </a:rPr>
              <a:t>the Fibonacci series for a given number using a recursive function </a:t>
            </a:r>
            <a:r>
              <a:rPr lang="en-IN" sz="2800" b="1" dirty="0" smtClean="0">
                <a:solidFill>
                  <a:srgbClr val="FF0000"/>
                </a:solidFill>
              </a:rPr>
              <a:t> </a:t>
            </a:r>
            <a:endParaRPr lang="en-IN" sz="2800" b="1" dirty="0">
              <a:solidFill>
                <a:srgbClr val="FF0000"/>
              </a:solidFill>
            </a:endParaRPr>
          </a:p>
        </p:txBody>
      </p:sp>
      <p:sp>
        <p:nvSpPr>
          <p:cNvPr id="3" name="Content Placeholder 2"/>
          <p:cNvSpPr>
            <a:spLocks noGrp="1"/>
          </p:cNvSpPr>
          <p:nvPr>
            <p:ph idx="1"/>
          </p:nvPr>
        </p:nvSpPr>
        <p:spPr>
          <a:xfrm>
            <a:off x="717176" y="1277471"/>
            <a:ext cx="4217894" cy="4899492"/>
          </a:xfrm>
        </p:spPr>
        <p:txBody>
          <a:bodyPr>
            <a:noAutofit/>
          </a:bodyPr>
          <a:lstStyle/>
          <a:p>
            <a:pPr marL="0" indent="0">
              <a:buNone/>
            </a:pPr>
            <a:r>
              <a:rPr lang="en-IN" sz="1800" b="1" dirty="0"/>
              <a:t>#include &lt;stdio.h</a:t>
            </a:r>
            <a:r>
              <a:rPr lang="en-IN" sz="1800" b="1" dirty="0" smtClean="0"/>
              <a:t>&gt;</a:t>
            </a:r>
            <a:endParaRPr lang="en-IN" sz="1800" b="1" dirty="0"/>
          </a:p>
          <a:p>
            <a:pPr marL="0" indent="0">
              <a:buNone/>
            </a:pPr>
            <a:r>
              <a:rPr lang="en-IN" sz="1800" b="1" dirty="0"/>
              <a:t>int </a:t>
            </a:r>
            <a:r>
              <a:rPr lang="en-IN" sz="1800" b="1" dirty="0" err="1"/>
              <a:t>fibonacci</a:t>
            </a:r>
            <a:r>
              <a:rPr lang="en-IN" sz="1800" b="1" dirty="0"/>
              <a:t>(int </a:t>
            </a:r>
            <a:r>
              <a:rPr lang="en-IN" sz="1800" b="1" dirty="0" err="1"/>
              <a:t>i</a:t>
            </a:r>
            <a:r>
              <a:rPr lang="en-IN" sz="1800" b="1" dirty="0" smtClean="0"/>
              <a:t>)</a:t>
            </a:r>
          </a:p>
          <a:p>
            <a:pPr marL="0" indent="0">
              <a:buNone/>
            </a:pPr>
            <a:r>
              <a:rPr lang="en-IN" sz="1800" b="1" dirty="0" smtClean="0"/>
              <a:t> {</a:t>
            </a:r>
            <a:endParaRPr lang="en-IN" sz="1800" b="1" dirty="0"/>
          </a:p>
          <a:p>
            <a:pPr marL="0" indent="0">
              <a:buNone/>
            </a:pPr>
            <a:r>
              <a:rPr lang="en-IN" sz="1800" b="1" dirty="0"/>
              <a:t>   if(</a:t>
            </a:r>
            <a:r>
              <a:rPr lang="en-IN" sz="1800" b="1" dirty="0" err="1"/>
              <a:t>i</a:t>
            </a:r>
            <a:r>
              <a:rPr lang="en-IN" sz="1800" b="1" dirty="0"/>
              <a:t> == 0) </a:t>
            </a:r>
            <a:endParaRPr lang="en-IN" sz="1800" b="1" dirty="0" smtClean="0"/>
          </a:p>
          <a:p>
            <a:pPr marL="0" indent="0">
              <a:buNone/>
            </a:pPr>
            <a:r>
              <a:rPr lang="en-IN" sz="1800" b="1" dirty="0" smtClean="0"/>
              <a:t>{</a:t>
            </a:r>
            <a:endParaRPr lang="en-IN" sz="1800" b="1" dirty="0"/>
          </a:p>
          <a:p>
            <a:pPr marL="0" indent="0">
              <a:buNone/>
            </a:pPr>
            <a:r>
              <a:rPr lang="en-IN" sz="1800" b="1" dirty="0"/>
              <a:t>      return 0;</a:t>
            </a:r>
          </a:p>
          <a:p>
            <a:pPr marL="0" indent="0">
              <a:buNone/>
            </a:pPr>
            <a:r>
              <a:rPr lang="en-IN" sz="1800" b="1" dirty="0"/>
              <a:t>   </a:t>
            </a:r>
            <a:r>
              <a:rPr lang="en-IN" sz="1800" b="1" dirty="0" smtClean="0"/>
              <a:t>}</a:t>
            </a:r>
            <a:r>
              <a:rPr lang="en-IN" sz="1800" b="1" dirty="0"/>
              <a:t>	</a:t>
            </a:r>
          </a:p>
          <a:p>
            <a:pPr marL="0" indent="0">
              <a:buNone/>
            </a:pPr>
            <a:r>
              <a:rPr lang="en-IN" sz="1800" b="1" dirty="0"/>
              <a:t>   if(</a:t>
            </a:r>
            <a:r>
              <a:rPr lang="en-IN" sz="1800" b="1" dirty="0" err="1"/>
              <a:t>i</a:t>
            </a:r>
            <a:r>
              <a:rPr lang="en-IN" sz="1800" b="1" dirty="0"/>
              <a:t> == 1) </a:t>
            </a:r>
            <a:endParaRPr lang="en-IN" sz="1800" b="1" dirty="0" smtClean="0"/>
          </a:p>
          <a:p>
            <a:pPr marL="0" indent="0">
              <a:buNone/>
            </a:pPr>
            <a:r>
              <a:rPr lang="en-IN" sz="1800" b="1" dirty="0" smtClean="0"/>
              <a:t>{</a:t>
            </a:r>
            <a:endParaRPr lang="en-IN" sz="1800" b="1" dirty="0"/>
          </a:p>
          <a:p>
            <a:pPr marL="0" indent="0">
              <a:buNone/>
            </a:pPr>
            <a:r>
              <a:rPr lang="en-IN" sz="1800" b="1" dirty="0"/>
              <a:t>      return 1;</a:t>
            </a:r>
          </a:p>
          <a:p>
            <a:pPr marL="0" indent="0">
              <a:buNone/>
            </a:pPr>
            <a:r>
              <a:rPr lang="en-IN" sz="1800" b="1" dirty="0"/>
              <a:t>   }</a:t>
            </a:r>
          </a:p>
          <a:p>
            <a:pPr marL="0" indent="0">
              <a:buNone/>
            </a:pPr>
            <a:r>
              <a:rPr lang="en-IN" sz="1800" b="1" dirty="0"/>
              <a:t>   return </a:t>
            </a:r>
            <a:r>
              <a:rPr lang="en-IN" sz="1800" b="1" dirty="0" err="1"/>
              <a:t>fibonacci</a:t>
            </a:r>
            <a:r>
              <a:rPr lang="en-IN" sz="1800" b="1" dirty="0"/>
              <a:t>(i-1) + </a:t>
            </a:r>
            <a:r>
              <a:rPr lang="en-IN" sz="1800" b="1" dirty="0" err="1"/>
              <a:t>fibonacci</a:t>
            </a:r>
            <a:r>
              <a:rPr lang="en-IN" sz="1800" b="1" dirty="0"/>
              <a:t>(i-2);</a:t>
            </a:r>
          </a:p>
          <a:p>
            <a:pPr marL="0" indent="0">
              <a:buNone/>
            </a:pPr>
            <a:r>
              <a:rPr lang="en-IN" sz="1800" b="1" dirty="0"/>
              <a:t>}</a:t>
            </a:r>
          </a:p>
          <a:p>
            <a:pPr marL="0" indent="0">
              <a:buNone/>
            </a:pPr>
            <a:endParaRPr lang="en-IN" sz="1800" b="1" dirty="0"/>
          </a:p>
        </p:txBody>
      </p:sp>
      <p:sp>
        <p:nvSpPr>
          <p:cNvPr id="4" name="Rectangle 3"/>
          <p:cNvSpPr/>
          <p:nvPr/>
        </p:nvSpPr>
        <p:spPr>
          <a:xfrm>
            <a:off x="5683624" y="1277471"/>
            <a:ext cx="6096000" cy="2554545"/>
          </a:xfrm>
          <a:prstGeom prst="rect">
            <a:avLst/>
          </a:prstGeom>
        </p:spPr>
        <p:txBody>
          <a:bodyPr>
            <a:spAutoFit/>
          </a:bodyPr>
          <a:lstStyle/>
          <a:p>
            <a:r>
              <a:rPr lang="en-IN" sz="2000" b="1" dirty="0"/>
              <a:t>int  main() </a:t>
            </a:r>
            <a:endParaRPr lang="en-IN" sz="2000" b="1" dirty="0" smtClean="0"/>
          </a:p>
          <a:p>
            <a:r>
              <a:rPr lang="en-IN" sz="2000" b="1" dirty="0" smtClean="0"/>
              <a:t>{</a:t>
            </a:r>
            <a:endParaRPr lang="en-IN" sz="2000" b="1" dirty="0"/>
          </a:p>
          <a:p>
            <a:r>
              <a:rPr lang="en-IN" sz="2000" b="1" dirty="0"/>
              <a:t>   int </a:t>
            </a:r>
            <a:r>
              <a:rPr lang="en-IN" sz="2000" b="1" dirty="0" err="1"/>
              <a:t>i</a:t>
            </a:r>
            <a:r>
              <a:rPr lang="en-IN" sz="2000" b="1" dirty="0"/>
              <a:t>;	</a:t>
            </a:r>
          </a:p>
          <a:p>
            <a:r>
              <a:rPr lang="en-IN" sz="2000" b="1" dirty="0"/>
              <a:t>   for (</a:t>
            </a:r>
            <a:r>
              <a:rPr lang="en-IN" sz="2000" b="1" dirty="0" err="1"/>
              <a:t>i</a:t>
            </a:r>
            <a:r>
              <a:rPr lang="en-IN" sz="2000" b="1" dirty="0"/>
              <a:t> = 0; </a:t>
            </a:r>
            <a:r>
              <a:rPr lang="en-IN" sz="2000" b="1" dirty="0" err="1"/>
              <a:t>i</a:t>
            </a:r>
            <a:r>
              <a:rPr lang="en-IN" sz="2000" b="1" dirty="0"/>
              <a:t> &lt; 10; </a:t>
            </a:r>
            <a:r>
              <a:rPr lang="en-IN" sz="2000" b="1" dirty="0" err="1"/>
              <a:t>i</a:t>
            </a:r>
            <a:r>
              <a:rPr lang="en-IN" sz="2000" b="1" dirty="0"/>
              <a:t>++) {</a:t>
            </a:r>
          </a:p>
          <a:p>
            <a:r>
              <a:rPr lang="en-IN" sz="2000" b="1" dirty="0"/>
              <a:t>      printf("%d\t\n", </a:t>
            </a:r>
            <a:r>
              <a:rPr lang="en-IN" sz="2000" b="1" dirty="0" err="1"/>
              <a:t>fibonacci</a:t>
            </a:r>
            <a:r>
              <a:rPr lang="en-IN" sz="2000" b="1" dirty="0"/>
              <a:t>(</a:t>
            </a:r>
            <a:r>
              <a:rPr lang="en-IN" sz="2000" b="1" dirty="0" err="1"/>
              <a:t>i</a:t>
            </a:r>
            <a:r>
              <a:rPr lang="en-IN" sz="2000" b="1" dirty="0"/>
              <a:t>));</a:t>
            </a:r>
          </a:p>
          <a:p>
            <a:r>
              <a:rPr lang="en-IN" sz="2000" b="1" dirty="0"/>
              <a:t>   }	</a:t>
            </a:r>
          </a:p>
          <a:p>
            <a:r>
              <a:rPr lang="en-IN" sz="2000" b="1" dirty="0"/>
              <a:t>   return 0;</a:t>
            </a:r>
          </a:p>
          <a:p>
            <a:r>
              <a:rPr lang="en-IN" sz="2000" b="1" dirty="0"/>
              <a:t>}</a:t>
            </a:r>
          </a:p>
        </p:txBody>
      </p:sp>
    </p:spTree>
    <p:extLst>
      <p:ext uri="{BB962C8B-B14F-4D97-AF65-F5344CB8AC3E}">
        <p14:creationId xmlns:p14="http://schemas.microsoft.com/office/powerpoint/2010/main" xmlns="" val="4146878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a:bodyPr>
          <a:lstStyle/>
          <a:p>
            <a:r>
              <a:rPr lang="en-IN" sz="3200" b="1" dirty="0">
                <a:solidFill>
                  <a:srgbClr val="FF0000"/>
                </a:solidFill>
              </a:rPr>
              <a:t>Sum of Natural Numbers Using Recursion</a:t>
            </a:r>
          </a:p>
        </p:txBody>
      </p:sp>
      <p:sp>
        <p:nvSpPr>
          <p:cNvPr id="3" name="Content Placeholder 2"/>
          <p:cNvSpPr>
            <a:spLocks noGrp="1"/>
          </p:cNvSpPr>
          <p:nvPr>
            <p:ph idx="1"/>
          </p:nvPr>
        </p:nvSpPr>
        <p:spPr>
          <a:xfrm>
            <a:off x="932329" y="1008530"/>
            <a:ext cx="3733800" cy="4351338"/>
          </a:xfrm>
        </p:spPr>
        <p:txBody>
          <a:bodyPr>
            <a:noAutofit/>
          </a:bodyPr>
          <a:lstStyle/>
          <a:p>
            <a:pPr marL="0" indent="0">
              <a:buNone/>
            </a:pPr>
            <a:r>
              <a:rPr lang="en-IN" sz="1600" dirty="0"/>
              <a:t>#include &lt;stdio.h&gt;</a:t>
            </a:r>
          </a:p>
          <a:p>
            <a:pPr marL="0" indent="0">
              <a:buNone/>
            </a:pPr>
            <a:r>
              <a:rPr lang="en-IN" sz="1600" dirty="0"/>
              <a:t>int sum(int n</a:t>
            </a:r>
            <a:r>
              <a:rPr lang="en-IN" sz="1600" dirty="0" smtClean="0"/>
              <a:t>);</a:t>
            </a:r>
            <a:endParaRPr lang="en-IN" sz="1600" dirty="0"/>
          </a:p>
          <a:p>
            <a:pPr marL="0" indent="0">
              <a:buNone/>
            </a:pPr>
            <a:r>
              <a:rPr lang="en-IN" sz="1600" dirty="0" smtClean="0"/>
              <a:t>void </a:t>
            </a:r>
            <a:r>
              <a:rPr lang="en-IN" sz="1600" dirty="0"/>
              <a:t>main</a:t>
            </a:r>
            <a:r>
              <a:rPr lang="en-IN" sz="1600" dirty="0" smtClean="0"/>
              <a:t>()</a:t>
            </a:r>
          </a:p>
          <a:p>
            <a:pPr marL="0" indent="0">
              <a:buNone/>
            </a:pPr>
            <a:r>
              <a:rPr lang="en-IN" sz="1600" dirty="0" smtClean="0"/>
              <a:t> </a:t>
            </a:r>
            <a:r>
              <a:rPr lang="en-IN" sz="1600" dirty="0"/>
              <a:t>{</a:t>
            </a:r>
          </a:p>
          <a:p>
            <a:pPr marL="0" indent="0">
              <a:buNone/>
            </a:pPr>
            <a:r>
              <a:rPr lang="en-IN" sz="1600" dirty="0"/>
              <a:t>    int number, result</a:t>
            </a:r>
            <a:r>
              <a:rPr lang="en-IN" sz="1600" dirty="0" smtClean="0"/>
              <a:t>;</a:t>
            </a:r>
            <a:endParaRPr lang="en-IN" sz="1600" dirty="0"/>
          </a:p>
          <a:p>
            <a:pPr marL="0" indent="0">
              <a:buNone/>
            </a:pPr>
            <a:r>
              <a:rPr lang="en-IN" sz="1600" dirty="0"/>
              <a:t>    printf("Enter a positive integer: ");</a:t>
            </a:r>
          </a:p>
          <a:p>
            <a:pPr marL="0" indent="0">
              <a:buNone/>
            </a:pPr>
            <a:r>
              <a:rPr lang="en-IN" sz="1600" dirty="0"/>
              <a:t>    </a:t>
            </a:r>
            <a:r>
              <a:rPr lang="en-IN" sz="1600" dirty="0" err="1"/>
              <a:t>scanf</a:t>
            </a:r>
            <a:r>
              <a:rPr lang="en-IN" sz="1600" dirty="0"/>
              <a:t>("%d", &amp;number</a:t>
            </a:r>
            <a:r>
              <a:rPr lang="en-IN" sz="1600" dirty="0" smtClean="0"/>
              <a:t>);</a:t>
            </a:r>
            <a:endParaRPr lang="en-IN" sz="1600" dirty="0"/>
          </a:p>
          <a:p>
            <a:pPr marL="0" indent="0">
              <a:buNone/>
            </a:pPr>
            <a:r>
              <a:rPr lang="en-IN" sz="1600" dirty="0"/>
              <a:t>    </a:t>
            </a:r>
            <a:r>
              <a:rPr lang="en-IN" sz="1600" dirty="0" smtClean="0"/>
              <a:t>result = </a:t>
            </a:r>
            <a:r>
              <a:rPr lang="en-IN" sz="1600" dirty="0"/>
              <a:t>sum(number</a:t>
            </a:r>
            <a:r>
              <a:rPr lang="en-IN" sz="1600" dirty="0" smtClean="0"/>
              <a:t>);</a:t>
            </a:r>
            <a:endParaRPr lang="en-IN" sz="1600" dirty="0"/>
          </a:p>
          <a:p>
            <a:pPr marL="0" indent="0">
              <a:buNone/>
            </a:pPr>
            <a:r>
              <a:rPr lang="en-IN" sz="1600" dirty="0"/>
              <a:t>    printf("sum = %d", result);</a:t>
            </a:r>
          </a:p>
          <a:p>
            <a:pPr marL="0" indent="0">
              <a:buNone/>
            </a:pPr>
            <a:r>
              <a:rPr lang="en-IN" sz="1600" dirty="0"/>
              <a:t>    </a:t>
            </a:r>
            <a:r>
              <a:rPr lang="en-IN" sz="1600" dirty="0" smtClean="0"/>
              <a:t>getch();</a:t>
            </a:r>
            <a:endParaRPr lang="en-IN" sz="1600" dirty="0"/>
          </a:p>
          <a:p>
            <a:pPr marL="0" indent="0">
              <a:buNone/>
            </a:pPr>
            <a:r>
              <a:rPr lang="en-IN" sz="1600" dirty="0"/>
              <a:t>}</a:t>
            </a:r>
          </a:p>
          <a:p>
            <a:pPr marL="0" indent="0">
              <a:buNone/>
            </a:pPr>
            <a:endParaRPr lang="en-IN" sz="1600" dirty="0"/>
          </a:p>
        </p:txBody>
      </p:sp>
      <p:sp>
        <p:nvSpPr>
          <p:cNvPr id="4" name="Rectangle 3"/>
          <p:cNvSpPr/>
          <p:nvPr/>
        </p:nvSpPr>
        <p:spPr>
          <a:xfrm>
            <a:off x="6624918" y="1152873"/>
            <a:ext cx="4092388" cy="2246769"/>
          </a:xfrm>
          <a:prstGeom prst="rect">
            <a:avLst/>
          </a:prstGeom>
        </p:spPr>
        <p:txBody>
          <a:bodyPr wrap="square">
            <a:spAutoFit/>
          </a:bodyPr>
          <a:lstStyle/>
          <a:p>
            <a:r>
              <a:rPr lang="en-IN" sz="2000" dirty="0"/>
              <a:t>int sum(int n) {</a:t>
            </a:r>
          </a:p>
          <a:p>
            <a:r>
              <a:rPr lang="en-IN" sz="2000" dirty="0"/>
              <a:t>    if (n != 0)</a:t>
            </a:r>
          </a:p>
          <a:p>
            <a:r>
              <a:rPr lang="en-IN" sz="2000" dirty="0"/>
              <a:t>        // sum() function calls itself</a:t>
            </a:r>
          </a:p>
          <a:p>
            <a:r>
              <a:rPr lang="en-IN" sz="2000" dirty="0"/>
              <a:t>        return n + sum(n-1); </a:t>
            </a:r>
          </a:p>
          <a:p>
            <a:r>
              <a:rPr lang="en-IN" sz="2000" dirty="0"/>
              <a:t>    else</a:t>
            </a:r>
          </a:p>
          <a:p>
            <a:r>
              <a:rPr lang="en-IN" sz="2000" dirty="0"/>
              <a:t>        return n;</a:t>
            </a:r>
          </a:p>
          <a:p>
            <a:r>
              <a:rPr lang="en-IN" sz="2000" dirty="0"/>
              <a:t>}</a:t>
            </a:r>
          </a:p>
        </p:txBody>
      </p:sp>
    </p:spTree>
    <p:extLst>
      <p:ext uri="{BB962C8B-B14F-4D97-AF65-F5344CB8AC3E}">
        <p14:creationId xmlns:p14="http://schemas.microsoft.com/office/powerpoint/2010/main" xmlns="" val="268255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179388"/>
            <a:ext cx="10515600" cy="735013"/>
          </a:xfrm>
        </p:spPr>
        <p:txBody>
          <a:bodyPr>
            <a:normAutofit/>
          </a:bodyPr>
          <a:lstStyle/>
          <a:p>
            <a:r>
              <a:rPr lang="en-IN" sz="4000" b="1" dirty="0" smtClean="0"/>
              <a:t>Datatypes:</a:t>
            </a:r>
            <a:endParaRPr lang="en-IN" sz="4000" b="1" dirty="0"/>
          </a:p>
        </p:txBody>
      </p:sp>
      <p:pic>
        <p:nvPicPr>
          <p:cNvPr id="1026" name="Picture 2" descr="Image result for data types in c"/>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0050" y="942976"/>
            <a:ext cx="8302625" cy="59435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5531341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7543" y="228600"/>
            <a:ext cx="3263265" cy="6858000"/>
          </a:xfrm>
          <a:prstGeom prst="rect">
            <a:avLst/>
          </a:prstGeom>
        </p:spPr>
      </p:pic>
    </p:spTree>
    <p:extLst>
      <p:ext uri="{BB962C8B-B14F-4D97-AF65-F5344CB8AC3E}">
        <p14:creationId xmlns:p14="http://schemas.microsoft.com/office/powerpoint/2010/main" xmlns="" val="24699765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75134"/>
            <a:ext cx="10515600" cy="616510"/>
          </a:xfrm>
        </p:spPr>
        <p:txBody>
          <a:bodyPr>
            <a:normAutofit fontScale="90000"/>
          </a:bodyPr>
          <a:lstStyle/>
          <a:p>
            <a:r>
              <a:rPr lang="en-IN" sz="4000" b="1" dirty="0">
                <a:solidFill>
                  <a:srgbClr val="FF0000"/>
                </a:solidFill>
              </a:rPr>
              <a:t>The Calculator Program</a:t>
            </a:r>
          </a:p>
        </p:txBody>
      </p:sp>
      <p:sp>
        <p:nvSpPr>
          <p:cNvPr id="3" name="Content Placeholder 2"/>
          <p:cNvSpPr>
            <a:spLocks noGrp="1"/>
          </p:cNvSpPr>
          <p:nvPr>
            <p:ph idx="1"/>
          </p:nvPr>
        </p:nvSpPr>
        <p:spPr>
          <a:xfrm>
            <a:off x="259977" y="770351"/>
            <a:ext cx="5100917" cy="5670789"/>
          </a:xfrm>
        </p:spPr>
        <p:txBody>
          <a:bodyPr>
            <a:noAutofit/>
          </a:bodyPr>
          <a:lstStyle/>
          <a:p>
            <a:pPr marL="0" indent="0">
              <a:lnSpc>
                <a:spcPct val="120000"/>
              </a:lnSpc>
              <a:spcBef>
                <a:spcPts val="0"/>
              </a:spcBef>
              <a:buNone/>
            </a:pPr>
            <a:r>
              <a:rPr lang="en-IN" sz="1800" dirty="0"/>
              <a:t>/*C program to design calculator with basic operations using switch</a:t>
            </a:r>
            <a:r>
              <a:rPr lang="en-IN" sz="1800" dirty="0" smtClean="0"/>
              <a:t>.*/</a:t>
            </a:r>
            <a:endParaRPr lang="en-IN" sz="1800" dirty="0"/>
          </a:p>
          <a:p>
            <a:pPr marL="0" indent="0">
              <a:lnSpc>
                <a:spcPct val="120000"/>
              </a:lnSpc>
              <a:spcBef>
                <a:spcPts val="0"/>
              </a:spcBef>
              <a:buNone/>
            </a:pPr>
            <a:r>
              <a:rPr lang="en-IN" sz="1800" dirty="0"/>
              <a:t>#include &lt;stdio.h</a:t>
            </a:r>
            <a:r>
              <a:rPr lang="en-IN" sz="1800" dirty="0" smtClean="0"/>
              <a:t>&gt;</a:t>
            </a:r>
            <a:endParaRPr lang="en-IN" sz="1800" dirty="0"/>
          </a:p>
          <a:p>
            <a:pPr marL="0" indent="0">
              <a:lnSpc>
                <a:spcPct val="120000"/>
              </a:lnSpc>
              <a:spcBef>
                <a:spcPts val="0"/>
              </a:spcBef>
              <a:buNone/>
            </a:pPr>
            <a:r>
              <a:rPr lang="en-IN" sz="1800" dirty="0"/>
              <a:t>int main()</a:t>
            </a:r>
          </a:p>
          <a:p>
            <a:pPr marL="0" indent="0">
              <a:lnSpc>
                <a:spcPct val="120000"/>
              </a:lnSpc>
              <a:spcBef>
                <a:spcPts val="0"/>
              </a:spcBef>
              <a:buNone/>
            </a:pPr>
            <a:r>
              <a:rPr lang="en-IN" sz="1800" dirty="0"/>
              <a:t>{</a:t>
            </a:r>
          </a:p>
          <a:p>
            <a:pPr marL="0" indent="0">
              <a:lnSpc>
                <a:spcPct val="120000"/>
              </a:lnSpc>
              <a:spcBef>
                <a:spcPts val="0"/>
              </a:spcBef>
              <a:buNone/>
            </a:pPr>
            <a:r>
              <a:rPr lang="en-IN" sz="1800" dirty="0"/>
              <a:t>    int num1,num2;</a:t>
            </a:r>
          </a:p>
          <a:p>
            <a:pPr marL="0" indent="0">
              <a:lnSpc>
                <a:spcPct val="120000"/>
              </a:lnSpc>
              <a:spcBef>
                <a:spcPts val="0"/>
              </a:spcBef>
              <a:buNone/>
            </a:pPr>
            <a:r>
              <a:rPr lang="en-IN" sz="1800" dirty="0"/>
              <a:t>    float result;</a:t>
            </a:r>
          </a:p>
          <a:p>
            <a:pPr marL="0" indent="0">
              <a:lnSpc>
                <a:spcPct val="120000"/>
              </a:lnSpc>
              <a:spcBef>
                <a:spcPts val="0"/>
              </a:spcBef>
              <a:buNone/>
            </a:pPr>
            <a:r>
              <a:rPr lang="en-IN" sz="1800" dirty="0"/>
              <a:t>    char </a:t>
            </a:r>
            <a:r>
              <a:rPr lang="en-IN" sz="1800" dirty="0" err="1"/>
              <a:t>ch</a:t>
            </a:r>
            <a:r>
              <a:rPr lang="en-IN" sz="1800" dirty="0"/>
              <a:t>;    //to store operator </a:t>
            </a:r>
            <a:r>
              <a:rPr lang="en-IN" sz="1800" dirty="0" smtClean="0"/>
              <a:t>choice</a:t>
            </a:r>
            <a:endParaRPr lang="en-IN" sz="1800" dirty="0"/>
          </a:p>
          <a:p>
            <a:pPr marL="0" indent="0">
              <a:lnSpc>
                <a:spcPct val="120000"/>
              </a:lnSpc>
              <a:spcBef>
                <a:spcPts val="0"/>
              </a:spcBef>
              <a:buNone/>
            </a:pPr>
            <a:r>
              <a:rPr lang="en-IN" sz="1800" dirty="0"/>
              <a:t>    printf("Enter first number: ");</a:t>
            </a:r>
          </a:p>
          <a:p>
            <a:pPr marL="0" indent="0">
              <a:lnSpc>
                <a:spcPct val="120000"/>
              </a:lnSpc>
              <a:spcBef>
                <a:spcPts val="0"/>
              </a:spcBef>
              <a:buNone/>
            </a:pPr>
            <a:r>
              <a:rPr lang="en-IN" sz="1800" dirty="0"/>
              <a:t>    </a:t>
            </a:r>
            <a:r>
              <a:rPr lang="en-IN" sz="1800" dirty="0" err="1"/>
              <a:t>scanf</a:t>
            </a:r>
            <a:r>
              <a:rPr lang="en-IN" sz="1800" dirty="0"/>
              <a:t>("%d",&amp;num1);</a:t>
            </a:r>
          </a:p>
          <a:p>
            <a:pPr marL="0" indent="0">
              <a:lnSpc>
                <a:spcPct val="120000"/>
              </a:lnSpc>
              <a:spcBef>
                <a:spcPts val="0"/>
              </a:spcBef>
              <a:buNone/>
            </a:pPr>
            <a:r>
              <a:rPr lang="en-IN" sz="1800" dirty="0"/>
              <a:t>    printf("Enter second number: ");</a:t>
            </a:r>
          </a:p>
          <a:p>
            <a:pPr marL="0" indent="0">
              <a:lnSpc>
                <a:spcPct val="120000"/>
              </a:lnSpc>
              <a:spcBef>
                <a:spcPts val="0"/>
              </a:spcBef>
              <a:buNone/>
            </a:pPr>
            <a:r>
              <a:rPr lang="en-IN" sz="1800" dirty="0"/>
              <a:t>    </a:t>
            </a:r>
            <a:r>
              <a:rPr lang="en-IN" sz="1800" dirty="0" err="1"/>
              <a:t>scanf</a:t>
            </a:r>
            <a:r>
              <a:rPr lang="en-IN" sz="1800" dirty="0"/>
              <a:t>("%d",&amp;num2</a:t>
            </a:r>
            <a:r>
              <a:rPr lang="en-IN" sz="1800" dirty="0" smtClean="0"/>
              <a:t>);</a:t>
            </a:r>
            <a:endParaRPr lang="en-IN" sz="1800" dirty="0"/>
          </a:p>
          <a:p>
            <a:pPr marL="0" indent="0">
              <a:lnSpc>
                <a:spcPct val="120000"/>
              </a:lnSpc>
              <a:spcBef>
                <a:spcPts val="0"/>
              </a:spcBef>
              <a:buNone/>
            </a:pPr>
            <a:r>
              <a:rPr lang="en-IN" sz="1800" dirty="0"/>
              <a:t>    printf("Choose operation to perform (+,-,*,/,%): ");</a:t>
            </a:r>
          </a:p>
          <a:p>
            <a:pPr marL="0" indent="0">
              <a:lnSpc>
                <a:spcPct val="120000"/>
              </a:lnSpc>
              <a:spcBef>
                <a:spcPts val="0"/>
              </a:spcBef>
              <a:buNone/>
            </a:pPr>
            <a:r>
              <a:rPr lang="en-IN" sz="1800" dirty="0"/>
              <a:t>    </a:t>
            </a:r>
            <a:r>
              <a:rPr lang="en-IN" sz="1800" dirty="0" err="1"/>
              <a:t>scanf</a:t>
            </a:r>
            <a:r>
              <a:rPr lang="en-IN" sz="1800" dirty="0"/>
              <a:t>(" %c",&amp;</a:t>
            </a:r>
            <a:r>
              <a:rPr lang="en-IN" sz="1800" dirty="0" err="1"/>
              <a:t>ch</a:t>
            </a:r>
            <a:r>
              <a:rPr lang="en-IN" sz="1800" dirty="0" smtClean="0"/>
              <a:t>);</a:t>
            </a:r>
            <a:endParaRPr lang="en-IN" sz="1800" dirty="0"/>
          </a:p>
          <a:p>
            <a:pPr marL="0" indent="0">
              <a:lnSpc>
                <a:spcPct val="120000"/>
              </a:lnSpc>
              <a:spcBef>
                <a:spcPts val="0"/>
              </a:spcBef>
              <a:buNone/>
            </a:pPr>
            <a:r>
              <a:rPr lang="en-IN" sz="1800" dirty="0"/>
              <a:t>    result=0</a:t>
            </a:r>
            <a:r>
              <a:rPr lang="en-IN" sz="1800" dirty="0" smtClean="0"/>
              <a:t>;</a:t>
            </a:r>
            <a:endParaRPr lang="en-IN" sz="1800" dirty="0"/>
          </a:p>
        </p:txBody>
      </p:sp>
      <p:sp>
        <p:nvSpPr>
          <p:cNvPr id="4" name="Rectangle 3"/>
          <p:cNvSpPr/>
          <p:nvPr/>
        </p:nvSpPr>
        <p:spPr>
          <a:xfrm>
            <a:off x="6306670" y="257778"/>
            <a:ext cx="5728446" cy="6463308"/>
          </a:xfrm>
          <a:prstGeom prst="rect">
            <a:avLst/>
          </a:prstGeom>
        </p:spPr>
        <p:txBody>
          <a:bodyPr wrap="square">
            <a:spAutoFit/>
          </a:bodyPr>
          <a:lstStyle/>
          <a:p>
            <a:r>
              <a:rPr lang="en-IN" dirty="0"/>
              <a:t> switch(</a:t>
            </a:r>
            <a:r>
              <a:rPr lang="en-IN" dirty="0" err="1"/>
              <a:t>ch</a:t>
            </a:r>
            <a:r>
              <a:rPr lang="en-IN" dirty="0"/>
              <a:t>)    </a:t>
            </a:r>
          </a:p>
          <a:p>
            <a:r>
              <a:rPr lang="en-IN" dirty="0"/>
              <a:t>    {</a:t>
            </a:r>
          </a:p>
          <a:p>
            <a:r>
              <a:rPr lang="en-IN" dirty="0"/>
              <a:t>        case '+':</a:t>
            </a:r>
          </a:p>
          <a:p>
            <a:r>
              <a:rPr lang="en-IN" dirty="0"/>
              <a:t>            result=num1+num2;</a:t>
            </a:r>
          </a:p>
          <a:p>
            <a:r>
              <a:rPr lang="en-IN" dirty="0"/>
              <a:t>            break</a:t>
            </a:r>
            <a:r>
              <a:rPr lang="en-IN" dirty="0" smtClean="0"/>
              <a:t>;</a:t>
            </a:r>
            <a:endParaRPr lang="en-IN" dirty="0"/>
          </a:p>
          <a:p>
            <a:r>
              <a:rPr lang="en-IN" dirty="0"/>
              <a:t>        case '-':</a:t>
            </a:r>
          </a:p>
          <a:p>
            <a:r>
              <a:rPr lang="en-IN" dirty="0"/>
              <a:t>            result=num1-num2;</a:t>
            </a:r>
          </a:p>
          <a:p>
            <a:r>
              <a:rPr lang="en-IN" dirty="0"/>
              <a:t>            break</a:t>
            </a:r>
            <a:r>
              <a:rPr lang="en-IN" dirty="0" smtClean="0"/>
              <a:t>;   </a:t>
            </a:r>
            <a:endParaRPr lang="en-IN" dirty="0"/>
          </a:p>
          <a:p>
            <a:r>
              <a:rPr lang="en-IN" dirty="0"/>
              <a:t>        case '*':</a:t>
            </a:r>
          </a:p>
          <a:p>
            <a:r>
              <a:rPr lang="en-IN" dirty="0"/>
              <a:t>            result=num1*num2;</a:t>
            </a:r>
          </a:p>
          <a:p>
            <a:r>
              <a:rPr lang="en-IN" dirty="0"/>
              <a:t>            break</a:t>
            </a:r>
            <a:r>
              <a:rPr lang="en-IN" dirty="0" smtClean="0"/>
              <a:t>;</a:t>
            </a:r>
            <a:endParaRPr lang="en-IN" dirty="0"/>
          </a:p>
          <a:p>
            <a:r>
              <a:rPr lang="en-IN" dirty="0"/>
              <a:t>        case '/':</a:t>
            </a:r>
          </a:p>
          <a:p>
            <a:r>
              <a:rPr lang="en-IN" dirty="0"/>
              <a:t>            result=(float)num1/(float)num2;</a:t>
            </a:r>
          </a:p>
          <a:p>
            <a:r>
              <a:rPr lang="en-IN" dirty="0"/>
              <a:t>            break</a:t>
            </a:r>
            <a:r>
              <a:rPr lang="en-IN" dirty="0" smtClean="0"/>
              <a:t>;</a:t>
            </a:r>
            <a:endParaRPr lang="en-IN" dirty="0"/>
          </a:p>
          <a:p>
            <a:r>
              <a:rPr lang="en-IN" dirty="0"/>
              <a:t>        case '%':</a:t>
            </a:r>
          </a:p>
          <a:p>
            <a:r>
              <a:rPr lang="en-IN" dirty="0"/>
              <a:t>            result=num1%num2;</a:t>
            </a:r>
          </a:p>
          <a:p>
            <a:r>
              <a:rPr lang="en-IN" dirty="0"/>
              <a:t>            break;</a:t>
            </a:r>
          </a:p>
          <a:p>
            <a:r>
              <a:rPr lang="en-IN" dirty="0"/>
              <a:t>        default:</a:t>
            </a:r>
          </a:p>
          <a:p>
            <a:r>
              <a:rPr lang="en-IN" dirty="0"/>
              <a:t>            printf("Invalid operation.\n");</a:t>
            </a:r>
          </a:p>
          <a:p>
            <a:r>
              <a:rPr lang="en-IN" dirty="0"/>
              <a:t>    </a:t>
            </a:r>
            <a:r>
              <a:rPr lang="en-IN" dirty="0" smtClean="0"/>
              <a:t>}</a:t>
            </a:r>
            <a:endParaRPr lang="en-IN" dirty="0"/>
          </a:p>
          <a:p>
            <a:r>
              <a:rPr lang="en-IN" dirty="0"/>
              <a:t>    printf("Result: %d %c %d = %f\n",num1,ch,num2,result);</a:t>
            </a:r>
          </a:p>
          <a:p>
            <a:r>
              <a:rPr lang="en-IN" dirty="0"/>
              <a:t>    return 0;</a:t>
            </a:r>
          </a:p>
          <a:p>
            <a:r>
              <a:rPr lang="en-IN" dirty="0"/>
              <a:t>}</a:t>
            </a:r>
          </a:p>
        </p:txBody>
      </p:sp>
    </p:spTree>
    <p:extLst>
      <p:ext uri="{BB962C8B-B14F-4D97-AF65-F5344CB8AC3E}">
        <p14:creationId xmlns:p14="http://schemas.microsoft.com/office/powerpoint/2010/main" xmlns="" val="37282593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rPr>
              <a:t>Arrays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509990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9"/>
            <a:ext cx="10515600" cy="635000"/>
          </a:xfrm>
        </p:spPr>
        <p:txBody>
          <a:bodyPr>
            <a:normAutofit/>
          </a:bodyPr>
          <a:lstStyle/>
          <a:p>
            <a:r>
              <a:rPr lang="en-IN" sz="3600" b="1" dirty="0" smtClean="0"/>
              <a:t>Arrays in c</a:t>
            </a:r>
            <a:endParaRPr lang="en-IN" sz="3600" b="1" dirty="0"/>
          </a:p>
        </p:txBody>
      </p:sp>
      <p:sp>
        <p:nvSpPr>
          <p:cNvPr id="3" name="Content Placeholder 2"/>
          <p:cNvSpPr>
            <a:spLocks noGrp="1"/>
          </p:cNvSpPr>
          <p:nvPr>
            <p:ph idx="1"/>
          </p:nvPr>
        </p:nvSpPr>
        <p:spPr>
          <a:xfrm>
            <a:off x="838200" y="971550"/>
            <a:ext cx="10515600" cy="5205413"/>
          </a:xfrm>
        </p:spPr>
        <p:txBody>
          <a:bodyPr>
            <a:normAutofit fontScale="77500" lnSpcReduction="20000"/>
          </a:bodyPr>
          <a:lstStyle/>
          <a:p>
            <a:pPr marL="0" indent="0" algn="just">
              <a:lnSpc>
                <a:spcPct val="150000"/>
              </a:lnSpc>
              <a:spcBef>
                <a:spcPts val="0"/>
              </a:spcBef>
              <a:buNone/>
            </a:pPr>
            <a:r>
              <a:rPr lang="en-IN" dirty="0">
                <a:latin typeface="Times New Roman" panose="02020603050405020304" pitchFamily="18" charset="0"/>
                <a:cs typeface="Times New Roman" panose="02020603050405020304" pitchFamily="18" charset="0"/>
              </a:rPr>
              <a:t>An array is defined as an ordered set of similar data items. All the data items of an array are</a:t>
            </a:r>
          </a:p>
          <a:p>
            <a:pPr marL="0" indent="0" algn="just">
              <a:lnSpc>
                <a:spcPct val="150000"/>
              </a:lnSpc>
              <a:spcBef>
                <a:spcPts val="0"/>
              </a:spcBef>
              <a:buNone/>
            </a:pPr>
            <a:r>
              <a:rPr lang="en-IN" dirty="0">
                <a:latin typeface="Times New Roman" panose="02020603050405020304" pitchFamily="18" charset="0"/>
                <a:cs typeface="Times New Roman" panose="02020603050405020304" pitchFamily="18" charset="0"/>
              </a:rPr>
              <a:t>stored in consecutive memory locations in RAM. The elements of an array are of same data </a:t>
            </a:r>
            <a:r>
              <a:rPr lang="en-IN" dirty="0" smtClean="0">
                <a:latin typeface="Times New Roman" panose="02020603050405020304" pitchFamily="18" charset="0"/>
                <a:cs typeface="Times New Roman" panose="02020603050405020304" pitchFamily="18" charset="0"/>
              </a:rPr>
              <a:t>type and </a:t>
            </a:r>
            <a:r>
              <a:rPr lang="en-IN" dirty="0">
                <a:latin typeface="Times New Roman" panose="02020603050405020304" pitchFamily="18" charset="0"/>
                <a:cs typeface="Times New Roman" panose="02020603050405020304" pitchFamily="18" charset="0"/>
              </a:rPr>
              <a:t>each item can be accessed using the same name.</a:t>
            </a:r>
          </a:p>
          <a:p>
            <a:pPr algn="just">
              <a:lnSpc>
                <a:spcPct val="150000"/>
              </a:lnSpc>
              <a:spcBef>
                <a:spcPts val="0"/>
              </a:spcBef>
            </a:pPr>
            <a:r>
              <a:rPr lang="en-IN" dirty="0" smtClean="0">
                <a:solidFill>
                  <a:srgbClr val="FF0000"/>
                </a:solidFill>
                <a:latin typeface="Times New Roman" panose="02020603050405020304" pitchFamily="18" charset="0"/>
                <a:cs typeface="Times New Roman" panose="02020603050405020304" pitchFamily="18" charset="0"/>
              </a:rPr>
              <a:t>Syntax:</a:t>
            </a:r>
          </a:p>
          <a:p>
            <a:pPr marL="0" indent="0" algn="just">
              <a:lnSpc>
                <a:spcPct val="150000"/>
              </a:lnSpc>
              <a:spcBef>
                <a:spcPts val="0"/>
              </a:spcBef>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datatype </a:t>
            </a:r>
            <a:r>
              <a:rPr lang="en-IN" dirty="0" err="1" smtClean="0">
                <a:latin typeface="Times New Roman" panose="02020603050405020304" pitchFamily="18" charset="0"/>
                <a:cs typeface="Times New Roman" panose="02020603050405020304" pitchFamily="18" charset="0"/>
              </a:rPr>
              <a:t>arrayname</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arraysize</a:t>
            </a:r>
            <a:r>
              <a:rPr lang="en-IN"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dirty="0" smtClean="0">
                <a:latin typeface="Times New Roman" panose="02020603050405020304" pitchFamily="18" charset="0"/>
                <a:cs typeface="Times New Roman" panose="02020603050405020304" pitchFamily="18" charset="0"/>
              </a:rPr>
              <a:t>Example:</a:t>
            </a:r>
          </a:p>
          <a:p>
            <a:pPr marL="0" indent="0" algn="just">
              <a:lnSpc>
                <a:spcPct val="150000"/>
              </a:lnSpc>
              <a:spcBef>
                <a:spcPts val="0"/>
              </a:spcBef>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int </a:t>
            </a:r>
            <a:r>
              <a:rPr lang="en-IN" dirty="0">
                <a:latin typeface="Times New Roman" panose="02020603050405020304" pitchFamily="18" charset="0"/>
                <a:cs typeface="Times New Roman" panose="02020603050405020304" pitchFamily="18" charset="0"/>
              </a:rPr>
              <a:t>data[100]; </a:t>
            </a:r>
          </a:p>
          <a:p>
            <a:pPr marL="0" indent="0" algn="just">
              <a:lnSpc>
                <a:spcPct val="150000"/>
              </a:lnSpc>
              <a:spcBef>
                <a:spcPts val="0"/>
              </a:spcBef>
              <a:buNone/>
            </a:pPr>
            <a:r>
              <a:rPr lang="en-IN" dirty="0" smtClean="0">
                <a:latin typeface="Times New Roman" panose="02020603050405020304" pitchFamily="18" charset="0"/>
                <a:cs typeface="Times New Roman" panose="02020603050405020304" pitchFamily="18" charset="0"/>
              </a:rPr>
              <a:t>              float </a:t>
            </a:r>
            <a:r>
              <a:rPr lang="en-IN" dirty="0">
                <a:latin typeface="Times New Roman" panose="02020603050405020304" pitchFamily="18" charset="0"/>
                <a:cs typeface="Times New Roman" panose="02020603050405020304" pitchFamily="18" charset="0"/>
              </a:rPr>
              <a:t>mark[5</a:t>
            </a:r>
            <a:r>
              <a:rPr lang="en-IN" dirty="0" smtClean="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dirty="0">
                <a:solidFill>
                  <a:schemeClr val="accent2">
                    <a:lumMod val="75000"/>
                  </a:schemeClr>
                </a:solidFill>
              </a:rPr>
              <a:t>It's important to note that the size and type of an array cannot be changed once it is declared.</a:t>
            </a:r>
            <a:endParaRPr lang="en-IN" dirty="0" smtClean="0">
              <a:solidFill>
                <a:schemeClr val="accent2">
                  <a:lumMod val="75000"/>
                </a:schemeClr>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8519625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0700"/>
          </a:xfrm>
        </p:spPr>
        <p:txBody>
          <a:bodyPr>
            <a:noAutofit/>
          </a:bodyPr>
          <a:lstStyle/>
          <a:p>
            <a:r>
              <a:rPr lang="en-IN" sz="2800" b="1" dirty="0">
                <a:latin typeface="Times New Roman" panose="02020603050405020304" pitchFamily="18" charset="0"/>
                <a:cs typeface="Times New Roman" panose="02020603050405020304" pitchFamily="18" charset="0"/>
              </a:rPr>
              <a:t>Access Array </a:t>
            </a:r>
            <a:r>
              <a:rPr lang="en-IN" sz="2800" b="1" dirty="0" smtClean="0">
                <a:latin typeface="Times New Roman" panose="02020603050405020304" pitchFamily="18" charset="0"/>
                <a:cs typeface="Times New Roman" panose="02020603050405020304" pitchFamily="18" charset="0"/>
              </a:rPr>
              <a:t>Elements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0175"/>
            <a:ext cx="10515600" cy="4776788"/>
          </a:xfrm>
        </p:spPr>
        <p:txBody>
          <a:bodyPr/>
          <a:lstStyle/>
          <a:p>
            <a:r>
              <a:rPr lang="en-IN" dirty="0"/>
              <a:t>Suppose you declared an array mark as above. The first element is mark[0], the second element is mark[1] and so on</a:t>
            </a:r>
            <a:r>
              <a:rPr lang="en-IN" dirty="0" smtClean="0"/>
              <a:t>.</a:t>
            </a:r>
          </a:p>
          <a:p>
            <a:endParaRPr lang="en-IN" dirty="0"/>
          </a:p>
        </p:txBody>
      </p:sp>
      <p:pic>
        <p:nvPicPr>
          <p:cNvPr id="4" name="Picture 3"/>
          <p:cNvPicPr>
            <a:picLocks noChangeAspect="1"/>
          </p:cNvPicPr>
          <p:nvPr/>
        </p:nvPicPr>
        <p:blipFill>
          <a:blip r:embed="rId2" cstate="print"/>
          <a:stretch>
            <a:fillRect/>
          </a:stretch>
        </p:blipFill>
        <p:spPr>
          <a:xfrm>
            <a:off x="4271962" y="2628899"/>
            <a:ext cx="3448050" cy="1057275"/>
          </a:xfrm>
          <a:prstGeom prst="rect">
            <a:avLst/>
          </a:prstGeom>
        </p:spPr>
      </p:pic>
    </p:spTree>
    <p:extLst>
      <p:ext uri="{BB962C8B-B14F-4D97-AF65-F5344CB8AC3E}">
        <p14:creationId xmlns:p14="http://schemas.microsoft.com/office/powerpoint/2010/main" xmlns="" val="10244130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0"/>
            <a:ext cx="10515600" cy="749300"/>
          </a:xfrm>
        </p:spPr>
        <p:txBody>
          <a:bodyPr>
            <a:noAutofit/>
          </a:bodyPr>
          <a:lstStyle/>
          <a:p>
            <a:r>
              <a:rPr lang="en-IN" sz="2800" b="1" dirty="0">
                <a:latin typeface="Times New Roman" panose="02020603050405020304" pitchFamily="18" charset="0"/>
                <a:cs typeface="Times New Roman" panose="02020603050405020304" pitchFamily="18" charset="0"/>
              </a:rPr>
              <a:t>How to initialize an array</a:t>
            </a:r>
            <a:r>
              <a:rPr lang="en-IN" sz="2800" b="1"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4350" y="1114426"/>
            <a:ext cx="10839450" cy="5586412"/>
          </a:xfrm>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It is possible to initialize an array during declaration. For example</a:t>
            </a:r>
            <a:r>
              <a:rPr lang="en-IN" dirty="0" smtClean="0">
                <a:latin typeface="Times New Roman" panose="02020603050405020304" pitchFamily="18" charset="0"/>
                <a:cs typeface="Times New Roman" panose="02020603050405020304" pitchFamily="18" charset="0"/>
              </a:rPr>
              <a:t>,</a:t>
            </a:r>
          </a:p>
          <a:p>
            <a:pPr marL="0" indent="0">
              <a:buNone/>
            </a:pPr>
            <a:r>
              <a:rPr lang="de-DE" dirty="0" smtClean="0">
                <a:latin typeface="Times New Roman" panose="02020603050405020304" pitchFamily="18" charset="0"/>
                <a:cs typeface="Times New Roman" panose="02020603050405020304" pitchFamily="18" charset="0"/>
              </a:rPr>
              <a:t>Ex:</a:t>
            </a:r>
          </a:p>
          <a:p>
            <a:pPr marL="0" indent="0">
              <a:buNone/>
            </a:pPr>
            <a:r>
              <a:rPr lang="de-DE" dirty="0">
                <a:latin typeface="Times New Roman" panose="02020603050405020304" pitchFamily="18" charset="0"/>
                <a:cs typeface="Times New Roman" panose="02020603050405020304" pitchFamily="18" charset="0"/>
              </a:rPr>
              <a:t>	</a:t>
            </a:r>
            <a:r>
              <a:rPr lang="de-DE" dirty="0" smtClean="0">
                <a:latin typeface="Times New Roman" panose="02020603050405020304" pitchFamily="18" charset="0"/>
                <a:cs typeface="Times New Roman" panose="02020603050405020304" pitchFamily="18" charset="0"/>
              </a:rPr>
              <a:t>int </a:t>
            </a:r>
            <a:r>
              <a:rPr lang="de-DE" dirty="0">
                <a:latin typeface="Times New Roman" panose="02020603050405020304" pitchFamily="18" charset="0"/>
                <a:cs typeface="Times New Roman" panose="02020603050405020304" pitchFamily="18" charset="0"/>
              </a:rPr>
              <a:t>mark[5] = {19, 10, 8, 17, 9</a:t>
            </a:r>
            <a:r>
              <a:rPr lang="de-DE" dirty="0" smtClean="0">
                <a:latin typeface="Times New Roman" panose="02020603050405020304" pitchFamily="18" charset="0"/>
                <a:cs typeface="Times New Roman" panose="02020603050405020304" pitchFamily="18" charset="0"/>
              </a:rPr>
              <a:t>};</a:t>
            </a:r>
          </a:p>
          <a:p>
            <a:pPr marL="0" indent="0">
              <a:buNone/>
            </a:pPr>
            <a:r>
              <a:rPr lang="de-DE" dirty="0">
                <a:latin typeface="Times New Roman" panose="02020603050405020304" pitchFamily="18" charset="0"/>
                <a:cs typeface="Times New Roman" panose="02020603050405020304" pitchFamily="18" charset="0"/>
              </a:rPr>
              <a:t> </a:t>
            </a:r>
            <a:r>
              <a:rPr lang="de-DE" dirty="0" smtClean="0">
                <a:latin typeface="Times New Roman" panose="02020603050405020304" pitchFamily="18" charset="0"/>
                <a:cs typeface="Times New Roman" panose="02020603050405020304" pitchFamily="18" charset="0"/>
              </a:rPr>
              <a:t>                               (or)</a:t>
            </a:r>
          </a:p>
          <a:p>
            <a:pPr marL="0" indent="0">
              <a:buNone/>
            </a:pPr>
            <a:r>
              <a:rPr lang="de-DE" dirty="0" smtClean="0">
                <a:latin typeface="Times New Roman" panose="02020603050405020304" pitchFamily="18" charset="0"/>
                <a:cs typeface="Times New Roman" panose="02020603050405020304" pitchFamily="18" charset="0"/>
              </a:rPr>
              <a:t>                int </a:t>
            </a:r>
            <a:r>
              <a:rPr lang="de-DE" dirty="0">
                <a:latin typeface="Times New Roman" panose="02020603050405020304" pitchFamily="18" charset="0"/>
                <a:cs typeface="Times New Roman" panose="02020603050405020304" pitchFamily="18" charset="0"/>
              </a:rPr>
              <a:t>mark[] = {19, 10, 8, 17, 9</a:t>
            </a:r>
            <a:r>
              <a:rPr lang="de-DE"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solidFill>
                  <a:schemeClr val="accent4">
                    <a:lumMod val="75000"/>
                  </a:schemeClr>
                </a:solidFill>
                <a:latin typeface="Times New Roman" panose="02020603050405020304" pitchFamily="18" charset="0"/>
                <a:cs typeface="Times New Roman" panose="02020603050405020304" pitchFamily="18" charset="0"/>
              </a:rPr>
              <a:t>Here</a:t>
            </a:r>
            <a:r>
              <a:rPr lang="en-IN" dirty="0">
                <a:solidFill>
                  <a:schemeClr val="accent4">
                    <a:lumMod val="75000"/>
                  </a:schemeClr>
                </a:solidFill>
                <a:latin typeface="Times New Roman" panose="02020603050405020304" pitchFamily="18" charset="0"/>
                <a:cs typeface="Times New Roman" panose="02020603050405020304" pitchFamily="18" charset="0"/>
              </a:rPr>
              <a:t>, we haven't specified the size. However, the compiler knows its size is 5 as we are initializing it with 5 elements</a:t>
            </a:r>
            <a:r>
              <a:rPr lang="en-IN" dirty="0" smtClean="0">
                <a:solidFill>
                  <a:schemeClr val="accent4">
                    <a:lumMod val="75000"/>
                  </a:schemeClr>
                </a:solidFill>
                <a:latin typeface="Times New Roman" panose="02020603050405020304" pitchFamily="18" charset="0"/>
                <a:cs typeface="Times New Roman" panose="02020603050405020304" pitchFamily="18" charset="0"/>
              </a:rPr>
              <a:t>.</a:t>
            </a:r>
          </a:p>
          <a:p>
            <a:pPr marL="0" indent="0">
              <a:buNone/>
            </a:pPr>
            <a:r>
              <a:rPr lang="en-IN" dirty="0">
                <a:solidFill>
                  <a:srgbClr val="FF0000"/>
                </a:solidFill>
                <a:latin typeface="Times New Roman" panose="02020603050405020304" pitchFamily="18" charset="0"/>
                <a:cs typeface="Times New Roman" panose="02020603050405020304" pitchFamily="18" charset="0"/>
              </a:rPr>
              <a:t>// print the first element of the array</a:t>
            </a:r>
          </a:p>
          <a:p>
            <a:pPr marL="0" indent="0">
              <a:buNone/>
            </a:pPr>
            <a:r>
              <a:rPr lang="en-IN" sz="3400" dirty="0">
                <a:solidFill>
                  <a:srgbClr val="00B050"/>
                </a:solidFill>
                <a:latin typeface="Times New Roman" panose="02020603050405020304" pitchFamily="18" charset="0"/>
                <a:cs typeface="Times New Roman" panose="02020603050405020304" pitchFamily="18" charset="0"/>
              </a:rPr>
              <a:t>printf("%d", mark[0]);</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 print the third element of the array</a:t>
            </a:r>
          </a:p>
          <a:p>
            <a:pPr marL="0" indent="0">
              <a:buNone/>
            </a:pPr>
            <a:r>
              <a:rPr lang="en-IN" sz="3400" dirty="0">
                <a:solidFill>
                  <a:srgbClr val="00B050"/>
                </a:solidFill>
                <a:latin typeface="Times New Roman" panose="02020603050405020304" pitchFamily="18" charset="0"/>
                <a:cs typeface="Times New Roman" panose="02020603050405020304" pitchFamily="18" charset="0"/>
              </a:rPr>
              <a:t>printf("%d", mark[2]);</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 print </a:t>
            </a:r>
            <a:r>
              <a:rPr lang="en-IN" dirty="0" err="1">
                <a:solidFill>
                  <a:srgbClr val="FF0000"/>
                </a:solidFill>
                <a:latin typeface="Times New Roman" panose="02020603050405020304" pitchFamily="18" charset="0"/>
                <a:cs typeface="Times New Roman" panose="02020603050405020304" pitchFamily="18" charset="0"/>
              </a:rPr>
              <a:t>ith</a:t>
            </a:r>
            <a:r>
              <a:rPr lang="en-IN" dirty="0">
                <a:solidFill>
                  <a:srgbClr val="FF0000"/>
                </a:solidFill>
                <a:latin typeface="Times New Roman" panose="02020603050405020304" pitchFamily="18" charset="0"/>
                <a:cs typeface="Times New Roman" panose="02020603050405020304" pitchFamily="18" charset="0"/>
              </a:rPr>
              <a:t> element of the array</a:t>
            </a:r>
          </a:p>
          <a:p>
            <a:pPr marL="0" indent="0">
              <a:buNone/>
            </a:pPr>
            <a:r>
              <a:rPr lang="en-IN" sz="3400" dirty="0">
                <a:solidFill>
                  <a:srgbClr val="00B050"/>
                </a:solidFill>
                <a:latin typeface="Times New Roman" panose="02020603050405020304" pitchFamily="18" charset="0"/>
                <a:cs typeface="Times New Roman" panose="02020603050405020304" pitchFamily="18" charset="0"/>
              </a:rPr>
              <a:t>printf("%d", mark[i-1]);</a:t>
            </a:r>
          </a:p>
        </p:txBody>
      </p:sp>
    </p:spTree>
    <p:extLst>
      <p:ext uri="{BB962C8B-B14F-4D97-AF65-F5344CB8AC3E}">
        <p14:creationId xmlns:p14="http://schemas.microsoft.com/office/powerpoint/2010/main" xmlns="" val="32052940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720725"/>
          </a:xfrm>
        </p:spPr>
        <p:txBody>
          <a:bodyPr/>
          <a:lstStyle/>
          <a:p>
            <a:r>
              <a:rPr lang="en-IN" b="1" dirty="0"/>
              <a:t>Example 1: Array </a:t>
            </a:r>
            <a:r>
              <a:rPr lang="en-IN" b="1" dirty="0" err="1" smtClean="0"/>
              <a:t>Input/Output</a:t>
            </a:r>
            <a:endParaRPr lang="en-IN" dirty="0"/>
          </a:p>
        </p:txBody>
      </p:sp>
      <p:sp>
        <p:nvSpPr>
          <p:cNvPr id="3" name="Content Placeholder 2"/>
          <p:cNvSpPr>
            <a:spLocks noGrp="1"/>
          </p:cNvSpPr>
          <p:nvPr>
            <p:ph idx="1"/>
          </p:nvPr>
        </p:nvSpPr>
        <p:spPr>
          <a:xfrm>
            <a:off x="838200" y="1745397"/>
            <a:ext cx="4453328" cy="3723262"/>
          </a:xfrm>
        </p:spPr>
        <p:txBody>
          <a:bodyPr>
            <a:noAutofit/>
          </a:bodyPr>
          <a:lstStyle/>
          <a:p>
            <a:pPr marL="0" indent="0">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include &lt;stdio.h&gt;</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void </a:t>
            </a:r>
            <a:r>
              <a:rPr lang="en-IN" sz="2400" dirty="0">
                <a:latin typeface="Times New Roman" panose="02020603050405020304" pitchFamily="18" charset="0"/>
                <a:cs typeface="Times New Roman" panose="02020603050405020304" pitchFamily="18" charset="0"/>
              </a:rPr>
              <a:t>main() </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int values[5</a:t>
            </a:r>
            <a:r>
              <a:rPr lang="en-IN" sz="2400" dirty="0" smtClean="0">
                <a:latin typeface="Times New Roman" panose="02020603050405020304" pitchFamily="18" charset="0"/>
                <a:cs typeface="Times New Roman" panose="02020603050405020304" pitchFamily="18" charset="0"/>
              </a:rPr>
              <a:t>],</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printf("Enter 5 integers: ");</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taking input and storing it in an array</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for(</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0;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&lt; 5;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&amp;values[</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p:txBody>
      </p:sp>
      <p:sp>
        <p:nvSpPr>
          <p:cNvPr id="6" name="Rectangle 5"/>
          <p:cNvSpPr/>
          <p:nvPr/>
        </p:nvSpPr>
        <p:spPr>
          <a:xfrm>
            <a:off x="6205928" y="1745397"/>
            <a:ext cx="5402705" cy="4524315"/>
          </a:xfrm>
          <a:prstGeom prst="rect">
            <a:avLst/>
          </a:prstGeom>
        </p:spPr>
        <p:txBody>
          <a:bodyPr wrap="square">
            <a:spAutoFit/>
          </a:bodyPr>
          <a:lstStyle/>
          <a:p>
            <a:pPr>
              <a:lnSpc>
                <a:spcPct val="150000"/>
              </a:lnSpc>
            </a:pPr>
            <a:r>
              <a:rPr lang="en-IN" sz="2400" dirty="0"/>
              <a:t>printf("Displaying integers: </a:t>
            </a:r>
            <a:r>
              <a:rPr lang="en-IN" sz="2400" dirty="0" smtClean="0"/>
              <a:t>");</a:t>
            </a:r>
            <a:endParaRPr lang="en-IN" sz="2400" dirty="0"/>
          </a:p>
          <a:p>
            <a:pPr>
              <a:lnSpc>
                <a:spcPct val="150000"/>
              </a:lnSpc>
            </a:pPr>
            <a:r>
              <a:rPr lang="en-IN" sz="2400" dirty="0"/>
              <a:t>  // printing elements of an array</a:t>
            </a:r>
          </a:p>
          <a:p>
            <a:pPr>
              <a:lnSpc>
                <a:spcPct val="150000"/>
              </a:lnSpc>
            </a:pPr>
            <a:r>
              <a:rPr lang="en-IN" sz="2400" dirty="0"/>
              <a:t>  </a:t>
            </a:r>
            <a:r>
              <a:rPr lang="en-IN" sz="2400" dirty="0" smtClean="0"/>
              <a:t>for(</a:t>
            </a:r>
            <a:r>
              <a:rPr lang="en-IN" sz="2400" dirty="0" err="1" smtClean="0"/>
              <a:t>i</a:t>
            </a:r>
            <a:r>
              <a:rPr lang="en-IN" sz="2400" dirty="0" smtClean="0"/>
              <a:t> </a:t>
            </a:r>
            <a:r>
              <a:rPr lang="en-IN" sz="2400" dirty="0"/>
              <a:t>= 0; </a:t>
            </a:r>
            <a:r>
              <a:rPr lang="en-IN" sz="2400" dirty="0" err="1"/>
              <a:t>i</a:t>
            </a:r>
            <a:r>
              <a:rPr lang="en-IN" sz="2400" dirty="0"/>
              <a:t> &lt; 5; ++</a:t>
            </a:r>
            <a:r>
              <a:rPr lang="en-IN" sz="2400" dirty="0" err="1"/>
              <a:t>i</a:t>
            </a:r>
            <a:r>
              <a:rPr lang="en-IN" sz="2400" dirty="0"/>
              <a:t>) </a:t>
            </a:r>
            <a:endParaRPr lang="en-IN" sz="2400" dirty="0" smtClean="0"/>
          </a:p>
          <a:p>
            <a:pPr>
              <a:lnSpc>
                <a:spcPct val="150000"/>
              </a:lnSpc>
            </a:pPr>
            <a:r>
              <a:rPr lang="en-IN" sz="2400" dirty="0" smtClean="0"/>
              <a:t>{</a:t>
            </a:r>
            <a:endParaRPr lang="en-IN" sz="2400" dirty="0"/>
          </a:p>
          <a:p>
            <a:pPr>
              <a:lnSpc>
                <a:spcPct val="150000"/>
              </a:lnSpc>
            </a:pPr>
            <a:r>
              <a:rPr lang="en-IN" sz="2400" dirty="0"/>
              <a:t>     printf("%d\n", values[</a:t>
            </a:r>
            <a:r>
              <a:rPr lang="en-IN" sz="2400" dirty="0" err="1"/>
              <a:t>i</a:t>
            </a:r>
            <a:r>
              <a:rPr lang="en-IN" sz="2400" dirty="0"/>
              <a:t>]);</a:t>
            </a:r>
          </a:p>
          <a:p>
            <a:pPr>
              <a:lnSpc>
                <a:spcPct val="150000"/>
              </a:lnSpc>
            </a:pPr>
            <a:r>
              <a:rPr lang="en-IN" sz="2400" dirty="0"/>
              <a:t>  }</a:t>
            </a:r>
          </a:p>
          <a:p>
            <a:pPr>
              <a:lnSpc>
                <a:spcPct val="150000"/>
              </a:lnSpc>
            </a:pPr>
            <a:r>
              <a:rPr lang="en-IN" sz="2400" dirty="0"/>
              <a:t>  return 0;</a:t>
            </a:r>
          </a:p>
          <a:p>
            <a:pPr>
              <a:lnSpc>
                <a:spcPct val="150000"/>
              </a:lnSpc>
            </a:pPr>
            <a:r>
              <a:rPr lang="en-IN" sz="2400" dirty="0"/>
              <a:t>}</a:t>
            </a:r>
          </a:p>
        </p:txBody>
      </p:sp>
      <p:sp>
        <p:nvSpPr>
          <p:cNvPr id="7" name="Rectangle 6"/>
          <p:cNvSpPr/>
          <p:nvPr/>
        </p:nvSpPr>
        <p:spPr>
          <a:xfrm>
            <a:off x="930639" y="914400"/>
            <a:ext cx="9622436" cy="830997"/>
          </a:xfrm>
          <a:prstGeom prst="rect">
            <a:avLst/>
          </a:prstGeom>
        </p:spPr>
        <p:txBody>
          <a:bodyPr wrap="square">
            <a:spAutoFit/>
          </a:bodyPr>
          <a:lstStyle/>
          <a:p>
            <a:r>
              <a:rPr lang="en-IN" sz="2400" b="1" dirty="0"/>
              <a:t>// Program to take 5 values from the user and store them in an array</a:t>
            </a:r>
          </a:p>
          <a:p>
            <a:r>
              <a:rPr lang="en-IN" sz="2400" b="1" dirty="0"/>
              <a:t>// Print the elements stored in the array</a:t>
            </a:r>
          </a:p>
        </p:txBody>
      </p:sp>
    </p:spTree>
    <p:extLst>
      <p:ext uri="{BB962C8B-B14F-4D97-AF65-F5344CB8AC3E}">
        <p14:creationId xmlns:p14="http://schemas.microsoft.com/office/powerpoint/2010/main" xmlns="" val="13460826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300"/>
          </a:xfrm>
        </p:spPr>
        <p:txBody>
          <a:bodyPr>
            <a:normAutofit/>
          </a:bodyPr>
          <a:lstStyle/>
          <a:p>
            <a:r>
              <a:rPr lang="en-IN" sz="3200" b="1" dirty="0"/>
              <a:t>Two dimensional (2D) arrays in C programming with </a:t>
            </a:r>
            <a:r>
              <a:rPr lang="en-IN" sz="3200" b="1" dirty="0" smtClean="0"/>
              <a:t>example</a:t>
            </a:r>
            <a:endParaRPr lang="en-IN" sz="3200" dirty="0"/>
          </a:p>
        </p:txBody>
      </p:sp>
      <p:sp>
        <p:nvSpPr>
          <p:cNvPr id="3" name="Content Placeholder 2"/>
          <p:cNvSpPr>
            <a:spLocks noGrp="1"/>
          </p:cNvSpPr>
          <p:nvPr>
            <p:ph idx="1"/>
          </p:nvPr>
        </p:nvSpPr>
        <p:spPr>
          <a:xfrm>
            <a:off x="838200" y="1443038"/>
            <a:ext cx="10515600" cy="4733925"/>
          </a:xfrm>
        </p:spPr>
        <p:txBody>
          <a:bodyPr>
            <a:normAutofit/>
          </a:body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An array of arrays is known as 2D array. The two dimensional (2D) array in </a:t>
            </a:r>
            <a:r>
              <a:rPr lang="en-IN" sz="2400" b="1" dirty="0">
                <a:latin typeface="Times New Roman" panose="02020603050405020304" pitchFamily="18" charset="0"/>
                <a:cs typeface="Times New Roman" panose="02020603050405020304" pitchFamily="18" charset="0"/>
                <a:hlinkClick r:id="rId2"/>
              </a:rPr>
              <a:t>C programming</a:t>
            </a:r>
            <a:r>
              <a:rPr lang="en-IN" sz="2400" dirty="0">
                <a:latin typeface="Times New Roman" panose="02020603050405020304" pitchFamily="18" charset="0"/>
                <a:cs typeface="Times New Roman" panose="02020603050405020304" pitchFamily="18" charset="0"/>
              </a:rPr>
              <a:t> is also known as matrix. A matrix can be represented as a table of rows and columns.</a:t>
            </a:r>
          </a:p>
        </p:txBody>
      </p:sp>
    </p:spTree>
    <p:extLst>
      <p:ext uri="{BB962C8B-B14F-4D97-AF65-F5344CB8AC3E}">
        <p14:creationId xmlns:p14="http://schemas.microsoft.com/office/powerpoint/2010/main" xmlns="" val="25173402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1576" y="242888"/>
            <a:ext cx="9529762" cy="6400800"/>
          </a:xfrm>
        </p:spPr>
        <p:txBody>
          <a:bodyPr>
            <a:noAutofit/>
          </a:bodyPr>
          <a:lstStyle/>
          <a:p>
            <a:pPr marL="0" indent="0">
              <a:lnSpc>
                <a:spcPct val="150000"/>
              </a:lnSpc>
              <a:spcBef>
                <a:spcPts val="0"/>
              </a:spcBef>
              <a:buNone/>
            </a:pPr>
            <a:r>
              <a:rPr lang="en-IN" sz="2400" dirty="0"/>
              <a:t>#include&lt;</a:t>
            </a:r>
            <a:r>
              <a:rPr lang="en-IN" sz="2400" dirty="0" err="1"/>
              <a:t>stdio.h</a:t>
            </a:r>
            <a:r>
              <a:rPr lang="en-IN" sz="2400" dirty="0"/>
              <a:t>&gt;</a:t>
            </a:r>
          </a:p>
          <a:p>
            <a:pPr marL="0" indent="0">
              <a:lnSpc>
                <a:spcPct val="150000"/>
              </a:lnSpc>
              <a:spcBef>
                <a:spcPts val="0"/>
              </a:spcBef>
              <a:buNone/>
            </a:pPr>
            <a:r>
              <a:rPr lang="en-IN" sz="2400" dirty="0" smtClean="0"/>
              <a:t>void </a:t>
            </a:r>
            <a:r>
              <a:rPr lang="en-IN" sz="2400" dirty="0"/>
              <a:t>main</a:t>
            </a:r>
            <a:r>
              <a:rPr lang="en-IN" sz="2400" dirty="0" smtClean="0"/>
              <a:t>()</a:t>
            </a:r>
          </a:p>
          <a:p>
            <a:pPr marL="0" indent="0">
              <a:lnSpc>
                <a:spcPct val="150000"/>
              </a:lnSpc>
              <a:spcBef>
                <a:spcPts val="0"/>
              </a:spcBef>
              <a:buNone/>
            </a:pPr>
            <a:r>
              <a:rPr lang="en-IN" sz="2400" dirty="0" smtClean="0"/>
              <a:t>{   </a:t>
            </a:r>
            <a:endParaRPr lang="en-IN" sz="2400" dirty="0"/>
          </a:p>
          <a:p>
            <a:pPr marL="0" indent="0">
              <a:lnSpc>
                <a:spcPct val="150000"/>
              </a:lnSpc>
              <a:spcBef>
                <a:spcPts val="0"/>
              </a:spcBef>
              <a:buNone/>
            </a:pPr>
            <a:r>
              <a:rPr lang="en-IN" sz="2400" dirty="0"/>
              <a:t>   int </a:t>
            </a:r>
            <a:r>
              <a:rPr lang="en-IN" sz="2400" dirty="0" smtClean="0"/>
              <a:t>a[2</a:t>
            </a:r>
            <a:r>
              <a:rPr lang="en-IN" sz="2400" dirty="0"/>
              <a:t>][</a:t>
            </a:r>
            <a:r>
              <a:rPr lang="en-IN" sz="2400" dirty="0" smtClean="0"/>
              <a:t>3], </a:t>
            </a:r>
            <a:r>
              <a:rPr lang="en-IN" sz="2400" dirty="0" err="1" smtClean="0"/>
              <a:t>i</a:t>
            </a:r>
            <a:r>
              <a:rPr lang="en-IN" sz="2400" dirty="0"/>
              <a:t>, j;</a:t>
            </a:r>
          </a:p>
          <a:p>
            <a:pPr marL="0" indent="0">
              <a:lnSpc>
                <a:spcPct val="150000"/>
              </a:lnSpc>
              <a:spcBef>
                <a:spcPts val="0"/>
              </a:spcBef>
              <a:buNone/>
            </a:pPr>
            <a:r>
              <a:rPr lang="en-IN" sz="2400" dirty="0"/>
              <a:t>   for(</a:t>
            </a:r>
            <a:r>
              <a:rPr lang="en-IN" sz="2400" dirty="0" err="1"/>
              <a:t>i</a:t>
            </a:r>
            <a:r>
              <a:rPr lang="en-IN" sz="2400" dirty="0"/>
              <a:t>=0; </a:t>
            </a:r>
            <a:r>
              <a:rPr lang="en-IN" sz="2400" dirty="0" err="1"/>
              <a:t>i</a:t>
            </a:r>
            <a:r>
              <a:rPr lang="en-IN" sz="2400" dirty="0"/>
              <a:t>&lt;2; </a:t>
            </a:r>
            <a:r>
              <a:rPr lang="en-IN" sz="2400" dirty="0" err="1"/>
              <a:t>i</a:t>
            </a:r>
            <a:r>
              <a:rPr lang="en-IN" sz="2400" dirty="0"/>
              <a:t>++) </a:t>
            </a:r>
            <a:endParaRPr lang="en-IN" sz="2400" dirty="0" smtClean="0"/>
          </a:p>
          <a:p>
            <a:pPr marL="0" indent="0">
              <a:lnSpc>
                <a:spcPct val="150000"/>
              </a:lnSpc>
              <a:spcBef>
                <a:spcPts val="0"/>
              </a:spcBef>
              <a:buNone/>
            </a:pPr>
            <a:r>
              <a:rPr lang="en-IN" sz="2400" dirty="0"/>
              <a:t> </a:t>
            </a:r>
            <a:r>
              <a:rPr lang="en-IN" sz="2400" dirty="0" smtClean="0"/>
              <a:t>  {</a:t>
            </a:r>
            <a:endParaRPr lang="en-IN" sz="2400" dirty="0"/>
          </a:p>
          <a:p>
            <a:pPr marL="0" indent="0">
              <a:lnSpc>
                <a:spcPct val="150000"/>
              </a:lnSpc>
              <a:spcBef>
                <a:spcPts val="0"/>
              </a:spcBef>
              <a:buNone/>
            </a:pPr>
            <a:r>
              <a:rPr lang="en-IN" sz="2400" dirty="0"/>
              <a:t>      for(j=0;j&lt;3;j++) </a:t>
            </a:r>
            <a:endParaRPr lang="en-IN" sz="2400" dirty="0" smtClean="0"/>
          </a:p>
          <a:p>
            <a:pPr marL="0" indent="0">
              <a:lnSpc>
                <a:spcPct val="150000"/>
              </a:lnSpc>
              <a:spcBef>
                <a:spcPts val="0"/>
              </a:spcBef>
              <a:buNone/>
            </a:pPr>
            <a:r>
              <a:rPr lang="en-IN" sz="2400" dirty="0"/>
              <a:t> </a:t>
            </a:r>
            <a:r>
              <a:rPr lang="en-IN" sz="2400" dirty="0" smtClean="0"/>
              <a:t>     {</a:t>
            </a:r>
            <a:endParaRPr lang="en-IN" sz="2400" dirty="0"/>
          </a:p>
          <a:p>
            <a:pPr marL="0" indent="0">
              <a:lnSpc>
                <a:spcPct val="150000"/>
              </a:lnSpc>
              <a:spcBef>
                <a:spcPts val="0"/>
              </a:spcBef>
              <a:buNone/>
            </a:pPr>
            <a:r>
              <a:rPr lang="en-IN" sz="2400" dirty="0"/>
              <a:t>         printf("Enter value for </a:t>
            </a:r>
            <a:r>
              <a:rPr lang="en-IN" sz="2400" dirty="0" smtClean="0"/>
              <a:t>a[%</a:t>
            </a:r>
            <a:r>
              <a:rPr lang="en-IN" sz="2400" dirty="0"/>
              <a:t>d][%d]:", </a:t>
            </a:r>
            <a:r>
              <a:rPr lang="en-IN" sz="2400" dirty="0" err="1"/>
              <a:t>i</a:t>
            </a:r>
            <a:r>
              <a:rPr lang="en-IN" sz="2400" dirty="0"/>
              <a:t>, j);</a:t>
            </a:r>
          </a:p>
          <a:p>
            <a:pPr marL="0" indent="0">
              <a:lnSpc>
                <a:spcPct val="150000"/>
              </a:lnSpc>
              <a:spcBef>
                <a:spcPts val="0"/>
              </a:spcBef>
              <a:buNone/>
            </a:pPr>
            <a:r>
              <a:rPr lang="en-IN" sz="2400" dirty="0"/>
              <a:t>         </a:t>
            </a:r>
            <a:r>
              <a:rPr lang="en-IN" sz="2400" dirty="0" err="1"/>
              <a:t>scanf</a:t>
            </a:r>
            <a:r>
              <a:rPr lang="en-IN" sz="2400" dirty="0"/>
              <a:t>("%d", </a:t>
            </a:r>
            <a:r>
              <a:rPr lang="en-IN" sz="2400" dirty="0" smtClean="0"/>
              <a:t>&amp;a[</a:t>
            </a:r>
            <a:r>
              <a:rPr lang="en-IN" sz="2400" dirty="0" err="1" smtClean="0"/>
              <a:t>i</a:t>
            </a:r>
            <a:r>
              <a:rPr lang="en-IN" sz="2400" dirty="0"/>
              <a:t>][j]);</a:t>
            </a:r>
          </a:p>
          <a:p>
            <a:pPr marL="0" indent="0">
              <a:lnSpc>
                <a:spcPct val="150000"/>
              </a:lnSpc>
              <a:spcBef>
                <a:spcPts val="0"/>
              </a:spcBef>
              <a:buNone/>
            </a:pPr>
            <a:r>
              <a:rPr lang="en-IN" sz="2400" dirty="0"/>
              <a:t>      }</a:t>
            </a:r>
          </a:p>
          <a:p>
            <a:pPr marL="0" indent="0">
              <a:lnSpc>
                <a:spcPct val="150000"/>
              </a:lnSpc>
              <a:spcBef>
                <a:spcPts val="0"/>
              </a:spcBef>
              <a:buNone/>
            </a:pPr>
            <a:r>
              <a:rPr lang="en-IN" sz="2400" dirty="0"/>
              <a:t>   </a:t>
            </a:r>
            <a:r>
              <a:rPr lang="en-IN" sz="2400" dirty="0" smtClean="0"/>
              <a:t>}</a:t>
            </a:r>
            <a:endParaRPr lang="en-IN" sz="2400" dirty="0"/>
          </a:p>
        </p:txBody>
      </p:sp>
    </p:spTree>
    <p:extLst>
      <p:ext uri="{BB962C8B-B14F-4D97-AF65-F5344CB8AC3E}">
        <p14:creationId xmlns:p14="http://schemas.microsoft.com/office/powerpoint/2010/main" xmlns="" val="12544191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228600"/>
            <a:ext cx="10515600" cy="6629400"/>
          </a:xfrm>
        </p:spPr>
        <p:txBody>
          <a:bodyPr>
            <a:normAutofit fontScale="77500" lnSpcReduction="20000"/>
          </a:bodyPr>
          <a:lstStyle/>
          <a:p>
            <a:pPr marL="0" indent="0">
              <a:lnSpc>
                <a:spcPct val="170000"/>
              </a:lnSpc>
              <a:spcBef>
                <a:spcPts val="0"/>
              </a:spcBef>
              <a:buNone/>
            </a:pPr>
            <a:r>
              <a:rPr lang="en-IN" dirty="0" smtClean="0"/>
              <a:t>   </a:t>
            </a:r>
            <a:r>
              <a:rPr lang="en-IN" dirty="0">
                <a:latin typeface="Times New Roman" panose="02020603050405020304" pitchFamily="18" charset="0"/>
                <a:cs typeface="Times New Roman" panose="02020603050405020304" pitchFamily="18" charset="0"/>
              </a:rPr>
              <a:t>//Displaying array elements</a:t>
            </a: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   printf("Two Dimensional array elements:\n");</a:t>
            </a: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   for(</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=0;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&lt;2;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lnSpc>
                <a:spcPct val="170000"/>
              </a:lnSpc>
              <a:spcBef>
                <a:spcPts val="0"/>
              </a:spcBef>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      for(j=0;j&lt;3;j++) </a:t>
            </a:r>
            <a:endParaRPr lang="en-IN" dirty="0" smtClean="0">
              <a:latin typeface="Times New Roman" panose="02020603050405020304" pitchFamily="18" charset="0"/>
              <a:cs typeface="Times New Roman" panose="02020603050405020304" pitchFamily="18" charset="0"/>
            </a:endParaRP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         printf("%d ", </a:t>
            </a:r>
            <a:r>
              <a:rPr lang="en-IN" dirty="0" smtClean="0">
                <a:latin typeface="Times New Roman" panose="02020603050405020304" pitchFamily="18" charset="0"/>
                <a:cs typeface="Times New Roman" panose="02020603050405020304" pitchFamily="18" charset="0"/>
              </a:rPr>
              <a:t>a[</a:t>
            </a:r>
            <a:r>
              <a:rPr lang="en-IN" dirty="0" err="1" smtClean="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][j]);</a:t>
            </a:r>
          </a:p>
          <a:p>
            <a:pPr marL="0" indent="0">
              <a:lnSpc>
                <a:spcPct val="170000"/>
              </a:lnSpc>
              <a:spcBef>
                <a:spcPts val="0"/>
              </a:spcBef>
              <a:buNone/>
            </a:pP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      }</a:t>
            </a: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   }</a:t>
            </a: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getch();</a:t>
            </a:r>
            <a:endParaRPr lang="en-IN" dirty="0">
              <a:latin typeface="Times New Roman" panose="02020603050405020304" pitchFamily="18" charset="0"/>
              <a:cs typeface="Times New Roman" panose="02020603050405020304" pitchFamily="18" charset="0"/>
            </a:endParaRPr>
          </a:p>
          <a:p>
            <a:pPr marL="0" indent="0">
              <a:lnSpc>
                <a:spcPct val="170000"/>
              </a:lnSpc>
              <a:spcBef>
                <a:spcPts val="0"/>
              </a:spcBef>
              <a:buNone/>
            </a:pPr>
            <a:r>
              <a:rPr lang="en-IN" dirty="0">
                <a:latin typeface="Times New Roman" panose="02020603050405020304" pitchFamily="18" charset="0"/>
                <a:cs typeface="Times New Roman" panose="02020603050405020304" pitchFamily="18" charset="0"/>
              </a:rPr>
              <a:t>}</a:t>
            </a:r>
          </a:p>
          <a:p>
            <a:pPr>
              <a:lnSpc>
                <a:spcPct val="170000"/>
              </a:lnSpc>
            </a:pPr>
            <a:endParaRPr lang="en-IN" dirty="0"/>
          </a:p>
        </p:txBody>
      </p:sp>
    </p:spTree>
    <p:extLst>
      <p:ext uri="{BB962C8B-B14F-4D97-AF65-F5344CB8AC3E}">
        <p14:creationId xmlns:p14="http://schemas.microsoft.com/office/powerpoint/2010/main" xmlns="" val="1752503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804862" y="538161"/>
            <a:ext cx="10265872" cy="4848225"/>
          </a:xfrm>
          <a:prstGeom prst="rect">
            <a:avLst/>
          </a:prstGeom>
        </p:spPr>
      </p:pic>
    </p:spTree>
    <p:extLst>
      <p:ext uri="{BB962C8B-B14F-4D97-AF65-F5344CB8AC3E}">
        <p14:creationId xmlns:p14="http://schemas.microsoft.com/office/powerpoint/2010/main" xmlns="" val="185264493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863"/>
          </a:xfrm>
        </p:spPr>
        <p:txBody>
          <a:bodyPr>
            <a:normAutofit fontScale="90000"/>
          </a:bodyPr>
          <a:lstStyle/>
          <a:p>
            <a:r>
              <a:rPr lang="en-IN" b="1" dirty="0">
                <a:latin typeface="Times New Roman" panose="02020603050405020304" pitchFamily="18" charset="0"/>
                <a:cs typeface="Times New Roman" panose="02020603050405020304" pitchFamily="18" charset="0"/>
              </a:rPr>
              <a:t>Multidimensional Arrays</a:t>
            </a:r>
          </a:p>
        </p:txBody>
      </p:sp>
      <p:sp>
        <p:nvSpPr>
          <p:cNvPr id="3" name="Content Placeholder 2"/>
          <p:cNvSpPr>
            <a:spLocks noGrp="1"/>
          </p:cNvSpPr>
          <p:nvPr>
            <p:ph idx="1"/>
          </p:nvPr>
        </p:nvSpPr>
        <p:spPr>
          <a:xfrm>
            <a:off x="838200" y="1257300"/>
            <a:ext cx="10515600" cy="4919663"/>
          </a:xfrm>
        </p:spPr>
        <p:txBody>
          <a:bodyPr>
            <a:normAutofit/>
          </a:bodyPr>
          <a:lstStyle/>
          <a:p>
            <a:r>
              <a:rPr lang="en-IN" sz="2400" dirty="0" smtClean="0">
                <a:latin typeface="Times New Roman" panose="02020603050405020304" pitchFamily="18" charset="0"/>
                <a:cs typeface="Times New Roman" panose="02020603050405020304" pitchFamily="18" charset="0"/>
              </a:rPr>
              <a:t>Here, </a:t>
            </a:r>
            <a:r>
              <a:rPr lang="en-IN" sz="2400" dirty="0">
                <a:latin typeface="Times New Roman" panose="02020603050405020304" pitchFamily="18" charset="0"/>
                <a:cs typeface="Times New Roman" panose="02020603050405020304" pitchFamily="18" charset="0"/>
              </a:rPr>
              <a:t>you will learn to work with multidimensional arrays (two-dimensional and three-dimensional arrays) with the help of examples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C programming, you can create an array of arrays. These arrays are known as multidimensional arrays.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For example:</a:t>
            </a:r>
          </a:p>
          <a:p>
            <a:pPr marL="0" indent="0">
              <a:buNone/>
            </a:pPr>
            <a:r>
              <a:rPr lang="en-IN" sz="2400" dirty="0" smtClean="0">
                <a:latin typeface="Times New Roman" panose="02020603050405020304" pitchFamily="18" charset="0"/>
                <a:cs typeface="Times New Roman" panose="02020603050405020304" pitchFamily="18" charset="0"/>
              </a:rPr>
              <a:t>	float </a:t>
            </a:r>
            <a:r>
              <a:rPr lang="en-IN" sz="2400" dirty="0">
                <a:latin typeface="Times New Roman" panose="02020603050405020304" pitchFamily="18" charset="0"/>
                <a:cs typeface="Times New Roman" panose="02020603050405020304" pitchFamily="18" charset="0"/>
              </a:rPr>
              <a:t>x[3][4</a:t>
            </a:r>
            <a:r>
              <a:rPr lang="en-IN" sz="2400" dirty="0" smtClean="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Here, x is a two-dimensional (2d) array. The array can hold 12 elements. You can think the array as a table with 3 rows and each row has 4 </a:t>
            </a:r>
            <a:r>
              <a:rPr lang="en-IN" sz="2400" dirty="0" smtClean="0">
                <a:latin typeface="Times New Roman" panose="02020603050405020304" pitchFamily="18" charset="0"/>
                <a:cs typeface="Times New Roman" panose="02020603050405020304" pitchFamily="18" charset="0"/>
              </a:rPr>
              <a:t>columns</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262437" y="4552950"/>
            <a:ext cx="3667125" cy="1952625"/>
          </a:xfrm>
          <a:prstGeom prst="rect">
            <a:avLst/>
          </a:prstGeom>
        </p:spPr>
      </p:pic>
    </p:spTree>
    <p:extLst>
      <p:ext uri="{BB962C8B-B14F-4D97-AF65-F5344CB8AC3E}">
        <p14:creationId xmlns:p14="http://schemas.microsoft.com/office/powerpoint/2010/main" xmlns="" val="31151726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213"/>
            <a:ext cx="10515600" cy="5619750"/>
          </a:xfrm>
        </p:spPr>
        <p:txBody>
          <a:bodyPr/>
          <a:lstStyle/>
          <a:p>
            <a:r>
              <a:rPr lang="en-IN" dirty="0"/>
              <a:t>Similarly, you can declare a three-dimensional (3d) array. </a:t>
            </a:r>
            <a:endParaRPr lang="en-IN" dirty="0" smtClean="0"/>
          </a:p>
          <a:p>
            <a:r>
              <a:rPr lang="en-IN" dirty="0" smtClean="0"/>
              <a:t>For example 1:</a:t>
            </a:r>
          </a:p>
          <a:p>
            <a:pPr marL="0" indent="0">
              <a:buNone/>
            </a:pPr>
            <a:r>
              <a:rPr lang="en-IN" dirty="0" smtClean="0"/>
              <a:t>		float </a:t>
            </a:r>
            <a:r>
              <a:rPr lang="en-IN" dirty="0"/>
              <a:t>y[2][4][3</a:t>
            </a:r>
            <a:r>
              <a:rPr lang="en-IN" dirty="0" smtClean="0"/>
              <a:t>];</a:t>
            </a:r>
          </a:p>
          <a:p>
            <a:pPr marL="0" indent="0">
              <a:buNone/>
            </a:pPr>
            <a:r>
              <a:rPr lang="en-IN" dirty="0"/>
              <a:t>Here, the array </a:t>
            </a:r>
            <a:r>
              <a:rPr lang="en-IN" dirty="0">
                <a:solidFill>
                  <a:srgbClr val="FF0000"/>
                </a:solidFill>
              </a:rPr>
              <a:t>y</a:t>
            </a:r>
            <a:r>
              <a:rPr lang="en-IN" dirty="0"/>
              <a:t> can hold </a:t>
            </a:r>
            <a:r>
              <a:rPr lang="en-IN" dirty="0">
                <a:solidFill>
                  <a:srgbClr val="FF0000"/>
                </a:solidFill>
              </a:rPr>
              <a:t>24 </a:t>
            </a:r>
            <a:r>
              <a:rPr lang="en-IN" dirty="0"/>
              <a:t>elements</a:t>
            </a:r>
            <a:r>
              <a:rPr lang="en-IN" dirty="0" smtClean="0"/>
              <a:t>.</a:t>
            </a:r>
          </a:p>
          <a:p>
            <a:pPr marL="0" indent="0">
              <a:buNone/>
            </a:pPr>
            <a:r>
              <a:rPr lang="en-IN" dirty="0" smtClean="0"/>
              <a:t>Example 2:</a:t>
            </a:r>
          </a:p>
          <a:p>
            <a:pPr marL="0" indent="0">
              <a:buNone/>
            </a:pPr>
            <a:r>
              <a:rPr lang="en-IN" dirty="0"/>
              <a:t>int Employees[2][4][3] = </a:t>
            </a:r>
            <a:r>
              <a:rPr lang="en-IN" dirty="0">
                <a:solidFill>
                  <a:schemeClr val="accent5">
                    <a:lumMod val="75000"/>
                  </a:schemeClr>
                </a:solidFill>
              </a:rPr>
              <a:t>{</a:t>
            </a:r>
            <a:r>
              <a:rPr lang="en-IN" dirty="0"/>
              <a:t> </a:t>
            </a:r>
            <a:r>
              <a:rPr lang="en-IN" dirty="0">
                <a:solidFill>
                  <a:srgbClr val="FF0000"/>
                </a:solidFill>
              </a:rPr>
              <a:t>{ </a:t>
            </a:r>
            <a:r>
              <a:rPr lang="en-IN" dirty="0"/>
              <a:t>{10, 20, 30}, {15, 25, 35}, {22, 44, 66}, {33, 55, 77} </a:t>
            </a:r>
            <a:r>
              <a:rPr lang="en-IN" dirty="0" smtClean="0">
                <a:solidFill>
                  <a:srgbClr val="FF0000"/>
                </a:solidFill>
              </a:rPr>
              <a:t>}</a:t>
            </a:r>
            <a:r>
              <a:rPr lang="en-IN" dirty="0" smtClean="0"/>
              <a:t>, </a:t>
            </a:r>
            <a:r>
              <a:rPr lang="en-IN" dirty="0" smtClean="0">
                <a:solidFill>
                  <a:srgbClr val="FF0000"/>
                </a:solidFill>
              </a:rPr>
              <a:t>{</a:t>
            </a:r>
            <a:r>
              <a:rPr lang="en-IN" dirty="0" smtClean="0"/>
              <a:t> </a:t>
            </a:r>
            <a:r>
              <a:rPr lang="en-IN" dirty="0"/>
              <a:t>{1, 2, 3}, {5, 6, 7}, {2, 4, 6}, {3, 5, 7} </a:t>
            </a:r>
            <a:r>
              <a:rPr lang="en-IN" dirty="0" smtClean="0">
                <a:solidFill>
                  <a:srgbClr val="FF0000"/>
                </a:solidFill>
              </a:rPr>
              <a:t>}</a:t>
            </a:r>
            <a:r>
              <a:rPr lang="en-IN" dirty="0" smtClean="0"/>
              <a:t> </a:t>
            </a:r>
            <a:r>
              <a:rPr lang="en-IN" dirty="0" smtClean="0">
                <a:solidFill>
                  <a:schemeClr val="accent5">
                    <a:lumMod val="75000"/>
                  </a:schemeClr>
                </a:solidFill>
              </a:rPr>
              <a:t>};</a:t>
            </a:r>
          </a:p>
          <a:p>
            <a:pPr marL="0" indent="0" algn="just">
              <a:buNone/>
            </a:pPr>
            <a:r>
              <a:rPr lang="en-IN" dirty="0">
                <a:solidFill>
                  <a:srgbClr val="C00000"/>
                </a:solidFill>
              </a:rPr>
              <a:t>Here, We have 2 tables and the 1st table holds 4 Rows * 3 Columns, and the 2nd table also holds 4 Rows * 3 Columns</a:t>
            </a:r>
          </a:p>
          <a:p>
            <a:pPr marL="0" indent="0" algn="just">
              <a:buNone/>
            </a:pPr>
            <a:r>
              <a:rPr lang="en-IN" dirty="0">
                <a:solidFill>
                  <a:srgbClr val="C00000"/>
                </a:solidFill>
              </a:rPr>
              <a:t>                         </a:t>
            </a:r>
            <a:endParaRPr lang="en-IN" dirty="0" smtClean="0">
              <a:solidFill>
                <a:srgbClr val="C00000"/>
              </a:solidFill>
            </a:endParaRPr>
          </a:p>
          <a:p>
            <a:pPr marL="0" indent="0">
              <a:buNone/>
            </a:pPr>
            <a:endParaRPr lang="en-IN" dirty="0"/>
          </a:p>
        </p:txBody>
      </p:sp>
    </p:spTree>
    <p:extLst>
      <p:ext uri="{BB962C8B-B14F-4D97-AF65-F5344CB8AC3E}">
        <p14:creationId xmlns:p14="http://schemas.microsoft.com/office/powerpoint/2010/main" xmlns="" val="24269910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800" dirty="0">
                <a:latin typeface="Times New Roman" panose="02020603050405020304" pitchFamily="18" charset="0"/>
                <a:cs typeface="Times New Roman" panose="02020603050405020304" pitchFamily="18" charset="0"/>
              </a:rPr>
              <a:t>For a large number of rows and columns, we can access them using For Loop. Say, for example, to access array Employees[10][25][60]</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a:t>int tables, rows, columns;</a:t>
            </a:r>
          </a:p>
          <a:p>
            <a:pPr marL="0" indent="0">
              <a:buNone/>
            </a:pPr>
            <a:r>
              <a:rPr lang="en-IN" dirty="0" smtClean="0"/>
              <a:t>for </a:t>
            </a:r>
            <a:r>
              <a:rPr lang="en-IN" dirty="0"/>
              <a:t>(tables = 0; tables &lt; 10; tables ++)</a:t>
            </a:r>
          </a:p>
          <a:p>
            <a:pPr marL="0" indent="0">
              <a:buNone/>
            </a:pPr>
            <a:r>
              <a:rPr lang="en-IN" dirty="0"/>
              <a:t> {</a:t>
            </a:r>
          </a:p>
          <a:p>
            <a:pPr marL="0" indent="0">
              <a:buNone/>
            </a:pPr>
            <a:r>
              <a:rPr lang="en-IN" dirty="0"/>
              <a:t>  for (rows = 0; rows &lt; 25; rows++)</a:t>
            </a:r>
          </a:p>
          <a:p>
            <a:pPr marL="0" indent="0">
              <a:buNone/>
            </a:pPr>
            <a:r>
              <a:rPr lang="en-IN" dirty="0"/>
              <a:t>  {</a:t>
            </a:r>
          </a:p>
          <a:p>
            <a:pPr marL="0" indent="0">
              <a:buNone/>
            </a:pPr>
            <a:r>
              <a:rPr lang="en-IN" dirty="0"/>
              <a:t>    for (columns =0; columns &lt; 60; columns++)</a:t>
            </a:r>
          </a:p>
          <a:p>
            <a:pPr marL="0" indent="0">
              <a:buNone/>
            </a:pPr>
            <a:r>
              <a:rPr lang="en-IN" dirty="0"/>
              <a:t>    {</a:t>
            </a:r>
          </a:p>
          <a:p>
            <a:pPr marL="0" indent="0">
              <a:buNone/>
            </a:pPr>
            <a:r>
              <a:rPr lang="en-IN" dirty="0"/>
              <a:t>     Printf(“%d”, Employees[tables][rows][columns]);</a:t>
            </a:r>
          </a:p>
          <a:p>
            <a:pPr marL="0" indent="0">
              <a:buNone/>
            </a:pPr>
            <a:r>
              <a:rPr lang="en-IN" dirty="0"/>
              <a:t>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xmlns="" val="266529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880" y="0"/>
            <a:ext cx="10515600" cy="582659"/>
          </a:xfrm>
        </p:spPr>
        <p:txBody>
          <a:bodyPr>
            <a:normAutofit/>
          </a:bodyPr>
          <a:lstStyle/>
          <a:p>
            <a:r>
              <a:rPr lang="en-IN" sz="2800" b="1" dirty="0"/>
              <a:t>Multi Dimensional Array in C </a:t>
            </a:r>
            <a:r>
              <a:rPr lang="en-IN" sz="2800" b="1" dirty="0" smtClean="0"/>
              <a:t>Example</a:t>
            </a:r>
            <a:endParaRPr lang="en-IN" sz="2800" dirty="0"/>
          </a:p>
        </p:txBody>
      </p:sp>
      <p:sp>
        <p:nvSpPr>
          <p:cNvPr id="3" name="Content Placeholder 2"/>
          <p:cNvSpPr>
            <a:spLocks noGrp="1"/>
          </p:cNvSpPr>
          <p:nvPr>
            <p:ph idx="1"/>
          </p:nvPr>
        </p:nvSpPr>
        <p:spPr>
          <a:xfrm>
            <a:off x="307880" y="582658"/>
            <a:ext cx="6442543" cy="6275341"/>
          </a:xfrm>
        </p:spPr>
        <p:txBody>
          <a:bodyPr>
            <a:noAutofit/>
          </a:bodyPr>
          <a:lstStyle/>
          <a:p>
            <a:pPr marL="0" indent="0">
              <a:lnSpc>
                <a:spcPct val="10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 Program to store and print 12 </a:t>
            </a:r>
            <a:r>
              <a:rPr lang="en-IN" sz="2000" dirty="0" smtClean="0">
                <a:latin typeface="Times New Roman" panose="02020603050405020304" pitchFamily="18" charset="0"/>
                <a:cs typeface="Times New Roman" panose="02020603050405020304" pitchFamily="18" charset="0"/>
              </a:rPr>
              <a:t>values entered </a:t>
            </a:r>
            <a:r>
              <a:rPr lang="en-IN" sz="2000" dirty="0">
                <a:latin typeface="Times New Roman" panose="02020603050405020304" pitchFamily="18" charset="0"/>
                <a:cs typeface="Times New Roman" panose="02020603050405020304" pitchFamily="18" charset="0"/>
              </a:rPr>
              <a:t>by the user</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void main()</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i,j,k,threed</a:t>
            </a:r>
            <a:r>
              <a:rPr lang="en-IN" sz="2400" dirty="0">
                <a:latin typeface="Times New Roman" panose="02020603050405020304" pitchFamily="18" charset="0"/>
                <a:cs typeface="Times New Roman" panose="02020603050405020304" pitchFamily="18" charset="0"/>
              </a:rPr>
              <a:t>[2][3][2];</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clrscr</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printf("Enter 12 values: \n");</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for(</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0;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&lt; 2;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for(j = 0; j &lt; 3; </a:t>
            </a:r>
            <a:r>
              <a:rPr lang="en-IN" sz="2400" dirty="0" err="1">
                <a:latin typeface="Times New Roman" panose="02020603050405020304" pitchFamily="18" charset="0"/>
                <a:cs typeface="Times New Roman" panose="02020603050405020304" pitchFamily="18" charset="0"/>
              </a:rPr>
              <a:t>j++</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for(k </a:t>
            </a:r>
            <a:r>
              <a:rPr lang="en-IN" sz="2400" dirty="0">
                <a:latin typeface="Times New Roman" panose="02020603050405020304" pitchFamily="18" charset="0"/>
                <a:cs typeface="Times New Roman" panose="02020603050405020304" pitchFamily="18" charset="0"/>
              </a:rPr>
              <a:t>= 0; k &lt; 2;k++)</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a:t>
            </a:r>
            <a:r>
              <a:rPr lang="en-IN" sz="2400" dirty="0" err="1">
                <a:latin typeface="Times New Roman" panose="02020603050405020304" pitchFamily="18" charset="0"/>
                <a:cs typeface="Times New Roman" panose="02020603050405020304" pitchFamily="18" charset="0"/>
              </a:rPr>
              <a:t>threed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][j][k]);</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890776" y="179248"/>
            <a:ext cx="4888847" cy="6678751"/>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Printing values with proper index.</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printf("\</a:t>
            </a:r>
            <a:r>
              <a:rPr lang="en-IN" sz="2400" dirty="0" err="1">
                <a:latin typeface="Times New Roman" panose="02020603050405020304" pitchFamily="18" charset="0"/>
                <a:cs typeface="Times New Roman" panose="02020603050405020304" pitchFamily="18" charset="0"/>
              </a:rPr>
              <a:t>nDisplaying</a:t>
            </a:r>
            <a:r>
              <a:rPr lang="en-IN" sz="2400" dirty="0">
                <a:latin typeface="Times New Roman" panose="02020603050405020304" pitchFamily="18" charset="0"/>
                <a:cs typeface="Times New Roman" panose="02020603050405020304" pitchFamily="18" charset="0"/>
              </a:rPr>
              <a:t> values:\n");</a:t>
            </a:r>
          </a:p>
          <a:p>
            <a:r>
              <a:rPr lang="en-IN" sz="2400" dirty="0">
                <a:latin typeface="Times New Roman" panose="02020603050405020304" pitchFamily="18" charset="0"/>
                <a:cs typeface="Times New Roman" panose="02020603050405020304" pitchFamily="18" charset="0"/>
              </a:rPr>
              <a:t>  for(</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0;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&lt; 2;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printf("\n");</a:t>
            </a:r>
          </a:p>
          <a:p>
            <a:r>
              <a:rPr lang="en-IN" sz="2400" dirty="0">
                <a:latin typeface="Times New Roman" panose="02020603050405020304" pitchFamily="18" charset="0"/>
                <a:cs typeface="Times New Roman" panose="02020603050405020304" pitchFamily="18" charset="0"/>
              </a:rPr>
              <a:t>    for(j = 0; j &lt; 3; </a:t>
            </a:r>
            <a:r>
              <a:rPr lang="en-IN" sz="2400" dirty="0" err="1">
                <a:latin typeface="Times New Roman" panose="02020603050405020304" pitchFamily="18" charset="0"/>
                <a:cs typeface="Times New Roman" panose="02020603050405020304" pitchFamily="18" charset="0"/>
              </a:rPr>
              <a:t>j++</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printf("\n");</a:t>
            </a:r>
          </a:p>
          <a:p>
            <a:r>
              <a:rPr lang="en-IN" sz="2400" dirty="0">
                <a:latin typeface="Times New Roman" panose="02020603050405020304" pitchFamily="18" charset="0"/>
                <a:cs typeface="Times New Roman" panose="02020603050405020304" pitchFamily="18" charset="0"/>
              </a:rPr>
              <a:t>      for(k = 0; k &lt; 2; k++)</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printf("%d\t",</a:t>
            </a:r>
            <a:r>
              <a:rPr lang="en-IN" sz="2400" dirty="0" err="1">
                <a:latin typeface="Times New Roman" panose="02020603050405020304" pitchFamily="18" charset="0"/>
                <a:cs typeface="Times New Roman" panose="02020603050405020304" pitchFamily="18" charset="0"/>
              </a:rPr>
              <a:t>threed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][j][k]);</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getch();</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9465883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1283" y="811304"/>
            <a:ext cx="9115316" cy="5697072"/>
          </a:xfrm>
          <a:prstGeom prst="rect">
            <a:avLst/>
          </a:prstGeom>
        </p:spPr>
      </p:pic>
      <p:sp>
        <p:nvSpPr>
          <p:cNvPr id="3" name="TextBox 2"/>
          <p:cNvSpPr txBox="1"/>
          <p:nvPr/>
        </p:nvSpPr>
        <p:spPr>
          <a:xfrm>
            <a:off x="1071283" y="322729"/>
            <a:ext cx="4280646" cy="369332"/>
          </a:xfrm>
          <a:prstGeom prst="rect">
            <a:avLst/>
          </a:prstGeom>
          <a:noFill/>
        </p:spPr>
        <p:txBody>
          <a:bodyPr wrap="square" rtlCol="0">
            <a:spAutoFit/>
          </a:bodyPr>
          <a:lstStyle/>
          <a:p>
            <a:r>
              <a:rPr lang="en-IN" b="1" dirty="0" smtClean="0">
                <a:solidFill>
                  <a:srgbClr val="C00000"/>
                </a:solidFill>
              </a:rPr>
              <a:t>Output:</a:t>
            </a:r>
            <a:endParaRPr lang="en-IN" b="1" dirty="0">
              <a:solidFill>
                <a:srgbClr val="C00000"/>
              </a:solidFill>
            </a:endParaRPr>
          </a:p>
        </p:txBody>
      </p:sp>
    </p:spTree>
    <p:extLst>
      <p:ext uri="{BB962C8B-B14F-4D97-AF65-F5344CB8AC3E}">
        <p14:creationId xmlns:p14="http://schemas.microsoft.com/office/powerpoint/2010/main" xmlns="" val="372104363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Example Programs</a:t>
            </a:r>
            <a:endParaRPr lang="en-IN" b="1" dirty="0">
              <a:solidFill>
                <a:schemeClr val="accent1">
                  <a:lumMod val="75000"/>
                </a:schemeClr>
              </a:solidFill>
            </a:endParaRPr>
          </a:p>
        </p:txBody>
      </p:sp>
      <p:sp>
        <p:nvSpPr>
          <p:cNvPr id="3" name="Text Placeholder 2"/>
          <p:cNvSpPr>
            <a:spLocks noGrp="1"/>
          </p:cNvSpPr>
          <p:nvPr>
            <p:ph type="body" idx="1"/>
          </p:nvPr>
        </p:nvSpPr>
        <p:spPr/>
        <p:txBody>
          <a:bodyPr/>
          <a:lstStyle/>
          <a:p>
            <a:r>
              <a:rPr lang="en-IN" dirty="0" smtClean="0"/>
              <a:t>Using while, for, do-while</a:t>
            </a:r>
            <a:endParaRPr lang="en-IN" dirty="0"/>
          </a:p>
        </p:txBody>
      </p:sp>
    </p:spTree>
    <p:extLst>
      <p:ext uri="{BB962C8B-B14F-4D97-AF65-F5344CB8AC3E}">
        <p14:creationId xmlns:p14="http://schemas.microsoft.com/office/powerpoint/2010/main" xmlns="" val="23141009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800" b="1" dirty="0" smtClean="0">
                <a:latin typeface="Times New Roman" pitchFamily="18" charset="0"/>
                <a:cs typeface="Times New Roman" pitchFamily="18" charset="0"/>
              </a:rPr>
              <a:t>Decimal to Binary</a:t>
            </a:r>
            <a:endParaRPr lang="en-IN" sz="2800" b="1" dirty="0">
              <a:latin typeface="Times New Roman" pitchFamily="18" charset="0"/>
              <a:cs typeface="Times New Roman" pitchFamily="18" charset="0"/>
            </a:endParaRPr>
          </a:p>
        </p:txBody>
      </p:sp>
      <p:pic>
        <p:nvPicPr>
          <p:cNvPr id="122882" name="Picture 2" descr="Convert a decimal number to binary without using an array"/>
          <p:cNvPicPr>
            <a:picLocks noChangeAspect="1" noChangeArrowheads="1"/>
          </p:cNvPicPr>
          <p:nvPr/>
        </p:nvPicPr>
        <p:blipFill>
          <a:blip r:embed="rId2" cstate="print"/>
          <a:srcRect/>
          <a:stretch>
            <a:fillRect/>
          </a:stretch>
        </p:blipFill>
        <p:spPr bwMode="auto">
          <a:xfrm>
            <a:off x="3813174" y="844549"/>
            <a:ext cx="4187825" cy="5579802"/>
          </a:xfrm>
          <a:prstGeom prst="rect">
            <a:avLst/>
          </a:prstGeom>
          <a:noFill/>
        </p:spPr>
      </p:pic>
    </p:spTree>
    <p:extLst>
      <p:ext uri="{BB962C8B-B14F-4D97-AF65-F5344CB8AC3E}">
        <p14:creationId xmlns:p14="http://schemas.microsoft.com/office/powerpoint/2010/main" xmlns="" val="121122235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1"/>
            <a:ext cx="10515600" cy="585788"/>
          </a:xfrm>
        </p:spPr>
        <p:txBody>
          <a:bodyPr>
            <a:normAutofit/>
          </a:bodyPr>
          <a:lstStyle/>
          <a:p>
            <a:r>
              <a:rPr lang="en-IN" sz="3600" b="1" dirty="0" smtClean="0"/>
              <a:t>C program to convert decimal to binary using while loop</a:t>
            </a:r>
            <a:endParaRPr lang="en-IN" sz="3600" b="1" dirty="0"/>
          </a:p>
        </p:txBody>
      </p:sp>
      <p:sp>
        <p:nvSpPr>
          <p:cNvPr id="3" name="Content Placeholder 2"/>
          <p:cNvSpPr>
            <a:spLocks noGrp="1"/>
          </p:cNvSpPr>
          <p:nvPr>
            <p:ph idx="1"/>
          </p:nvPr>
        </p:nvSpPr>
        <p:spPr>
          <a:xfrm>
            <a:off x="509587" y="871538"/>
            <a:ext cx="6034087" cy="5033963"/>
          </a:xfrm>
        </p:spPr>
        <p:txBody>
          <a:bodyPr>
            <a:noAutofit/>
          </a:bodyPr>
          <a:lstStyle/>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#include &lt;stdio.h&gt;</a:t>
            </a: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void main()</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long </a:t>
            </a:r>
            <a:r>
              <a:rPr lang="en-IN" sz="2400" dirty="0" err="1">
                <a:latin typeface="Times New Roman" panose="02020603050405020304" pitchFamily="18" charset="0"/>
                <a:cs typeface="Times New Roman" panose="02020603050405020304" pitchFamily="18" charset="0"/>
              </a:rPr>
              <a:t>long</a:t>
            </a:r>
            <a:r>
              <a:rPr lang="en-IN" sz="2400" dirty="0">
                <a:latin typeface="Times New Roman" panose="02020603050405020304" pitchFamily="18" charset="0"/>
                <a:cs typeface="Times New Roman" panose="02020603050405020304" pitchFamily="18" charset="0"/>
              </a:rPr>
              <a:t> decimal, </a:t>
            </a:r>
            <a:r>
              <a:rPr lang="en-IN" sz="2400" dirty="0" err="1">
                <a:latin typeface="Times New Roman" panose="02020603050405020304" pitchFamily="18" charset="0"/>
                <a:cs typeface="Times New Roman" panose="02020603050405020304" pitchFamily="18" charset="0"/>
              </a:rPr>
              <a:t>tempDecimal</a:t>
            </a:r>
            <a:r>
              <a:rPr lang="en-IN" sz="2400" dirty="0">
                <a:latin typeface="Times New Roman" panose="02020603050405020304" pitchFamily="18" charset="0"/>
                <a:cs typeface="Times New Roman" panose="02020603050405020304" pitchFamily="18" charset="0"/>
              </a:rPr>
              <a:t>, binary;</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rem, place = 1;</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binary = 0;</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Input decimal number from user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printf("Enter any decimal number: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lld</a:t>
            </a:r>
            <a:r>
              <a:rPr lang="en-IN" sz="2400" dirty="0">
                <a:latin typeface="Times New Roman" panose="02020603050405020304" pitchFamily="18" charset="0"/>
                <a:cs typeface="Times New Roman" panose="02020603050405020304" pitchFamily="18" charset="0"/>
              </a:rPr>
              <a:t>", &amp;decimal);</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tempDecimal</a:t>
            </a:r>
            <a:r>
              <a:rPr lang="en-IN" sz="2400" dirty="0">
                <a:latin typeface="Times New Roman" panose="02020603050405020304" pitchFamily="18" charset="0"/>
                <a:cs typeface="Times New Roman" panose="02020603050405020304" pitchFamily="18" charset="0"/>
              </a:rPr>
              <a:t> = decimal;</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Decimal to binary conversion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p:txBody>
      </p:sp>
      <p:sp>
        <p:nvSpPr>
          <p:cNvPr id="5" name="Rectangle 4"/>
          <p:cNvSpPr/>
          <p:nvPr/>
        </p:nvSpPr>
        <p:spPr>
          <a:xfrm>
            <a:off x="6543674" y="1227534"/>
            <a:ext cx="5200651" cy="3785652"/>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while(</a:t>
            </a:r>
            <a:r>
              <a:rPr lang="en-IN" sz="2000" dirty="0" err="1">
                <a:latin typeface="Times New Roman" panose="02020603050405020304" pitchFamily="18" charset="0"/>
                <a:cs typeface="Times New Roman" panose="02020603050405020304" pitchFamily="18" charset="0"/>
              </a:rPr>
              <a:t>tempDecimal</a:t>
            </a:r>
            <a:r>
              <a:rPr lang="en-IN" sz="2000" dirty="0">
                <a:latin typeface="Times New Roman" panose="02020603050405020304" pitchFamily="18" charset="0"/>
                <a:cs typeface="Times New Roman" panose="02020603050405020304" pitchFamily="18" charset="0"/>
              </a:rPr>
              <a:t> &gt; 0)</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rem = </a:t>
            </a:r>
            <a:r>
              <a:rPr lang="en-IN" sz="2000" dirty="0" err="1">
                <a:latin typeface="Times New Roman" panose="02020603050405020304" pitchFamily="18" charset="0"/>
                <a:cs typeface="Times New Roman" panose="02020603050405020304" pitchFamily="18" charset="0"/>
              </a:rPr>
              <a:t>tempDecimal</a:t>
            </a:r>
            <a:r>
              <a:rPr lang="en-IN" sz="2000" dirty="0">
                <a:latin typeface="Times New Roman" panose="02020603050405020304" pitchFamily="18" charset="0"/>
                <a:cs typeface="Times New Roman" panose="02020603050405020304" pitchFamily="18" charset="0"/>
              </a:rPr>
              <a:t> % 2;</a:t>
            </a:r>
          </a:p>
          <a:p>
            <a:r>
              <a:rPr lang="en-IN" sz="2000" dirty="0">
                <a:latin typeface="Times New Roman" panose="02020603050405020304" pitchFamily="18" charset="0"/>
                <a:cs typeface="Times New Roman" panose="02020603050405020304" pitchFamily="18" charset="0"/>
              </a:rPr>
              <a:t>        binary = (rem * place) + binary;</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tempDecimal</a:t>
            </a:r>
            <a:r>
              <a:rPr lang="en-IN" sz="2000" dirty="0">
                <a:latin typeface="Times New Roman" panose="02020603050405020304" pitchFamily="18" charset="0"/>
                <a:cs typeface="Times New Roman" panose="02020603050405020304" pitchFamily="18" charset="0"/>
              </a:rPr>
              <a:t> /= 2;</a:t>
            </a:r>
          </a:p>
          <a:p>
            <a:r>
              <a:rPr lang="en-IN" sz="2000" dirty="0">
                <a:latin typeface="Times New Roman" panose="02020603050405020304" pitchFamily="18" charset="0"/>
                <a:cs typeface="Times New Roman" panose="02020603050405020304" pitchFamily="18" charset="0"/>
              </a:rPr>
              <a:t>        place *= 10;</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printf("Decimal number = %</a:t>
            </a:r>
            <a:r>
              <a:rPr lang="en-IN" sz="2000" dirty="0" err="1">
                <a:latin typeface="Times New Roman" panose="02020603050405020304" pitchFamily="18" charset="0"/>
                <a:cs typeface="Times New Roman" panose="02020603050405020304" pitchFamily="18" charset="0"/>
              </a:rPr>
              <a:t>lld</a:t>
            </a:r>
            <a:r>
              <a:rPr lang="en-IN" sz="2000" dirty="0">
                <a:latin typeface="Times New Roman" panose="02020603050405020304" pitchFamily="18" charset="0"/>
                <a:cs typeface="Times New Roman" panose="02020603050405020304" pitchFamily="18" charset="0"/>
              </a:rPr>
              <a:t>\n", decimal);</a:t>
            </a:r>
          </a:p>
          <a:p>
            <a:r>
              <a:rPr lang="en-IN" sz="2000" dirty="0">
                <a:latin typeface="Times New Roman" panose="02020603050405020304" pitchFamily="18" charset="0"/>
                <a:cs typeface="Times New Roman" panose="02020603050405020304" pitchFamily="18" charset="0"/>
              </a:rPr>
              <a:t>    printf("Binary number = %</a:t>
            </a:r>
            <a:r>
              <a:rPr lang="en-IN" sz="2000" dirty="0" err="1">
                <a:latin typeface="Times New Roman" panose="02020603050405020304" pitchFamily="18" charset="0"/>
                <a:cs typeface="Times New Roman" panose="02020603050405020304" pitchFamily="18" charset="0"/>
              </a:rPr>
              <a:t>lld</a:t>
            </a:r>
            <a:r>
              <a:rPr lang="en-IN" sz="2000" dirty="0">
                <a:latin typeface="Times New Roman" panose="02020603050405020304" pitchFamily="18" charset="0"/>
                <a:cs typeface="Times New Roman" panose="02020603050405020304" pitchFamily="18" charset="0"/>
              </a:rPr>
              <a:t>", binary);</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getch();</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713469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IN" i="1" dirty="0" smtClean="0"/>
              <a:t>factorial of a Number</a:t>
            </a:r>
            <a:endParaRPr lang="en-IN" dirty="0"/>
          </a:p>
        </p:txBody>
      </p:sp>
      <p:sp>
        <p:nvSpPr>
          <p:cNvPr id="3" name="Content Placeholder 2"/>
          <p:cNvSpPr>
            <a:spLocks noGrp="1"/>
          </p:cNvSpPr>
          <p:nvPr>
            <p:ph idx="1"/>
          </p:nvPr>
        </p:nvSpPr>
        <p:spPr>
          <a:xfrm>
            <a:off x="838200" y="1285875"/>
            <a:ext cx="10515600" cy="4891088"/>
          </a:xfrm>
        </p:spPr>
        <p:txBody>
          <a:bodyPr/>
          <a:lstStyle/>
          <a:p>
            <a:r>
              <a:rPr lang="en-IN" dirty="0" smtClean="0">
                <a:latin typeface="Times New Roman" pitchFamily="18" charset="0"/>
                <a:cs typeface="Times New Roman" pitchFamily="18" charset="0"/>
              </a:rPr>
              <a:t>The </a:t>
            </a:r>
            <a:r>
              <a:rPr lang="en-IN" i="1" dirty="0" smtClean="0">
                <a:latin typeface="Times New Roman" pitchFamily="18" charset="0"/>
                <a:cs typeface="Times New Roman" pitchFamily="18" charset="0"/>
              </a:rPr>
              <a:t>factorial of a Number</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n</a:t>
            </a:r>
            <a:r>
              <a:rPr lang="en-IN" dirty="0" smtClean="0">
                <a:latin typeface="Times New Roman" pitchFamily="18" charset="0"/>
                <a:cs typeface="Times New Roman" pitchFamily="18" charset="0"/>
              </a:rPr>
              <a:t>, denoted by </a:t>
            </a:r>
            <a:r>
              <a:rPr lang="en-IN" i="1" dirty="0" smtClean="0">
                <a:latin typeface="Times New Roman" pitchFamily="18" charset="0"/>
                <a:cs typeface="Times New Roman" pitchFamily="18" charset="0"/>
              </a:rPr>
              <a:t>n</a:t>
            </a:r>
            <a:r>
              <a:rPr lang="en-IN" dirty="0" smtClean="0">
                <a:latin typeface="Times New Roman" pitchFamily="18" charset="0"/>
                <a:cs typeface="Times New Roman" pitchFamily="18" charset="0"/>
              </a:rPr>
              <a:t>!, is the product of all positive integers less than or equal to </a:t>
            </a:r>
            <a:r>
              <a:rPr lang="en-IN" i="1" dirty="0" smtClean="0">
                <a:latin typeface="Times New Roman" pitchFamily="18" charset="0"/>
                <a:cs typeface="Times New Roman" pitchFamily="18" charset="0"/>
              </a:rPr>
              <a:t>n</a:t>
            </a:r>
          </a:p>
          <a:p>
            <a:pPr lvl="2" fontAlgn="base">
              <a:buNone/>
            </a:pPr>
            <a:r>
              <a:rPr lang="en-IN" sz="2800" dirty="0" smtClean="0"/>
              <a:t>For example,</a:t>
            </a:r>
          </a:p>
          <a:p>
            <a:pPr lvl="2" fontAlgn="base">
              <a:buNone/>
            </a:pPr>
            <a:r>
              <a:rPr lang="en-IN" sz="2800" dirty="0" smtClean="0"/>
              <a:t>6! = 6 * 5 * 4 * 3 * 2 * 1 = 720</a:t>
            </a:r>
          </a:p>
          <a:p>
            <a:endParaRPr lang="en-IN" i="1"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8687132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0712"/>
          </a:xfrm>
        </p:spPr>
        <p:txBody>
          <a:bodyPr>
            <a:noAutofit/>
          </a:bodyPr>
          <a:lstStyle/>
          <a:p>
            <a:r>
              <a:rPr lang="en-US" sz="2800" b="1" dirty="0" smtClean="0"/>
              <a:t>C Program to find factorial of a given number using while</a:t>
            </a:r>
            <a:endParaRPr lang="en-IN" sz="2800" b="1" dirty="0"/>
          </a:p>
        </p:txBody>
      </p:sp>
      <p:sp>
        <p:nvSpPr>
          <p:cNvPr id="3" name="Content Placeholder 2"/>
          <p:cNvSpPr>
            <a:spLocks noGrp="1"/>
          </p:cNvSpPr>
          <p:nvPr>
            <p:ph idx="1"/>
          </p:nvPr>
        </p:nvSpPr>
        <p:spPr>
          <a:xfrm>
            <a:off x="342900" y="1271588"/>
            <a:ext cx="6086475" cy="4819650"/>
          </a:xfrm>
        </p:spPr>
        <p:txBody>
          <a:bodyPr>
            <a:noAutofit/>
          </a:bodyPr>
          <a:lstStyle/>
          <a:p>
            <a:pPr fontAlgn="base">
              <a:lnSpc>
                <a:spcPct val="100000"/>
              </a:lnSpc>
              <a:spcBef>
                <a:spcPts val="0"/>
              </a:spcBef>
              <a:buNone/>
            </a:pPr>
            <a:r>
              <a:rPr lang="en-IN" sz="2400" dirty="0" smtClean="0"/>
              <a:t>include&lt;</a:t>
            </a:r>
            <a:r>
              <a:rPr lang="en-IN" sz="2400" dirty="0" err="1" smtClean="0"/>
              <a:t>stdio.h</a:t>
            </a:r>
            <a:r>
              <a:rPr lang="en-IN" sz="2400" dirty="0" smtClean="0"/>
              <a:t>&gt;</a:t>
            </a:r>
          </a:p>
          <a:p>
            <a:pPr fontAlgn="base">
              <a:lnSpc>
                <a:spcPct val="100000"/>
              </a:lnSpc>
              <a:spcBef>
                <a:spcPts val="0"/>
              </a:spcBef>
              <a:buNone/>
            </a:pPr>
            <a:r>
              <a:rPr lang="en-IN" sz="2400" dirty="0" smtClean="0"/>
              <a:t>#include&lt;</a:t>
            </a:r>
            <a:r>
              <a:rPr lang="en-IN" sz="2400" dirty="0" err="1" smtClean="0"/>
              <a:t>conio.h</a:t>
            </a:r>
            <a:r>
              <a:rPr lang="en-IN" sz="2400" dirty="0" smtClean="0"/>
              <a:t>&gt;</a:t>
            </a:r>
          </a:p>
          <a:p>
            <a:pPr fontAlgn="base">
              <a:lnSpc>
                <a:spcPct val="100000"/>
              </a:lnSpc>
              <a:spcBef>
                <a:spcPts val="0"/>
              </a:spcBef>
              <a:buNone/>
            </a:pPr>
            <a:r>
              <a:rPr lang="en-IN" sz="2400" dirty="0" smtClean="0"/>
              <a:t>void main()</a:t>
            </a:r>
          </a:p>
          <a:p>
            <a:pPr fontAlgn="base">
              <a:lnSpc>
                <a:spcPct val="100000"/>
              </a:lnSpc>
              <a:spcBef>
                <a:spcPts val="0"/>
              </a:spcBef>
              <a:buNone/>
            </a:pPr>
            <a:r>
              <a:rPr lang="en-IN" sz="2400" dirty="0" smtClean="0"/>
              <a:t>{</a:t>
            </a:r>
          </a:p>
          <a:p>
            <a:pPr fontAlgn="base">
              <a:lnSpc>
                <a:spcPct val="100000"/>
              </a:lnSpc>
              <a:spcBef>
                <a:spcPts val="0"/>
              </a:spcBef>
              <a:buNone/>
            </a:pPr>
            <a:r>
              <a:rPr lang="en-IN" sz="2400" dirty="0" smtClean="0"/>
              <a:t>    int </a:t>
            </a:r>
            <a:r>
              <a:rPr lang="en-IN" sz="2400" dirty="0" err="1" smtClean="0"/>
              <a:t>n,i,f</a:t>
            </a:r>
            <a:r>
              <a:rPr lang="en-IN" sz="2400" dirty="0" smtClean="0"/>
              <a:t>;</a:t>
            </a:r>
          </a:p>
          <a:p>
            <a:pPr fontAlgn="base">
              <a:lnSpc>
                <a:spcPct val="100000"/>
              </a:lnSpc>
              <a:spcBef>
                <a:spcPts val="0"/>
              </a:spcBef>
              <a:buNone/>
            </a:pPr>
            <a:r>
              <a:rPr lang="en-IN" sz="2400" dirty="0" smtClean="0"/>
              <a:t>    f=</a:t>
            </a:r>
            <a:r>
              <a:rPr lang="en-IN" sz="2400" dirty="0" err="1" smtClean="0"/>
              <a:t>i</a:t>
            </a:r>
            <a:r>
              <a:rPr lang="en-IN" sz="2400" dirty="0" smtClean="0"/>
              <a:t>=1;</a:t>
            </a:r>
          </a:p>
          <a:p>
            <a:pPr fontAlgn="base">
              <a:lnSpc>
                <a:spcPct val="100000"/>
              </a:lnSpc>
              <a:spcBef>
                <a:spcPts val="0"/>
              </a:spcBef>
              <a:buNone/>
            </a:pPr>
            <a:r>
              <a:rPr lang="en-IN" sz="2400" dirty="0" smtClean="0"/>
              <a:t>    </a:t>
            </a:r>
            <a:r>
              <a:rPr lang="en-IN" sz="2400" dirty="0" err="1" smtClean="0"/>
              <a:t>clrscr</a:t>
            </a:r>
            <a:r>
              <a:rPr lang="en-IN" sz="2400" dirty="0" smtClean="0"/>
              <a:t>();</a:t>
            </a:r>
          </a:p>
          <a:p>
            <a:pPr fontAlgn="base">
              <a:lnSpc>
                <a:spcPct val="100000"/>
              </a:lnSpc>
              <a:spcBef>
                <a:spcPts val="0"/>
              </a:spcBef>
              <a:buNone/>
            </a:pPr>
            <a:r>
              <a:rPr lang="en-IN" sz="2400" dirty="0" smtClean="0"/>
              <a:t>    printf("Enter a Number to Find Factorial: ");</a:t>
            </a:r>
          </a:p>
          <a:p>
            <a:pPr fontAlgn="base">
              <a:lnSpc>
                <a:spcPct val="100000"/>
              </a:lnSpc>
              <a:spcBef>
                <a:spcPts val="0"/>
              </a:spcBef>
              <a:buNone/>
            </a:pPr>
            <a:r>
              <a:rPr lang="en-IN" sz="2400" dirty="0" smtClean="0"/>
              <a:t>    </a:t>
            </a:r>
            <a:r>
              <a:rPr lang="en-IN" sz="2400" dirty="0" err="1" smtClean="0"/>
              <a:t>scanf</a:t>
            </a:r>
            <a:r>
              <a:rPr lang="en-IN" sz="2400" dirty="0" smtClean="0"/>
              <a:t>("%</a:t>
            </a:r>
            <a:r>
              <a:rPr lang="en-IN" sz="2400" dirty="0" err="1" smtClean="0"/>
              <a:t>d",&amp;n</a:t>
            </a:r>
            <a:r>
              <a:rPr lang="en-IN" sz="2400" dirty="0" smtClean="0"/>
              <a:t>);</a:t>
            </a:r>
          </a:p>
          <a:p>
            <a:pPr fontAlgn="base">
              <a:lnSpc>
                <a:spcPct val="100000"/>
              </a:lnSpc>
              <a:spcBef>
                <a:spcPts val="0"/>
              </a:spcBef>
              <a:buNone/>
            </a:pPr>
            <a:r>
              <a:rPr lang="en-IN" sz="2400" dirty="0" smtClean="0"/>
              <a:t>    </a:t>
            </a:r>
          </a:p>
          <a:p>
            <a:pPr fontAlgn="base">
              <a:lnSpc>
                <a:spcPct val="100000"/>
              </a:lnSpc>
              <a:spcBef>
                <a:spcPts val="0"/>
              </a:spcBef>
              <a:buNone/>
            </a:pPr>
            <a:r>
              <a:rPr lang="en-IN" sz="2400" dirty="0" smtClean="0"/>
              <a:t>   </a:t>
            </a:r>
          </a:p>
        </p:txBody>
      </p:sp>
      <p:sp>
        <p:nvSpPr>
          <p:cNvPr id="4" name="Rectangle 3"/>
          <p:cNvSpPr/>
          <p:nvPr/>
        </p:nvSpPr>
        <p:spPr>
          <a:xfrm>
            <a:off x="6967537" y="1307664"/>
            <a:ext cx="4948238" cy="3170099"/>
          </a:xfrm>
          <a:prstGeom prst="rect">
            <a:avLst/>
          </a:prstGeom>
        </p:spPr>
        <p:txBody>
          <a:bodyPr wrap="square">
            <a:spAutoFit/>
          </a:bodyPr>
          <a:lstStyle/>
          <a:p>
            <a:pPr fontAlgn="base">
              <a:lnSpc>
                <a:spcPct val="100000"/>
              </a:lnSpc>
              <a:spcBef>
                <a:spcPts val="0"/>
              </a:spcBef>
              <a:buNone/>
            </a:pPr>
            <a:r>
              <a:rPr lang="en-IN" sz="2000" dirty="0" smtClean="0"/>
              <a:t>while(</a:t>
            </a:r>
            <a:r>
              <a:rPr lang="en-IN" sz="2000" dirty="0" err="1" smtClean="0"/>
              <a:t>i</a:t>
            </a:r>
            <a:r>
              <a:rPr lang="en-IN" sz="2000" dirty="0" smtClean="0"/>
              <a:t>&lt;=n)</a:t>
            </a:r>
          </a:p>
          <a:p>
            <a:pPr fontAlgn="base">
              <a:lnSpc>
                <a:spcPct val="100000"/>
              </a:lnSpc>
              <a:spcBef>
                <a:spcPts val="0"/>
              </a:spcBef>
              <a:buNone/>
            </a:pPr>
            <a:r>
              <a:rPr lang="en-IN" sz="2000" dirty="0" smtClean="0"/>
              <a:t>    {</a:t>
            </a:r>
          </a:p>
          <a:p>
            <a:pPr fontAlgn="base">
              <a:lnSpc>
                <a:spcPct val="100000"/>
              </a:lnSpc>
              <a:spcBef>
                <a:spcPts val="0"/>
              </a:spcBef>
              <a:buNone/>
            </a:pPr>
            <a:r>
              <a:rPr lang="en-IN" sz="2000" dirty="0" smtClean="0"/>
              <a:t>        f=f*</a:t>
            </a:r>
            <a:r>
              <a:rPr lang="en-IN" sz="2000" dirty="0" err="1" smtClean="0"/>
              <a:t>i</a:t>
            </a:r>
            <a:r>
              <a:rPr lang="en-IN" sz="2000" dirty="0" smtClean="0"/>
              <a:t>;</a:t>
            </a:r>
          </a:p>
          <a:p>
            <a:pPr fontAlgn="base">
              <a:lnSpc>
                <a:spcPct val="100000"/>
              </a:lnSpc>
              <a:spcBef>
                <a:spcPts val="0"/>
              </a:spcBef>
              <a:buNone/>
            </a:pPr>
            <a:r>
              <a:rPr lang="en-IN" sz="2000" dirty="0" smtClean="0"/>
              <a:t>        </a:t>
            </a:r>
            <a:r>
              <a:rPr lang="en-IN" sz="2000" dirty="0" err="1" smtClean="0"/>
              <a:t>i</a:t>
            </a:r>
            <a:r>
              <a:rPr lang="en-IN" sz="2000" dirty="0" smtClean="0"/>
              <a:t>++;</a:t>
            </a:r>
          </a:p>
          <a:p>
            <a:pPr fontAlgn="base">
              <a:lnSpc>
                <a:spcPct val="100000"/>
              </a:lnSpc>
              <a:spcBef>
                <a:spcPts val="0"/>
              </a:spcBef>
              <a:buNone/>
            </a:pPr>
            <a:r>
              <a:rPr lang="en-IN" sz="2000" dirty="0" smtClean="0"/>
              <a:t>    }</a:t>
            </a:r>
          </a:p>
          <a:p>
            <a:pPr fontAlgn="base">
              <a:lnSpc>
                <a:spcPct val="100000"/>
              </a:lnSpc>
              <a:spcBef>
                <a:spcPts val="0"/>
              </a:spcBef>
              <a:buNone/>
            </a:pPr>
            <a:r>
              <a:rPr lang="en-IN" sz="2000" dirty="0" smtClean="0"/>
              <a:t>    printf("The Factorial of %d is : %d",</a:t>
            </a:r>
            <a:r>
              <a:rPr lang="en-IN" sz="2000" dirty="0" err="1" smtClean="0"/>
              <a:t>n,f</a:t>
            </a:r>
            <a:r>
              <a:rPr lang="en-IN" sz="2000" dirty="0" smtClean="0"/>
              <a:t>);</a:t>
            </a:r>
          </a:p>
          <a:p>
            <a:pPr fontAlgn="base">
              <a:lnSpc>
                <a:spcPct val="100000"/>
              </a:lnSpc>
              <a:spcBef>
                <a:spcPts val="0"/>
              </a:spcBef>
              <a:buNone/>
            </a:pPr>
            <a:r>
              <a:rPr lang="en-IN" sz="2000" dirty="0" smtClean="0"/>
              <a:t>    getch();</a:t>
            </a:r>
          </a:p>
          <a:p>
            <a:pPr fontAlgn="base">
              <a:lnSpc>
                <a:spcPct val="100000"/>
              </a:lnSpc>
              <a:spcBef>
                <a:spcPts val="0"/>
              </a:spcBef>
              <a:buNone/>
            </a:pPr>
            <a:r>
              <a:rPr lang="en-IN" sz="2000" dirty="0" smtClean="0"/>
              <a:t>}</a:t>
            </a:r>
          </a:p>
          <a:p>
            <a:pPr fontAlgn="base">
              <a:lnSpc>
                <a:spcPct val="100000"/>
              </a:lnSpc>
              <a:spcBef>
                <a:spcPts val="0"/>
              </a:spcBef>
              <a:buNone/>
            </a:pPr>
            <a:endParaRPr lang="en-IN" sz="2000" dirty="0" smtClean="0">
              <a:latin typeface="Times New Roman" pitchFamily="18" charset="0"/>
              <a:cs typeface="Times New Roman" pitchFamily="18" charset="0"/>
            </a:endParaRPr>
          </a:p>
          <a:p>
            <a:pPr>
              <a:lnSpc>
                <a:spcPct val="100000"/>
              </a:lnSpc>
              <a:spcBef>
                <a:spcPts val="0"/>
              </a:spcBef>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248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04887" y="166687"/>
            <a:ext cx="9857203" cy="6148389"/>
          </a:xfrm>
          <a:prstGeom prst="rect">
            <a:avLst/>
          </a:prstGeom>
        </p:spPr>
      </p:pic>
    </p:spTree>
    <p:extLst>
      <p:ext uri="{BB962C8B-B14F-4D97-AF65-F5344CB8AC3E}">
        <p14:creationId xmlns:p14="http://schemas.microsoft.com/office/powerpoint/2010/main" xmlns="" val="6617757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013"/>
          </a:xfrm>
        </p:spPr>
        <p:txBody>
          <a:bodyPr>
            <a:noAutofit/>
          </a:bodyPr>
          <a:lstStyle/>
          <a:p>
            <a:r>
              <a:rPr lang="en-US" sz="2400" b="1" dirty="0" smtClean="0"/>
              <a:t>Write a c program to check whether a number is strong or not</a:t>
            </a:r>
            <a:endParaRPr lang="en-IN" sz="2400" dirty="0"/>
          </a:p>
        </p:txBody>
      </p:sp>
      <p:sp>
        <p:nvSpPr>
          <p:cNvPr id="3" name="Content Placeholder 2"/>
          <p:cNvSpPr>
            <a:spLocks noGrp="1"/>
          </p:cNvSpPr>
          <p:nvPr>
            <p:ph idx="1"/>
          </p:nvPr>
        </p:nvSpPr>
        <p:spPr>
          <a:xfrm>
            <a:off x="838200" y="1457325"/>
            <a:ext cx="10515600" cy="4719638"/>
          </a:xfrm>
        </p:spPr>
        <p:txBody>
          <a:bodyPr/>
          <a:lstStyle/>
          <a:p>
            <a:r>
              <a:rPr lang="en-US" b="1" dirty="0" smtClean="0"/>
              <a:t>Definition of strong number: </a:t>
            </a:r>
            <a:endParaRPr lang="en-IN" dirty="0" smtClean="0"/>
          </a:p>
          <a:p>
            <a:pPr>
              <a:buNone/>
            </a:pPr>
            <a:endParaRPr lang="en-IN" dirty="0" smtClean="0"/>
          </a:p>
          <a:p>
            <a:r>
              <a:rPr lang="en-US" dirty="0" smtClean="0"/>
              <a:t>A number is called strong number if sum of the factorial of its digit is equal to number itself. For example: 145 since </a:t>
            </a:r>
            <a:endParaRPr lang="en-IN" dirty="0" smtClean="0"/>
          </a:p>
          <a:p>
            <a:r>
              <a:rPr lang="en-US" dirty="0" smtClean="0"/>
              <a:t>1! + 4! + 5! = 1 + 24 + 120 = 145</a:t>
            </a:r>
            <a:endParaRPr lang="en-IN" dirty="0" smtClean="0"/>
          </a:p>
          <a:p>
            <a:endParaRPr lang="en-IN" dirty="0"/>
          </a:p>
        </p:txBody>
      </p:sp>
    </p:spTree>
    <p:extLst>
      <p:ext uri="{BB962C8B-B14F-4D97-AF65-F5344CB8AC3E}">
        <p14:creationId xmlns:p14="http://schemas.microsoft.com/office/powerpoint/2010/main" xmlns="" val="3015133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0113"/>
            <a:ext cx="3719513" cy="5276850"/>
          </a:xfrm>
        </p:spPr>
        <p:txBody>
          <a:bodyPr>
            <a:normAutofit fontScale="85000" lnSpcReduction="20000"/>
          </a:bodyPr>
          <a:lstStyle/>
          <a:p>
            <a:pPr>
              <a:lnSpc>
                <a:spcPct val="120000"/>
              </a:lnSpc>
              <a:spcBef>
                <a:spcPts val="0"/>
              </a:spcBef>
              <a:buNone/>
            </a:pPr>
            <a:r>
              <a:rPr lang="en-US" dirty="0" smtClean="0"/>
              <a:t>#include&lt;</a:t>
            </a:r>
            <a:r>
              <a:rPr lang="en-US" dirty="0" err="1" smtClean="0"/>
              <a:t>stdio.h</a:t>
            </a:r>
            <a:r>
              <a:rPr lang="en-US" dirty="0" smtClean="0"/>
              <a:t>&gt;</a:t>
            </a:r>
            <a:endParaRPr lang="en-IN" dirty="0" smtClean="0"/>
          </a:p>
          <a:p>
            <a:pPr>
              <a:lnSpc>
                <a:spcPct val="120000"/>
              </a:lnSpc>
              <a:spcBef>
                <a:spcPts val="0"/>
              </a:spcBef>
              <a:buNone/>
            </a:pPr>
            <a:r>
              <a:rPr lang="en-US" dirty="0" smtClean="0"/>
              <a:t>void main()</a:t>
            </a:r>
            <a:endParaRPr lang="en-IN" dirty="0" smtClean="0"/>
          </a:p>
          <a:p>
            <a:pPr>
              <a:lnSpc>
                <a:spcPct val="120000"/>
              </a:lnSpc>
              <a:spcBef>
                <a:spcPts val="0"/>
              </a:spcBef>
              <a:buNone/>
            </a:pPr>
            <a:r>
              <a:rPr lang="en-US" dirty="0" smtClean="0"/>
              <a:t>{</a:t>
            </a:r>
            <a:endParaRPr lang="en-IN" dirty="0" smtClean="0"/>
          </a:p>
          <a:p>
            <a:pPr>
              <a:lnSpc>
                <a:spcPct val="120000"/>
              </a:lnSpc>
              <a:spcBef>
                <a:spcPts val="0"/>
              </a:spcBef>
              <a:buNone/>
            </a:pPr>
            <a:r>
              <a:rPr lang="en-US" dirty="0" smtClean="0"/>
              <a:t>  </a:t>
            </a:r>
            <a:r>
              <a:rPr lang="en-US" dirty="0" err="1" smtClean="0"/>
              <a:t>int</a:t>
            </a:r>
            <a:r>
              <a:rPr lang="en-US" dirty="0" smtClean="0"/>
              <a:t> </a:t>
            </a:r>
            <a:r>
              <a:rPr lang="en-US" dirty="0" err="1" smtClean="0"/>
              <a:t>num,i,f,r,sum</a:t>
            </a:r>
            <a:r>
              <a:rPr lang="en-US" dirty="0" smtClean="0"/>
              <a:t>=0,temp;</a:t>
            </a:r>
            <a:endParaRPr lang="en-IN" dirty="0" smtClean="0"/>
          </a:p>
          <a:p>
            <a:pPr>
              <a:lnSpc>
                <a:spcPct val="120000"/>
              </a:lnSpc>
              <a:spcBef>
                <a:spcPts val="0"/>
              </a:spcBef>
              <a:buNone/>
            </a:pPr>
            <a:r>
              <a:rPr lang="en-US" dirty="0" smtClean="0"/>
              <a:t>   </a:t>
            </a:r>
            <a:r>
              <a:rPr lang="en-US" dirty="0" err="1" smtClean="0"/>
              <a:t>printf</a:t>
            </a:r>
            <a:r>
              <a:rPr lang="en-US" dirty="0" smtClean="0"/>
              <a:t>("Enter a number: ");</a:t>
            </a:r>
            <a:endParaRPr lang="en-IN" dirty="0" smtClean="0"/>
          </a:p>
          <a:p>
            <a:pPr>
              <a:lnSpc>
                <a:spcPct val="120000"/>
              </a:lnSpc>
              <a:spcBef>
                <a:spcPts val="0"/>
              </a:spcBef>
              <a:buNone/>
            </a:pPr>
            <a:r>
              <a:rPr lang="en-US" dirty="0" smtClean="0"/>
              <a:t>  </a:t>
            </a:r>
            <a:r>
              <a:rPr lang="en-US" dirty="0" err="1" smtClean="0"/>
              <a:t>scanf</a:t>
            </a:r>
            <a:r>
              <a:rPr lang="en-US" dirty="0" smtClean="0"/>
              <a:t>("%</a:t>
            </a:r>
            <a:r>
              <a:rPr lang="en-US" dirty="0" err="1" smtClean="0"/>
              <a:t>d",&amp;num</a:t>
            </a:r>
            <a:r>
              <a:rPr lang="en-US" dirty="0" smtClean="0"/>
              <a:t>);</a:t>
            </a:r>
            <a:endParaRPr lang="en-IN" dirty="0" smtClean="0"/>
          </a:p>
          <a:p>
            <a:pPr>
              <a:lnSpc>
                <a:spcPct val="120000"/>
              </a:lnSpc>
              <a:spcBef>
                <a:spcPts val="0"/>
              </a:spcBef>
              <a:buNone/>
            </a:pPr>
            <a:r>
              <a:rPr lang="en-US" dirty="0" smtClean="0"/>
              <a:t>    temp=num;</a:t>
            </a:r>
            <a:endParaRPr lang="en-IN" dirty="0" smtClean="0"/>
          </a:p>
          <a:p>
            <a:pPr>
              <a:lnSpc>
                <a:spcPct val="120000"/>
              </a:lnSpc>
              <a:spcBef>
                <a:spcPts val="0"/>
              </a:spcBef>
              <a:buNone/>
            </a:pPr>
            <a:r>
              <a:rPr lang="en-US" dirty="0" smtClean="0"/>
              <a:t>  while(num&gt;0)</a:t>
            </a:r>
            <a:endParaRPr lang="en-IN" dirty="0" smtClean="0"/>
          </a:p>
          <a:p>
            <a:pPr>
              <a:lnSpc>
                <a:spcPct val="120000"/>
              </a:lnSpc>
              <a:spcBef>
                <a:spcPts val="0"/>
              </a:spcBef>
              <a:buNone/>
            </a:pPr>
            <a:r>
              <a:rPr lang="en-US" dirty="0" smtClean="0"/>
              <a:t>{</a:t>
            </a:r>
            <a:endParaRPr lang="en-IN" dirty="0" smtClean="0"/>
          </a:p>
          <a:p>
            <a:pPr>
              <a:lnSpc>
                <a:spcPct val="120000"/>
              </a:lnSpc>
              <a:spcBef>
                <a:spcPts val="0"/>
              </a:spcBef>
              <a:buNone/>
            </a:pPr>
            <a:r>
              <a:rPr lang="en-US" dirty="0" smtClean="0"/>
              <a:t>      </a:t>
            </a:r>
            <a:r>
              <a:rPr lang="en-US" dirty="0" err="1" smtClean="0"/>
              <a:t>i</a:t>
            </a:r>
            <a:r>
              <a:rPr lang="en-US" dirty="0" smtClean="0"/>
              <a:t>=1;</a:t>
            </a:r>
            <a:endParaRPr lang="en-IN" dirty="0" smtClean="0"/>
          </a:p>
          <a:p>
            <a:pPr>
              <a:lnSpc>
                <a:spcPct val="120000"/>
              </a:lnSpc>
              <a:spcBef>
                <a:spcPts val="0"/>
              </a:spcBef>
              <a:buNone/>
            </a:pPr>
            <a:r>
              <a:rPr lang="en-US" dirty="0" smtClean="0"/>
              <a:t>      f=1;</a:t>
            </a:r>
            <a:endParaRPr lang="en-IN" dirty="0" smtClean="0"/>
          </a:p>
          <a:p>
            <a:pPr>
              <a:lnSpc>
                <a:spcPct val="120000"/>
              </a:lnSpc>
              <a:spcBef>
                <a:spcPts val="0"/>
              </a:spcBef>
              <a:buNone/>
            </a:pPr>
            <a:r>
              <a:rPr lang="en-US" dirty="0" smtClean="0"/>
              <a:t>      r=num%10;</a:t>
            </a:r>
            <a:endParaRPr lang="en-IN" dirty="0" smtClean="0"/>
          </a:p>
          <a:p>
            <a:pPr>
              <a:lnSpc>
                <a:spcPct val="120000"/>
              </a:lnSpc>
              <a:spcBef>
                <a:spcPts val="0"/>
              </a:spcBef>
              <a:buNone/>
            </a:pPr>
            <a:r>
              <a:rPr lang="en-US" dirty="0" smtClean="0"/>
              <a:t> </a:t>
            </a:r>
            <a:endParaRPr lang="en-IN" dirty="0" smtClean="0"/>
          </a:p>
          <a:p>
            <a:pPr>
              <a:lnSpc>
                <a:spcPct val="120000"/>
              </a:lnSpc>
              <a:spcBef>
                <a:spcPts val="0"/>
              </a:spcBef>
              <a:buNone/>
            </a:pPr>
            <a:endParaRPr lang="en-IN" dirty="0"/>
          </a:p>
        </p:txBody>
      </p:sp>
      <p:sp>
        <p:nvSpPr>
          <p:cNvPr id="5" name="Content Placeholder 2"/>
          <p:cNvSpPr txBox="1">
            <a:spLocks/>
          </p:cNvSpPr>
          <p:nvPr/>
        </p:nvSpPr>
        <p:spPr>
          <a:xfrm>
            <a:off x="5891213" y="909638"/>
            <a:ext cx="5653087" cy="5276850"/>
          </a:xfrm>
          <a:prstGeom prst="rect">
            <a:avLst/>
          </a:prstGeom>
        </p:spPr>
        <p:txBody>
          <a:bodyPr vert="horz" lIns="91440" tIns="45720" rIns="91440" bIns="45720" rtlCol="0">
            <a:normAutofit fontScale="92500" lnSpcReduction="20000"/>
          </a:bodyPr>
          <a:lstStyle/>
          <a:p>
            <a:pPr>
              <a:lnSpc>
                <a:spcPct val="110000"/>
              </a:lnSpc>
            </a:pPr>
            <a:r>
              <a:rPr lang="en-US" sz="2400" dirty="0" smtClean="0"/>
              <a:t>while(</a:t>
            </a:r>
            <a:r>
              <a:rPr lang="en-US" sz="2400" dirty="0" err="1" smtClean="0"/>
              <a:t>i</a:t>
            </a:r>
            <a:r>
              <a:rPr lang="en-US" sz="2400" dirty="0" smtClean="0"/>
              <a:t>&lt;=r)</a:t>
            </a:r>
          </a:p>
          <a:p>
            <a:pPr>
              <a:lnSpc>
                <a:spcPct val="110000"/>
              </a:lnSpc>
            </a:pPr>
            <a:r>
              <a:rPr lang="en-US" sz="2400" dirty="0" smtClean="0"/>
              <a:t>{</a:t>
            </a:r>
            <a:endParaRPr lang="en-IN" sz="2400" dirty="0" smtClean="0"/>
          </a:p>
          <a:p>
            <a:pPr>
              <a:lnSpc>
                <a:spcPct val="110000"/>
              </a:lnSpc>
            </a:pPr>
            <a:r>
              <a:rPr lang="en-US" sz="2400" dirty="0" smtClean="0"/>
              <a:t>         f=f*</a:t>
            </a:r>
            <a:r>
              <a:rPr lang="en-US" sz="2400" dirty="0" err="1" smtClean="0"/>
              <a:t>i</a:t>
            </a:r>
            <a:r>
              <a:rPr lang="en-US" sz="2400" dirty="0" smtClean="0"/>
              <a:t>;</a:t>
            </a:r>
            <a:endParaRPr lang="en-IN" sz="2400" dirty="0" smtClean="0"/>
          </a:p>
          <a:p>
            <a:pPr>
              <a:lnSpc>
                <a:spcPct val="110000"/>
              </a:lnSpc>
            </a:pPr>
            <a:r>
              <a:rPr lang="en-US" sz="2400" dirty="0" smtClean="0"/>
              <a:t>         </a:t>
            </a:r>
            <a:r>
              <a:rPr lang="en-US" sz="2400" dirty="0" err="1" smtClean="0"/>
              <a:t>i</a:t>
            </a:r>
            <a:r>
              <a:rPr lang="en-US" sz="2400" dirty="0" smtClean="0"/>
              <a:t>++;</a:t>
            </a:r>
            <a:endParaRPr lang="en-IN" sz="2400" dirty="0" smtClean="0"/>
          </a:p>
          <a:p>
            <a:pPr>
              <a:lnSpc>
                <a:spcPct val="110000"/>
              </a:lnSpc>
            </a:pPr>
            <a:r>
              <a:rPr lang="en-US" sz="2400" dirty="0" smtClean="0"/>
              <a:t>      }</a:t>
            </a:r>
            <a:endParaRPr lang="en-IN" sz="2400" dirty="0" smtClean="0"/>
          </a:p>
          <a:p>
            <a:pPr>
              <a:lnSpc>
                <a:spcPct val="110000"/>
              </a:lnSpc>
            </a:pPr>
            <a:r>
              <a:rPr lang="en-US" sz="2400" dirty="0" smtClean="0"/>
              <a:t>      sum=</a:t>
            </a:r>
            <a:r>
              <a:rPr lang="en-US" sz="2400" dirty="0" err="1" smtClean="0"/>
              <a:t>sum+f</a:t>
            </a:r>
            <a:r>
              <a:rPr lang="en-US" sz="2400" dirty="0" smtClean="0"/>
              <a:t>;</a:t>
            </a:r>
            <a:endParaRPr lang="en-IN" sz="2400" dirty="0" smtClean="0"/>
          </a:p>
          <a:p>
            <a:pPr>
              <a:lnSpc>
                <a:spcPct val="110000"/>
              </a:lnSpc>
            </a:pPr>
            <a:r>
              <a:rPr lang="en-US" sz="2400" dirty="0" smtClean="0"/>
              <a:t>      num=num/10;</a:t>
            </a:r>
            <a:endParaRPr lang="en-IN" sz="2400" dirty="0" smtClean="0"/>
          </a:p>
          <a:p>
            <a:pPr>
              <a:lnSpc>
                <a:spcPct val="110000"/>
              </a:lnSpc>
            </a:pPr>
            <a:r>
              <a:rPr lang="en-US" sz="2400" dirty="0" smtClean="0"/>
              <a:t>  }</a:t>
            </a:r>
            <a:endParaRPr lang="en-IN" sz="2400" dirty="0" smtClean="0"/>
          </a:p>
          <a:p>
            <a:pPr>
              <a:lnSpc>
                <a:spcPct val="110000"/>
              </a:lnSpc>
            </a:pPr>
            <a:r>
              <a:rPr lang="en-US" sz="2400" dirty="0" smtClean="0"/>
              <a:t>  if(sum==temp)</a:t>
            </a:r>
            <a:endParaRPr lang="en-IN" sz="2400" dirty="0" smtClean="0"/>
          </a:p>
          <a:p>
            <a:pPr>
              <a:lnSpc>
                <a:spcPct val="110000"/>
              </a:lnSpc>
            </a:pPr>
            <a:r>
              <a:rPr lang="en-US" sz="2400" dirty="0" smtClean="0"/>
              <a:t>      </a:t>
            </a:r>
            <a:r>
              <a:rPr lang="en-US" sz="2400" dirty="0" err="1" smtClean="0"/>
              <a:t>printf</a:t>
            </a:r>
            <a:r>
              <a:rPr lang="en-US" sz="2400" dirty="0" smtClean="0"/>
              <a:t>("%d is a strong </a:t>
            </a:r>
            <a:r>
              <a:rPr lang="en-US" sz="2400" dirty="0" err="1" smtClean="0"/>
              <a:t>number",temp</a:t>
            </a:r>
            <a:r>
              <a:rPr lang="en-US" sz="2400" dirty="0" smtClean="0"/>
              <a:t>);</a:t>
            </a:r>
            <a:endParaRPr lang="en-IN" sz="2400" dirty="0" smtClean="0"/>
          </a:p>
          <a:p>
            <a:pPr>
              <a:lnSpc>
                <a:spcPct val="110000"/>
              </a:lnSpc>
            </a:pPr>
            <a:r>
              <a:rPr lang="en-US" sz="2400" dirty="0" smtClean="0"/>
              <a:t>  else</a:t>
            </a:r>
            <a:endParaRPr lang="en-IN" sz="2400" dirty="0" smtClean="0"/>
          </a:p>
          <a:p>
            <a:pPr>
              <a:lnSpc>
                <a:spcPct val="110000"/>
              </a:lnSpc>
            </a:pPr>
            <a:r>
              <a:rPr lang="en-US" sz="2400" dirty="0" smtClean="0"/>
              <a:t>      </a:t>
            </a:r>
            <a:r>
              <a:rPr lang="en-US" sz="2400" dirty="0" err="1" smtClean="0"/>
              <a:t>printf</a:t>
            </a:r>
            <a:r>
              <a:rPr lang="en-US" sz="2400" dirty="0" smtClean="0"/>
              <a:t>("%d is not a strong </a:t>
            </a:r>
            <a:r>
              <a:rPr lang="en-US" sz="2400" dirty="0" err="1" smtClean="0"/>
              <a:t>number",temp</a:t>
            </a:r>
            <a:r>
              <a:rPr lang="en-US" sz="2400" dirty="0" smtClean="0"/>
              <a:t>);</a:t>
            </a:r>
            <a:endParaRPr lang="en-IN" sz="2400" dirty="0" smtClean="0"/>
          </a:p>
          <a:p>
            <a:pPr>
              <a:lnSpc>
                <a:spcPct val="110000"/>
              </a:lnSpc>
            </a:pPr>
            <a:r>
              <a:rPr lang="en-US" sz="2400" dirty="0" smtClean="0"/>
              <a:t> </a:t>
            </a:r>
            <a:endParaRPr lang="en-IN" sz="2400" dirty="0" smtClean="0"/>
          </a:p>
          <a:p>
            <a:pPr>
              <a:lnSpc>
                <a:spcPct val="110000"/>
              </a:lnSpc>
            </a:pPr>
            <a:r>
              <a:rPr lang="en-US" sz="2400" dirty="0" smtClean="0"/>
              <a:t>  </a:t>
            </a:r>
            <a:r>
              <a:rPr lang="en-US" sz="2400" dirty="0" err="1" smtClean="0"/>
              <a:t>getch</a:t>
            </a:r>
            <a:r>
              <a:rPr lang="en-US" sz="2400" dirty="0" smtClean="0"/>
              <a:t>();</a:t>
            </a:r>
            <a:endParaRPr lang="en-IN" sz="2400" dirty="0" smtClean="0"/>
          </a:p>
          <a:p>
            <a:pPr>
              <a:lnSpc>
                <a:spcPct val="110000"/>
              </a:lnSpc>
            </a:pPr>
            <a:r>
              <a:rPr lang="en-US" sz="2400" dirty="0" smtClean="0"/>
              <a:t>}</a:t>
            </a:r>
            <a:endParaRPr lang="en-IN" sz="2400" dirty="0" smtClean="0"/>
          </a:p>
          <a:p>
            <a:pPr marL="228600" marR="0" lvl="0" indent="-228600" algn="l" defTabSz="914400" rtl="0" eaLnBrk="1" fontAlgn="auto" latinLnBrk="0" hangingPunct="1">
              <a:lnSpc>
                <a:spcPct val="110000"/>
              </a:lnSpc>
              <a:buClrTx/>
              <a:buSzTx/>
              <a:buFont typeface="Arial" panose="020B0604020202020204"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10000"/>
              </a:lnSpc>
              <a:buClrTx/>
              <a:buSzTx/>
              <a:buFont typeface="Arial" panose="020B0604020202020204" pitchFamily="34" charset="0"/>
              <a:buNone/>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828675" y="328612"/>
            <a:ext cx="3200400" cy="461665"/>
          </a:xfrm>
          <a:prstGeom prst="rect">
            <a:avLst/>
          </a:prstGeom>
          <a:noFill/>
        </p:spPr>
        <p:txBody>
          <a:bodyPr wrap="square" rtlCol="0">
            <a:spAutoFit/>
          </a:bodyPr>
          <a:lstStyle/>
          <a:p>
            <a:r>
              <a:rPr lang="en-US" sz="2400" b="1" dirty="0" smtClean="0">
                <a:solidFill>
                  <a:srgbClr val="FF0000"/>
                </a:solidFill>
              </a:rPr>
              <a:t>Program</a:t>
            </a:r>
            <a:endParaRPr lang="en-IN" sz="2400" b="1" dirty="0">
              <a:solidFill>
                <a:srgbClr val="FF0000"/>
              </a:solidFill>
            </a:endParaRPr>
          </a:p>
        </p:txBody>
      </p:sp>
    </p:spTree>
    <p:extLst>
      <p:ext uri="{BB962C8B-B14F-4D97-AF65-F5344CB8AC3E}">
        <p14:creationId xmlns:p14="http://schemas.microsoft.com/office/powerpoint/2010/main" xmlns="" val="242045148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a:bodyPr>
          <a:lstStyle/>
          <a:p>
            <a:r>
              <a:rPr lang="en-US" sz="2800" b="1" dirty="0" err="1" smtClean="0">
                <a:latin typeface="Times New Roman" pitchFamily="18" charset="0"/>
                <a:cs typeface="Times New Roman" pitchFamily="18" charset="0"/>
              </a:rPr>
              <a:t>Amstrong</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57313"/>
            <a:ext cx="10515600" cy="1743075"/>
          </a:xfrm>
        </p:spPr>
        <p:txBody>
          <a:bodyPr>
            <a:normAutofit/>
          </a:bodyPr>
          <a:lstStyle/>
          <a:p>
            <a:pPr>
              <a:lnSpc>
                <a:spcPct val="150000"/>
              </a:lnSpc>
              <a:spcBef>
                <a:spcPts val="0"/>
              </a:spcBef>
            </a:pPr>
            <a:r>
              <a:rPr lang="en-IN" sz="2000" dirty="0" smtClean="0">
                <a:latin typeface="Times New Roman" pitchFamily="18" charset="0"/>
                <a:cs typeface="Times New Roman" pitchFamily="18" charset="0"/>
              </a:rPr>
              <a:t>A number is an Armstrong number when the </a:t>
            </a:r>
            <a:r>
              <a:rPr lang="en-IN" sz="2000" b="1" dirty="0" smtClean="0">
                <a:latin typeface="Times New Roman" pitchFamily="18" charset="0"/>
                <a:cs typeface="Times New Roman" pitchFamily="18" charset="0"/>
              </a:rPr>
              <a:t>sum of nth power of each digit is equal to the number itself</a:t>
            </a:r>
            <a:r>
              <a:rPr lang="en-IN" sz="2000" dirty="0" smtClean="0">
                <a:latin typeface="Times New Roman" pitchFamily="18" charset="0"/>
                <a:cs typeface="Times New Roman" pitchFamily="18" charset="0"/>
              </a:rPr>
              <a:t>. Here n is the number of digits in the given number. </a:t>
            </a:r>
          </a:p>
          <a:p>
            <a:pPr>
              <a:lnSpc>
                <a:spcPct val="150000"/>
              </a:lnSpc>
              <a:spcBef>
                <a:spcPts val="0"/>
              </a:spcBef>
              <a:buNone/>
            </a:pPr>
            <a:r>
              <a:rPr lang="en-IN" sz="2000" dirty="0" smtClean="0">
                <a:latin typeface="Times New Roman" pitchFamily="18" charset="0"/>
                <a:cs typeface="Times New Roman" pitchFamily="18" charset="0"/>
              </a:rPr>
              <a:t>For example</a:t>
            </a:r>
            <a:endParaRPr lang="en-IN" sz="2000" dirty="0">
              <a:latin typeface="Times New Roman" pitchFamily="18" charset="0"/>
              <a:cs typeface="Times New Roman" pitchFamily="18" charset="0"/>
            </a:endParaRPr>
          </a:p>
        </p:txBody>
      </p:sp>
      <p:pic>
        <p:nvPicPr>
          <p:cNvPr id="124935" name="Picture 7"/>
          <p:cNvPicPr>
            <a:picLocks noChangeAspect="1" noChangeArrowheads="1"/>
          </p:cNvPicPr>
          <p:nvPr/>
        </p:nvPicPr>
        <p:blipFill>
          <a:blip r:embed="rId2" cstate="print"/>
          <a:srcRect/>
          <a:stretch>
            <a:fillRect/>
          </a:stretch>
        </p:blipFill>
        <p:spPr bwMode="auto">
          <a:xfrm>
            <a:off x="1276349" y="3267075"/>
            <a:ext cx="3681413" cy="2196473"/>
          </a:xfrm>
          <a:prstGeom prst="rect">
            <a:avLst/>
          </a:prstGeom>
          <a:noFill/>
          <a:ln w="9525">
            <a:noFill/>
            <a:miter lim="800000"/>
            <a:headEnd/>
            <a:tailEnd/>
          </a:ln>
        </p:spPr>
      </p:pic>
      <p:pic>
        <p:nvPicPr>
          <p:cNvPr id="124936" name="Picture 8"/>
          <p:cNvPicPr>
            <a:picLocks noChangeAspect="1" noChangeArrowheads="1"/>
          </p:cNvPicPr>
          <p:nvPr/>
        </p:nvPicPr>
        <p:blipFill>
          <a:blip r:embed="rId3" cstate="print"/>
          <a:srcRect/>
          <a:stretch>
            <a:fillRect/>
          </a:stretch>
        </p:blipFill>
        <p:spPr bwMode="auto">
          <a:xfrm>
            <a:off x="6829425" y="3186112"/>
            <a:ext cx="3257550" cy="2443163"/>
          </a:xfrm>
          <a:prstGeom prst="rect">
            <a:avLst/>
          </a:prstGeom>
          <a:noFill/>
          <a:ln w="9525">
            <a:noFill/>
            <a:miter lim="800000"/>
            <a:headEnd/>
            <a:tailEnd/>
          </a:ln>
        </p:spPr>
      </p:pic>
      <p:sp>
        <p:nvSpPr>
          <p:cNvPr id="9" name="TextBox 8"/>
          <p:cNvSpPr txBox="1"/>
          <p:nvPr/>
        </p:nvSpPr>
        <p:spPr>
          <a:xfrm>
            <a:off x="1285875" y="5686425"/>
            <a:ext cx="3300413" cy="369332"/>
          </a:xfrm>
          <a:prstGeom prst="rect">
            <a:avLst/>
          </a:prstGeom>
          <a:noFill/>
        </p:spPr>
        <p:txBody>
          <a:bodyPr wrap="square" rtlCol="0">
            <a:spAutoFit/>
          </a:bodyPr>
          <a:lstStyle/>
          <a:p>
            <a:r>
              <a:rPr lang="en-US" b="1" dirty="0" err="1" smtClean="0">
                <a:solidFill>
                  <a:srgbClr val="FF0000"/>
                </a:solidFill>
              </a:rPr>
              <a:t>Amstrong</a:t>
            </a:r>
            <a:r>
              <a:rPr lang="en-US" b="1" dirty="0" smtClean="0">
                <a:solidFill>
                  <a:srgbClr val="FF0000"/>
                </a:solidFill>
              </a:rPr>
              <a:t> Number</a:t>
            </a:r>
            <a:endParaRPr lang="en-IN" b="1" dirty="0">
              <a:solidFill>
                <a:srgbClr val="FF0000"/>
              </a:solidFill>
            </a:endParaRPr>
          </a:p>
        </p:txBody>
      </p:sp>
      <p:sp>
        <p:nvSpPr>
          <p:cNvPr id="10" name="TextBox 9"/>
          <p:cNvSpPr txBox="1"/>
          <p:nvPr/>
        </p:nvSpPr>
        <p:spPr>
          <a:xfrm>
            <a:off x="6938985" y="5638795"/>
            <a:ext cx="3300413" cy="369332"/>
          </a:xfrm>
          <a:prstGeom prst="rect">
            <a:avLst/>
          </a:prstGeom>
          <a:noFill/>
        </p:spPr>
        <p:txBody>
          <a:bodyPr wrap="square" rtlCol="0">
            <a:spAutoFit/>
          </a:bodyPr>
          <a:lstStyle/>
          <a:p>
            <a:r>
              <a:rPr lang="en-US" b="1" dirty="0" smtClean="0">
                <a:solidFill>
                  <a:srgbClr val="FF0000"/>
                </a:solidFill>
              </a:rPr>
              <a:t>Not </a:t>
            </a:r>
            <a:r>
              <a:rPr lang="en-US" b="1" dirty="0" err="1" smtClean="0">
                <a:solidFill>
                  <a:srgbClr val="FF0000"/>
                </a:solidFill>
              </a:rPr>
              <a:t>Amstrong</a:t>
            </a:r>
            <a:r>
              <a:rPr lang="en-US" b="1" dirty="0" smtClean="0">
                <a:solidFill>
                  <a:srgbClr val="FF0000"/>
                </a:solidFill>
              </a:rPr>
              <a:t> Number</a:t>
            </a:r>
            <a:endParaRPr lang="en-IN" b="1" dirty="0">
              <a:solidFill>
                <a:srgbClr val="FF0000"/>
              </a:solidFill>
            </a:endParaRPr>
          </a:p>
        </p:txBody>
      </p:sp>
    </p:spTree>
    <p:extLst>
      <p:ext uri="{BB962C8B-B14F-4D97-AF65-F5344CB8AC3E}">
        <p14:creationId xmlns:p14="http://schemas.microsoft.com/office/powerpoint/2010/main" xmlns="" val="30024431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57163"/>
            <a:ext cx="4105275" cy="6019800"/>
          </a:xfrm>
        </p:spPr>
        <p:txBody>
          <a:bodyPr>
            <a:noAutofit/>
          </a:bodyPr>
          <a:lstStyle/>
          <a:p>
            <a:pPr marL="0" indent="0">
              <a:buNone/>
            </a:pPr>
            <a:r>
              <a:rPr lang="en-IN" sz="2400" dirty="0"/>
              <a:t>//</a:t>
            </a:r>
            <a:r>
              <a:rPr lang="en-IN" sz="2400" dirty="0" err="1"/>
              <a:t>amstrong</a:t>
            </a:r>
            <a:r>
              <a:rPr lang="en-IN" sz="2400" dirty="0"/>
              <a:t> number</a:t>
            </a:r>
          </a:p>
          <a:p>
            <a:pPr marL="0" indent="0">
              <a:buNone/>
            </a:pPr>
            <a:r>
              <a:rPr lang="en-IN" sz="2400" dirty="0"/>
              <a:t>#include&lt;</a:t>
            </a:r>
            <a:r>
              <a:rPr lang="en-IN" sz="2400" dirty="0" err="1"/>
              <a:t>stdio.h</a:t>
            </a:r>
            <a:r>
              <a:rPr lang="en-IN" sz="2400" dirty="0"/>
              <a:t>&gt;</a:t>
            </a:r>
          </a:p>
          <a:p>
            <a:pPr marL="0" indent="0">
              <a:buNone/>
            </a:pPr>
            <a:r>
              <a:rPr lang="en-IN" sz="2400" dirty="0"/>
              <a:t>#include&lt;</a:t>
            </a:r>
            <a:r>
              <a:rPr lang="en-IN" sz="2400" dirty="0" err="1"/>
              <a:t>conio.h</a:t>
            </a:r>
            <a:r>
              <a:rPr lang="en-IN" sz="2400" dirty="0"/>
              <a:t>&gt;</a:t>
            </a:r>
          </a:p>
          <a:p>
            <a:pPr marL="0" indent="0">
              <a:buNone/>
            </a:pPr>
            <a:r>
              <a:rPr lang="en-IN" sz="2400" dirty="0"/>
              <a:t>#include&lt;</a:t>
            </a:r>
            <a:r>
              <a:rPr lang="en-IN" sz="2400" dirty="0" err="1"/>
              <a:t>math.h</a:t>
            </a:r>
            <a:r>
              <a:rPr lang="en-IN" sz="2400" dirty="0"/>
              <a:t>&gt;</a:t>
            </a:r>
          </a:p>
          <a:p>
            <a:pPr marL="0" indent="0">
              <a:buNone/>
            </a:pPr>
            <a:r>
              <a:rPr lang="en-IN" sz="2400" dirty="0"/>
              <a:t>void main()</a:t>
            </a:r>
          </a:p>
          <a:p>
            <a:pPr marL="0" indent="0">
              <a:buNone/>
            </a:pPr>
            <a:r>
              <a:rPr lang="en-IN" sz="2400" dirty="0"/>
              <a:t>{</a:t>
            </a:r>
          </a:p>
          <a:p>
            <a:pPr marL="0" indent="0">
              <a:buNone/>
            </a:pPr>
            <a:r>
              <a:rPr lang="en-IN" sz="2400" dirty="0"/>
              <a:t> </a:t>
            </a:r>
            <a:r>
              <a:rPr lang="en-IN" sz="2400" dirty="0" err="1"/>
              <a:t>clrscr</a:t>
            </a:r>
            <a:r>
              <a:rPr lang="en-IN" sz="2400" dirty="0"/>
              <a:t>();</a:t>
            </a:r>
          </a:p>
          <a:p>
            <a:pPr marL="0" indent="0">
              <a:buNone/>
            </a:pPr>
            <a:r>
              <a:rPr lang="en-IN" sz="2400" dirty="0"/>
              <a:t> int n,t,n1,count=0,r,sum=0;</a:t>
            </a:r>
          </a:p>
          <a:p>
            <a:pPr marL="0" indent="0">
              <a:buNone/>
            </a:pPr>
            <a:r>
              <a:rPr lang="en-IN" sz="2400" dirty="0"/>
              <a:t> </a:t>
            </a:r>
            <a:r>
              <a:rPr lang="en-IN" sz="2400" dirty="0" err="1"/>
              <a:t>clrscr</a:t>
            </a:r>
            <a:r>
              <a:rPr lang="en-IN" sz="2400" dirty="0"/>
              <a:t>();</a:t>
            </a:r>
          </a:p>
          <a:p>
            <a:pPr marL="0" indent="0">
              <a:buNone/>
            </a:pPr>
            <a:r>
              <a:rPr lang="en-IN" sz="2400" dirty="0"/>
              <a:t> printf("enter n value");</a:t>
            </a:r>
          </a:p>
          <a:p>
            <a:pPr marL="0" indent="0">
              <a:buNone/>
            </a:pPr>
            <a:r>
              <a:rPr lang="en-IN" sz="2400" dirty="0"/>
              <a:t> </a:t>
            </a:r>
            <a:r>
              <a:rPr lang="en-IN" sz="2400" dirty="0" err="1"/>
              <a:t>scanf</a:t>
            </a:r>
            <a:r>
              <a:rPr lang="en-IN" sz="2400" dirty="0"/>
              <a:t>("%</a:t>
            </a:r>
            <a:r>
              <a:rPr lang="en-IN" sz="2400" dirty="0" err="1"/>
              <a:t>d",&amp;n</a:t>
            </a:r>
            <a:r>
              <a:rPr lang="en-IN" sz="2400" dirty="0"/>
              <a:t>);</a:t>
            </a:r>
          </a:p>
          <a:p>
            <a:pPr marL="0" indent="0">
              <a:buNone/>
            </a:pPr>
            <a:r>
              <a:rPr lang="en-IN" sz="2400" dirty="0"/>
              <a:t> n1=n;</a:t>
            </a:r>
          </a:p>
          <a:p>
            <a:pPr marL="0" indent="0">
              <a:buNone/>
            </a:pPr>
            <a:r>
              <a:rPr lang="en-IN" sz="2400" dirty="0"/>
              <a:t> t=n;</a:t>
            </a:r>
          </a:p>
          <a:p>
            <a:pPr marL="0" indent="0">
              <a:buNone/>
            </a:pPr>
            <a:r>
              <a:rPr lang="en-IN" sz="2400" dirty="0"/>
              <a:t> </a:t>
            </a:r>
          </a:p>
        </p:txBody>
      </p:sp>
      <p:sp>
        <p:nvSpPr>
          <p:cNvPr id="4" name="Rectangle 3"/>
          <p:cNvSpPr/>
          <p:nvPr/>
        </p:nvSpPr>
        <p:spPr>
          <a:xfrm>
            <a:off x="5757863" y="323881"/>
            <a:ext cx="6686550" cy="6494085"/>
          </a:xfrm>
          <a:prstGeom prst="rect">
            <a:avLst/>
          </a:prstGeom>
        </p:spPr>
        <p:txBody>
          <a:bodyPr wrap="square">
            <a:spAutoFit/>
          </a:bodyPr>
          <a:lstStyle/>
          <a:p>
            <a:r>
              <a:rPr lang="en-IN" sz="2000" dirty="0"/>
              <a:t> while(n&gt;0)</a:t>
            </a:r>
          </a:p>
          <a:p>
            <a:r>
              <a:rPr lang="en-IN" sz="2000" dirty="0"/>
              <a:t> {</a:t>
            </a:r>
          </a:p>
          <a:p>
            <a:r>
              <a:rPr lang="en-IN" sz="2000" dirty="0"/>
              <a:t>  count=count+1;</a:t>
            </a:r>
          </a:p>
          <a:p>
            <a:r>
              <a:rPr lang="en-IN" sz="2000" dirty="0"/>
              <a:t>  n=n/10; </a:t>
            </a:r>
          </a:p>
          <a:p>
            <a:r>
              <a:rPr lang="en-IN" sz="2000" dirty="0"/>
              <a:t> } </a:t>
            </a:r>
          </a:p>
          <a:p>
            <a:r>
              <a:rPr lang="en-IN" sz="2000" dirty="0" smtClean="0"/>
              <a:t>while(n1&gt;0</a:t>
            </a:r>
            <a:r>
              <a:rPr lang="en-IN" sz="2000" dirty="0"/>
              <a:t>)</a:t>
            </a:r>
          </a:p>
          <a:p>
            <a:r>
              <a:rPr lang="en-IN" sz="2000" dirty="0"/>
              <a:t> {</a:t>
            </a:r>
          </a:p>
          <a:p>
            <a:r>
              <a:rPr lang="en-IN" sz="2000" dirty="0"/>
              <a:t>   r=n1%10;</a:t>
            </a:r>
          </a:p>
          <a:p>
            <a:r>
              <a:rPr lang="en-IN" sz="2000" dirty="0"/>
              <a:t>   sum=</a:t>
            </a:r>
            <a:r>
              <a:rPr lang="en-IN" sz="2000" dirty="0" err="1"/>
              <a:t>sum+pow</a:t>
            </a:r>
            <a:r>
              <a:rPr lang="en-IN" sz="2000" dirty="0"/>
              <a:t>(</a:t>
            </a:r>
            <a:r>
              <a:rPr lang="en-IN" sz="2000" dirty="0" err="1"/>
              <a:t>r,count</a:t>
            </a:r>
            <a:r>
              <a:rPr lang="en-IN" sz="2000" dirty="0"/>
              <a:t>);</a:t>
            </a:r>
          </a:p>
          <a:p>
            <a:r>
              <a:rPr lang="en-IN" sz="2000" dirty="0"/>
              <a:t>   n1=n1/10;</a:t>
            </a:r>
          </a:p>
          <a:p>
            <a:r>
              <a:rPr lang="en-IN" sz="2000" dirty="0"/>
              <a:t> }</a:t>
            </a:r>
          </a:p>
          <a:p>
            <a:r>
              <a:rPr lang="en-IN" sz="2000" dirty="0"/>
              <a:t>  if(sum==t)</a:t>
            </a:r>
          </a:p>
          <a:p>
            <a:r>
              <a:rPr lang="en-IN" sz="2000" dirty="0"/>
              <a:t>   {</a:t>
            </a:r>
          </a:p>
          <a:p>
            <a:r>
              <a:rPr lang="en-IN" sz="2000" dirty="0"/>
              <a:t>      printf("\n </a:t>
            </a:r>
            <a:r>
              <a:rPr lang="en-IN" sz="2000" dirty="0" err="1"/>
              <a:t>amstrong</a:t>
            </a:r>
            <a:r>
              <a:rPr lang="en-IN" sz="2000" dirty="0"/>
              <a:t>");</a:t>
            </a:r>
          </a:p>
          <a:p>
            <a:r>
              <a:rPr lang="en-IN" sz="2000" dirty="0"/>
              <a:t>   }</a:t>
            </a:r>
          </a:p>
          <a:p>
            <a:r>
              <a:rPr lang="en-IN" sz="2000" dirty="0"/>
              <a:t>  else</a:t>
            </a:r>
          </a:p>
          <a:p>
            <a:r>
              <a:rPr lang="en-IN" sz="2000" dirty="0"/>
              <a:t>  {</a:t>
            </a:r>
          </a:p>
          <a:p>
            <a:r>
              <a:rPr lang="en-IN" sz="2000" dirty="0"/>
              <a:t>     printf("not </a:t>
            </a:r>
            <a:r>
              <a:rPr lang="en-IN" sz="2000" dirty="0" err="1"/>
              <a:t>amstrong</a:t>
            </a:r>
            <a:r>
              <a:rPr lang="en-IN" sz="2000" dirty="0"/>
              <a:t>");</a:t>
            </a:r>
          </a:p>
          <a:p>
            <a:r>
              <a:rPr lang="en-IN" sz="2000" dirty="0"/>
              <a:t>  }</a:t>
            </a:r>
          </a:p>
          <a:p>
            <a:r>
              <a:rPr lang="en-IN" sz="2000" dirty="0"/>
              <a:t>  getch();</a:t>
            </a:r>
          </a:p>
          <a:p>
            <a:r>
              <a:rPr lang="en-IN" sz="2000" dirty="0"/>
              <a:t>}</a:t>
            </a:r>
          </a:p>
        </p:txBody>
      </p:sp>
    </p:spTree>
    <p:extLst>
      <p:ext uri="{BB962C8B-B14F-4D97-AF65-F5344CB8AC3E}">
        <p14:creationId xmlns:p14="http://schemas.microsoft.com/office/powerpoint/2010/main" xmlns="" val="989447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178"/>
            <a:ext cx="9748838" cy="463549"/>
          </a:xfrm>
        </p:spPr>
        <p:txBody>
          <a:bodyPr>
            <a:noAutofit/>
          </a:bodyPr>
          <a:lstStyle/>
          <a:p>
            <a:r>
              <a:rPr lang="en-IN" sz="3200" b="1" dirty="0" smtClean="0"/>
              <a:t>C Program to find a Prime Number</a:t>
            </a:r>
            <a:endParaRPr lang="en-IN" sz="3200" b="1" dirty="0"/>
          </a:p>
        </p:txBody>
      </p:sp>
      <p:sp>
        <p:nvSpPr>
          <p:cNvPr id="3" name="Content Placeholder 2"/>
          <p:cNvSpPr>
            <a:spLocks noGrp="1"/>
          </p:cNvSpPr>
          <p:nvPr>
            <p:ph idx="1"/>
          </p:nvPr>
        </p:nvSpPr>
        <p:spPr>
          <a:xfrm>
            <a:off x="838200" y="828675"/>
            <a:ext cx="5233988" cy="5119688"/>
          </a:xfrm>
        </p:spPr>
        <p:txBody>
          <a:bodyPr>
            <a:noAutofit/>
          </a:bodyPr>
          <a:lstStyle/>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#include &lt;stdio.h&gt;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void main()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int n,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c = 0;</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printf("Enter any number n:");</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&amp;n);</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for </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1;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&lt;= n;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if (n %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0) </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072188" y="1230571"/>
            <a:ext cx="5700713" cy="4154984"/>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if (c == 2)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printf("n is a Prime number");</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else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printf("n is not a Prime number");</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getch();    </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0857477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6" y="36513"/>
            <a:ext cx="10515600" cy="777875"/>
          </a:xfrm>
        </p:spPr>
        <p:txBody>
          <a:bodyPr>
            <a:normAutofit/>
          </a:bodyPr>
          <a:lstStyle/>
          <a:p>
            <a:r>
              <a:rPr lang="en-IN" sz="2400" b="1" dirty="0" smtClean="0">
                <a:latin typeface="Times New Roman" panose="02020603050405020304" pitchFamily="18" charset="0"/>
                <a:cs typeface="Times New Roman" panose="02020603050405020304" pitchFamily="18" charset="0"/>
              </a:rPr>
              <a:t>Write a C Program to Find Maximum and Minimum Element in an Array</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776" y="954086"/>
            <a:ext cx="3919537" cy="4989513"/>
          </a:xfrm>
        </p:spPr>
        <p:txBody>
          <a:bodyPr>
            <a:noAutofit/>
          </a:bodyPr>
          <a:lstStyle/>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#include &lt;stdio.h</a:t>
            </a:r>
            <a:r>
              <a:rPr lang="en-IN" sz="1800" dirty="0" smtClean="0">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#define MAX_SIZE 100   // Maximum array </a:t>
            </a:r>
            <a:r>
              <a:rPr lang="en-IN" sz="1800" dirty="0" smtClean="0">
                <a:latin typeface="Times New Roman" panose="02020603050405020304" pitchFamily="18" charset="0"/>
                <a:cs typeface="Times New Roman" panose="02020603050405020304" pitchFamily="18" charset="0"/>
              </a:rPr>
              <a:t>size</a:t>
            </a: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smtClean="0">
                <a:latin typeface="Times New Roman" panose="02020603050405020304" pitchFamily="18" charset="0"/>
                <a:cs typeface="Times New Roman" panose="02020603050405020304" pitchFamily="18" charset="0"/>
              </a:rPr>
              <a:t>void </a:t>
            </a:r>
            <a:r>
              <a:rPr lang="en-IN" sz="1800" dirty="0">
                <a:latin typeface="Times New Roman" panose="02020603050405020304" pitchFamily="18" charset="0"/>
                <a:cs typeface="Times New Roman" panose="02020603050405020304" pitchFamily="18" charset="0"/>
              </a:rPr>
              <a:t>main()</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[MAX_SIZE];</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max, min, size;</a:t>
            </a:r>
          </a:p>
          <a:p>
            <a:pPr marL="0" indent="0">
              <a:lnSpc>
                <a:spcPct val="120000"/>
              </a:lnSpc>
              <a:spcBef>
                <a:spcPts val="0"/>
              </a:spcBef>
              <a:buNone/>
            </a:pPr>
            <a:r>
              <a:rPr lang="en-IN" sz="1800" dirty="0" smtClean="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 Input size of the array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printf("Enter size of the array: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scanf</a:t>
            </a:r>
            <a:r>
              <a:rPr lang="en-IN" sz="1800" dirty="0">
                <a:latin typeface="Times New Roman" panose="02020603050405020304" pitchFamily="18" charset="0"/>
                <a:cs typeface="Times New Roman" panose="02020603050405020304" pitchFamily="18" charset="0"/>
              </a:rPr>
              <a:t>("%d", &amp;size);</a:t>
            </a:r>
          </a:p>
          <a:p>
            <a:pPr marL="0" indent="0">
              <a:lnSpc>
                <a:spcPct val="120000"/>
              </a:lnSpc>
              <a:spcBef>
                <a:spcPts val="0"/>
              </a:spcBef>
              <a:buNone/>
            </a:pPr>
            <a:r>
              <a:rPr lang="en-IN" sz="1800" dirty="0" smtClean="0">
                <a:solidFill>
                  <a:srgbClr val="FF0000"/>
                </a:solidFill>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 Input array elements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printf("Enter elements in the array: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for(</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=0;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&lt;size;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scanf</a:t>
            </a:r>
            <a:r>
              <a:rPr lang="en-IN" sz="1800" dirty="0">
                <a:latin typeface="Times New Roman" panose="02020603050405020304" pitchFamily="18" charset="0"/>
                <a:cs typeface="Times New Roman" panose="02020603050405020304" pitchFamily="18" charset="0"/>
              </a:rPr>
              <a:t>("%d", &amp;</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6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72113" y="785813"/>
            <a:ext cx="6096000" cy="5909310"/>
          </a:xfrm>
          <a:prstGeom prst="rect">
            <a:avLst/>
          </a:prstGeom>
        </p:spPr>
        <p:txBody>
          <a:bodyPr>
            <a:spAutoFit/>
          </a:bodyPr>
          <a:lstStyle/>
          <a:p>
            <a:r>
              <a:rPr lang="en-IN" dirty="0"/>
              <a:t>/* Assume first element as maximum and minimum */</a:t>
            </a:r>
          </a:p>
          <a:p>
            <a:r>
              <a:rPr lang="en-IN" dirty="0"/>
              <a:t>    max = </a:t>
            </a:r>
            <a:r>
              <a:rPr lang="en-IN" dirty="0" err="1"/>
              <a:t>arr</a:t>
            </a:r>
            <a:r>
              <a:rPr lang="en-IN" dirty="0"/>
              <a:t>[0];</a:t>
            </a:r>
          </a:p>
          <a:p>
            <a:r>
              <a:rPr lang="en-IN" dirty="0"/>
              <a:t>    min = </a:t>
            </a:r>
            <a:r>
              <a:rPr lang="en-IN" dirty="0" err="1"/>
              <a:t>arr</a:t>
            </a:r>
            <a:r>
              <a:rPr lang="en-IN" dirty="0"/>
              <a:t>[0];</a:t>
            </a:r>
          </a:p>
          <a:p>
            <a:r>
              <a:rPr lang="en-IN" dirty="0" smtClean="0"/>
              <a:t>    for(</a:t>
            </a:r>
            <a:r>
              <a:rPr lang="en-IN" dirty="0" err="1" smtClean="0"/>
              <a:t>i</a:t>
            </a:r>
            <a:r>
              <a:rPr lang="en-IN" dirty="0" smtClean="0"/>
              <a:t>=1</a:t>
            </a:r>
            <a:r>
              <a:rPr lang="en-IN" dirty="0"/>
              <a:t>; </a:t>
            </a:r>
            <a:r>
              <a:rPr lang="en-IN" dirty="0" err="1"/>
              <a:t>i</a:t>
            </a:r>
            <a:r>
              <a:rPr lang="en-IN" dirty="0"/>
              <a:t>&lt;size; </a:t>
            </a:r>
            <a:r>
              <a:rPr lang="en-IN" dirty="0" err="1"/>
              <a:t>i</a:t>
            </a:r>
            <a:r>
              <a:rPr lang="en-IN" dirty="0"/>
              <a:t>++)</a:t>
            </a:r>
          </a:p>
          <a:p>
            <a:r>
              <a:rPr lang="en-IN" dirty="0"/>
              <a:t>    {</a:t>
            </a:r>
          </a:p>
          <a:p>
            <a:r>
              <a:rPr lang="en-IN" dirty="0"/>
              <a:t>        /* If current element is greater than max */</a:t>
            </a:r>
          </a:p>
          <a:p>
            <a:r>
              <a:rPr lang="en-IN" dirty="0"/>
              <a:t>        if(</a:t>
            </a:r>
            <a:r>
              <a:rPr lang="en-IN" dirty="0" err="1"/>
              <a:t>arr</a:t>
            </a:r>
            <a:r>
              <a:rPr lang="en-IN" dirty="0"/>
              <a:t>[</a:t>
            </a:r>
            <a:r>
              <a:rPr lang="en-IN" dirty="0" err="1"/>
              <a:t>i</a:t>
            </a:r>
            <a:r>
              <a:rPr lang="en-IN" dirty="0"/>
              <a:t>] &gt; max)</a:t>
            </a:r>
          </a:p>
          <a:p>
            <a:r>
              <a:rPr lang="en-IN" dirty="0"/>
              <a:t>        {</a:t>
            </a:r>
          </a:p>
          <a:p>
            <a:r>
              <a:rPr lang="en-IN" dirty="0"/>
              <a:t>            max = </a:t>
            </a:r>
            <a:r>
              <a:rPr lang="en-IN" dirty="0" err="1"/>
              <a:t>arr</a:t>
            </a:r>
            <a:r>
              <a:rPr lang="en-IN" dirty="0"/>
              <a:t>[</a:t>
            </a:r>
            <a:r>
              <a:rPr lang="en-IN" dirty="0" err="1"/>
              <a:t>i</a:t>
            </a:r>
            <a:r>
              <a:rPr lang="en-IN" dirty="0"/>
              <a:t>];</a:t>
            </a:r>
          </a:p>
          <a:p>
            <a:r>
              <a:rPr lang="en-IN" dirty="0"/>
              <a:t>        </a:t>
            </a:r>
            <a:r>
              <a:rPr lang="en-IN" dirty="0" smtClean="0"/>
              <a:t>}</a:t>
            </a:r>
            <a:endParaRPr lang="en-IN" dirty="0"/>
          </a:p>
          <a:p>
            <a:r>
              <a:rPr lang="en-IN" dirty="0"/>
              <a:t>        /* If current element is smaller than min */</a:t>
            </a:r>
          </a:p>
          <a:p>
            <a:r>
              <a:rPr lang="en-IN" dirty="0"/>
              <a:t>        if(</a:t>
            </a:r>
            <a:r>
              <a:rPr lang="en-IN" dirty="0" err="1"/>
              <a:t>arr</a:t>
            </a:r>
            <a:r>
              <a:rPr lang="en-IN" dirty="0"/>
              <a:t>[</a:t>
            </a:r>
            <a:r>
              <a:rPr lang="en-IN" dirty="0" err="1"/>
              <a:t>i</a:t>
            </a:r>
            <a:r>
              <a:rPr lang="en-IN" dirty="0"/>
              <a:t>] &lt; min)</a:t>
            </a:r>
          </a:p>
          <a:p>
            <a:r>
              <a:rPr lang="en-IN" dirty="0"/>
              <a:t>        {</a:t>
            </a:r>
          </a:p>
          <a:p>
            <a:r>
              <a:rPr lang="en-IN" dirty="0"/>
              <a:t>            min = </a:t>
            </a:r>
            <a:r>
              <a:rPr lang="en-IN" dirty="0" err="1"/>
              <a:t>arr</a:t>
            </a:r>
            <a:r>
              <a:rPr lang="en-IN" dirty="0"/>
              <a:t>[</a:t>
            </a:r>
            <a:r>
              <a:rPr lang="en-IN" dirty="0" err="1"/>
              <a:t>i</a:t>
            </a:r>
            <a:r>
              <a:rPr lang="en-IN" dirty="0"/>
              <a:t>];</a:t>
            </a:r>
          </a:p>
          <a:p>
            <a:r>
              <a:rPr lang="en-IN" dirty="0"/>
              <a:t>        }</a:t>
            </a:r>
          </a:p>
          <a:p>
            <a:r>
              <a:rPr lang="en-IN" dirty="0"/>
              <a:t>    </a:t>
            </a:r>
            <a:r>
              <a:rPr lang="en-IN" dirty="0" smtClean="0"/>
              <a:t>}</a:t>
            </a:r>
            <a:endParaRPr lang="en-IN" dirty="0"/>
          </a:p>
          <a:p>
            <a:r>
              <a:rPr lang="en-IN" dirty="0"/>
              <a:t>    /* Print maximum and minimum element */</a:t>
            </a:r>
          </a:p>
          <a:p>
            <a:r>
              <a:rPr lang="en-IN" dirty="0"/>
              <a:t>    printf("Maximum element = %d\n", max);</a:t>
            </a:r>
          </a:p>
          <a:p>
            <a:r>
              <a:rPr lang="en-IN" dirty="0"/>
              <a:t>    printf("Minimum element = %d", min);</a:t>
            </a:r>
          </a:p>
          <a:p>
            <a:r>
              <a:rPr lang="en-IN" dirty="0" smtClean="0"/>
              <a:t>   getch();</a:t>
            </a:r>
            <a:endParaRPr lang="en-IN" dirty="0"/>
          </a:p>
          <a:p>
            <a:r>
              <a:rPr lang="en-IN" dirty="0"/>
              <a:t>}</a:t>
            </a:r>
          </a:p>
        </p:txBody>
      </p:sp>
    </p:spTree>
    <p:extLst>
      <p:ext uri="{BB962C8B-B14F-4D97-AF65-F5344CB8AC3E}">
        <p14:creationId xmlns:p14="http://schemas.microsoft.com/office/powerpoint/2010/main" xmlns="" val="341334582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63"/>
            <a:ext cx="10515600" cy="577850"/>
          </a:xfrm>
        </p:spPr>
        <p:txBody>
          <a:bodyPr>
            <a:normAutofit/>
          </a:bodyPr>
          <a:lstStyle/>
          <a:p>
            <a:r>
              <a:rPr lang="en-IN" sz="3200" dirty="0" smtClean="0"/>
              <a:t>Generate Fibonacci series </a:t>
            </a:r>
            <a:r>
              <a:rPr lang="en-IN" sz="3200" dirty="0" err="1" smtClean="0"/>
              <a:t>upto</a:t>
            </a:r>
            <a:r>
              <a:rPr lang="en-IN" sz="3200" dirty="0" smtClean="0"/>
              <a:t> n number using </a:t>
            </a:r>
            <a:r>
              <a:rPr lang="en-IN" sz="3200" dirty="0" err="1" smtClean="0"/>
              <a:t>dowhile</a:t>
            </a:r>
            <a:endParaRPr lang="en-IN" sz="3200" dirty="0"/>
          </a:p>
        </p:txBody>
      </p:sp>
      <p:sp>
        <p:nvSpPr>
          <p:cNvPr id="3" name="Content Placeholder 2"/>
          <p:cNvSpPr>
            <a:spLocks noGrp="1"/>
          </p:cNvSpPr>
          <p:nvPr>
            <p:ph idx="1"/>
          </p:nvPr>
        </p:nvSpPr>
        <p:spPr>
          <a:xfrm>
            <a:off x="838199" y="1214438"/>
            <a:ext cx="6276975" cy="4962525"/>
          </a:xfrm>
        </p:spPr>
        <p:txBody>
          <a:bodyPr>
            <a:noAutofit/>
          </a:bodyPr>
          <a:lstStyle/>
          <a:p>
            <a:pPr marL="0" indent="0">
              <a:buNone/>
            </a:pPr>
            <a:r>
              <a:rPr lang="en-IN" sz="2400" dirty="0"/>
              <a:t>#include&lt;</a:t>
            </a:r>
            <a:r>
              <a:rPr lang="en-IN" sz="2400" dirty="0" err="1"/>
              <a:t>stdio.h</a:t>
            </a:r>
            <a:r>
              <a:rPr lang="en-IN" sz="2400" dirty="0"/>
              <a:t>&gt;</a:t>
            </a:r>
          </a:p>
          <a:p>
            <a:pPr marL="0" indent="0">
              <a:buNone/>
            </a:pPr>
            <a:r>
              <a:rPr lang="en-IN" sz="2400" dirty="0"/>
              <a:t>void main()</a:t>
            </a:r>
          </a:p>
          <a:p>
            <a:pPr marL="0" indent="0">
              <a:buNone/>
            </a:pPr>
            <a:r>
              <a:rPr lang="en-IN" sz="2400" dirty="0"/>
              <a:t>{</a:t>
            </a:r>
          </a:p>
          <a:p>
            <a:pPr marL="0" indent="0">
              <a:buNone/>
            </a:pPr>
            <a:r>
              <a:rPr lang="en-IN" sz="2400" dirty="0"/>
              <a:t>    int i,n,f,f1,f2;</a:t>
            </a:r>
          </a:p>
          <a:p>
            <a:pPr marL="0" indent="0">
              <a:buNone/>
            </a:pPr>
            <a:r>
              <a:rPr lang="en-IN" sz="2400" dirty="0"/>
              <a:t>    printf</a:t>
            </a:r>
            <a:r>
              <a:rPr lang="en-IN" sz="2000" dirty="0" smtClean="0"/>
              <a:t>("Enter Number of Fibonacci Values Needed : ");</a:t>
            </a:r>
          </a:p>
          <a:p>
            <a:pPr marL="0" indent="0">
              <a:buNone/>
            </a:pPr>
            <a:r>
              <a:rPr lang="en-IN" sz="2400" dirty="0" smtClean="0"/>
              <a:t>    </a:t>
            </a:r>
            <a:r>
              <a:rPr lang="en-IN" sz="2400" dirty="0" err="1" smtClean="0"/>
              <a:t>scanf</a:t>
            </a:r>
            <a:r>
              <a:rPr lang="en-IN" sz="2400" dirty="0" smtClean="0"/>
              <a:t>("%</a:t>
            </a:r>
            <a:r>
              <a:rPr lang="en-IN" sz="2400" dirty="0" err="1" smtClean="0"/>
              <a:t>d",&amp;n</a:t>
            </a:r>
            <a:r>
              <a:rPr lang="en-IN" sz="2400" dirty="0" smtClean="0"/>
              <a:t>);</a:t>
            </a:r>
          </a:p>
          <a:p>
            <a:pPr marL="0" indent="0">
              <a:buNone/>
            </a:pPr>
            <a:r>
              <a:rPr lang="en-IN" sz="2400" dirty="0" smtClean="0"/>
              <a:t>    </a:t>
            </a:r>
            <a:r>
              <a:rPr lang="en-IN" sz="2400" dirty="0"/>
              <a:t>f=0;</a:t>
            </a:r>
          </a:p>
          <a:p>
            <a:pPr marL="0" indent="0">
              <a:buNone/>
            </a:pPr>
            <a:r>
              <a:rPr lang="en-IN" sz="2400" dirty="0"/>
              <a:t>    f1=1;</a:t>
            </a:r>
          </a:p>
          <a:p>
            <a:pPr marL="0" indent="0">
              <a:buNone/>
            </a:pPr>
            <a:r>
              <a:rPr lang="en-IN" sz="2400" dirty="0"/>
              <a:t>    f2=1</a:t>
            </a:r>
            <a:r>
              <a:rPr lang="en-IN" sz="2400" dirty="0" smtClean="0"/>
              <a:t>;</a:t>
            </a:r>
            <a:endParaRPr lang="en-IN" sz="2400" dirty="0"/>
          </a:p>
        </p:txBody>
      </p:sp>
      <p:sp>
        <p:nvSpPr>
          <p:cNvPr id="5" name="Rectangle 4"/>
          <p:cNvSpPr/>
          <p:nvPr/>
        </p:nvSpPr>
        <p:spPr>
          <a:xfrm>
            <a:off x="7429500" y="1114425"/>
            <a:ext cx="4171950" cy="4401205"/>
          </a:xfrm>
          <a:prstGeom prst="rect">
            <a:avLst/>
          </a:prstGeom>
        </p:spPr>
        <p:txBody>
          <a:bodyPr wrap="square">
            <a:spAutoFit/>
          </a:bodyPr>
          <a:lstStyle/>
          <a:p>
            <a:r>
              <a:rPr lang="en-IN" sz="2800" dirty="0"/>
              <a:t> do</a:t>
            </a:r>
          </a:p>
          <a:p>
            <a:r>
              <a:rPr lang="en-IN" sz="2800" dirty="0"/>
              <a:t>    {</a:t>
            </a:r>
          </a:p>
          <a:p>
            <a:r>
              <a:rPr lang="en-IN" sz="2800" dirty="0"/>
              <a:t>        </a:t>
            </a:r>
            <a:r>
              <a:rPr lang="en-IN" sz="2800" dirty="0" err="1"/>
              <a:t>i</a:t>
            </a:r>
            <a:r>
              <a:rPr lang="en-IN" sz="2800" dirty="0"/>
              <a:t>++;</a:t>
            </a:r>
          </a:p>
          <a:p>
            <a:r>
              <a:rPr lang="en-IN" sz="2800" dirty="0"/>
              <a:t>        printf("%d\</a:t>
            </a:r>
            <a:r>
              <a:rPr lang="en-IN" sz="2800" dirty="0" err="1"/>
              <a:t>n",f</a:t>
            </a:r>
            <a:r>
              <a:rPr lang="en-IN" sz="2800" dirty="0"/>
              <a:t>);</a:t>
            </a:r>
          </a:p>
          <a:p>
            <a:r>
              <a:rPr lang="en-IN" sz="2800" dirty="0"/>
              <a:t>        f1=f2;</a:t>
            </a:r>
          </a:p>
          <a:p>
            <a:r>
              <a:rPr lang="en-IN" sz="2800" dirty="0"/>
              <a:t>        f2=f;</a:t>
            </a:r>
          </a:p>
          <a:p>
            <a:r>
              <a:rPr lang="en-IN" sz="2800" dirty="0"/>
              <a:t>        f=f1+f2;</a:t>
            </a:r>
          </a:p>
          <a:p>
            <a:r>
              <a:rPr lang="en-IN" sz="2800" dirty="0"/>
              <a:t>    }</a:t>
            </a:r>
          </a:p>
          <a:p>
            <a:r>
              <a:rPr lang="en-IN" sz="2800" dirty="0"/>
              <a:t>    while(</a:t>
            </a:r>
            <a:r>
              <a:rPr lang="en-IN" sz="2800" dirty="0" err="1"/>
              <a:t>i</a:t>
            </a:r>
            <a:r>
              <a:rPr lang="en-IN" sz="2800" dirty="0"/>
              <a:t>&lt;=n+1);</a:t>
            </a:r>
          </a:p>
          <a:p>
            <a:r>
              <a:rPr lang="en-IN" sz="2800" dirty="0"/>
              <a:t>}</a:t>
            </a:r>
          </a:p>
        </p:txBody>
      </p:sp>
    </p:spTree>
    <p:extLst>
      <p:ext uri="{BB962C8B-B14F-4D97-AF65-F5344CB8AC3E}">
        <p14:creationId xmlns:p14="http://schemas.microsoft.com/office/powerpoint/2010/main" xmlns="" val="27020525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013"/>
          </a:xfrm>
        </p:spPr>
        <p:txBody>
          <a:bodyPr>
            <a:normAutofit/>
          </a:bodyPr>
          <a:lstStyle/>
          <a:p>
            <a:r>
              <a:rPr lang="en-IN" sz="3600" b="1" dirty="0"/>
              <a:t>C program for Palindrome number using For </a:t>
            </a:r>
            <a:r>
              <a:rPr lang="en-IN" sz="3600" b="1" dirty="0" smtClean="0"/>
              <a:t>Loop</a:t>
            </a:r>
            <a:endParaRPr lang="en-IN" sz="3600" b="1" dirty="0"/>
          </a:p>
        </p:txBody>
      </p:sp>
      <p:sp>
        <p:nvSpPr>
          <p:cNvPr id="3" name="Content Placeholder 2"/>
          <p:cNvSpPr>
            <a:spLocks noGrp="1"/>
          </p:cNvSpPr>
          <p:nvPr>
            <p:ph idx="1"/>
          </p:nvPr>
        </p:nvSpPr>
        <p:spPr>
          <a:xfrm>
            <a:off x="514351" y="1211262"/>
            <a:ext cx="4686300" cy="5646738"/>
          </a:xfrm>
        </p:spPr>
        <p:txBody>
          <a:bodyPr>
            <a:noAutofit/>
          </a:bodyPr>
          <a:lstStyle/>
          <a:p>
            <a:pPr marL="0" indent="0">
              <a:lnSpc>
                <a:spcPct val="120000"/>
              </a:lnSpc>
              <a:spcBef>
                <a:spcPts val="0"/>
              </a:spcBef>
              <a:buNone/>
            </a:pPr>
            <a:r>
              <a:rPr lang="en-IN" sz="2000" dirty="0"/>
              <a:t>#include&lt;</a:t>
            </a:r>
            <a:r>
              <a:rPr lang="en-IN" sz="2000" dirty="0" err="1"/>
              <a:t>stdio.h</a:t>
            </a:r>
            <a:r>
              <a:rPr lang="en-IN" sz="2000" dirty="0"/>
              <a:t>&gt;</a:t>
            </a:r>
          </a:p>
          <a:p>
            <a:pPr marL="0" indent="0">
              <a:lnSpc>
                <a:spcPct val="120000"/>
              </a:lnSpc>
              <a:spcBef>
                <a:spcPts val="0"/>
              </a:spcBef>
              <a:buNone/>
            </a:pPr>
            <a:r>
              <a:rPr lang="en-IN" sz="2000" dirty="0"/>
              <a:t>#include&lt;</a:t>
            </a:r>
            <a:r>
              <a:rPr lang="en-IN" sz="2000" dirty="0" err="1"/>
              <a:t>conio.h</a:t>
            </a:r>
            <a:r>
              <a:rPr lang="en-IN" sz="2000" dirty="0"/>
              <a:t>&gt;</a:t>
            </a:r>
          </a:p>
          <a:p>
            <a:pPr marL="0" indent="0">
              <a:lnSpc>
                <a:spcPct val="120000"/>
              </a:lnSpc>
              <a:spcBef>
                <a:spcPts val="0"/>
              </a:spcBef>
              <a:buNone/>
            </a:pPr>
            <a:r>
              <a:rPr lang="en-IN" sz="2000" dirty="0"/>
              <a:t>void main()</a:t>
            </a:r>
          </a:p>
          <a:p>
            <a:pPr marL="0" indent="0">
              <a:lnSpc>
                <a:spcPct val="120000"/>
              </a:lnSpc>
              <a:spcBef>
                <a:spcPts val="0"/>
              </a:spcBef>
              <a:buNone/>
            </a:pPr>
            <a:r>
              <a:rPr lang="en-IN" sz="2000" dirty="0"/>
              <a:t>{</a:t>
            </a:r>
          </a:p>
          <a:p>
            <a:pPr marL="0" indent="0">
              <a:lnSpc>
                <a:spcPct val="120000"/>
              </a:lnSpc>
              <a:spcBef>
                <a:spcPts val="0"/>
              </a:spcBef>
              <a:buNone/>
            </a:pPr>
            <a:r>
              <a:rPr lang="en-IN" sz="2000" dirty="0"/>
              <a:t>    int </a:t>
            </a:r>
            <a:r>
              <a:rPr lang="en-IN" sz="2000" dirty="0" err="1"/>
              <a:t>i,n,r,s</a:t>
            </a:r>
            <a:r>
              <a:rPr lang="en-IN" sz="2000" dirty="0"/>
              <a:t>=0;</a:t>
            </a:r>
          </a:p>
          <a:p>
            <a:pPr marL="0" indent="0">
              <a:lnSpc>
                <a:spcPct val="120000"/>
              </a:lnSpc>
              <a:spcBef>
                <a:spcPts val="0"/>
              </a:spcBef>
              <a:buNone/>
            </a:pPr>
            <a:r>
              <a:rPr lang="en-IN" sz="2000" dirty="0"/>
              <a:t>    </a:t>
            </a:r>
            <a:r>
              <a:rPr lang="en-IN" sz="2000" dirty="0" err="1"/>
              <a:t>clrscr</a:t>
            </a:r>
            <a:r>
              <a:rPr lang="en-IN" sz="2000" dirty="0"/>
              <a:t>();</a:t>
            </a:r>
          </a:p>
          <a:p>
            <a:pPr marL="0" indent="0">
              <a:lnSpc>
                <a:spcPct val="120000"/>
              </a:lnSpc>
              <a:spcBef>
                <a:spcPts val="0"/>
              </a:spcBef>
              <a:buNone/>
            </a:pPr>
            <a:r>
              <a:rPr lang="en-IN" sz="2000" dirty="0"/>
              <a:t>   </a:t>
            </a:r>
            <a:r>
              <a:rPr lang="en-IN" sz="2000" dirty="0" smtClean="0"/>
              <a:t>printf</a:t>
            </a:r>
            <a:r>
              <a:rPr lang="en-IN" sz="2000" dirty="0"/>
              <a:t>("\n Enter The Number:");</a:t>
            </a:r>
          </a:p>
          <a:p>
            <a:pPr marL="0" indent="0">
              <a:lnSpc>
                <a:spcPct val="120000"/>
              </a:lnSpc>
              <a:spcBef>
                <a:spcPts val="0"/>
              </a:spcBef>
              <a:buNone/>
            </a:pPr>
            <a:r>
              <a:rPr lang="en-IN" sz="2000" dirty="0"/>
              <a:t>    </a:t>
            </a:r>
            <a:r>
              <a:rPr lang="en-IN" sz="2000" dirty="0" err="1"/>
              <a:t>scanf</a:t>
            </a:r>
            <a:r>
              <a:rPr lang="en-IN" sz="2000" dirty="0"/>
              <a:t>("%</a:t>
            </a:r>
            <a:r>
              <a:rPr lang="en-IN" sz="2000" dirty="0" err="1"/>
              <a:t>d",&amp;n</a:t>
            </a:r>
            <a:r>
              <a:rPr lang="en-IN" sz="2000" dirty="0" smtClean="0"/>
              <a:t>);</a:t>
            </a:r>
            <a:endParaRPr lang="en-IN" sz="2000" dirty="0"/>
          </a:p>
          <a:p>
            <a:pPr marL="0" indent="0">
              <a:lnSpc>
                <a:spcPct val="120000"/>
              </a:lnSpc>
              <a:spcBef>
                <a:spcPts val="0"/>
              </a:spcBef>
              <a:buNone/>
            </a:pPr>
            <a:r>
              <a:rPr lang="en-IN" sz="2000" dirty="0"/>
              <a:t>    //LOOP TO FIND REVERSE OF A NUMBER</a:t>
            </a:r>
          </a:p>
          <a:p>
            <a:pPr marL="0" indent="0">
              <a:lnSpc>
                <a:spcPct val="120000"/>
              </a:lnSpc>
              <a:spcBef>
                <a:spcPts val="0"/>
              </a:spcBef>
              <a:buNone/>
            </a:pPr>
            <a:r>
              <a:rPr lang="en-IN" sz="2000" dirty="0"/>
              <a:t>    for(</a:t>
            </a:r>
            <a:r>
              <a:rPr lang="en-IN" sz="2000" dirty="0" err="1"/>
              <a:t>i</a:t>
            </a:r>
            <a:r>
              <a:rPr lang="en-IN" sz="2000" dirty="0"/>
              <a:t>=</a:t>
            </a:r>
            <a:r>
              <a:rPr lang="en-IN" sz="2000" dirty="0" err="1"/>
              <a:t>n;i</a:t>
            </a:r>
            <a:r>
              <a:rPr lang="en-IN" sz="2000" dirty="0"/>
              <a:t>&gt;0; )</a:t>
            </a:r>
          </a:p>
          <a:p>
            <a:pPr marL="0" indent="0">
              <a:lnSpc>
                <a:spcPct val="120000"/>
              </a:lnSpc>
              <a:spcBef>
                <a:spcPts val="0"/>
              </a:spcBef>
              <a:buNone/>
            </a:pPr>
            <a:r>
              <a:rPr lang="en-IN" sz="2000" dirty="0"/>
              <a:t>    {</a:t>
            </a:r>
          </a:p>
          <a:p>
            <a:pPr marL="0" indent="0">
              <a:lnSpc>
                <a:spcPct val="120000"/>
              </a:lnSpc>
              <a:spcBef>
                <a:spcPts val="0"/>
              </a:spcBef>
              <a:buNone/>
            </a:pPr>
            <a:r>
              <a:rPr lang="en-IN" sz="2000" dirty="0"/>
              <a:t>        r=i%10;</a:t>
            </a:r>
          </a:p>
          <a:p>
            <a:pPr marL="0" indent="0">
              <a:lnSpc>
                <a:spcPct val="120000"/>
              </a:lnSpc>
              <a:spcBef>
                <a:spcPts val="0"/>
              </a:spcBef>
              <a:buNone/>
            </a:pPr>
            <a:r>
              <a:rPr lang="en-IN" sz="2000" dirty="0"/>
              <a:t>        s=s*10+r;</a:t>
            </a:r>
          </a:p>
          <a:p>
            <a:pPr marL="0" indent="0">
              <a:lnSpc>
                <a:spcPct val="120000"/>
              </a:lnSpc>
              <a:spcBef>
                <a:spcPts val="0"/>
              </a:spcBef>
              <a:buNone/>
            </a:pPr>
            <a:r>
              <a:rPr lang="en-IN" sz="2000" dirty="0"/>
              <a:t>        </a:t>
            </a:r>
            <a:r>
              <a:rPr lang="en-IN" sz="2000" dirty="0" err="1"/>
              <a:t>i</a:t>
            </a:r>
            <a:r>
              <a:rPr lang="en-IN" sz="2000" dirty="0"/>
              <a:t>=</a:t>
            </a:r>
            <a:r>
              <a:rPr lang="en-IN" sz="2000" dirty="0" err="1"/>
              <a:t>i</a:t>
            </a:r>
            <a:r>
              <a:rPr lang="en-IN" sz="2000" dirty="0"/>
              <a:t>/10;</a:t>
            </a:r>
          </a:p>
          <a:p>
            <a:pPr marL="0" indent="0">
              <a:lnSpc>
                <a:spcPct val="120000"/>
              </a:lnSpc>
              <a:spcBef>
                <a:spcPts val="0"/>
              </a:spcBef>
              <a:buNone/>
            </a:pPr>
            <a:r>
              <a:rPr lang="en-IN" sz="2000" dirty="0"/>
              <a:t>    }</a:t>
            </a:r>
          </a:p>
          <a:p>
            <a:pPr marL="0" indent="0">
              <a:lnSpc>
                <a:spcPct val="120000"/>
              </a:lnSpc>
              <a:spcBef>
                <a:spcPts val="0"/>
              </a:spcBef>
              <a:buNone/>
            </a:pPr>
            <a:r>
              <a:rPr lang="en-IN" sz="2000" dirty="0"/>
              <a:t>     </a:t>
            </a:r>
          </a:p>
        </p:txBody>
      </p:sp>
      <p:sp>
        <p:nvSpPr>
          <p:cNvPr id="5" name="Rectangle 4"/>
          <p:cNvSpPr/>
          <p:nvPr/>
        </p:nvSpPr>
        <p:spPr>
          <a:xfrm>
            <a:off x="5800724" y="1193799"/>
            <a:ext cx="6391275" cy="4154984"/>
          </a:xfrm>
          <a:prstGeom prst="rect">
            <a:avLst/>
          </a:prstGeom>
        </p:spPr>
        <p:txBody>
          <a:bodyPr wrap="square">
            <a:spAutoFit/>
          </a:bodyPr>
          <a:lstStyle/>
          <a:p>
            <a:r>
              <a:rPr lang="en-IN" sz="2400" dirty="0" smtClean="0"/>
              <a:t>if(s</a:t>
            </a:r>
            <a:r>
              <a:rPr lang="en-IN" sz="2400" dirty="0"/>
              <a:t>==n)</a:t>
            </a:r>
          </a:p>
          <a:p>
            <a:r>
              <a:rPr lang="en-IN" sz="2400" dirty="0"/>
              <a:t>    {</a:t>
            </a:r>
          </a:p>
          <a:p>
            <a:r>
              <a:rPr lang="en-IN" sz="2400" dirty="0"/>
              <a:t>        printf("\n %d is a Palindrome </a:t>
            </a:r>
            <a:r>
              <a:rPr lang="en-IN" sz="2400" dirty="0" err="1"/>
              <a:t>Number",n</a:t>
            </a:r>
            <a:r>
              <a:rPr lang="en-IN" sz="2400" dirty="0"/>
              <a:t>);</a:t>
            </a:r>
          </a:p>
          <a:p>
            <a:r>
              <a:rPr lang="en-IN" sz="2400" dirty="0"/>
              <a:t>    }</a:t>
            </a:r>
          </a:p>
          <a:p>
            <a:r>
              <a:rPr lang="en-IN" sz="2400" dirty="0"/>
              <a:t>    else</a:t>
            </a:r>
          </a:p>
          <a:p>
            <a:r>
              <a:rPr lang="en-IN" sz="2400" dirty="0"/>
              <a:t>    {</a:t>
            </a:r>
          </a:p>
          <a:p>
            <a:r>
              <a:rPr lang="en-IN" sz="2400" dirty="0"/>
              <a:t>        printf("\n %d is not a Palindrome </a:t>
            </a:r>
            <a:r>
              <a:rPr lang="en-IN" sz="2400" dirty="0" err="1"/>
              <a:t>Number",n</a:t>
            </a:r>
            <a:r>
              <a:rPr lang="en-IN" sz="2400" dirty="0"/>
              <a:t>);</a:t>
            </a:r>
          </a:p>
          <a:p>
            <a:r>
              <a:rPr lang="en-IN" sz="2400" dirty="0"/>
              <a:t>    }</a:t>
            </a:r>
          </a:p>
          <a:p>
            <a:r>
              <a:rPr lang="en-IN" sz="2400" dirty="0"/>
              <a:t>    getch();</a:t>
            </a:r>
          </a:p>
          <a:p>
            <a:r>
              <a:rPr lang="en-IN" sz="2400" dirty="0"/>
              <a:t>}</a:t>
            </a:r>
          </a:p>
        </p:txBody>
      </p:sp>
    </p:spTree>
    <p:extLst>
      <p:ext uri="{BB962C8B-B14F-4D97-AF65-F5344CB8AC3E}">
        <p14:creationId xmlns:p14="http://schemas.microsoft.com/office/powerpoint/2010/main" xmlns="" val="28656459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145"/>
            <a:ext cx="10515600" cy="735013"/>
          </a:xfrm>
        </p:spPr>
        <p:txBody>
          <a:bodyPr>
            <a:normAutofit/>
          </a:bodyPr>
          <a:lstStyle/>
          <a:p>
            <a:r>
              <a:rPr lang="en-IN" sz="3200" b="1" dirty="0"/>
              <a:t>C program to find Perfect Number or Not using For </a:t>
            </a:r>
            <a:r>
              <a:rPr lang="en-IN" sz="3200" b="1" dirty="0" smtClean="0"/>
              <a:t>Loop</a:t>
            </a:r>
            <a:endParaRPr lang="en-IN" sz="3200" b="1" dirty="0"/>
          </a:p>
        </p:txBody>
      </p:sp>
      <p:sp>
        <p:nvSpPr>
          <p:cNvPr id="3" name="Content Placeholder 2"/>
          <p:cNvSpPr>
            <a:spLocks noGrp="1"/>
          </p:cNvSpPr>
          <p:nvPr>
            <p:ph idx="1"/>
          </p:nvPr>
        </p:nvSpPr>
        <p:spPr>
          <a:xfrm>
            <a:off x="838201" y="1357313"/>
            <a:ext cx="4848226" cy="4819650"/>
          </a:xfrm>
        </p:spPr>
        <p:txBody>
          <a:bodyPr>
            <a:normAutofit fontScale="92500" lnSpcReduction="10000"/>
          </a:bodyPr>
          <a:lstStyle/>
          <a:p>
            <a:pPr marL="0" indent="0">
              <a:lnSpc>
                <a:spcPct val="120000"/>
              </a:lnSpc>
              <a:spcBef>
                <a:spcPts val="0"/>
              </a:spcBef>
              <a:buNone/>
            </a:pPr>
            <a:r>
              <a:rPr lang="en-IN" dirty="0"/>
              <a:t>#include&lt;</a:t>
            </a:r>
            <a:r>
              <a:rPr lang="en-IN" dirty="0" err="1"/>
              <a:t>stdio.h</a:t>
            </a:r>
            <a:r>
              <a:rPr lang="en-IN" dirty="0"/>
              <a:t>&gt;</a:t>
            </a:r>
          </a:p>
          <a:p>
            <a:pPr marL="0" indent="0">
              <a:lnSpc>
                <a:spcPct val="120000"/>
              </a:lnSpc>
              <a:spcBef>
                <a:spcPts val="0"/>
              </a:spcBef>
              <a:buNone/>
            </a:pPr>
            <a:r>
              <a:rPr lang="en-IN" dirty="0"/>
              <a:t>#include&lt;</a:t>
            </a:r>
            <a:r>
              <a:rPr lang="en-IN" dirty="0" err="1"/>
              <a:t>conio.h</a:t>
            </a:r>
            <a:r>
              <a:rPr lang="en-IN" dirty="0"/>
              <a:t>&gt;</a:t>
            </a:r>
          </a:p>
          <a:p>
            <a:pPr marL="0" indent="0">
              <a:lnSpc>
                <a:spcPct val="120000"/>
              </a:lnSpc>
              <a:spcBef>
                <a:spcPts val="0"/>
              </a:spcBef>
              <a:buNone/>
            </a:pPr>
            <a:r>
              <a:rPr lang="en-IN" dirty="0"/>
              <a:t> </a:t>
            </a:r>
          </a:p>
          <a:p>
            <a:pPr marL="0" indent="0">
              <a:lnSpc>
                <a:spcPct val="120000"/>
              </a:lnSpc>
              <a:spcBef>
                <a:spcPts val="0"/>
              </a:spcBef>
              <a:buNone/>
            </a:pPr>
            <a:r>
              <a:rPr lang="en-IN" dirty="0"/>
              <a:t>void main()</a:t>
            </a:r>
          </a:p>
          <a:p>
            <a:pPr marL="0" indent="0">
              <a:lnSpc>
                <a:spcPct val="120000"/>
              </a:lnSpc>
              <a:spcBef>
                <a:spcPts val="0"/>
              </a:spcBef>
              <a:buNone/>
            </a:pPr>
            <a:r>
              <a:rPr lang="en-IN" dirty="0"/>
              <a:t>{</a:t>
            </a:r>
          </a:p>
          <a:p>
            <a:pPr marL="0" indent="0">
              <a:lnSpc>
                <a:spcPct val="120000"/>
              </a:lnSpc>
              <a:spcBef>
                <a:spcPts val="0"/>
              </a:spcBef>
              <a:buNone/>
            </a:pPr>
            <a:r>
              <a:rPr lang="en-IN" dirty="0"/>
              <a:t>    int n, </a:t>
            </a:r>
            <a:r>
              <a:rPr lang="en-IN" dirty="0" err="1"/>
              <a:t>i</a:t>
            </a:r>
            <a:r>
              <a:rPr lang="en-IN" dirty="0"/>
              <a:t>, sum=0;</a:t>
            </a:r>
          </a:p>
          <a:p>
            <a:pPr marL="0" indent="0">
              <a:lnSpc>
                <a:spcPct val="120000"/>
              </a:lnSpc>
              <a:spcBef>
                <a:spcPts val="0"/>
              </a:spcBef>
              <a:buNone/>
            </a:pPr>
            <a:r>
              <a:rPr lang="en-IN" dirty="0"/>
              <a:t>    </a:t>
            </a:r>
            <a:r>
              <a:rPr lang="en-IN" dirty="0" err="1"/>
              <a:t>clrscr</a:t>
            </a:r>
            <a:r>
              <a:rPr lang="en-IN" dirty="0"/>
              <a:t>();</a:t>
            </a:r>
          </a:p>
          <a:p>
            <a:pPr marL="0" indent="0">
              <a:lnSpc>
                <a:spcPct val="120000"/>
              </a:lnSpc>
              <a:spcBef>
                <a:spcPts val="0"/>
              </a:spcBef>
              <a:buNone/>
            </a:pPr>
            <a:r>
              <a:rPr lang="en-IN" dirty="0"/>
              <a:t>    printf(" Enter a number: ");</a:t>
            </a:r>
          </a:p>
          <a:p>
            <a:pPr marL="0" indent="0">
              <a:lnSpc>
                <a:spcPct val="120000"/>
              </a:lnSpc>
              <a:spcBef>
                <a:spcPts val="0"/>
              </a:spcBef>
              <a:buNone/>
            </a:pPr>
            <a:r>
              <a:rPr lang="en-IN" dirty="0"/>
              <a:t>    </a:t>
            </a:r>
            <a:r>
              <a:rPr lang="en-IN" dirty="0" err="1"/>
              <a:t>scanf</a:t>
            </a:r>
            <a:r>
              <a:rPr lang="en-IN" dirty="0"/>
              <a:t>("%d", &amp;n);</a:t>
            </a:r>
          </a:p>
          <a:p>
            <a:pPr marL="0" indent="0">
              <a:lnSpc>
                <a:spcPct val="120000"/>
              </a:lnSpc>
              <a:spcBef>
                <a:spcPts val="0"/>
              </a:spcBef>
              <a:buNone/>
            </a:pPr>
            <a:r>
              <a:rPr lang="en-IN" dirty="0"/>
              <a:t>     </a:t>
            </a:r>
          </a:p>
        </p:txBody>
      </p:sp>
      <p:sp>
        <p:nvSpPr>
          <p:cNvPr id="4" name="Rectangle 3"/>
          <p:cNvSpPr/>
          <p:nvPr/>
        </p:nvSpPr>
        <p:spPr>
          <a:xfrm>
            <a:off x="5686426" y="1100138"/>
            <a:ext cx="6400799" cy="5632311"/>
          </a:xfrm>
          <a:prstGeom prst="rect">
            <a:avLst/>
          </a:prstGeom>
        </p:spPr>
        <p:txBody>
          <a:bodyPr wrap="square">
            <a:spAutoFit/>
          </a:bodyPr>
          <a:lstStyle/>
          <a:p>
            <a:r>
              <a:rPr lang="en-IN" sz="2400" dirty="0"/>
              <a:t>for(</a:t>
            </a:r>
            <a:r>
              <a:rPr lang="en-IN" sz="2400" dirty="0" err="1"/>
              <a:t>i</a:t>
            </a:r>
            <a:r>
              <a:rPr lang="en-IN" sz="2400" dirty="0"/>
              <a:t>=1;i&lt;</a:t>
            </a:r>
            <a:r>
              <a:rPr lang="en-IN" sz="2400" dirty="0" err="1"/>
              <a:t>n;i</a:t>
            </a:r>
            <a:r>
              <a:rPr lang="en-IN" sz="2400" dirty="0"/>
              <a:t>++)</a:t>
            </a:r>
          </a:p>
          <a:p>
            <a:r>
              <a:rPr lang="en-IN" sz="2400" dirty="0"/>
              <a:t>    {</a:t>
            </a:r>
          </a:p>
          <a:p>
            <a:r>
              <a:rPr lang="en-IN" sz="2400" dirty="0"/>
              <a:t>        if(</a:t>
            </a:r>
            <a:r>
              <a:rPr lang="en-IN" sz="2400" dirty="0" err="1"/>
              <a:t>n%i</a:t>
            </a:r>
            <a:r>
              <a:rPr lang="en-IN" sz="2400" dirty="0"/>
              <a:t>==0)</a:t>
            </a:r>
          </a:p>
          <a:p>
            <a:r>
              <a:rPr lang="en-IN" sz="2400" dirty="0"/>
              <a:t>        {</a:t>
            </a:r>
          </a:p>
          <a:p>
            <a:r>
              <a:rPr lang="en-IN" sz="2400" dirty="0"/>
              <a:t>            sum=</a:t>
            </a:r>
            <a:r>
              <a:rPr lang="en-IN" sz="2400" dirty="0" err="1"/>
              <a:t>sum+i</a:t>
            </a:r>
            <a:r>
              <a:rPr lang="en-IN" sz="2400" dirty="0"/>
              <a:t>;</a:t>
            </a:r>
          </a:p>
          <a:p>
            <a:r>
              <a:rPr lang="en-IN" sz="2400" dirty="0"/>
              <a:t>        }</a:t>
            </a:r>
          </a:p>
          <a:p>
            <a:r>
              <a:rPr lang="en-IN" sz="2400" dirty="0"/>
              <a:t>    </a:t>
            </a:r>
            <a:r>
              <a:rPr lang="en-IN" sz="2400" dirty="0" smtClean="0"/>
              <a:t>} </a:t>
            </a:r>
            <a:endParaRPr lang="en-IN" sz="2400" dirty="0"/>
          </a:p>
          <a:p>
            <a:r>
              <a:rPr lang="en-IN" sz="2400" dirty="0"/>
              <a:t>    /* if-else condition to print Perfect Number or Not */</a:t>
            </a:r>
          </a:p>
          <a:p>
            <a:r>
              <a:rPr lang="en-IN" sz="2400" dirty="0"/>
              <a:t>    if(sum==n)</a:t>
            </a:r>
          </a:p>
          <a:p>
            <a:r>
              <a:rPr lang="en-IN" sz="2400" dirty="0"/>
              <a:t>    printf("\n %d is a Perfect </a:t>
            </a:r>
            <a:r>
              <a:rPr lang="en-IN" sz="2400" dirty="0" err="1"/>
              <a:t>Number.",n</a:t>
            </a:r>
            <a:r>
              <a:rPr lang="en-IN" sz="2400" dirty="0"/>
              <a:t>);</a:t>
            </a:r>
          </a:p>
          <a:p>
            <a:r>
              <a:rPr lang="en-IN" sz="2400" dirty="0"/>
              <a:t>    else</a:t>
            </a:r>
          </a:p>
          <a:p>
            <a:r>
              <a:rPr lang="en-IN" sz="2400" dirty="0"/>
              <a:t>    printf("\n %d is Not a Perfect </a:t>
            </a:r>
            <a:r>
              <a:rPr lang="en-IN" sz="2400" dirty="0" err="1"/>
              <a:t>Number.",n</a:t>
            </a:r>
            <a:r>
              <a:rPr lang="en-IN" sz="2400" dirty="0"/>
              <a:t>);</a:t>
            </a:r>
          </a:p>
          <a:p>
            <a:r>
              <a:rPr lang="en-IN" sz="2400" dirty="0"/>
              <a:t>    getch();</a:t>
            </a:r>
          </a:p>
          <a:p>
            <a:r>
              <a:rPr lang="en-IN" sz="2400" dirty="0"/>
              <a:t>}</a:t>
            </a:r>
          </a:p>
        </p:txBody>
      </p:sp>
    </p:spTree>
    <p:extLst>
      <p:ext uri="{BB962C8B-B14F-4D97-AF65-F5344CB8AC3E}">
        <p14:creationId xmlns:p14="http://schemas.microsoft.com/office/powerpoint/2010/main" xmlns="" val="422781520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0"/>
            <a:ext cx="10882312" cy="663575"/>
          </a:xfrm>
        </p:spPr>
        <p:txBody>
          <a:bodyPr>
            <a:noAutofit/>
          </a:bodyPr>
          <a:lstStyle/>
          <a:p>
            <a:r>
              <a:rPr lang="en-IN" sz="3600" b="1" dirty="0" smtClean="0"/>
              <a:t>Print * in equilateral triangle pattern  </a:t>
            </a:r>
            <a:r>
              <a:rPr lang="en-IN" sz="3600" b="1" dirty="0"/>
              <a:t>in </a:t>
            </a:r>
            <a:r>
              <a:rPr lang="en-IN" sz="3600" b="1" dirty="0" smtClean="0"/>
              <a:t>C using for loop</a:t>
            </a:r>
            <a:endParaRPr lang="en-IN" sz="3600" b="1" dirty="0"/>
          </a:p>
        </p:txBody>
      </p:sp>
      <p:sp>
        <p:nvSpPr>
          <p:cNvPr id="3" name="Content Placeholder 2"/>
          <p:cNvSpPr>
            <a:spLocks noGrp="1"/>
          </p:cNvSpPr>
          <p:nvPr>
            <p:ph idx="1"/>
          </p:nvPr>
        </p:nvSpPr>
        <p:spPr>
          <a:xfrm>
            <a:off x="838200" y="885825"/>
            <a:ext cx="4833938" cy="5153026"/>
          </a:xfrm>
        </p:spPr>
        <p:txBody>
          <a:bodyPr>
            <a:noAutofit/>
          </a:bodyPr>
          <a:lstStyle/>
          <a:p>
            <a:pPr marL="0" indent="0">
              <a:lnSpc>
                <a:spcPct val="100000"/>
              </a:lnSpc>
              <a:spcBef>
                <a:spcPts val="0"/>
              </a:spcBef>
              <a:buNone/>
            </a:pPr>
            <a:r>
              <a:rPr lang="en-IN" dirty="0"/>
              <a:t>#include &lt;stdio.h</a:t>
            </a:r>
            <a:r>
              <a:rPr lang="en-IN" dirty="0" smtClean="0"/>
              <a:t>&gt;</a:t>
            </a:r>
            <a:endParaRPr lang="en-IN" dirty="0"/>
          </a:p>
          <a:p>
            <a:pPr marL="0" indent="0">
              <a:lnSpc>
                <a:spcPct val="100000"/>
              </a:lnSpc>
              <a:spcBef>
                <a:spcPts val="0"/>
              </a:spcBef>
              <a:buNone/>
            </a:pPr>
            <a:r>
              <a:rPr lang="en-IN" dirty="0" smtClean="0"/>
              <a:t>void </a:t>
            </a:r>
            <a:r>
              <a:rPr lang="en-IN" dirty="0"/>
              <a:t>main() </a:t>
            </a:r>
            <a:endParaRPr lang="en-IN" dirty="0" smtClean="0"/>
          </a:p>
          <a:p>
            <a:pPr marL="0" indent="0">
              <a:lnSpc>
                <a:spcPct val="100000"/>
              </a:lnSpc>
              <a:spcBef>
                <a:spcPts val="0"/>
              </a:spcBef>
              <a:buNone/>
            </a:pPr>
            <a:r>
              <a:rPr lang="en-IN" dirty="0" smtClean="0"/>
              <a:t>{</a:t>
            </a:r>
            <a:endParaRPr lang="en-IN" dirty="0"/>
          </a:p>
          <a:p>
            <a:pPr marL="0" indent="0">
              <a:lnSpc>
                <a:spcPct val="100000"/>
              </a:lnSpc>
              <a:spcBef>
                <a:spcPts val="0"/>
              </a:spcBef>
              <a:buNone/>
            </a:pPr>
            <a:r>
              <a:rPr lang="en-IN" dirty="0"/>
              <a:t>   int </a:t>
            </a:r>
            <a:r>
              <a:rPr lang="en-IN" dirty="0" err="1"/>
              <a:t>n,i,j</a:t>
            </a:r>
            <a:r>
              <a:rPr lang="en-IN" dirty="0" smtClean="0"/>
              <a:t>;</a:t>
            </a:r>
            <a:endParaRPr lang="en-IN" dirty="0"/>
          </a:p>
          <a:p>
            <a:pPr marL="0" indent="0">
              <a:lnSpc>
                <a:spcPct val="100000"/>
              </a:lnSpc>
              <a:spcBef>
                <a:spcPts val="0"/>
              </a:spcBef>
              <a:buNone/>
            </a:pPr>
            <a:r>
              <a:rPr lang="en-IN" dirty="0"/>
              <a:t>   n = 5;   // number of rows</a:t>
            </a:r>
            <a:r>
              <a:rPr lang="en-IN" dirty="0" smtClean="0"/>
              <a:t>.</a:t>
            </a:r>
            <a:endParaRPr lang="en-IN" dirty="0"/>
          </a:p>
          <a:p>
            <a:pPr marL="0" indent="0">
              <a:lnSpc>
                <a:spcPct val="100000"/>
              </a:lnSpc>
              <a:spcBef>
                <a:spcPts val="0"/>
              </a:spcBef>
              <a:buNone/>
            </a:pPr>
            <a:r>
              <a:rPr lang="en-IN" dirty="0"/>
              <a:t>   for(</a:t>
            </a:r>
            <a:r>
              <a:rPr lang="en-IN" dirty="0" err="1"/>
              <a:t>i</a:t>
            </a:r>
            <a:r>
              <a:rPr lang="en-IN" dirty="0"/>
              <a:t> = 1; </a:t>
            </a:r>
            <a:r>
              <a:rPr lang="en-IN" dirty="0" err="1"/>
              <a:t>i</a:t>
            </a:r>
            <a:r>
              <a:rPr lang="en-IN" dirty="0"/>
              <a:t> &lt;= n; </a:t>
            </a:r>
            <a:r>
              <a:rPr lang="en-IN" dirty="0" err="1"/>
              <a:t>i</a:t>
            </a:r>
            <a:r>
              <a:rPr lang="en-IN" dirty="0"/>
              <a:t>++) </a:t>
            </a:r>
            <a:endParaRPr lang="en-IN" dirty="0" smtClean="0"/>
          </a:p>
          <a:p>
            <a:pPr marL="0" indent="0">
              <a:lnSpc>
                <a:spcPct val="100000"/>
              </a:lnSpc>
              <a:spcBef>
                <a:spcPts val="0"/>
              </a:spcBef>
              <a:buNone/>
            </a:pPr>
            <a:r>
              <a:rPr lang="en-IN" dirty="0" smtClean="0"/>
              <a:t>{</a:t>
            </a:r>
            <a:endParaRPr lang="en-IN" dirty="0"/>
          </a:p>
          <a:p>
            <a:pPr marL="0" indent="0">
              <a:lnSpc>
                <a:spcPct val="100000"/>
              </a:lnSpc>
              <a:spcBef>
                <a:spcPts val="0"/>
              </a:spcBef>
              <a:buNone/>
            </a:pPr>
            <a:r>
              <a:rPr lang="en-IN" dirty="0"/>
              <a:t>      for(j = 1; j &lt;= n-</a:t>
            </a:r>
            <a:r>
              <a:rPr lang="en-IN" dirty="0" err="1"/>
              <a:t>i</a:t>
            </a:r>
            <a:r>
              <a:rPr lang="en-IN" dirty="0"/>
              <a:t>; </a:t>
            </a:r>
            <a:r>
              <a:rPr lang="en-IN" dirty="0" err="1"/>
              <a:t>j</a:t>
            </a:r>
            <a:r>
              <a:rPr lang="en-IN" dirty="0" err="1" smtClean="0"/>
              <a:t>++</a:t>
            </a:r>
            <a:r>
              <a:rPr lang="en-IN" dirty="0" smtClean="0"/>
              <a:t>)</a:t>
            </a:r>
          </a:p>
          <a:p>
            <a:pPr marL="0" indent="0">
              <a:lnSpc>
                <a:spcPct val="100000"/>
              </a:lnSpc>
              <a:spcBef>
                <a:spcPts val="0"/>
              </a:spcBef>
              <a:buNone/>
            </a:pPr>
            <a:r>
              <a:rPr lang="en-IN" dirty="0"/>
              <a:t>{</a:t>
            </a:r>
          </a:p>
          <a:p>
            <a:pPr marL="0" indent="0">
              <a:lnSpc>
                <a:spcPct val="100000"/>
              </a:lnSpc>
              <a:spcBef>
                <a:spcPts val="0"/>
              </a:spcBef>
              <a:buNone/>
            </a:pPr>
            <a:r>
              <a:rPr lang="en-IN" dirty="0"/>
              <a:t>         printf(" </a:t>
            </a:r>
            <a:r>
              <a:rPr lang="en-IN" dirty="0" smtClean="0"/>
              <a:t>");</a:t>
            </a:r>
          </a:p>
          <a:p>
            <a:pPr marL="0" indent="0">
              <a:lnSpc>
                <a:spcPct val="100000"/>
              </a:lnSpc>
              <a:spcBef>
                <a:spcPts val="0"/>
              </a:spcBef>
              <a:buNone/>
            </a:pPr>
            <a:r>
              <a:rPr lang="en-IN" dirty="0" smtClean="0"/>
              <a:t>}</a:t>
            </a:r>
          </a:p>
          <a:p>
            <a:pPr marL="0" indent="0">
              <a:lnSpc>
                <a:spcPct val="100000"/>
              </a:lnSpc>
              <a:spcBef>
                <a:spcPts val="0"/>
              </a:spcBef>
              <a:buNone/>
            </a:pPr>
            <a:r>
              <a:rPr lang="en-IN" dirty="0"/>
              <a:t>}</a:t>
            </a:r>
          </a:p>
          <a:p>
            <a:pPr marL="0" indent="0">
              <a:lnSpc>
                <a:spcPct val="100000"/>
              </a:lnSpc>
              <a:spcBef>
                <a:spcPts val="0"/>
              </a:spcBef>
              <a:buNone/>
            </a:pPr>
            <a:r>
              <a:rPr lang="en-IN" dirty="0"/>
              <a:t>      </a:t>
            </a:r>
          </a:p>
        </p:txBody>
      </p:sp>
      <p:sp>
        <p:nvSpPr>
          <p:cNvPr id="4" name="Rectangle 3"/>
          <p:cNvSpPr/>
          <p:nvPr/>
        </p:nvSpPr>
        <p:spPr>
          <a:xfrm>
            <a:off x="6477000" y="1165950"/>
            <a:ext cx="4738688" cy="2677656"/>
          </a:xfrm>
          <a:prstGeom prst="rect">
            <a:avLst/>
          </a:prstGeom>
        </p:spPr>
        <p:txBody>
          <a:bodyPr wrap="square">
            <a:spAutoFit/>
          </a:bodyPr>
          <a:lstStyle/>
          <a:p>
            <a:r>
              <a:rPr lang="en-IN" sz="2800" dirty="0"/>
              <a:t>for(j = 1; j &lt;= </a:t>
            </a:r>
            <a:r>
              <a:rPr lang="en-IN" sz="2800" dirty="0" err="1"/>
              <a:t>i</a:t>
            </a:r>
            <a:r>
              <a:rPr lang="en-IN" sz="2800" dirty="0"/>
              <a:t>; </a:t>
            </a:r>
            <a:r>
              <a:rPr lang="en-IN" sz="2800" dirty="0" err="1"/>
              <a:t>j++</a:t>
            </a:r>
            <a:r>
              <a:rPr lang="en-IN" sz="2800" dirty="0"/>
              <a:t>)</a:t>
            </a:r>
          </a:p>
          <a:p>
            <a:r>
              <a:rPr lang="en-IN" sz="2800" dirty="0"/>
              <a:t>         printf("* ");</a:t>
            </a:r>
          </a:p>
          <a:p>
            <a:r>
              <a:rPr lang="en-IN" sz="2800" dirty="0"/>
              <a:t>      printf("\n");</a:t>
            </a:r>
          </a:p>
          <a:p>
            <a:r>
              <a:rPr lang="en-IN" sz="2800" dirty="0"/>
              <a:t>   }</a:t>
            </a:r>
          </a:p>
          <a:p>
            <a:r>
              <a:rPr lang="en-IN" sz="2800" dirty="0"/>
              <a:t>   getch();</a:t>
            </a:r>
          </a:p>
          <a:p>
            <a:r>
              <a:rPr lang="en-IN" sz="2800" dirty="0"/>
              <a:t>}</a:t>
            </a:r>
          </a:p>
        </p:txBody>
      </p:sp>
    </p:spTree>
    <p:extLst>
      <p:ext uri="{BB962C8B-B14F-4D97-AF65-F5344CB8AC3E}">
        <p14:creationId xmlns:p14="http://schemas.microsoft.com/office/powerpoint/2010/main" xmlns="" val="309453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516042"/>
            <a:ext cx="10096500" cy="2436564"/>
          </a:xfrm>
          <a:prstGeom prst="rect">
            <a:avLst/>
          </a:prstGeom>
        </p:spPr>
        <p:txBody>
          <a:bodyPr wrap="square">
            <a:spAutoFit/>
          </a:bodyPr>
          <a:lstStyle/>
          <a:p>
            <a:pPr algn="just">
              <a:lnSpc>
                <a:spcPct val="150000"/>
              </a:lnSpc>
              <a:spcAft>
                <a:spcPts val="1000"/>
              </a:spcAft>
            </a:pPr>
            <a:r>
              <a:rPr lang="en-IN" sz="2400" b="1" dirty="0" smtClean="0">
                <a:effectLst/>
                <a:latin typeface="Times New Roman" panose="02020603050405020304" pitchFamily="18" charset="0"/>
                <a:ea typeface="Calibri" panose="020F0502020204030204" pitchFamily="34" charset="0"/>
                <a:cs typeface="Times New Roman" panose="02020603050405020304" pitchFamily="18" charset="0"/>
              </a:rPr>
              <a:t>Void Types:</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The void type has no values. It is used to represent the type of function. The type of function is said to be void when it does not return any value to the calling function.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5766099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2138"/>
          </a:xfrm>
        </p:spPr>
        <p:txBody>
          <a:bodyPr>
            <a:normAutofit/>
          </a:bodyPr>
          <a:lstStyle/>
          <a:p>
            <a:r>
              <a:rPr lang="en-IN" sz="2800" b="1" dirty="0">
                <a:latin typeface="Times New Roman" panose="02020603050405020304" pitchFamily="18" charset="0"/>
                <a:cs typeface="Times New Roman" panose="02020603050405020304" pitchFamily="18" charset="0"/>
              </a:rPr>
              <a:t>prime numbers between 1 to n using for loop</a:t>
            </a:r>
          </a:p>
        </p:txBody>
      </p:sp>
      <p:sp>
        <p:nvSpPr>
          <p:cNvPr id="3" name="Content Placeholder 2"/>
          <p:cNvSpPr>
            <a:spLocks noGrp="1"/>
          </p:cNvSpPr>
          <p:nvPr>
            <p:ph idx="1"/>
          </p:nvPr>
        </p:nvSpPr>
        <p:spPr>
          <a:xfrm>
            <a:off x="938213" y="1139825"/>
            <a:ext cx="4248150" cy="4351338"/>
          </a:xfrm>
        </p:spPr>
        <p:txBody>
          <a:bodyPr>
            <a:noAutofit/>
          </a:bodyPr>
          <a:lstStyle/>
          <a:p>
            <a:pPr marL="0" indent="0">
              <a:lnSpc>
                <a:spcPct val="120000"/>
              </a:lnSpc>
              <a:spcBef>
                <a:spcPts val="0"/>
              </a:spcBef>
              <a:buNone/>
            </a:pPr>
            <a:r>
              <a:rPr lang="en-IN" sz="2400" dirty="0"/>
              <a:t>#</a:t>
            </a:r>
            <a:r>
              <a:rPr lang="en-IN" sz="2400" dirty="0" smtClean="0"/>
              <a:t>include&lt;</a:t>
            </a:r>
            <a:r>
              <a:rPr lang="en-IN" sz="2400" dirty="0" err="1" smtClean="0"/>
              <a:t>stdio.h</a:t>
            </a:r>
            <a:r>
              <a:rPr lang="en-IN" sz="2400" dirty="0" smtClean="0"/>
              <a:t>&gt;</a:t>
            </a:r>
          </a:p>
          <a:p>
            <a:pPr marL="0" indent="0">
              <a:lnSpc>
                <a:spcPct val="120000"/>
              </a:lnSpc>
              <a:spcBef>
                <a:spcPts val="0"/>
              </a:spcBef>
              <a:buNone/>
            </a:pPr>
            <a:r>
              <a:rPr lang="en-IN" sz="2400" dirty="0" smtClean="0"/>
              <a:t>int </a:t>
            </a:r>
            <a:r>
              <a:rPr lang="en-IN" sz="2400" dirty="0"/>
              <a:t>main</a:t>
            </a:r>
            <a:r>
              <a:rPr lang="en-IN" sz="2400" dirty="0" smtClean="0"/>
              <a:t>()</a:t>
            </a:r>
          </a:p>
          <a:p>
            <a:pPr marL="0" indent="0">
              <a:lnSpc>
                <a:spcPct val="120000"/>
              </a:lnSpc>
              <a:spcBef>
                <a:spcPts val="0"/>
              </a:spcBef>
              <a:buNone/>
            </a:pPr>
            <a:r>
              <a:rPr lang="en-IN" sz="2400" dirty="0" smtClean="0"/>
              <a:t>{</a:t>
            </a:r>
            <a:endParaRPr lang="en-IN" sz="2400" dirty="0"/>
          </a:p>
          <a:p>
            <a:pPr marL="0" indent="0">
              <a:lnSpc>
                <a:spcPct val="120000"/>
              </a:lnSpc>
              <a:spcBef>
                <a:spcPts val="0"/>
              </a:spcBef>
              <a:buNone/>
            </a:pPr>
            <a:r>
              <a:rPr lang="en-IN" sz="2400" dirty="0"/>
              <a:t>    int </a:t>
            </a:r>
            <a:r>
              <a:rPr lang="en-IN" sz="2400" dirty="0" err="1"/>
              <a:t>num,i,count,n</a:t>
            </a:r>
            <a:r>
              <a:rPr lang="en-IN" sz="2400" dirty="0"/>
              <a:t>;</a:t>
            </a:r>
          </a:p>
          <a:p>
            <a:pPr marL="0" indent="0">
              <a:lnSpc>
                <a:spcPct val="120000"/>
              </a:lnSpc>
              <a:spcBef>
                <a:spcPts val="0"/>
              </a:spcBef>
              <a:buNone/>
            </a:pPr>
            <a:r>
              <a:rPr lang="en-IN" sz="2400" dirty="0"/>
              <a:t>    printf("Enter max range: ");</a:t>
            </a:r>
          </a:p>
          <a:p>
            <a:pPr marL="0" indent="0">
              <a:lnSpc>
                <a:spcPct val="120000"/>
              </a:lnSpc>
              <a:spcBef>
                <a:spcPts val="0"/>
              </a:spcBef>
              <a:buNone/>
            </a:pPr>
            <a:r>
              <a:rPr lang="en-IN" sz="2400" dirty="0"/>
              <a:t>    </a:t>
            </a:r>
            <a:r>
              <a:rPr lang="en-IN" sz="2400" dirty="0" err="1"/>
              <a:t>scanf</a:t>
            </a:r>
            <a:r>
              <a:rPr lang="en-IN" sz="2400" dirty="0"/>
              <a:t>("%</a:t>
            </a:r>
            <a:r>
              <a:rPr lang="en-IN" sz="2400" dirty="0" err="1"/>
              <a:t>d",&amp;n</a:t>
            </a:r>
            <a:r>
              <a:rPr lang="en-IN" sz="2400" dirty="0" smtClean="0"/>
              <a:t>);</a:t>
            </a:r>
            <a:endParaRPr lang="en-IN" sz="2400" dirty="0"/>
          </a:p>
          <a:p>
            <a:pPr marL="0" indent="0">
              <a:lnSpc>
                <a:spcPct val="120000"/>
              </a:lnSpc>
              <a:spcBef>
                <a:spcPts val="0"/>
              </a:spcBef>
              <a:buNone/>
            </a:pPr>
            <a:r>
              <a:rPr lang="en-IN" sz="2400" dirty="0"/>
              <a:t>    for(</a:t>
            </a:r>
            <a:r>
              <a:rPr lang="en-IN" sz="2400" dirty="0" err="1"/>
              <a:t>num</a:t>
            </a:r>
            <a:r>
              <a:rPr lang="en-IN" sz="2400" dirty="0"/>
              <a:t> = 1;num&lt;=</a:t>
            </a:r>
            <a:r>
              <a:rPr lang="en-IN" sz="2400" dirty="0" err="1"/>
              <a:t>n;num</a:t>
            </a:r>
            <a:r>
              <a:rPr lang="en-IN" sz="2400" dirty="0" smtClean="0"/>
              <a:t>++){</a:t>
            </a:r>
            <a:endParaRPr lang="en-IN" sz="2400" dirty="0"/>
          </a:p>
          <a:p>
            <a:pPr marL="0" indent="0">
              <a:lnSpc>
                <a:spcPct val="120000"/>
              </a:lnSpc>
              <a:spcBef>
                <a:spcPts val="0"/>
              </a:spcBef>
              <a:buNone/>
            </a:pPr>
            <a:r>
              <a:rPr lang="en-IN" sz="2400" dirty="0"/>
              <a:t>         count = 0</a:t>
            </a:r>
            <a:r>
              <a:rPr lang="en-IN" sz="2400" dirty="0" smtClean="0"/>
              <a:t>;</a:t>
            </a:r>
            <a:endParaRPr lang="en-IN" sz="2400" dirty="0"/>
          </a:p>
          <a:p>
            <a:pPr marL="0" indent="0">
              <a:lnSpc>
                <a:spcPct val="120000"/>
              </a:lnSpc>
              <a:spcBef>
                <a:spcPts val="0"/>
              </a:spcBef>
              <a:buNone/>
            </a:pPr>
            <a:r>
              <a:rPr lang="en-IN" sz="2400" dirty="0"/>
              <a:t>         for(</a:t>
            </a:r>
            <a:r>
              <a:rPr lang="en-IN" sz="2400" dirty="0" err="1"/>
              <a:t>i</a:t>
            </a:r>
            <a:r>
              <a:rPr lang="en-IN" sz="2400" dirty="0"/>
              <a:t>=2;i&lt;=</a:t>
            </a:r>
            <a:r>
              <a:rPr lang="en-IN" sz="2400" dirty="0" err="1"/>
              <a:t>num</a:t>
            </a:r>
            <a:r>
              <a:rPr lang="en-IN" sz="2400" dirty="0"/>
              <a:t>/2;i</a:t>
            </a:r>
            <a:r>
              <a:rPr lang="en-IN" sz="2400" dirty="0" smtClean="0"/>
              <a:t>++){</a:t>
            </a:r>
            <a:endParaRPr lang="en-IN" sz="2400" dirty="0"/>
          </a:p>
        </p:txBody>
      </p:sp>
      <p:sp>
        <p:nvSpPr>
          <p:cNvPr id="4" name="Rectangle 3"/>
          <p:cNvSpPr/>
          <p:nvPr/>
        </p:nvSpPr>
        <p:spPr>
          <a:xfrm>
            <a:off x="6686550" y="957264"/>
            <a:ext cx="4667250" cy="3785652"/>
          </a:xfrm>
          <a:prstGeom prst="rect">
            <a:avLst/>
          </a:prstGeom>
        </p:spPr>
        <p:txBody>
          <a:bodyPr wrap="square">
            <a:spAutoFit/>
          </a:bodyPr>
          <a:lstStyle/>
          <a:p>
            <a:r>
              <a:rPr lang="en-IN" sz="2400" dirty="0"/>
              <a:t> if(</a:t>
            </a:r>
            <a:r>
              <a:rPr lang="en-IN" sz="2400" dirty="0" err="1"/>
              <a:t>num%i</a:t>
            </a:r>
            <a:r>
              <a:rPr lang="en-IN" sz="2400" dirty="0"/>
              <a:t>==0){</a:t>
            </a:r>
          </a:p>
          <a:p>
            <a:r>
              <a:rPr lang="en-IN" sz="2400" dirty="0"/>
              <a:t>                 count++;</a:t>
            </a:r>
          </a:p>
          <a:p>
            <a:r>
              <a:rPr lang="en-IN" sz="2400" dirty="0"/>
              <a:t>                 break;</a:t>
            </a:r>
          </a:p>
          <a:p>
            <a:r>
              <a:rPr lang="en-IN" sz="2400" dirty="0"/>
              <a:t>             }</a:t>
            </a:r>
          </a:p>
          <a:p>
            <a:r>
              <a:rPr lang="en-IN" sz="2400" dirty="0"/>
              <a:t>        }     </a:t>
            </a:r>
          </a:p>
          <a:p>
            <a:r>
              <a:rPr lang="en-IN" sz="2400" dirty="0"/>
              <a:t>         if(count==0 &amp;&amp; </a:t>
            </a:r>
            <a:r>
              <a:rPr lang="en-IN" sz="2400" dirty="0" err="1"/>
              <a:t>num</a:t>
            </a:r>
            <a:r>
              <a:rPr lang="en-IN" sz="2400" dirty="0"/>
              <a:t>!= 1)</a:t>
            </a:r>
          </a:p>
          <a:p>
            <a:r>
              <a:rPr lang="en-IN" sz="2400" dirty="0"/>
              <a:t>             printf("%d ",</a:t>
            </a:r>
            <a:r>
              <a:rPr lang="en-IN" sz="2400" dirty="0" err="1"/>
              <a:t>num</a:t>
            </a:r>
            <a:r>
              <a:rPr lang="en-IN" sz="2400" dirty="0"/>
              <a:t>);</a:t>
            </a:r>
          </a:p>
          <a:p>
            <a:r>
              <a:rPr lang="en-IN" sz="2400" dirty="0"/>
              <a:t>    }  </a:t>
            </a:r>
          </a:p>
          <a:p>
            <a:r>
              <a:rPr lang="en-IN" sz="2400" dirty="0"/>
              <a:t>   getch();</a:t>
            </a:r>
          </a:p>
          <a:p>
            <a:r>
              <a:rPr lang="en-IN" sz="2400" dirty="0"/>
              <a:t>}</a:t>
            </a:r>
          </a:p>
        </p:txBody>
      </p:sp>
    </p:spTree>
    <p:extLst>
      <p:ext uri="{BB962C8B-B14F-4D97-AF65-F5344CB8AC3E}">
        <p14:creationId xmlns:p14="http://schemas.microsoft.com/office/powerpoint/2010/main" xmlns="" val="2774861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Variables</a:t>
            </a:r>
            <a:endParaRPr lang="en-IN" b="1" dirty="0">
              <a:solidFill>
                <a:srgbClr val="00B0F0"/>
              </a:solidFill>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421246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0"/>
            <a:ext cx="10515600" cy="549275"/>
          </a:xfrm>
        </p:spPr>
        <p:txBody>
          <a:bodyPr>
            <a:normAutofit fontScale="90000"/>
          </a:bodyPr>
          <a:lstStyle/>
          <a:p>
            <a:r>
              <a:rPr lang="en-IN" dirty="0" smtClean="0"/>
              <a:t>Variables in C</a:t>
            </a:r>
            <a:endParaRPr lang="en-IN" dirty="0"/>
          </a:p>
        </p:txBody>
      </p:sp>
      <p:sp>
        <p:nvSpPr>
          <p:cNvPr id="3" name="Content Placeholder 2"/>
          <p:cNvSpPr>
            <a:spLocks noGrp="1"/>
          </p:cNvSpPr>
          <p:nvPr>
            <p:ph idx="1"/>
          </p:nvPr>
        </p:nvSpPr>
        <p:spPr>
          <a:xfrm>
            <a:off x="838200" y="900113"/>
            <a:ext cx="10515600" cy="5276850"/>
          </a:xfrm>
        </p:spPr>
        <p:txBody>
          <a:bodyPr>
            <a:normAutofit lnSpcReduction="10000"/>
          </a:bodyPr>
          <a:lstStyle/>
          <a:p>
            <a:pPr algn="just"/>
            <a:r>
              <a:rPr lang="en-IN" dirty="0"/>
              <a:t>A variable is nothing but a name given to a storage area that our programs can manipulate. </a:t>
            </a:r>
            <a:endParaRPr lang="en-IN" dirty="0" smtClean="0"/>
          </a:p>
          <a:p>
            <a:pPr algn="just"/>
            <a:r>
              <a:rPr lang="en-IN" dirty="0"/>
              <a:t>A variable definition tells the compiler where and how much storage to create for the variable. </a:t>
            </a:r>
            <a:endParaRPr lang="en-IN" dirty="0" smtClean="0"/>
          </a:p>
          <a:p>
            <a:pPr algn="just"/>
            <a:r>
              <a:rPr lang="en-IN" dirty="0" smtClean="0"/>
              <a:t>A </a:t>
            </a:r>
            <a:r>
              <a:rPr lang="en-IN" dirty="0"/>
              <a:t>variable definition specifies a data type and contains a list of one or more variables of that type as follows </a:t>
            </a:r>
            <a:r>
              <a:rPr lang="en-IN" dirty="0" smtClean="0"/>
              <a:t>−</a:t>
            </a:r>
          </a:p>
          <a:p>
            <a:pPr marL="0" indent="0">
              <a:buNone/>
            </a:pPr>
            <a:r>
              <a:rPr lang="en-IN" dirty="0" smtClean="0">
                <a:solidFill>
                  <a:srgbClr val="FF0000"/>
                </a:solidFill>
              </a:rPr>
              <a:t>Syntax:</a:t>
            </a:r>
          </a:p>
          <a:p>
            <a:pPr marL="0" indent="0">
              <a:buNone/>
            </a:pPr>
            <a:r>
              <a:rPr lang="en-IN" dirty="0" smtClean="0">
                <a:solidFill>
                  <a:srgbClr val="FF0000"/>
                </a:solidFill>
              </a:rPr>
              <a:t>		type </a:t>
            </a:r>
            <a:r>
              <a:rPr lang="en-IN" dirty="0" err="1" smtClean="0">
                <a:solidFill>
                  <a:srgbClr val="FF0000"/>
                </a:solidFill>
              </a:rPr>
              <a:t>variable_list</a:t>
            </a:r>
            <a:r>
              <a:rPr lang="en-IN" dirty="0" smtClean="0">
                <a:solidFill>
                  <a:srgbClr val="FF0000"/>
                </a:solidFill>
              </a:rPr>
              <a:t>;</a:t>
            </a:r>
          </a:p>
          <a:p>
            <a:pPr marL="0" indent="0">
              <a:buNone/>
            </a:pPr>
            <a:r>
              <a:rPr lang="en-IN" dirty="0" smtClean="0">
                <a:solidFill>
                  <a:schemeClr val="accent5">
                    <a:lumMod val="75000"/>
                  </a:schemeClr>
                </a:solidFill>
              </a:rPr>
              <a:t>Ex:	</a:t>
            </a:r>
            <a:r>
              <a:rPr lang="en-IN" dirty="0" smtClean="0">
                <a:solidFill>
                  <a:srgbClr val="FF0000"/>
                </a:solidFill>
              </a:rPr>
              <a:t>	</a:t>
            </a:r>
            <a:r>
              <a:rPr lang="en-IN" dirty="0" err="1">
                <a:solidFill>
                  <a:schemeClr val="accent5">
                    <a:lumMod val="75000"/>
                  </a:schemeClr>
                </a:solidFill>
              </a:rPr>
              <a:t>int</a:t>
            </a:r>
            <a:r>
              <a:rPr lang="en-IN" dirty="0">
                <a:solidFill>
                  <a:schemeClr val="accent5">
                    <a:lumMod val="75000"/>
                  </a:schemeClr>
                </a:solidFill>
              </a:rPr>
              <a:t>    </a:t>
            </a:r>
            <a:r>
              <a:rPr lang="en-IN" dirty="0" err="1">
                <a:solidFill>
                  <a:schemeClr val="accent5">
                    <a:lumMod val="75000"/>
                  </a:schemeClr>
                </a:solidFill>
              </a:rPr>
              <a:t>i</a:t>
            </a:r>
            <a:r>
              <a:rPr lang="en-IN" dirty="0">
                <a:solidFill>
                  <a:schemeClr val="accent5">
                    <a:lumMod val="75000"/>
                  </a:schemeClr>
                </a:solidFill>
              </a:rPr>
              <a:t>, j, k;</a:t>
            </a:r>
          </a:p>
          <a:p>
            <a:pPr marL="1828800" lvl="4" indent="0">
              <a:buNone/>
            </a:pPr>
            <a:r>
              <a:rPr lang="en-IN" sz="2800" dirty="0">
                <a:solidFill>
                  <a:schemeClr val="accent5">
                    <a:lumMod val="75000"/>
                  </a:schemeClr>
                </a:solidFill>
              </a:rPr>
              <a:t>char   c, </a:t>
            </a:r>
            <a:r>
              <a:rPr lang="en-IN" sz="2800" dirty="0" err="1">
                <a:solidFill>
                  <a:schemeClr val="accent5">
                    <a:lumMod val="75000"/>
                  </a:schemeClr>
                </a:solidFill>
              </a:rPr>
              <a:t>ch</a:t>
            </a:r>
            <a:r>
              <a:rPr lang="en-IN" sz="2800" dirty="0">
                <a:solidFill>
                  <a:schemeClr val="accent5">
                    <a:lumMod val="75000"/>
                  </a:schemeClr>
                </a:solidFill>
              </a:rPr>
              <a:t>;</a:t>
            </a:r>
          </a:p>
          <a:p>
            <a:pPr marL="1828800" lvl="4" indent="0">
              <a:buNone/>
            </a:pPr>
            <a:r>
              <a:rPr lang="en-IN" sz="2800" dirty="0">
                <a:solidFill>
                  <a:schemeClr val="accent5">
                    <a:lumMod val="75000"/>
                  </a:schemeClr>
                </a:solidFill>
              </a:rPr>
              <a:t>float  f, salary;</a:t>
            </a:r>
          </a:p>
          <a:p>
            <a:pPr marL="1828800" lvl="4" indent="0">
              <a:buNone/>
            </a:pPr>
            <a:r>
              <a:rPr lang="en-IN" sz="2800" dirty="0">
                <a:solidFill>
                  <a:schemeClr val="accent5">
                    <a:lumMod val="75000"/>
                  </a:schemeClr>
                </a:solidFill>
              </a:rPr>
              <a:t>double d;</a:t>
            </a:r>
          </a:p>
        </p:txBody>
      </p:sp>
    </p:spTree>
    <p:extLst>
      <p:ext uri="{BB962C8B-B14F-4D97-AF65-F5344CB8AC3E}">
        <p14:creationId xmlns:p14="http://schemas.microsoft.com/office/powerpoint/2010/main" xmlns="" val="2047317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8663"/>
            <a:ext cx="10515600" cy="5448300"/>
          </a:xfrm>
        </p:spPr>
        <p:txBody>
          <a:bodyPr/>
          <a:lstStyle/>
          <a:p>
            <a:pPr marL="0" indent="0">
              <a:buNone/>
            </a:pPr>
            <a:r>
              <a:rPr lang="en-IN" dirty="0" smtClean="0">
                <a:solidFill>
                  <a:srgbClr val="FF0000"/>
                </a:solidFill>
              </a:rPr>
              <a:t>type </a:t>
            </a:r>
            <a:r>
              <a:rPr lang="en-IN" dirty="0" err="1" smtClean="0">
                <a:solidFill>
                  <a:srgbClr val="FF0000"/>
                </a:solidFill>
              </a:rPr>
              <a:t>variable_name</a:t>
            </a:r>
            <a:r>
              <a:rPr lang="en-IN" dirty="0" smtClean="0">
                <a:solidFill>
                  <a:srgbClr val="FF0000"/>
                </a:solidFill>
              </a:rPr>
              <a:t> = value;</a:t>
            </a:r>
          </a:p>
          <a:p>
            <a:pPr marL="0" indent="0">
              <a:buNone/>
            </a:pPr>
            <a:endParaRPr lang="en-IN" dirty="0" smtClean="0">
              <a:solidFill>
                <a:srgbClr val="FF0000"/>
              </a:solidFill>
            </a:endParaRPr>
          </a:p>
          <a:p>
            <a:pPr marL="914400" lvl="2" indent="0">
              <a:buNone/>
            </a:pPr>
            <a:r>
              <a:rPr lang="en-IN" sz="2400" dirty="0" smtClean="0">
                <a:solidFill>
                  <a:srgbClr val="002060"/>
                </a:solidFill>
              </a:rPr>
              <a:t>int d = 3, f = 5;           </a:t>
            </a:r>
            <a:r>
              <a:rPr lang="en-IN" sz="2400" dirty="0" smtClean="0">
                <a:solidFill>
                  <a:srgbClr val="FF0000"/>
                </a:solidFill>
              </a:rPr>
              <a:t>// declaration and initializing d and f. </a:t>
            </a:r>
          </a:p>
          <a:p>
            <a:pPr marL="914400" lvl="2" indent="0">
              <a:buNone/>
            </a:pPr>
            <a:r>
              <a:rPr lang="en-IN" sz="2400" dirty="0" smtClean="0">
                <a:solidFill>
                  <a:srgbClr val="002060"/>
                </a:solidFill>
              </a:rPr>
              <a:t>char x = 'x';               </a:t>
            </a:r>
            <a:r>
              <a:rPr lang="en-IN" dirty="0" smtClean="0">
                <a:solidFill>
                  <a:srgbClr val="FF0000"/>
                </a:solidFill>
              </a:rPr>
              <a:t>// </a:t>
            </a:r>
            <a:r>
              <a:rPr lang="en-IN" sz="2400" dirty="0">
                <a:solidFill>
                  <a:srgbClr val="FF0000"/>
                </a:solidFill>
              </a:rPr>
              <a:t>the variable x has the value 'x'.</a:t>
            </a:r>
          </a:p>
        </p:txBody>
      </p:sp>
    </p:spTree>
    <p:extLst>
      <p:ext uri="{BB962C8B-B14F-4D97-AF65-F5344CB8AC3E}">
        <p14:creationId xmlns:p14="http://schemas.microsoft.com/office/powerpoint/2010/main" xmlns="" val="1836301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Introduction to the C Language</a:t>
            </a:r>
          </a:p>
        </p:txBody>
      </p:sp>
      <p:sp>
        <p:nvSpPr>
          <p:cNvPr id="3" name="Text Placeholder 2"/>
          <p:cNvSpPr>
            <a:spLocks noGrp="1"/>
          </p:cNvSpPr>
          <p:nvPr>
            <p:ph type="body" idx="1"/>
          </p:nvPr>
        </p:nvSpPr>
        <p:spPr/>
        <p:txBody>
          <a:bodyPr/>
          <a:lstStyle/>
          <a:p>
            <a:r>
              <a:rPr lang="en-IN" b="1" dirty="0">
                <a:solidFill>
                  <a:srgbClr val="00B0F0"/>
                </a:solidFill>
              </a:rPr>
              <a:t>Background of C program</a:t>
            </a:r>
          </a:p>
        </p:txBody>
      </p:sp>
    </p:spTree>
    <p:extLst>
      <p:ext uri="{BB962C8B-B14F-4D97-AF65-F5344CB8AC3E}">
        <p14:creationId xmlns:p14="http://schemas.microsoft.com/office/powerpoint/2010/main" xmlns="" val="117954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Constants</a:t>
            </a:r>
            <a:endParaRPr lang="en-IN" b="1" dirty="0">
              <a:solidFill>
                <a:srgbClr val="00B0F0"/>
              </a:solidFill>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91935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538"/>
            <a:ext cx="10515600" cy="692150"/>
          </a:xfrm>
        </p:spPr>
        <p:txBody>
          <a:bodyPr>
            <a:normAutofit fontScale="90000"/>
          </a:bodyPr>
          <a:lstStyle/>
          <a:p>
            <a:r>
              <a:rPr lang="en-IN" dirty="0" smtClean="0"/>
              <a:t>Constants</a:t>
            </a:r>
            <a:endParaRPr lang="en-IN" dirty="0"/>
          </a:p>
        </p:txBody>
      </p:sp>
      <p:sp>
        <p:nvSpPr>
          <p:cNvPr id="3" name="Content Placeholder 2"/>
          <p:cNvSpPr>
            <a:spLocks noGrp="1"/>
          </p:cNvSpPr>
          <p:nvPr>
            <p:ph idx="1"/>
          </p:nvPr>
        </p:nvSpPr>
        <p:spPr>
          <a:xfrm>
            <a:off x="838200" y="1243013"/>
            <a:ext cx="10515600" cy="4933950"/>
          </a:xfrm>
        </p:spPr>
        <p:txBody>
          <a:bodyPr/>
          <a:lstStyle/>
          <a:p>
            <a:pPr algn="just" fontAlgn="base"/>
            <a:r>
              <a:rPr lang="en-IN" dirty="0"/>
              <a:t>C Constants are also like normal variables. But, only difference is, their values can not be modified by the program once they are defined.</a:t>
            </a:r>
          </a:p>
          <a:p>
            <a:pPr algn="just" fontAlgn="base"/>
            <a:r>
              <a:rPr lang="en-IN" dirty="0"/>
              <a:t>Constants refer to fixed values. They are also called as literals</a:t>
            </a:r>
          </a:p>
          <a:p>
            <a:pPr algn="just" fontAlgn="base"/>
            <a:r>
              <a:rPr lang="en-IN" dirty="0"/>
              <a:t>Constants may be belonging to any of the data type</a:t>
            </a:r>
            <a:r>
              <a:rPr lang="en-IN" dirty="0" smtClean="0"/>
              <a:t>.</a:t>
            </a:r>
          </a:p>
          <a:p>
            <a:pPr marL="0" indent="0" algn="just" fontAlgn="base">
              <a:buNone/>
            </a:pPr>
            <a:endParaRPr lang="en-IN" dirty="0" smtClean="0">
              <a:solidFill>
                <a:srgbClr val="FF0000"/>
              </a:solidFill>
            </a:endParaRPr>
          </a:p>
          <a:p>
            <a:pPr marL="0" indent="0" algn="just" fontAlgn="base">
              <a:buNone/>
            </a:pPr>
            <a:r>
              <a:rPr lang="en-IN" dirty="0" smtClean="0">
                <a:solidFill>
                  <a:srgbClr val="FF0000"/>
                </a:solidFill>
              </a:rPr>
              <a:t>Syntax:</a:t>
            </a:r>
          </a:p>
          <a:p>
            <a:pPr marL="0" indent="0" fontAlgn="base">
              <a:buNone/>
            </a:pPr>
            <a:r>
              <a:rPr lang="en-IN" dirty="0" err="1">
                <a:solidFill>
                  <a:srgbClr val="FF0000"/>
                </a:solidFill>
              </a:rPr>
              <a:t>const</a:t>
            </a:r>
            <a:r>
              <a:rPr lang="en-IN" dirty="0"/>
              <a:t> type </a:t>
            </a:r>
            <a:r>
              <a:rPr lang="en-IN" dirty="0" err="1"/>
              <a:t>constant_name</a:t>
            </a:r>
            <a:r>
              <a:rPr lang="en-IN" dirty="0" smtClean="0"/>
              <a:t>;</a:t>
            </a:r>
            <a:endParaRPr lang="en-IN" dirty="0">
              <a:solidFill>
                <a:srgbClr val="FF0000"/>
              </a:solidFill>
            </a:endParaRPr>
          </a:p>
          <a:p>
            <a:pPr algn="just"/>
            <a:endParaRPr lang="en-IN" dirty="0"/>
          </a:p>
        </p:txBody>
      </p:sp>
      <p:pic>
        <p:nvPicPr>
          <p:cNvPr id="4" name="Picture 3"/>
          <p:cNvPicPr>
            <a:picLocks noChangeAspect="1"/>
          </p:cNvPicPr>
          <p:nvPr/>
        </p:nvPicPr>
        <p:blipFill>
          <a:blip r:embed="rId2" cstate="print"/>
          <a:stretch>
            <a:fillRect/>
          </a:stretch>
        </p:blipFill>
        <p:spPr>
          <a:xfrm>
            <a:off x="5329237" y="3709988"/>
            <a:ext cx="5350311" cy="2647950"/>
          </a:xfrm>
          <a:prstGeom prst="rect">
            <a:avLst/>
          </a:prstGeom>
        </p:spPr>
      </p:pic>
    </p:spTree>
    <p:extLst>
      <p:ext uri="{BB962C8B-B14F-4D97-AF65-F5344CB8AC3E}">
        <p14:creationId xmlns:p14="http://schemas.microsoft.com/office/powerpoint/2010/main" xmlns="" val="1703221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1550"/>
            <a:ext cx="10515600" cy="5205413"/>
          </a:xfrm>
        </p:spPr>
        <p:txBody>
          <a:bodyPr/>
          <a:lstStyle/>
          <a:p>
            <a:pPr fontAlgn="base"/>
            <a:r>
              <a:rPr lang="en-IN" b="1" cap="all" dirty="0"/>
              <a:t>TYPES OF C CONSTANT:</a:t>
            </a:r>
          </a:p>
          <a:p>
            <a:pPr fontAlgn="base"/>
            <a:r>
              <a:rPr lang="en-IN" dirty="0"/>
              <a:t>Integer constants</a:t>
            </a:r>
          </a:p>
          <a:p>
            <a:pPr fontAlgn="base"/>
            <a:r>
              <a:rPr lang="en-IN" dirty="0"/>
              <a:t>Real or Floating point constants</a:t>
            </a:r>
          </a:p>
          <a:p>
            <a:pPr fontAlgn="base"/>
            <a:r>
              <a:rPr lang="en-IN" dirty="0"/>
              <a:t>Octal &amp; Hexadecimal constants</a:t>
            </a:r>
          </a:p>
          <a:p>
            <a:pPr fontAlgn="base"/>
            <a:r>
              <a:rPr lang="en-IN" dirty="0"/>
              <a:t>Character constants</a:t>
            </a:r>
          </a:p>
          <a:p>
            <a:pPr fontAlgn="base"/>
            <a:r>
              <a:rPr lang="en-IN" dirty="0"/>
              <a:t>String constants</a:t>
            </a:r>
          </a:p>
          <a:p>
            <a:pPr fontAlgn="base"/>
            <a:r>
              <a:rPr lang="en-IN" dirty="0"/>
              <a:t>Backslash character constants</a:t>
            </a:r>
          </a:p>
          <a:p>
            <a:endParaRPr lang="en-IN" dirty="0"/>
          </a:p>
        </p:txBody>
      </p:sp>
    </p:spTree>
    <p:extLst>
      <p:ext uri="{BB962C8B-B14F-4D97-AF65-F5344CB8AC3E}">
        <p14:creationId xmlns:p14="http://schemas.microsoft.com/office/powerpoint/2010/main" xmlns="" val="4194306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solidFill>
                  <a:srgbClr val="00B0F0"/>
                </a:solidFill>
              </a:rPr>
              <a:t>Input/Output</a:t>
            </a:r>
            <a:endParaRPr lang="en-IN" b="1" dirty="0">
              <a:solidFill>
                <a:srgbClr val="00B0F0"/>
              </a:solidFill>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412842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677863"/>
          </a:xfrm>
        </p:spPr>
        <p:txBody>
          <a:bodyPr>
            <a:normAutofit fontScale="90000"/>
          </a:bodyPr>
          <a:lstStyle/>
          <a:p>
            <a:r>
              <a:rPr lang="en-US" dirty="0" err="1" smtClean="0">
                <a:effectLst/>
                <a:latin typeface="Times New Roman" panose="02020603050405020304" pitchFamily="18" charset="0"/>
                <a:ea typeface="Calibri" panose="020F0502020204030204" pitchFamily="34" charset="0"/>
              </a:rPr>
              <a:t>Input/Output</a:t>
            </a:r>
            <a:endParaRPr lang="en-IN" dirty="0"/>
          </a:p>
        </p:txBody>
      </p:sp>
      <p:sp>
        <p:nvSpPr>
          <p:cNvPr id="3" name="Content Placeholder 2"/>
          <p:cNvSpPr>
            <a:spLocks noGrp="1"/>
          </p:cNvSpPr>
          <p:nvPr>
            <p:ph idx="1"/>
          </p:nvPr>
        </p:nvSpPr>
        <p:spPr>
          <a:xfrm>
            <a:off x="952500" y="900112"/>
            <a:ext cx="10848975" cy="5572125"/>
          </a:xfrm>
        </p:spPr>
        <p:txBody>
          <a:bodyPr>
            <a:noAutofit/>
          </a:bodyPr>
          <a:lstStyle/>
          <a:p>
            <a:pPr algn="just">
              <a:lnSpc>
                <a:spcPct val="100000"/>
              </a:lnSpc>
            </a:pPr>
            <a:r>
              <a:rPr lang="en-IN" b="1" dirty="0"/>
              <a:t>Input</a:t>
            </a:r>
            <a:r>
              <a:rPr lang="en-IN" dirty="0"/>
              <a:t> means to provide the program with some data to be used in the program </a:t>
            </a:r>
            <a:r>
              <a:rPr lang="en-IN" dirty="0" smtClean="0"/>
              <a:t>and</a:t>
            </a:r>
            <a:r>
              <a:rPr lang="en-IN" dirty="0"/>
              <a:t> </a:t>
            </a:r>
            <a:r>
              <a:rPr lang="en-IN" b="1" dirty="0"/>
              <a:t>Output</a:t>
            </a:r>
            <a:r>
              <a:rPr lang="en-IN" dirty="0"/>
              <a:t> means to display data on screen or write the data to a printer or a file</a:t>
            </a:r>
            <a:r>
              <a:rPr lang="en-IN" dirty="0" smtClean="0"/>
              <a:t>.</a:t>
            </a:r>
          </a:p>
          <a:p>
            <a:pPr algn="just">
              <a:lnSpc>
                <a:spcPct val="100000"/>
              </a:lnSpc>
            </a:pPr>
            <a:r>
              <a:rPr lang="en-IN" dirty="0" smtClean="0"/>
              <a:t>The standard input-output header file, named </a:t>
            </a:r>
            <a:r>
              <a:rPr lang="en-IN" dirty="0" err="1" smtClean="0">
                <a:solidFill>
                  <a:srgbClr val="FF0000"/>
                </a:solidFill>
              </a:rPr>
              <a:t>stdio.h</a:t>
            </a:r>
            <a:r>
              <a:rPr lang="en-IN" dirty="0" smtClean="0"/>
              <a:t> contains the definition of the functions </a:t>
            </a:r>
            <a:r>
              <a:rPr lang="en-IN" dirty="0" err="1" smtClean="0">
                <a:solidFill>
                  <a:srgbClr val="FF0000"/>
                </a:solidFill>
              </a:rPr>
              <a:t>printf</a:t>
            </a:r>
            <a:r>
              <a:rPr lang="en-IN" dirty="0" smtClean="0">
                <a:solidFill>
                  <a:srgbClr val="FF0000"/>
                </a:solidFill>
              </a:rPr>
              <a:t>() </a:t>
            </a:r>
            <a:r>
              <a:rPr lang="en-IN" dirty="0" smtClean="0"/>
              <a:t>and </a:t>
            </a:r>
            <a:r>
              <a:rPr lang="en-IN" dirty="0" err="1" smtClean="0">
                <a:solidFill>
                  <a:srgbClr val="FF0000"/>
                </a:solidFill>
              </a:rPr>
              <a:t>scanf</a:t>
            </a:r>
            <a:r>
              <a:rPr lang="en-IN" dirty="0" smtClean="0">
                <a:solidFill>
                  <a:srgbClr val="FF0000"/>
                </a:solidFill>
              </a:rPr>
              <a:t>(), </a:t>
            </a:r>
            <a:r>
              <a:rPr lang="en-IN" dirty="0" smtClean="0"/>
              <a:t>which are used to display output on screen and to take input from user respectively.</a:t>
            </a:r>
          </a:p>
          <a:p>
            <a:pPr algn="just">
              <a:lnSpc>
                <a:spcPct val="100000"/>
              </a:lnSpc>
            </a:pPr>
            <a:endParaRPr lang="en-IN" dirty="0" smtClean="0"/>
          </a:p>
          <a:p>
            <a:pPr algn="just">
              <a:lnSpc>
                <a:spcPct val="100000"/>
              </a:lnSpc>
            </a:pPr>
            <a:endParaRPr lang="en-IN" dirty="0" smtClean="0"/>
          </a:p>
          <a:p>
            <a:pPr algn="just">
              <a:lnSpc>
                <a:spcPct val="170000"/>
              </a:lnSpc>
            </a:pPr>
            <a:endParaRPr lang="en-IN" sz="2000" dirty="0"/>
          </a:p>
        </p:txBody>
      </p:sp>
    </p:spTree>
    <p:extLst>
      <p:ext uri="{BB962C8B-B14F-4D97-AF65-F5344CB8AC3E}">
        <p14:creationId xmlns:p14="http://schemas.microsoft.com/office/powerpoint/2010/main" xmlns="" val="1243674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213"/>
            <a:ext cx="10515600" cy="5619750"/>
          </a:xfrm>
        </p:spPr>
        <p:txBody>
          <a:bodyPr/>
          <a:lstStyle/>
          <a:p>
            <a:pPr marL="0" indent="0" fontAlgn="base">
              <a:buNone/>
            </a:pPr>
            <a:r>
              <a:rPr lang="en-IN" sz="3600" b="1" dirty="0" err="1">
                <a:solidFill>
                  <a:srgbClr val="FF0000"/>
                </a:solidFill>
                <a:latin typeface="Adobe Arabic" panose="02040503050201020203" pitchFamily="18" charset="-78"/>
                <a:cs typeface="Adobe Arabic" panose="02040503050201020203" pitchFamily="18" charset="-78"/>
              </a:rPr>
              <a:t>printf</a:t>
            </a:r>
            <a:r>
              <a:rPr lang="en-IN" sz="3600" b="1" dirty="0">
                <a:solidFill>
                  <a:srgbClr val="FF0000"/>
                </a:solidFill>
                <a:latin typeface="Adobe Arabic" panose="02040503050201020203" pitchFamily="18" charset="-78"/>
                <a:cs typeface="Adobe Arabic" panose="02040503050201020203" pitchFamily="18" charset="-78"/>
              </a:rPr>
              <a:t>()</a:t>
            </a:r>
          </a:p>
          <a:p>
            <a:pPr fontAlgn="base"/>
            <a:r>
              <a:rPr lang="en-IN" dirty="0"/>
              <a:t>The </a:t>
            </a:r>
            <a:r>
              <a:rPr lang="en-IN" dirty="0" err="1"/>
              <a:t>printf</a:t>
            </a:r>
            <a:r>
              <a:rPr lang="en-IN" dirty="0"/>
              <a:t>() method, in C, </a:t>
            </a:r>
            <a:r>
              <a:rPr lang="en-IN" dirty="0">
                <a:solidFill>
                  <a:srgbClr val="FF0000"/>
                </a:solidFill>
              </a:rPr>
              <a:t>prints</a:t>
            </a:r>
            <a:r>
              <a:rPr lang="en-IN" dirty="0"/>
              <a:t> the value passed as the parameter to it, on the console screen</a:t>
            </a:r>
            <a:r>
              <a:rPr lang="en-IN" dirty="0" smtClean="0"/>
              <a:t>.</a:t>
            </a:r>
          </a:p>
          <a:p>
            <a:pPr fontAlgn="base"/>
            <a:endParaRPr lang="en-IN" dirty="0" smtClean="0"/>
          </a:p>
          <a:p>
            <a:pPr marL="0" indent="0" fontAlgn="base">
              <a:buNone/>
            </a:pPr>
            <a:r>
              <a:rPr lang="en-IN" sz="3600" b="1" dirty="0">
                <a:solidFill>
                  <a:srgbClr val="FF0000"/>
                </a:solidFill>
                <a:latin typeface="Adobe Arabic" panose="02040503050201020203" pitchFamily="18" charset="-78"/>
                <a:cs typeface="Adobe Arabic" panose="02040503050201020203" pitchFamily="18" charset="-78"/>
              </a:rPr>
              <a:t>printf</a:t>
            </a:r>
            <a:r>
              <a:rPr lang="en-IN" sz="3600" b="1" dirty="0" smtClean="0">
                <a:solidFill>
                  <a:srgbClr val="FF0000"/>
                </a:solidFill>
                <a:latin typeface="Adobe Arabic" panose="02040503050201020203" pitchFamily="18" charset="-78"/>
                <a:cs typeface="Adobe Arabic" panose="02040503050201020203" pitchFamily="18" charset="-78"/>
              </a:rPr>
              <a:t>(“%X”, </a:t>
            </a:r>
            <a:r>
              <a:rPr lang="en-IN" sz="3600" b="1" dirty="0" err="1">
                <a:solidFill>
                  <a:srgbClr val="FF0000"/>
                </a:solidFill>
                <a:latin typeface="Adobe Arabic" panose="02040503050201020203" pitchFamily="18" charset="-78"/>
                <a:cs typeface="Adobe Arabic" panose="02040503050201020203" pitchFamily="18" charset="-78"/>
              </a:rPr>
              <a:t>variableOfXType</a:t>
            </a:r>
            <a:r>
              <a:rPr lang="en-IN" sz="3600" b="1" dirty="0">
                <a:solidFill>
                  <a:srgbClr val="FF0000"/>
                </a:solidFill>
                <a:latin typeface="Adobe Arabic" panose="02040503050201020203" pitchFamily="18" charset="-78"/>
                <a:cs typeface="Adobe Arabic" panose="02040503050201020203" pitchFamily="18" charset="-78"/>
              </a:rPr>
              <a:t>);</a:t>
            </a:r>
            <a:endParaRPr lang="en-IN" sz="3600" dirty="0">
              <a:solidFill>
                <a:srgbClr val="FF0000"/>
              </a:solidFill>
              <a:latin typeface="Adobe Arabic" panose="02040503050201020203" pitchFamily="18" charset="-78"/>
              <a:cs typeface="Adobe Arabic" panose="02040503050201020203" pitchFamily="18" charset="-78"/>
            </a:endParaRPr>
          </a:p>
          <a:p>
            <a:pPr fontAlgn="base"/>
            <a:r>
              <a:rPr lang="en-IN" dirty="0"/>
              <a:t>where </a:t>
            </a:r>
            <a:r>
              <a:rPr lang="en-IN" b="1" dirty="0"/>
              <a:t>%X</a:t>
            </a:r>
            <a:r>
              <a:rPr lang="en-IN" dirty="0"/>
              <a:t> is the </a:t>
            </a:r>
            <a:r>
              <a:rPr lang="en-IN" dirty="0">
                <a:hlinkClick r:id="rId2"/>
              </a:rPr>
              <a:t>format specifier in C</a:t>
            </a:r>
            <a:r>
              <a:rPr lang="en-IN" dirty="0"/>
              <a:t>. It is a way to tell the compiler what type of data is in a variable</a:t>
            </a:r>
          </a:p>
          <a:p>
            <a:pPr marL="0" indent="0" fontAlgn="base">
              <a:buNone/>
            </a:pPr>
            <a:endParaRPr lang="en-IN" dirty="0"/>
          </a:p>
          <a:p>
            <a:endParaRPr lang="en-IN" dirty="0"/>
          </a:p>
        </p:txBody>
      </p:sp>
    </p:spTree>
    <p:extLst>
      <p:ext uri="{BB962C8B-B14F-4D97-AF65-F5344CB8AC3E}">
        <p14:creationId xmlns:p14="http://schemas.microsoft.com/office/powerpoint/2010/main" xmlns="" val="1709510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5825"/>
            <a:ext cx="10515600" cy="5291138"/>
          </a:xfrm>
        </p:spPr>
        <p:txBody>
          <a:bodyPr/>
          <a:lstStyle/>
          <a:p>
            <a:pPr marL="0" indent="0" algn="just">
              <a:lnSpc>
                <a:spcPct val="100000"/>
              </a:lnSpc>
              <a:buNone/>
            </a:pPr>
            <a:r>
              <a:rPr lang="en-IN" b="1" dirty="0" err="1" smtClean="0">
                <a:solidFill>
                  <a:srgbClr val="FF0000"/>
                </a:solidFill>
              </a:rPr>
              <a:t>scanf</a:t>
            </a:r>
            <a:r>
              <a:rPr lang="en-IN" b="1" dirty="0" smtClean="0">
                <a:solidFill>
                  <a:srgbClr val="FF0000"/>
                </a:solidFill>
              </a:rPr>
              <a:t>()</a:t>
            </a:r>
          </a:p>
          <a:p>
            <a:pPr algn="just" fontAlgn="base">
              <a:lnSpc>
                <a:spcPct val="100000"/>
              </a:lnSpc>
            </a:pPr>
            <a:r>
              <a:rPr lang="en-IN" dirty="0" smtClean="0"/>
              <a:t>The </a:t>
            </a:r>
            <a:r>
              <a:rPr lang="en-IN" dirty="0" err="1" smtClean="0"/>
              <a:t>scanf</a:t>
            </a:r>
            <a:r>
              <a:rPr lang="en-IN" dirty="0" smtClean="0"/>
              <a:t>() method, in C, reads the value from the console as per the type specified.</a:t>
            </a:r>
          </a:p>
          <a:p>
            <a:pPr marL="0" indent="0" algn="just" fontAlgn="base">
              <a:lnSpc>
                <a:spcPct val="100000"/>
              </a:lnSpc>
              <a:buNone/>
            </a:pPr>
            <a:r>
              <a:rPr lang="en-IN" b="1" dirty="0" err="1" smtClean="0">
                <a:solidFill>
                  <a:srgbClr val="FF0000"/>
                </a:solidFill>
              </a:rPr>
              <a:t>scanf</a:t>
            </a:r>
            <a:r>
              <a:rPr lang="en-IN" b="1" dirty="0" smtClean="0">
                <a:solidFill>
                  <a:srgbClr val="FF0000"/>
                </a:solidFill>
              </a:rPr>
              <a:t>(“%X”, </a:t>
            </a:r>
            <a:r>
              <a:rPr lang="en-IN" b="1" dirty="0" smtClean="0">
                <a:solidFill>
                  <a:schemeClr val="bg2">
                    <a:lumMod val="10000"/>
                  </a:schemeClr>
                </a:solidFill>
              </a:rPr>
              <a:t>&amp;</a:t>
            </a:r>
            <a:r>
              <a:rPr lang="en-IN" b="1" dirty="0" err="1" smtClean="0">
                <a:solidFill>
                  <a:srgbClr val="FF0000"/>
                </a:solidFill>
              </a:rPr>
              <a:t>variableOfXType</a:t>
            </a:r>
            <a:r>
              <a:rPr lang="en-IN" b="1" dirty="0" smtClean="0">
                <a:solidFill>
                  <a:srgbClr val="FF0000"/>
                </a:solidFill>
              </a:rPr>
              <a:t>);</a:t>
            </a:r>
            <a:endParaRPr lang="en-IN" dirty="0" smtClean="0">
              <a:solidFill>
                <a:srgbClr val="FF0000"/>
              </a:solidFill>
            </a:endParaRPr>
          </a:p>
          <a:p>
            <a:pPr algn="just" fontAlgn="base">
              <a:lnSpc>
                <a:spcPct val="100000"/>
              </a:lnSpc>
            </a:pPr>
            <a:r>
              <a:rPr lang="en-IN" dirty="0" smtClean="0"/>
              <a:t>where </a:t>
            </a:r>
            <a:r>
              <a:rPr lang="en-IN" b="1" dirty="0" smtClean="0"/>
              <a:t>%X</a:t>
            </a:r>
            <a:r>
              <a:rPr lang="en-IN" dirty="0" smtClean="0"/>
              <a:t> is the </a:t>
            </a:r>
            <a:r>
              <a:rPr lang="en-IN" dirty="0" smtClean="0">
                <a:hlinkClick r:id="rId2"/>
              </a:rPr>
              <a:t>format specifier in C</a:t>
            </a:r>
            <a:r>
              <a:rPr lang="en-IN" dirty="0" smtClean="0"/>
              <a:t>. </a:t>
            </a:r>
          </a:p>
          <a:p>
            <a:pPr algn="just" fontAlgn="base">
              <a:lnSpc>
                <a:spcPct val="100000"/>
              </a:lnSpc>
            </a:pPr>
            <a:r>
              <a:rPr lang="en-IN" dirty="0" smtClean="0"/>
              <a:t>It is a way to tell the compiler what type of data is in a variable </a:t>
            </a:r>
          </a:p>
          <a:p>
            <a:pPr algn="just" fontAlgn="base">
              <a:lnSpc>
                <a:spcPct val="100000"/>
              </a:lnSpc>
            </a:pPr>
            <a:r>
              <a:rPr lang="en-IN" b="1" dirty="0" smtClean="0"/>
              <a:t>&amp;</a:t>
            </a:r>
            <a:r>
              <a:rPr lang="en-IN" dirty="0" smtClean="0"/>
              <a:t> is the address operator in C, which tells the compiler to change the real value of this variable, stored at this address in the memory.</a:t>
            </a:r>
          </a:p>
          <a:p>
            <a:pPr algn="just" fontAlgn="base">
              <a:lnSpc>
                <a:spcPct val="170000"/>
              </a:lnSpc>
            </a:pPr>
            <a:endParaRPr lang="en-IN" sz="2000" dirty="0"/>
          </a:p>
        </p:txBody>
      </p:sp>
    </p:spTree>
    <p:extLst>
      <p:ext uri="{BB962C8B-B14F-4D97-AF65-F5344CB8AC3E}">
        <p14:creationId xmlns:p14="http://schemas.microsoft.com/office/powerpoint/2010/main" xmlns="" val="2908299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013"/>
          </a:xfrm>
        </p:spPr>
        <p:txBody>
          <a:bodyPr/>
          <a:lstStyle/>
          <a:p>
            <a:r>
              <a:rPr lang="en-IN" b="1" dirty="0" smtClean="0"/>
              <a:t>Keywords</a:t>
            </a:r>
            <a:endParaRPr lang="en-IN" b="1" dirty="0"/>
          </a:p>
        </p:txBody>
      </p:sp>
      <p:sp>
        <p:nvSpPr>
          <p:cNvPr id="3" name="Content Placeholder 2"/>
          <p:cNvSpPr>
            <a:spLocks noGrp="1"/>
          </p:cNvSpPr>
          <p:nvPr>
            <p:ph idx="1"/>
          </p:nvPr>
        </p:nvSpPr>
        <p:spPr>
          <a:xfrm>
            <a:off x="838200" y="1400175"/>
            <a:ext cx="10515600" cy="4776788"/>
          </a:xfrm>
        </p:spPr>
        <p:txBody>
          <a:bodyPr/>
          <a:lstStyle/>
          <a:p>
            <a:pPr fontAlgn="base"/>
            <a:r>
              <a:rPr lang="en-IN" dirty="0"/>
              <a:t>Keywords are pre-defined words in a C compiler.</a:t>
            </a:r>
          </a:p>
          <a:p>
            <a:pPr fontAlgn="base"/>
            <a:r>
              <a:rPr lang="en-IN" dirty="0"/>
              <a:t>Each keyword is meant to perform a specific function in a C program.</a:t>
            </a:r>
          </a:p>
          <a:p>
            <a:pPr fontAlgn="base"/>
            <a:r>
              <a:rPr lang="en-IN" dirty="0"/>
              <a:t>Since keywords are referred names for compiler, they can’t be used as variable name.</a:t>
            </a:r>
          </a:p>
          <a:p>
            <a:pPr fontAlgn="base"/>
            <a:r>
              <a:rPr lang="en-IN" dirty="0"/>
              <a:t>C language supports 32 keywords which are given below. </a:t>
            </a:r>
          </a:p>
          <a:p>
            <a:endParaRPr lang="en-IN" dirty="0"/>
          </a:p>
        </p:txBody>
      </p:sp>
    </p:spTree>
    <p:extLst>
      <p:ext uri="{BB962C8B-B14F-4D97-AF65-F5344CB8AC3E}">
        <p14:creationId xmlns:p14="http://schemas.microsoft.com/office/powerpoint/2010/main" xmlns="" val="2870116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eywords in c langu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41424" y="500063"/>
            <a:ext cx="9478735" cy="55292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65760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414587" y="352424"/>
            <a:ext cx="5672137" cy="6084014"/>
          </a:xfrm>
          <a:prstGeom prst="rect">
            <a:avLst/>
          </a:prstGeom>
        </p:spPr>
      </p:pic>
    </p:spTree>
    <p:extLst>
      <p:ext uri="{BB962C8B-B14F-4D97-AF65-F5344CB8AC3E}">
        <p14:creationId xmlns:p14="http://schemas.microsoft.com/office/powerpoint/2010/main" xmlns="" val="3584640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3746"/>
          </a:xfrm>
        </p:spPr>
        <p:txBody>
          <a:bodyPr>
            <a:normAutofit fontScale="90000"/>
          </a:bodyPr>
          <a:lstStyle/>
          <a:p>
            <a:r>
              <a:rPr lang="en-IN" b="1" dirty="0" smtClean="0">
                <a:solidFill>
                  <a:srgbClr val="FF0000"/>
                </a:solidFill>
              </a:rPr>
              <a:t>Brief History of C</a:t>
            </a:r>
            <a:endParaRPr lang="en-IN" b="1" dirty="0">
              <a:solidFill>
                <a:srgbClr val="FF0000"/>
              </a:solidFill>
            </a:endParaRPr>
          </a:p>
        </p:txBody>
      </p:sp>
      <p:sp>
        <p:nvSpPr>
          <p:cNvPr id="3" name="Content Placeholder 2"/>
          <p:cNvSpPr>
            <a:spLocks noGrp="1"/>
          </p:cNvSpPr>
          <p:nvPr>
            <p:ph idx="1"/>
          </p:nvPr>
        </p:nvSpPr>
        <p:spPr>
          <a:xfrm>
            <a:off x="838200" y="1156447"/>
            <a:ext cx="10515600" cy="5020516"/>
          </a:xfrm>
        </p:spPr>
        <p:txBody>
          <a:bodyPr>
            <a:normAutofit fontScale="77500" lnSpcReduction="20000"/>
          </a:bodyPr>
          <a:lstStyle/>
          <a:p>
            <a:pPr algn="just">
              <a:lnSpc>
                <a:spcPct val="150000"/>
              </a:lnSpc>
            </a:pPr>
            <a:r>
              <a:rPr lang="en-IN" dirty="0" smtClean="0"/>
              <a:t>The </a:t>
            </a:r>
            <a:r>
              <a:rPr lang="en-IN" dirty="0"/>
              <a:t>C programming language was developed in the Bell Labs of AT&amp;T by an employee called Dennis Ritchie between 1969 and 1973 while working on Unix operating system. </a:t>
            </a:r>
            <a:endParaRPr lang="en-IN" dirty="0" smtClean="0"/>
          </a:p>
          <a:p>
            <a:pPr algn="just">
              <a:lnSpc>
                <a:spcPct val="150000"/>
              </a:lnSpc>
            </a:pPr>
            <a:r>
              <a:rPr lang="en-IN" dirty="0" smtClean="0"/>
              <a:t>He </a:t>
            </a:r>
            <a:r>
              <a:rPr lang="en-IN" dirty="0"/>
              <a:t>created this language using </a:t>
            </a:r>
            <a:r>
              <a:rPr lang="en-IN" b="1" dirty="0"/>
              <a:t>ALGOL</a:t>
            </a:r>
            <a:r>
              <a:rPr lang="en-IN" dirty="0"/>
              <a:t>, </a:t>
            </a:r>
            <a:r>
              <a:rPr lang="en-IN" b="1" dirty="0"/>
              <a:t>BCPL</a:t>
            </a:r>
            <a:r>
              <a:rPr lang="en-IN" dirty="0"/>
              <a:t>, and </a:t>
            </a:r>
            <a:r>
              <a:rPr lang="en-IN" b="1" dirty="0"/>
              <a:t>B</a:t>
            </a:r>
            <a:r>
              <a:rPr lang="en-IN" dirty="0"/>
              <a:t> the languages that were used before C was created. </a:t>
            </a:r>
            <a:endParaRPr lang="en-IN" dirty="0" smtClean="0"/>
          </a:p>
          <a:p>
            <a:pPr algn="just">
              <a:lnSpc>
                <a:spcPct val="150000"/>
              </a:lnSpc>
            </a:pPr>
            <a:r>
              <a:rPr lang="en-IN" dirty="0" smtClean="0"/>
              <a:t>Ritchie added </a:t>
            </a:r>
            <a:r>
              <a:rPr lang="en-IN" dirty="0"/>
              <a:t>many powerful features to C and used it to further develop the UNIX operating system. </a:t>
            </a:r>
            <a:endParaRPr lang="en-IN" dirty="0" smtClean="0"/>
          </a:p>
          <a:p>
            <a:pPr algn="just">
              <a:lnSpc>
                <a:spcPct val="150000"/>
              </a:lnSpc>
            </a:pPr>
            <a:r>
              <a:rPr lang="en-IN" b="1" dirty="0" smtClean="0"/>
              <a:t>American </a:t>
            </a:r>
            <a:r>
              <a:rPr lang="en-IN" b="1" dirty="0"/>
              <a:t>National Standards Institute (ANSI)</a:t>
            </a:r>
            <a:r>
              <a:rPr lang="en-IN" dirty="0"/>
              <a:t> in 1983, formed a committee to provide a comprehensive definition to the C language and thus came into existence the new ANSI C language with better features.</a:t>
            </a:r>
          </a:p>
        </p:txBody>
      </p:sp>
    </p:spTree>
    <p:extLst>
      <p:ext uri="{BB962C8B-B14F-4D97-AF65-F5344CB8AC3E}">
        <p14:creationId xmlns:p14="http://schemas.microsoft.com/office/powerpoint/2010/main" xmlns="" val="2073083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Structure of a C Program</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401402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3503"/>
          <a:stretch/>
        </p:blipFill>
        <p:spPr>
          <a:xfrm>
            <a:off x="1519517" y="420220"/>
            <a:ext cx="9544854" cy="5778874"/>
          </a:xfrm>
          <a:prstGeom prst="rect">
            <a:avLst/>
          </a:prstGeom>
        </p:spPr>
      </p:pic>
    </p:spTree>
    <p:extLst>
      <p:ext uri="{BB962C8B-B14F-4D97-AF65-F5344CB8AC3E}">
        <p14:creationId xmlns:p14="http://schemas.microsoft.com/office/powerpoint/2010/main" xmlns="" val="2483209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4087"/>
          </a:xfrm>
        </p:spPr>
        <p:txBody>
          <a:bodyPr/>
          <a:lstStyle/>
          <a:p>
            <a:r>
              <a:rPr lang="en-IN" dirty="0" smtClean="0">
                <a:solidFill>
                  <a:srgbClr val="FF0000"/>
                </a:solidFill>
              </a:rPr>
              <a:t>Example Program</a:t>
            </a:r>
            <a:endParaRPr lang="en-IN" dirty="0">
              <a:solidFill>
                <a:srgbClr val="FF0000"/>
              </a:solidFill>
            </a:endParaRPr>
          </a:p>
        </p:txBody>
      </p:sp>
      <p:pic>
        <p:nvPicPr>
          <p:cNvPr id="4" name="Picture 3"/>
          <p:cNvPicPr>
            <a:picLocks noChangeAspect="1"/>
          </p:cNvPicPr>
          <p:nvPr/>
        </p:nvPicPr>
        <p:blipFill>
          <a:blip r:embed="rId2"/>
          <a:stretch>
            <a:fillRect/>
          </a:stretch>
        </p:blipFill>
        <p:spPr>
          <a:xfrm>
            <a:off x="606797" y="1089212"/>
            <a:ext cx="9370921" cy="5635006"/>
          </a:xfrm>
          <a:prstGeom prst="rect">
            <a:avLst/>
          </a:prstGeom>
        </p:spPr>
      </p:pic>
    </p:spTree>
    <p:extLst>
      <p:ext uri="{BB962C8B-B14F-4D97-AF65-F5344CB8AC3E}">
        <p14:creationId xmlns:p14="http://schemas.microsoft.com/office/powerpoint/2010/main" xmlns="" val="2229130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729" y="282389"/>
            <a:ext cx="5849471" cy="5324535"/>
          </a:xfrm>
          <a:prstGeom prst="rect">
            <a:avLst/>
          </a:prstGeom>
        </p:spPr>
        <p:txBody>
          <a:bodyPr wrap="square">
            <a:spAutoFit/>
          </a:bodyPr>
          <a:lstStyle/>
          <a:p>
            <a:r>
              <a:rPr lang="en-IN" sz="2000" b="1" dirty="0" smtClean="0">
                <a:latin typeface="Times New Roman" panose="02020603050405020304" pitchFamily="18" charset="0"/>
                <a:cs typeface="Times New Roman" panose="02020603050405020304" pitchFamily="18" charset="0"/>
              </a:rPr>
              <a:t>//Program to add two numbers:</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#include &lt;stdio.h&gt;</a:t>
            </a:r>
          </a:p>
          <a:p>
            <a:r>
              <a:rPr lang="en-IN" sz="2000" dirty="0" smtClean="0">
                <a:latin typeface="Times New Roman" panose="02020603050405020304" pitchFamily="18" charset="0"/>
                <a:cs typeface="Times New Roman" panose="02020603050405020304" pitchFamily="18" charset="0"/>
              </a:rPr>
              <a:t>void </a:t>
            </a:r>
            <a:r>
              <a:rPr lang="en-IN" sz="2000" dirty="0">
                <a:latin typeface="Times New Roman" panose="02020603050405020304" pitchFamily="18" charset="0"/>
                <a:cs typeface="Times New Roman" panose="02020603050405020304" pitchFamily="18" charset="0"/>
              </a:rPr>
              <a:t>main</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int number1, number2, sum;</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printf("Enter two integers: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%d", &amp;number1, &amp;number2);</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 calculating sum</a:t>
            </a:r>
          </a:p>
          <a:p>
            <a:r>
              <a:rPr lang="en-IN" sz="2000" dirty="0">
                <a:latin typeface="Times New Roman" panose="02020603050405020304" pitchFamily="18" charset="0"/>
                <a:cs typeface="Times New Roman" panose="02020603050405020304" pitchFamily="18" charset="0"/>
              </a:rPr>
              <a:t>    sum = number1 + number2;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printf("%d + %d = %d", number1, number2, sum);</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getch();</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906519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rPr>
              <a:t>Logical Data and Operators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2579652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300"/>
          </a:xfrm>
        </p:spPr>
        <p:txBody>
          <a:bodyPr/>
          <a:lstStyle/>
          <a:p>
            <a:pPr fontAlgn="base"/>
            <a:r>
              <a:rPr lang="en-IN" b="1" dirty="0"/>
              <a:t>C – Operators</a:t>
            </a:r>
          </a:p>
        </p:txBody>
      </p:sp>
      <p:sp>
        <p:nvSpPr>
          <p:cNvPr id="3" name="Content Placeholder 2"/>
          <p:cNvSpPr>
            <a:spLocks noGrp="1"/>
          </p:cNvSpPr>
          <p:nvPr>
            <p:ph idx="1"/>
          </p:nvPr>
        </p:nvSpPr>
        <p:spPr>
          <a:xfrm>
            <a:off x="838200" y="1285875"/>
            <a:ext cx="10515600" cy="4891088"/>
          </a:xfrm>
        </p:spPr>
        <p:txBody>
          <a:bodyPr/>
          <a:lstStyle/>
          <a:p>
            <a:pPr algn="just" fontAlgn="base"/>
            <a:r>
              <a:rPr lang="en-IN" dirty="0"/>
              <a:t>The symbols which are used to perform logical and mathematical operations in a C program are called C operators.</a:t>
            </a:r>
          </a:p>
          <a:p>
            <a:pPr algn="just" fontAlgn="base"/>
            <a:r>
              <a:rPr lang="en-IN" dirty="0"/>
              <a:t>These C operators join individual constants and variables to form expressions.</a:t>
            </a:r>
          </a:p>
          <a:p>
            <a:pPr algn="just" fontAlgn="base"/>
            <a:r>
              <a:rPr lang="en-IN" dirty="0"/>
              <a:t>Operators, functions, constants and variables are combined together to form expressions.</a:t>
            </a:r>
          </a:p>
          <a:p>
            <a:pPr algn="just" fontAlgn="base"/>
            <a:r>
              <a:rPr lang="en-IN" dirty="0"/>
              <a:t>Consider the expression A + B * 5. </a:t>
            </a:r>
            <a:r>
              <a:rPr lang="en-IN" dirty="0" smtClean="0"/>
              <a:t>where</a:t>
            </a:r>
            <a:r>
              <a:rPr lang="en-IN" dirty="0"/>
              <a:t>, +, * are operators, A, B  are variables, 5 is constant and A + B * 5 is an expression.</a:t>
            </a:r>
          </a:p>
          <a:p>
            <a:pPr algn="just"/>
            <a:endParaRPr lang="en-IN" dirty="0"/>
          </a:p>
        </p:txBody>
      </p:sp>
    </p:spTree>
    <p:extLst>
      <p:ext uri="{BB962C8B-B14F-4D97-AF65-F5344CB8AC3E}">
        <p14:creationId xmlns:p14="http://schemas.microsoft.com/office/powerpoint/2010/main" xmlns="" val="4066799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Different types of operators</a:t>
            </a:r>
            <a:endParaRPr lang="en-IN" b="1" dirty="0"/>
          </a:p>
        </p:txBody>
      </p:sp>
      <p:sp>
        <p:nvSpPr>
          <p:cNvPr id="3" name="Content Placeholder 2"/>
          <p:cNvSpPr>
            <a:spLocks noGrp="1"/>
          </p:cNvSpPr>
          <p:nvPr>
            <p:ph idx="1"/>
          </p:nvPr>
        </p:nvSpPr>
        <p:spPr/>
        <p:txBody>
          <a:bodyPr/>
          <a:lstStyle/>
          <a:p>
            <a:pPr fontAlgn="base"/>
            <a:r>
              <a:rPr lang="en-IN" dirty="0"/>
              <a:t>Arithmetic operators</a:t>
            </a:r>
          </a:p>
          <a:p>
            <a:pPr fontAlgn="base"/>
            <a:r>
              <a:rPr lang="en-IN" dirty="0"/>
              <a:t>Assignment operators</a:t>
            </a:r>
          </a:p>
          <a:p>
            <a:pPr fontAlgn="base"/>
            <a:r>
              <a:rPr lang="en-IN" dirty="0"/>
              <a:t>Relational operators</a:t>
            </a:r>
          </a:p>
          <a:p>
            <a:pPr fontAlgn="base"/>
            <a:r>
              <a:rPr lang="en-IN" dirty="0"/>
              <a:t>Logical operators</a:t>
            </a:r>
          </a:p>
          <a:p>
            <a:pPr fontAlgn="base"/>
            <a:r>
              <a:rPr lang="en-IN" dirty="0"/>
              <a:t>Bit wise operators</a:t>
            </a:r>
          </a:p>
          <a:p>
            <a:pPr fontAlgn="base"/>
            <a:r>
              <a:rPr lang="en-IN" dirty="0"/>
              <a:t>Conditional operators (ternary operators)</a:t>
            </a:r>
          </a:p>
          <a:p>
            <a:pPr fontAlgn="base"/>
            <a:r>
              <a:rPr lang="en-IN" dirty="0"/>
              <a:t>Increment/decrement operators</a:t>
            </a:r>
          </a:p>
          <a:p>
            <a:pPr fontAlgn="base"/>
            <a:r>
              <a:rPr lang="en-IN" dirty="0"/>
              <a:t>Special operators</a:t>
            </a:r>
          </a:p>
          <a:p>
            <a:endParaRPr lang="en-IN" dirty="0"/>
          </a:p>
        </p:txBody>
      </p:sp>
    </p:spTree>
    <p:extLst>
      <p:ext uri="{BB962C8B-B14F-4D97-AF65-F5344CB8AC3E}">
        <p14:creationId xmlns:p14="http://schemas.microsoft.com/office/powerpoint/2010/main" xmlns="" val="4287656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038350" y="1171575"/>
            <a:ext cx="7260908" cy="4400550"/>
          </a:xfrm>
          <a:prstGeom prst="rect">
            <a:avLst/>
          </a:prstGeom>
        </p:spPr>
      </p:pic>
    </p:spTree>
    <p:extLst>
      <p:ext uri="{BB962C8B-B14F-4D97-AF65-F5344CB8AC3E}">
        <p14:creationId xmlns:p14="http://schemas.microsoft.com/office/powerpoint/2010/main" xmlns="" val="10081133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890837" y="0"/>
            <a:ext cx="5595938" cy="6607704"/>
          </a:xfrm>
          <a:prstGeom prst="rect">
            <a:avLst/>
          </a:prstGeom>
        </p:spPr>
      </p:pic>
      <p:sp>
        <p:nvSpPr>
          <p:cNvPr id="3" name="TextBox 2"/>
          <p:cNvSpPr txBox="1"/>
          <p:nvPr/>
        </p:nvSpPr>
        <p:spPr>
          <a:xfrm>
            <a:off x="585788" y="2185988"/>
            <a:ext cx="1900237" cy="830997"/>
          </a:xfrm>
          <a:prstGeom prst="rect">
            <a:avLst/>
          </a:prstGeom>
          <a:noFill/>
        </p:spPr>
        <p:txBody>
          <a:bodyPr wrap="square" rtlCol="0">
            <a:spAutoFit/>
          </a:bodyPr>
          <a:lstStyle/>
          <a:p>
            <a:r>
              <a:rPr lang="en-IN" sz="2400" b="1" dirty="0" smtClean="0"/>
              <a:t>Assignment Operators</a:t>
            </a:r>
            <a:endParaRPr lang="en-IN" sz="2400" b="1" dirty="0"/>
          </a:p>
        </p:txBody>
      </p:sp>
    </p:spTree>
    <p:extLst>
      <p:ext uri="{BB962C8B-B14F-4D97-AF65-F5344CB8AC3E}">
        <p14:creationId xmlns:p14="http://schemas.microsoft.com/office/powerpoint/2010/main" xmlns="" val="748775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100387" y="681038"/>
            <a:ext cx="6643688" cy="4019206"/>
          </a:xfrm>
          <a:prstGeom prst="rect">
            <a:avLst/>
          </a:prstGeom>
        </p:spPr>
      </p:pic>
      <p:sp>
        <p:nvSpPr>
          <p:cNvPr id="3" name="TextBox 2"/>
          <p:cNvSpPr txBox="1"/>
          <p:nvPr/>
        </p:nvSpPr>
        <p:spPr>
          <a:xfrm>
            <a:off x="885825" y="2185988"/>
            <a:ext cx="1600200" cy="830997"/>
          </a:xfrm>
          <a:prstGeom prst="rect">
            <a:avLst/>
          </a:prstGeom>
          <a:noFill/>
        </p:spPr>
        <p:txBody>
          <a:bodyPr wrap="square" rtlCol="0">
            <a:spAutoFit/>
          </a:bodyPr>
          <a:lstStyle/>
          <a:p>
            <a:r>
              <a:rPr lang="en-IN" sz="2400" b="1" dirty="0" smtClean="0"/>
              <a:t>Relational Operators</a:t>
            </a:r>
            <a:endParaRPr lang="en-IN" sz="2400" b="1" dirty="0"/>
          </a:p>
        </p:txBody>
      </p:sp>
    </p:spTree>
    <p:extLst>
      <p:ext uri="{BB962C8B-B14F-4D97-AF65-F5344CB8AC3E}">
        <p14:creationId xmlns:p14="http://schemas.microsoft.com/office/powerpoint/2010/main" xmlns="" val="3725181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76200"/>
            <a:ext cx="12192000" cy="66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3733" b="1">
                <a:solidFill>
                  <a:srgbClr val="FF0066"/>
                </a:solidFill>
                <a:latin typeface="Caviar Dreams" pitchFamily="34" charset="0"/>
              </a:rPr>
              <a:t>What is C Character set?</a:t>
            </a:r>
          </a:p>
        </p:txBody>
      </p:sp>
      <p:sp>
        <p:nvSpPr>
          <p:cNvPr id="5" name="Rectangle 4"/>
          <p:cNvSpPr/>
          <p:nvPr/>
        </p:nvSpPr>
        <p:spPr>
          <a:xfrm>
            <a:off x="0" y="728134"/>
            <a:ext cx="12192000" cy="4656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7" name="TextBox 6"/>
          <p:cNvSpPr txBox="1">
            <a:spLocks noChangeArrowheads="1"/>
          </p:cNvSpPr>
          <p:nvPr/>
        </p:nvSpPr>
        <p:spPr bwMode="auto">
          <a:xfrm>
            <a:off x="304800" y="1397000"/>
            <a:ext cx="11582400" cy="1241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dirty="0">
                <a:solidFill>
                  <a:srgbClr val="003399"/>
                </a:solidFill>
                <a:latin typeface="Trebuchet MS" panose="020B0603020202020204" pitchFamily="34" charset="0"/>
              </a:rPr>
              <a:t>C Character set is a collection of characters supported in C programming language.</a:t>
            </a:r>
          </a:p>
        </p:txBody>
      </p:sp>
      <p:sp>
        <p:nvSpPr>
          <p:cNvPr id="10" name="Oval 9"/>
          <p:cNvSpPr/>
          <p:nvPr/>
        </p:nvSpPr>
        <p:spPr>
          <a:xfrm>
            <a:off x="11662834" y="6400800"/>
            <a:ext cx="427567" cy="381000"/>
          </a:xfrm>
          <a:prstGeom prst="ellips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10"/>
          <p:cNvSpPr txBox="1"/>
          <p:nvPr/>
        </p:nvSpPr>
        <p:spPr>
          <a:xfrm>
            <a:off x="11703051" y="6345768"/>
            <a:ext cx="347133" cy="46166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sz="2400" b="1" dirty="0">
                <a:latin typeface="Caviar Dreams" pitchFamily="34" charset="0"/>
              </a:rPr>
              <a:t>1</a:t>
            </a:r>
          </a:p>
        </p:txBody>
      </p:sp>
      <p:sp>
        <p:nvSpPr>
          <p:cNvPr id="13" name="TextBox 12"/>
          <p:cNvSpPr txBox="1">
            <a:spLocks noChangeArrowheads="1"/>
          </p:cNvSpPr>
          <p:nvPr/>
        </p:nvSpPr>
        <p:spPr bwMode="auto">
          <a:xfrm>
            <a:off x="304800" y="3920067"/>
            <a:ext cx="11582400" cy="1241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dirty="0">
                <a:solidFill>
                  <a:srgbClr val="003399"/>
                </a:solidFill>
                <a:latin typeface="Trebuchet MS" panose="020B0603020202020204" pitchFamily="34" charset="0"/>
              </a:rPr>
              <a:t>C Programming language has a rich set of characters which are used to construct c program instructions.</a:t>
            </a:r>
          </a:p>
        </p:txBody>
      </p:sp>
    </p:spTree>
    <p:extLst>
      <p:ext uri="{BB962C8B-B14F-4D97-AF65-F5344CB8AC3E}">
        <p14:creationId xmlns:p14="http://schemas.microsoft.com/office/powerpoint/2010/main" xmlns="" val="1316394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176337" y="962024"/>
            <a:ext cx="9043918" cy="4424363"/>
          </a:xfrm>
          <a:prstGeom prst="rect">
            <a:avLst/>
          </a:prstGeom>
        </p:spPr>
      </p:pic>
      <p:sp>
        <p:nvSpPr>
          <p:cNvPr id="3" name="TextBox 2"/>
          <p:cNvSpPr txBox="1"/>
          <p:nvPr/>
        </p:nvSpPr>
        <p:spPr>
          <a:xfrm>
            <a:off x="2343149" y="131027"/>
            <a:ext cx="3814763" cy="461665"/>
          </a:xfrm>
          <a:prstGeom prst="rect">
            <a:avLst/>
          </a:prstGeom>
          <a:noFill/>
        </p:spPr>
        <p:txBody>
          <a:bodyPr wrap="square" rtlCol="0">
            <a:spAutoFit/>
          </a:bodyPr>
          <a:lstStyle/>
          <a:p>
            <a:r>
              <a:rPr lang="en-IN" sz="2400" b="1" dirty="0" smtClean="0"/>
              <a:t>Logical Operators</a:t>
            </a:r>
            <a:endParaRPr lang="en-IN" sz="2400" b="1" dirty="0"/>
          </a:p>
        </p:txBody>
      </p:sp>
    </p:spTree>
    <p:extLst>
      <p:ext uri="{BB962C8B-B14F-4D97-AF65-F5344CB8AC3E}">
        <p14:creationId xmlns:p14="http://schemas.microsoft.com/office/powerpoint/2010/main" xmlns="" val="518736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295400" y="752475"/>
            <a:ext cx="9641988" cy="4076700"/>
          </a:xfrm>
          <a:prstGeom prst="rect">
            <a:avLst/>
          </a:prstGeom>
        </p:spPr>
      </p:pic>
      <p:sp>
        <p:nvSpPr>
          <p:cNvPr id="3" name="Rectangle 2"/>
          <p:cNvSpPr/>
          <p:nvPr/>
        </p:nvSpPr>
        <p:spPr>
          <a:xfrm>
            <a:off x="3445696" y="5244584"/>
            <a:ext cx="6293711" cy="461665"/>
          </a:xfrm>
          <a:prstGeom prst="rect">
            <a:avLst/>
          </a:prstGeom>
        </p:spPr>
        <p:txBody>
          <a:bodyPr wrap="none">
            <a:spAutoFit/>
          </a:bodyPr>
          <a:lstStyle/>
          <a:p>
            <a:r>
              <a:rPr lang="en-IN" sz="2400" b="1" dirty="0">
                <a:solidFill>
                  <a:srgbClr val="FF0000"/>
                </a:solidFill>
                <a:latin typeface="Menlo"/>
              </a:rPr>
              <a:t>big = a &gt; b ? (a &gt; c ? a : c) : (b &gt; c ? b : c) ;</a:t>
            </a:r>
            <a:endParaRPr lang="en-IN" sz="2400" b="1" dirty="0">
              <a:solidFill>
                <a:srgbClr val="FF0000"/>
              </a:solidFill>
            </a:endParaRPr>
          </a:p>
        </p:txBody>
      </p:sp>
    </p:spTree>
    <p:extLst>
      <p:ext uri="{BB962C8B-B14F-4D97-AF65-F5344CB8AC3E}">
        <p14:creationId xmlns:p14="http://schemas.microsoft.com/office/powerpoint/2010/main" xmlns="" val="3756528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457325" y="709612"/>
            <a:ext cx="9554142" cy="4248151"/>
          </a:xfrm>
          <a:prstGeom prst="rect">
            <a:avLst/>
          </a:prstGeom>
        </p:spPr>
      </p:pic>
      <p:sp>
        <p:nvSpPr>
          <p:cNvPr id="3" name="Rectangle 2"/>
          <p:cNvSpPr/>
          <p:nvPr/>
        </p:nvSpPr>
        <p:spPr>
          <a:xfrm>
            <a:off x="2127031" y="172521"/>
            <a:ext cx="4318555" cy="461665"/>
          </a:xfrm>
          <a:prstGeom prst="rect">
            <a:avLst/>
          </a:prstGeom>
        </p:spPr>
        <p:txBody>
          <a:bodyPr wrap="none">
            <a:spAutoFit/>
          </a:bodyPr>
          <a:lstStyle/>
          <a:p>
            <a:pPr fontAlgn="base"/>
            <a:r>
              <a:rPr lang="en-IN" sz="2400" b="1" dirty="0"/>
              <a:t>Increment/decrement operators</a:t>
            </a:r>
          </a:p>
        </p:txBody>
      </p:sp>
    </p:spTree>
    <p:extLst>
      <p:ext uri="{BB962C8B-B14F-4D97-AF65-F5344CB8AC3E}">
        <p14:creationId xmlns:p14="http://schemas.microsoft.com/office/powerpoint/2010/main" xmlns="" val="1317247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Expressions</a:t>
            </a:r>
            <a:endParaRPr lang="en-IN" b="1" dirty="0">
              <a:solidFill>
                <a:schemeClr val="accent1">
                  <a:lumMod val="75000"/>
                </a:schemeClr>
              </a:solidFill>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673788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US" dirty="0" smtClean="0">
                <a:latin typeface="Times New Roman" panose="02020603050405020304" pitchFamily="18" charset="0"/>
                <a:ea typeface="Calibri" panose="020F0502020204030204" pitchFamily="34" charset="0"/>
              </a:rPr>
              <a:t>Expressions</a:t>
            </a:r>
            <a:endParaRPr lang="en-IN" dirty="0"/>
          </a:p>
        </p:txBody>
      </p:sp>
      <p:sp>
        <p:nvSpPr>
          <p:cNvPr id="3" name="Content Placeholder 2"/>
          <p:cNvSpPr>
            <a:spLocks noGrp="1"/>
          </p:cNvSpPr>
          <p:nvPr>
            <p:ph idx="1"/>
          </p:nvPr>
        </p:nvSpPr>
        <p:spPr>
          <a:xfrm>
            <a:off x="838200" y="1243013"/>
            <a:ext cx="10515600" cy="1657350"/>
          </a:xfrm>
        </p:spPr>
        <p:txBody>
          <a:bodyPr/>
          <a:lstStyle/>
          <a:p>
            <a:pPr algn="just"/>
            <a:r>
              <a:rPr lang="en-IN" dirty="0"/>
              <a:t> An expression is a combination of operators, constants and variables. An expression may consist of one or more operands, and zero or more operators to produce a value.</a:t>
            </a:r>
          </a:p>
        </p:txBody>
      </p:sp>
      <p:pic>
        <p:nvPicPr>
          <p:cNvPr id="8" name="Picture 7"/>
          <p:cNvPicPr>
            <a:picLocks noChangeAspect="1"/>
          </p:cNvPicPr>
          <p:nvPr/>
        </p:nvPicPr>
        <p:blipFill>
          <a:blip r:embed="rId2" cstate="print"/>
          <a:stretch>
            <a:fillRect/>
          </a:stretch>
        </p:blipFill>
        <p:spPr>
          <a:xfrm>
            <a:off x="1924049" y="2900363"/>
            <a:ext cx="8880505" cy="3100387"/>
          </a:xfrm>
          <a:prstGeom prst="rect">
            <a:avLst/>
          </a:prstGeom>
        </p:spPr>
      </p:pic>
    </p:spTree>
    <p:extLst>
      <p:ext uri="{BB962C8B-B14F-4D97-AF65-F5344CB8AC3E}">
        <p14:creationId xmlns:p14="http://schemas.microsoft.com/office/powerpoint/2010/main" xmlns="" val="2670667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228849" y="609598"/>
            <a:ext cx="7438658" cy="5276851"/>
          </a:xfrm>
          <a:prstGeom prst="rect">
            <a:avLst/>
          </a:prstGeom>
        </p:spPr>
      </p:pic>
    </p:spTree>
    <p:extLst>
      <p:ext uri="{BB962C8B-B14F-4D97-AF65-F5344CB8AC3E}">
        <p14:creationId xmlns:p14="http://schemas.microsoft.com/office/powerpoint/2010/main" xmlns="" val="1252977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913"/>
            <a:ext cx="10515600" cy="5734050"/>
          </a:xfrm>
        </p:spPr>
        <p:txBody>
          <a:bodyPr/>
          <a:lstStyle/>
          <a:p>
            <a:pPr algn="just"/>
            <a:r>
              <a:rPr lang="en-IN" b="1" dirty="0"/>
              <a:t>Constant expressions</a:t>
            </a:r>
            <a:r>
              <a:rPr lang="en-IN" dirty="0"/>
              <a:t>: Constant Expressions consists of only constant values. A constant value is one that doesn’t change</a:t>
            </a:r>
            <a:r>
              <a:rPr lang="en-IN" dirty="0" smtClean="0"/>
              <a:t>.</a:t>
            </a:r>
          </a:p>
          <a:p>
            <a:pPr algn="just"/>
            <a:r>
              <a:rPr lang="en-IN" b="1" dirty="0"/>
              <a:t>Integral expressions</a:t>
            </a:r>
            <a:r>
              <a:rPr lang="en-IN" dirty="0"/>
              <a:t>: Integral Expressions are those which produce integer results after implementing all the automatic and explicit type conversions</a:t>
            </a:r>
            <a:r>
              <a:rPr lang="en-IN" dirty="0" smtClean="0"/>
              <a:t>.</a:t>
            </a:r>
          </a:p>
          <a:p>
            <a:pPr algn="just"/>
            <a:r>
              <a:rPr lang="en-IN" b="1" dirty="0"/>
              <a:t>Floating expressions</a:t>
            </a:r>
            <a:r>
              <a:rPr lang="en-IN" dirty="0"/>
              <a:t>: Float Expressions are which produce floating point results after implementing all the automatic and explicit type conversions</a:t>
            </a:r>
            <a:r>
              <a:rPr lang="en-IN" dirty="0" smtClean="0"/>
              <a:t>.</a:t>
            </a:r>
          </a:p>
          <a:p>
            <a:pPr algn="just"/>
            <a:r>
              <a:rPr lang="en-IN" b="1" dirty="0"/>
              <a:t>Relational expressions</a:t>
            </a:r>
            <a:r>
              <a:rPr lang="en-IN" dirty="0"/>
              <a:t>: Relational Expressions yield results of type bool which takes a value true or false. When arithmetic expressions are used on either side of a relational operator, they will be evaluated first and then the results compared. Relational expressions are also known as Boolean expressions.</a:t>
            </a:r>
          </a:p>
        </p:txBody>
      </p:sp>
    </p:spTree>
    <p:extLst>
      <p:ext uri="{BB962C8B-B14F-4D97-AF65-F5344CB8AC3E}">
        <p14:creationId xmlns:p14="http://schemas.microsoft.com/office/powerpoint/2010/main" xmlns="" val="37014766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8650"/>
            <a:ext cx="10515600" cy="5548313"/>
          </a:xfrm>
        </p:spPr>
        <p:txBody>
          <a:bodyPr/>
          <a:lstStyle/>
          <a:p>
            <a:pPr algn="just"/>
            <a:r>
              <a:rPr lang="en-IN" b="1" dirty="0"/>
              <a:t>Logical expressions</a:t>
            </a:r>
            <a:r>
              <a:rPr lang="en-IN" dirty="0"/>
              <a:t>: Logical Expressions combine two or more relational expressions and produces bool type results</a:t>
            </a:r>
            <a:r>
              <a:rPr lang="en-IN" dirty="0" smtClean="0"/>
              <a:t>.</a:t>
            </a:r>
          </a:p>
          <a:p>
            <a:pPr algn="just"/>
            <a:r>
              <a:rPr lang="en-IN" b="1" dirty="0"/>
              <a:t>Pointer expressions</a:t>
            </a:r>
            <a:r>
              <a:rPr lang="en-IN" dirty="0"/>
              <a:t>: Pointer Expressions produce address values</a:t>
            </a:r>
            <a:r>
              <a:rPr lang="en-IN" dirty="0" smtClean="0"/>
              <a:t>.</a:t>
            </a:r>
          </a:p>
          <a:p>
            <a:pPr algn="just"/>
            <a:r>
              <a:rPr lang="en-IN" b="1" dirty="0"/>
              <a:t>Bitwise expressions</a:t>
            </a:r>
            <a:r>
              <a:rPr lang="en-IN" dirty="0"/>
              <a:t>: Bitwise Expressions are used to manipulate data at bit level. They are basically used for testing or shifting bits.</a:t>
            </a:r>
          </a:p>
        </p:txBody>
      </p:sp>
    </p:spTree>
    <p:extLst>
      <p:ext uri="{BB962C8B-B14F-4D97-AF65-F5344CB8AC3E}">
        <p14:creationId xmlns:p14="http://schemas.microsoft.com/office/powerpoint/2010/main" xmlns="" val="20366930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rPr>
              <a:t>Precedence and Associativity</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1533432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rPr>
              <a:t>Precedence and </a:t>
            </a:r>
            <a:r>
              <a:rPr lang="en-US" dirty="0" smtClean="0">
                <a:latin typeface="Times New Roman" panose="02020603050405020304" pitchFamily="18" charset="0"/>
                <a:ea typeface="Calibri" panose="020F0502020204030204" pitchFamily="34" charset="0"/>
              </a:rPr>
              <a:t>Associativity</a:t>
            </a:r>
            <a:endParaRPr lang="en-IN" dirty="0"/>
          </a:p>
        </p:txBody>
      </p:sp>
      <p:sp>
        <p:nvSpPr>
          <p:cNvPr id="3" name="Content Placeholder 2"/>
          <p:cNvSpPr>
            <a:spLocks noGrp="1"/>
          </p:cNvSpPr>
          <p:nvPr>
            <p:ph idx="1"/>
          </p:nvPr>
        </p:nvSpPr>
        <p:spPr/>
        <p:txBody>
          <a:bodyPr/>
          <a:lstStyle/>
          <a:p>
            <a:pPr algn="just" fontAlgn="base"/>
            <a:r>
              <a:rPr lang="en-IN" dirty="0"/>
              <a:t>The symbols which are used to perform logical and mathematical operations in a C program are called C operators.</a:t>
            </a:r>
          </a:p>
          <a:p>
            <a:pPr algn="just" fontAlgn="base"/>
            <a:r>
              <a:rPr lang="en-IN" dirty="0"/>
              <a:t>These C operators join individual constants and variables to form expressions.</a:t>
            </a:r>
          </a:p>
          <a:p>
            <a:pPr algn="just" fontAlgn="base"/>
            <a:r>
              <a:rPr lang="en-IN" dirty="0"/>
              <a:t>Operators, functions, constants and variables are combined together to form expressions.</a:t>
            </a:r>
          </a:p>
          <a:p>
            <a:pPr algn="just" fontAlgn="base"/>
            <a:r>
              <a:rPr lang="en-IN" dirty="0"/>
              <a:t>Consider the expression A + B * 5. where, +, * are operators, A, B  are variables, 5 is constant and A + B * 5 is an expression.</a:t>
            </a:r>
          </a:p>
          <a:p>
            <a:pPr algn="just"/>
            <a:endParaRPr lang="en-IN" dirty="0"/>
          </a:p>
        </p:txBody>
      </p:sp>
    </p:spTree>
    <p:extLst>
      <p:ext uri="{BB962C8B-B14F-4D97-AF65-F5344CB8AC3E}">
        <p14:creationId xmlns:p14="http://schemas.microsoft.com/office/powerpoint/2010/main" xmlns="" val="1489482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76200"/>
            <a:ext cx="12192000" cy="66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3733" b="1">
                <a:solidFill>
                  <a:srgbClr val="FF0066"/>
                </a:solidFill>
                <a:latin typeface="Caviar Dreams" pitchFamily="34" charset="0"/>
              </a:rPr>
              <a:t>What does C Character Set contains?</a:t>
            </a:r>
          </a:p>
        </p:txBody>
      </p:sp>
      <p:sp>
        <p:nvSpPr>
          <p:cNvPr id="5" name="Rectangle 4"/>
          <p:cNvSpPr/>
          <p:nvPr/>
        </p:nvSpPr>
        <p:spPr>
          <a:xfrm>
            <a:off x="0" y="728134"/>
            <a:ext cx="12192000" cy="4656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0" name="Oval 9"/>
          <p:cNvSpPr/>
          <p:nvPr/>
        </p:nvSpPr>
        <p:spPr>
          <a:xfrm>
            <a:off x="11662834" y="6400800"/>
            <a:ext cx="427567" cy="381000"/>
          </a:xfrm>
          <a:prstGeom prst="ellips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10"/>
          <p:cNvSpPr txBox="1"/>
          <p:nvPr/>
        </p:nvSpPr>
        <p:spPr>
          <a:xfrm>
            <a:off x="11703051" y="6345768"/>
            <a:ext cx="347133" cy="46166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sz="2400" b="1" dirty="0">
                <a:latin typeface="Caviar Dreams" pitchFamily="34" charset="0"/>
              </a:rPr>
              <a:t>2</a:t>
            </a:r>
          </a:p>
        </p:txBody>
      </p:sp>
      <p:sp>
        <p:nvSpPr>
          <p:cNvPr id="12" name="TextBox 11"/>
          <p:cNvSpPr txBox="1">
            <a:spLocks noChangeArrowheads="1"/>
          </p:cNvSpPr>
          <p:nvPr/>
        </p:nvSpPr>
        <p:spPr bwMode="auto">
          <a:xfrm>
            <a:off x="304801" y="831852"/>
            <a:ext cx="11571817" cy="1651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b="1">
                <a:solidFill>
                  <a:srgbClr val="FF0066"/>
                </a:solidFill>
                <a:latin typeface="Trebuchet MS" panose="020B0603020202020204" pitchFamily="34" charset="0"/>
              </a:rPr>
              <a:t>Alphabets</a:t>
            </a:r>
          </a:p>
          <a:p>
            <a:pPr algn="just" eaLnBrk="1" hangingPunct="1"/>
            <a:r>
              <a:rPr lang="en-US" altLang="en-US" sz="3200" b="1">
                <a:solidFill>
                  <a:srgbClr val="FF0066"/>
                </a:solidFill>
                <a:latin typeface="Trebuchet MS" panose="020B0603020202020204" pitchFamily="34" charset="0"/>
              </a:rPr>
              <a:t>-</a:t>
            </a:r>
            <a:r>
              <a:rPr lang="en-US" altLang="en-US" sz="3200">
                <a:solidFill>
                  <a:srgbClr val="003399"/>
                </a:solidFill>
                <a:latin typeface="Trebuchet MS" panose="020B0603020202020204" pitchFamily="34" charset="0"/>
              </a:rPr>
              <a:t> C Language supports all alphabets of English. It supports both </a:t>
            </a:r>
            <a:r>
              <a:rPr lang="en-US" altLang="en-US" sz="3200" b="1" u="sng">
                <a:solidFill>
                  <a:srgbClr val="003399"/>
                </a:solidFill>
                <a:latin typeface="Trebuchet MS" panose="020B0603020202020204" pitchFamily="34" charset="0"/>
              </a:rPr>
              <a:t>UPPERCASE</a:t>
            </a:r>
            <a:r>
              <a:rPr lang="en-US" altLang="en-US" sz="3200">
                <a:solidFill>
                  <a:srgbClr val="003399"/>
                </a:solidFill>
                <a:latin typeface="Trebuchet MS" panose="020B0603020202020204" pitchFamily="34" charset="0"/>
              </a:rPr>
              <a:t> &amp; </a:t>
            </a:r>
            <a:r>
              <a:rPr lang="en-US" altLang="en-US" sz="3200" b="1" u="sng">
                <a:solidFill>
                  <a:srgbClr val="003399"/>
                </a:solidFill>
                <a:latin typeface="Trebuchet MS" panose="020B0603020202020204" pitchFamily="34" charset="0"/>
              </a:rPr>
              <a:t>lowercase</a:t>
            </a:r>
            <a:r>
              <a:rPr lang="en-US" altLang="en-US" sz="3200">
                <a:solidFill>
                  <a:srgbClr val="003399"/>
                </a:solidFill>
                <a:latin typeface="Trebuchet MS" panose="020B0603020202020204" pitchFamily="34" charset="0"/>
              </a:rPr>
              <a:t> letters  </a:t>
            </a:r>
          </a:p>
        </p:txBody>
      </p:sp>
      <p:sp>
        <p:nvSpPr>
          <p:cNvPr id="13" name="TextBox 12"/>
          <p:cNvSpPr txBox="1">
            <a:spLocks noChangeArrowheads="1"/>
          </p:cNvSpPr>
          <p:nvPr/>
        </p:nvSpPr>
        <p:spPr bwMode="auto">
          <a:xfrm>
            <a:off x="304801" y="2717801"/>
            <a:ext cx="11571817" cy="1651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b="1">
                <a:solidFill>
                  <a:srgbClr val="FF0066"/>
                </a:solidFill>
                <a:latin typeface="Trebuchet MS" panose="020B0603020202020204" pitchFamily="34" charset="0"/>
              </a:rPr>
              <a:t>Digits</a:t>
            </a:r>
          </a:p>
          <a:p>
            <a:pPr algn="just" eaLnBrk="1" hangingPunct="1"/>
            <a:r>
              <a:rPr lang="en-US" altLang="en-US" sz="3200" b="1">
                <a:solidFill>
                  <a:srgbClr val="FF0066"/>
                </a:solidFill>
                <a:latin typeface="Trebuchet MS" panose="020B0603020202020204" pitchFamily="34" charset="0"/>
              </a:rPr>
              <a:t>-</a:t>
            </a:r>
            <a:r>
              <a:rPr lang="en-US" altLang="en-US" sz="3200">
                <a:solidFill>
                  <a:srgbClr val="003399"/>
                </a:solidFill>
                <a:latin typeface="Trebuchet MS" panose="020B0603020202020204" pitchFamily="34" charset="0"/>
              </a:rPr>
              <a:t> C Language supports 10 digits to construct numbers. Those 10 digits are </a:t>
            </a:r>
            <a:r>
              <a:rPr lang="en-US" altLang="en-US" sz="3200" b="1" u="sng">
                <a:solidFill>
                  <a:srgbClr val="003399"/>
                </a:solidFill>
                <a:latin typeface="Trebuchet MS" panose="020B0603020202020204" pitchFamily="34" charset="0"/>
              </a:rPr>
              <a:t>0,1,2,3,4,5,6,7,8,9</a:t>
            </a:r>
            <a:r>
              <a:rPr lang="en-US" altLang="en-US" sz="3200">
                <a:solidFill>
                  <a:srgbClr val="003399"/>
                </a:solidFill>
                <a:latin typeface="Trebuchet MS" panose="020B0603020202020204" pitchFamily="34" charset="0"/>
              </a:rPr>
              <a:t>  </a:t>
            </a:r>
          </a:p>
        </p:txBody>
      </p:sp>
      <p:sp>
        <p:nvSpPr>
          <p:cNvPr id="19" name="TextBox 18"/>
          <p:cNvSpPr txBox="1">
            <a:spLocks noChangeArrowheads="1"/>
          </p:cNvSpPr>
          <p:nvPr/>
        </p:nvSpPr>
        <p:spPr bwMode="auto">
          <a:xfrm>
            <a:off x="304801" y="4504267"/>
            <a:ext cx="11571817" cy="2144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3733" b="1">
                <a:solidFill>
                  <a:srgbClr val="FF0066"/>
                </a:solidFill>
                <a:latin typeface="Trebuchet MS" panose="020B0603020202020204" pitchFamily="34" charset="0"/>
              </a:rPr>
              <a:t>Special Symbols</a:t>
            </a:r>
          </a:p>
          <a:p>
            <a:pPr algn="just" eaLnBrk="1" hangingPunct="1"/>
            <a:r>
              <a:rPr lang="en-US" altLang="en-US" sz="3200" b="1">
                <a:solidFill>
                  <a:srgbClr val="FF0066"/>
                </a:solidFill>
                <a:latin typeface="Trebuchet MS" panose="020B0603020202020204" pitchFamily="34" charset="0"/>
              </a:rPr>
              <a:t>-</a:t>
            </a:r>
            <a:r>
              <a:rPr lang="en-US" altLang="en-US" sz="3200">
                <a:solidFill>
                  <a:srgbClr val="003399"/>
                </a:solidFill>
                <a:latin typeface="Trebuchet MS" panose="020B0603020202020204" pitchFamily="34" charset="0"/>
              </a:rPr>
              <a:t> C supports a rich set of special symbols that include symbols to perform mathematical operations, condition checking, white space, back space, etc…  </a:t>
            </a:r>
          </a:p>
        </p:txBody>
      </p:sp>
    </p:spTree>
    <p:extLst>
      <p:ext uri="{BB962C8B-B14F-4D97-AF65-F5344CB8AC3E}">
        <p14:creationId xmlns:p14="http://schemas.microsoft.com/office/powerpoint/2010/main" xmlns="" val="2870105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500"/>
                                        <p:tgtEl>
                                          <p:spTgt spid="19">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Effect transition="in" filter="fade">
                                      <p:cBhvr>
                                        <p:cTn id="30" dur="500"/>
                                        <p:tgtEl>
                                          <p:spTgt spid="12">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500"/>
                                        <p:tgtEl>
                                          <p:spTgt spid="13">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19">
                                            <p:txEl>
                                              <p:pRg st="1" end="1"/>
                                            </p:txEl>
                                          </p:spTgt>
                                        </p:tgtEl>
                                        <p:attrNameLst>
                                          <p:attrName>style.visibility</p:attrName>
                                        </p:attrNameLst>
                                      </p:cBhvr>
                                      <p:to>
                                        <p:strVal val="visible"/>
                                      </p:to>
                                    </p:set>
                                    <p:animEffect transition="in" filter="fade">
                                      <p:cBhvr>
                                        <p:cTn id="40"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362200" y="1666127"/>
            <a:ext cx="7824788" cy="5191873"/>
          </a:xfrm>
          <a:prstGeom prst="rect">
            <a:avLst/>
          </a:prstGeom>
        </p:spPr>
      </p:pic>
      <p:sp>
        <p:nvSpPr>
          <p:cNvPr id="3" name="Rectangle 2"/>
          <p:cNvSpPr/>
          <p:nvPr/>
        </p:nvSpPr>
        <p:spPr>
          <a:xfrm>
            <a:off x="571825" y="372546"/>
            <a:ext cx="3964547" cy="461665"/>
          </a:xfrm>
          <a:prstGeom prst="rect">
            <a:avLst/>
          </a:prstGeom>
        </p:spPr>
        <p:txBody>
          <a:bodyPr wrap="none">
            <a:spAutoFit/>
          </a:bodyPr>
          <a:lstStyle/>
          <a:p>
            <a:r>
              <a:rPr lang="en-IN" sz="2400" b="1" dirty="0">
                <a:solidFill>
                  <a:srgbClr val="222426"/>
                </a:solidFill>
                <a:latin typeface="PT Sans"/>
              </a:rPr>
              <a:t>Operator Precedence in C</a:t>
            </a:r>
            <a:endParaRPr lang="en-IN" sz="2400" dirty="0"/>
          </a:p>
        </p:txBody>
      </p:sp>
      <p:sp>
        <p:nvSpPr>
          <p:cNvPr id="4" name="Rectangle 3"/>
          <p:cNvSpPr/>
          <p:nvPr/>
        </p:nvSpPr>
        <p:spPr>
          <a:xfrm>
            <a:off x="674056" y="927003"/>
            <a:ext cx="11201075" cy="646331"/>
          </a:xfrm>
          <a:prstGeom prst="rect">
            <a:avLst/>
          </a:prstGeom>
        </p:spPr>
        <p:txBody>
          <a:bodyPr wrap="square">
            <a:spAutoFit/>
          </a:bodyPr>
          <a:lstStyle/>
          <a:p>
            <a:r>
              <a:rPr lang="en-IN" b="1" dirty="0">
                <a:solidFill>
                  <a:srgbClr val="222426"/>
                </a:solidFill>
                <a:latin typeface="PT Sans"/>
              </a:rPr>
              <a:t>Operator precedence</a:t>
            </a:r>
            <a:r>
              <a:rPr lang="en-IN" dirty="0">
                <a:solidFill>
                  <a:srgbClr val="222426"/>
                </a:solidFill>
                <a:latin typeface="PT Sans"/>
              </a:rPr>
              <a:t> determines which operator is evaluated first when an expression has more than one operators.</a:t>
            </a:r>
            <a:endParaRPr lang="en-IN" dirty="0"/>
          </a:p>
        </p:txBody>
      </p:sp>
    </p:spTree>
    <p:extLst>
      <p:ext uri="{BB962C8B-B14F-4D97-AF65-F5344CB8AC3E}">
        <p14:creationId xmlns:p14="http://schemas.microsoft.com/office/powerpoint/2010/main" xmlns="" val="12632541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888"/>
          </a:xfrm>
        </p:spPr>
        <p:txBody>
          <a:bodyPr/>
          <a:lstStyle/>
          <a:p>
            <a:r>
              <a:rPr lang="en-IN" b="1" dirty="0"/>
              <a:t>Operators Associativity</a:t>
            </a:r>
          </a:p>
        </p:txBody>
      </p:sp>
      <p:sp>
        <p:nvSpPr>
          <p:cNvPr id="3" name="Content Placeholder 2"/>
          <p:cNvSpPr>
            <a:spLocks noGrp="1"/>
          </p:cNvSpPr>
          <p:nvPr>
            <p:ph idx="1"/>
          </p:nvPr>
        </p:nvSpPr>
        <p:spPr/>
        <p:txBody>
          <a:bodyPr/>
          <a:lstStyle/>
          <a:p>
            <a:pPr algn="just"/>
            <a:r>
              <a:rPr lang="en-IN" b="1" u="sng" dirty="0"/>
              <a:t>Operators Associativity</a:t>
            </a:r>
            <a:r>
              <a:rPr lang="en-IN" dirty="0"/>
              <a:t> is used when two operators of same precedence appear in an expression. Associativity can be either </a:t>
            </a:r>
            <a:r>
              <a:rPr lang="en-IN" b="1" dirty="0"/>
              <a:t>L</a:t>
            </a:r>
            <a:r>
              <a:rPr lang="en-IN" dirty="0"/>
              <a:t>eft</a:t>
            </a:r>
            <a:r>
              <a:rPr lang="en-IN" b="1" dirty="0"/>
              <a:t> t</a:t>
            </a:r>
            <a:r>
              <a:rPr lang="en-IN" dirty="0"/>
              <a:t>o </a:t>
            </a:r>
            <a:r>
              <a:rPr lang="en-IN" b="1" dirty="0"/>
              <a:t>R</a:t>
            </a:r>
            <a:r>
              <a:rPr lang="en-IN" dirty="0"/>
              <a:t>ight or</a:t>
            </a:r>
            <a:r>
              <a:rPr lang="en-IN" b="1" dirty="0"/>
              <a:t> R</a:t>
            </a:r>
            <a:r>
              <a:rPr lang="en-IN" dirty="0"/>
              <a:t>ight</a:t>
            </a:r>
            <a:r>
              <a:rPr lang="en-IN" b="1" dirty="0"/>
              <a:t> t</a:t>
            </a:r>
            <a:r>
              <a:rPr lang="en-IN" dirty="0"/>
              <a:t>o </a:t>
            </a:r>
            <a:r>
              <a:rPr lang="en-IN" b="1" dirty="0"/>
              <a:t>L</a:t>
            </a:r>
            <a:r>
              <a:rPr lang="en-IN" dirty="0"/>
              <a:t>eft</a:t>
            </a:r>
            <a:r>
              <a:rPr lang="en-IN" dirty="0" smtClean="0"/>
              <a:t>.</a:t>
            </a:r>
          </a:p>
          <a:p>
            <a:pPr algn="just"/>
            <a:r>
              <a:rPr lang="en-IN" dirty="0"/>
              <a:t>For example multiplication and division arithmetic operators have same precedence, lets say we have an expression 5*2/10, this expression would be evaluated as (5*2)/10 because the associativity is left to right for these operators. </a:t>
            </a:r>
            <a:endParaRPr lang="en-IN" dirty="0" smtClean="0"/>
          </a:p>
          <a:p>
            <a:pPr algn="just"/>
            <a:endParaRPr lang="en-IN" dirty="0"/>
          </a:p>
        </p:txBody>
      </p:sp>
    </p:spTree>
    <p:extLst>
      <p:ext uri="{BB962C8B-B14F-4D97-AF65-F5344CB8AC3E}">
        <p14:creationId xmlns:p14="http://schemas.microsoft.com/office/powerpoint/2010/main" xmlns="" val="12904273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srcRect l="-1437" t="-2969" r="1437" b="2969"/>
          <a:stretch/>
        </p:blipFill>
        <p:spPr>
          <a:xfrm>
            <a:off x="1904999" y="957261"/>
            <a:ext cx="7953376" cy="4812127"/>
          </a:xfrm>
          <a:prstGeom prst="rect">
            <a:avLst/>
          </a:prstGeom>
        </p:spPr>
      </p:pic>
    </p:spTree>
    <p:extLst>
      <p:ext uri="{BB962C8B-B14F-4D97-AF65-F5344CB8AC3E}">
        <p14:creationId xmlns:p14="http://schemas.microsoft.com/office/powerpoint/2010/main" xmlns="" val="11779684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814386" y="204787"/>
            <a:ext cx="10328076" cy="5653088"/>
          </a:xfrm>
          <a:prstGeom prst="rect">
            <a:avLst/>
          </a:prstGeom>
        </p:spPr>
      </p:pic>
    </p:spTree>
    <p:extLst>
      <p:ext uri="{BB962C8B-B14F-4D97-AF65-F5344CB8AC3E}">
        <p14:creationId xmlns:p14="http://schemas.microsoft.com/office/powerpoint/2010/main" xmlns="" val="26493601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rPr>
              <a:t>Evaluating Expressions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2373909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713"/>
          </a:xfrm>
        </p:spPr>
        <p:txBody>
          <a:bodyPr>
            <a:normAutofit fontScale="90000"/>
          </a:bodyPr>
          <a:lstStyle/>
          <a:p>
            <a:r>
              <a:rPr lang="en-US" dirty="0">
                <a:latin typeface="Times New Roman" panose="02020603050405020304" pitchFamily="18" charset="0"/>
                <a:ea typeface="Calibri" panose="020F0502020204030204" pitchFamily="34" charset="0"/>
              </a:rPr>
              <a:t>Evaluating </a:t>
            </a:r>
            <a:r>
              <a:rPr lang="en-US" dirty="0" smtClean="0">
                <a:latin typeface="Times New Roman" panose="02020603050405020304" pitchFamily="18" charset="0"/>
                <a:ea typeface="Calibri" panose="020F0502020204030204" pitchFamily="34" charset="0"/>
              </a:rPr>
              <a:t>Expressions</a:t>
            </a:r>
            <a:endParaRPr lang="en-IN" dirty="0"/>
          </a:p>
        </p:txBody>
      </p:sp>
      <p:sp>
        <p:nvSpPr>
          <p:cNvPr id="3" name="Content Placeholder 2"/>
          <p:cNvSpPr>
            <a:spLocks noGrp="1"/>
          </p:cNvSpPr>
          <p:nvPr>
            <p:ph idx="1"/>
          </p:nvPr>
        </p:nvSpPr>
        <p:spPr>
          <a:xfrm>
            <a:off x="838200" y="1271588"/>
            <a:ext cx="10515600" cy="4905375"/>
          </a:xfrm>
        </p:spPr>
        <p:txBody>
          <a:bodyPr/>
          <a:lstStyle/>
          <a:p>
            <a:pPr algn="just"/>
            <a:r>
              <a:rPr lang="en-IN" dirty="0"/>
              <a:t>In the C programming language, an expression is evaluated based on the operator precedence and associativity. </a:t>
            </a:r>
            <a:endParaRPr lang="en-IN" dirty="0" smtClean="0"/>
          </a:p>
          <a:p>
            <a:pPr algn="just"/>
            <a:r>
              <a:rPr lang="en-IN" dirty="0" smtClean="0"/>
              <a:t>When </a:t>
            </a:r>
            <a:r>
              <a:rPr lang="en-IN" dirty="0"/>
              <a:t>there are multiple operators in an expression, they are evaluated according to their precedence and associativity. </a:t>
            </a:r>
            <a:endParaRPr lang="en-IN" dirty="0" smtClean="0"/>
          </a:p>
          <a:p>
            <a:pPr algn="just"/>
            <a:r>
              <a:rPr lang="en-IN" dirty="0" smtClean="0"/>
              <a:t>The </a:t>
            </a:r>
            <a:r>
              <a:rPr lang="en-IN" dirty="0"/>
              <a:t>operator with higher precedence is evaluated first and the operator </a:t>
            </a:r>
            <a:r>
              <a:rPr lang="en-IN" dirty="0" smtClean="0"/>
              <a:t>with </a:t>
            </a:r>
            <a:r>
              <a:rPr lang="en-IN" dirty="0"/>
              <a:t>the least precedence is evaluated last</a:t>
            </a:r>
            <a:r>
              <a:rPr lang="en-IN" dirty="0" smtClean="0"/>
              <a:t>.</a:t>
            </a:r>
          </a:p>
          <a:p>
            <a:pPr marL="0" indent="0" algn="ctr">
              <a:buNone/>
            </a:pPr>
            <a:r>
              <a:rPr lang="en-IN" b="1" dirty="0"/>
              <a:t>10 + 4 * 3 / </a:t>
            </a:r>
            <a:r>
              <a:rPr lang="en-IN" b="1" dirty="0" smtClean="0"/>
              <a:t>2</a:t>
            </a:r>
          </a:p>
          <a:p>
            <a:pPr marL="0" indent="0" algn="ctr">
              <a:buNone/>
            </a:pPr>
            <a:r>
              <a:rPr lang="en-IN" dirty="0"/>
              <a:t>4 * 3 ====&gt; 12</a:t>
            </a:r>
            <a:br>
              <a:rPr lang="en-IN" dirty="0"/>
            </a:br>
            <a:r>
              <a:rPr lang="en-IN" dirty="0"/>
              <a:t>12 / 2 ===&gt; 6</a:t>
            </a:r>
            <a:br>
              <a:rPr lang="en-IN" dirty="0"/>
            </a:br>
            <a:r>
              <a:rPr lang="en-IN" dirty="0"/>
              <a:t>10 + 6 ===&gt; 16</a:t>
            </a:r>
            <a:br>
              <a:rPr lang="en-IN" dirty="0"/>
            </a:br>
            <a:r>
              <a:rPr lang="en-IN" dirty="0"/>
              <a:t>The expression is evaluated to </a:t>
            </a:r>
            <a:r>
              <a:rPr lang="en-IN" b="1" dirty="0"/>
              <a:t>16</a:t>
            </a:r>
            <a:r>
              <a:rPr lang="en-IN" dirty="0"/>
              <a:t>.</a:t>
            </a:r>
          </a:p>
        </p:txBody>
      </p:sp>
    </p:spTree>
    <p:extLst>
      <p:ext uri="{BB962C8B-B14F-4D97-AF65-F5344CB8AC3E}">
        <p14:creationId xmlns:p14="http://schemas.microsoft.com/office/powerpoint/2010/main" xmlns="" val="1471477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 a C Program to evaluate </a:t>
            </a:r>
            <a:endParaRPr lang="en-IN" dirty="0"/>
          </a:p>
        </p:txBody>
      </p:sp>
      <p:sp>
        <p:nvSpPr>
          <p:cNvPr id="3" name="Content Placeholder 2"/>
          <p:cNvSpPr>
            <a:spLocks noGrp="1"/>
          </p:cNvSpPr>
          <p:nvPr>
            <p:ph idx="1"/>
          </p:nvPr>
        </p:nvSpPr>
        <p:spPr/>
        <p:txBody>
          <a:bodyPr/>
          <a:lstStyle/>
          <a:p>
            <a:pPr marL="0" indent="0" algn="ctr">
              <a:buNone/>
            </a:pPr>
            <a:r>
              <a:rPr lang="en-IN" dirty="0" smtClean="0"/>
              <a:t>   x</a:t>
            </a:r>
            <a:r>
              <a:rPr lang="en-IN" dirty="0"/>
              <a:t>= a-b/3+c*2-1;</a:t>
            </a:r>
          </a:p>
          <a:p>
            <a:pPr marL="0" indent="0" algn="ctr">
              <a:buNone/>
            </a:pPr>
            <a:r>
              <a:rPr lang="en-IN" dirty="0"/>
              <a:t>   y= a-b/(3+c)*(2-1);</a:t>
            </a:r>
          </a:p>
          <a:p>
            <a:pPr marL="0" indent="0" algn="ctr">
              <a:buNone/>
            </a:pPr>
            <a:r>
              <a:rPr lang="en-IN" dirty="0"/>
              <a:t>   z=a-(b/(3+c)*2)-1;</a:t>
            </a:r>
          </a:p>
        </p:txBody>
      </p:sp>
    </p:spTree>
    <p:extLst>
      <p:ext uri="{BB962C8B-B14F-4D97-AF65-F5344CB8AC3E}">
        <p14:creationId xmlns:p14="http://schemas.microsoft.com/office/powerpoint/2010/main" xmlns="" val="19227131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rPr>
              <a:t>Type Conversion</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1280902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2029"/>
          </a:xfrm>
        </p:spPr>
        <p:txBody>
          <a:bodyPr>
            <a:normAutofit fontScale="90000"/>
          </a:bodyPr>
          <a:lstStyle/>
          <a:p>
            <a:r>
              <a:rPr lang="en-US" b="1" dirty="0" smtClean="0"/>
              <a:t>Type Conversion</a:t>
            </a:r>
            <a:endParaRPr lang="en-US" b="1" dirty="0"/>
          </a:p>
        </p:txBody>
      </p:sp>
      <p:sp>
        <p:nvSpPr>
          <p:cNvPr id="3" name="Content Placeholder 2"/>
          <p:cNvSpPr>
            <a:spLocks noGrp="1"/>
          </p:cNvSpPr>
          <p:nvPr>
            <p:ph idx="1"/>
          </p:nvPr>
        </p:nvSpPr>
        <p:spPr>
          <a:xfrm>
            <a:off x="838200" y="1213338"/>
            <a:ext cx="10515600" cy="4963625"/>
          </a:xfrm>
        </p:spPr>
        <p:txBody>
          <a:bodyPr/>
          <a:lstStyle/>
          <a:p>
            <a:pPr algn="just"/>
            <a:r>
              <a:rPr lang="en-US" dirty="0"/>
              <a:t>Type casting refers to changing </a:t>
            </a:r>
            <a:r>
              <a:rPr lang="en-US" dirty="0" smtClean="0"/>
              <a:t>a </a:t>
            </a:r>
            <a:r>
              <a:rPr lang="en-US" dirty="0"/>
              <a:t>variable of one data type into another. </a:t>
            </a:r>
            <a:r>
              <a:rPr lang="en-US" dirty="0" smtClean="0"/>
              <a:t> </a:t>
            </a:r>
          </a:p>
          <a:p>
            <a:pPr algn="just"/>
            <a:r>
              <a:rPr lang="en-US" dirty="0" smtClean="0"/>
              <a:t>Two Types</a:t>
            </a:r>
          </a:p>
          <a:p>
            <a:pPr lvl="4" algn="just">
              <a:buFont typeface="Wingdings" panose="05000000000000000000" pitchFamily="2" charset="2"/>
              <a:buChar char="ü"/>
            </a:pPr>
            <a:r>
              <a:rPr lang="en-US" sz="2400" b="1" dirty="0"/>
              <a:t>Implicit Type </a:t>
            </a:r>
            <a:r>
              <a:rPr lang="en-US" sz="2400" b="1" dirty="0" smtClean="0"/>
              <a:t>Conversion</a:t>
            </a:r>
          </a:p>
          <a:p>
            <a:pPr lvl="4" algn="just">
              <a:buFont typeface="Wingdings" panose="05000000000000000000" pitchFamily="2" charset="2"/>
              <a:buChar char="ü"/>
            </a:pPr>
            <a:r>
              <a:rPr lang="en-US" sz="2400" b="1" dirty="0"/>
              <a:t>Explicit Type </a:t>
            </a:r>
            <a:r>
              <a:rPr lang="en-US" sz="2400" b="1" dirty="0" smtClean="0"/>
              <a:t>Conversion</a:t>
            </a:r>
          </a:p>
          <a:p>
            <a:pPr marL="0" indent="0" fontAlgn="base">
              <a:buNone/>
            </a:pPr>
            <a:r>
              <a:rPr lang="en-US" b="1" dirty="0"/>
              <a:t>Advantages of Type Conversion</a:t>
            </a:r>
          </a:p>
          <a:p>
            <a:pPr fontAlgn="base"/>
            <a:r>
              <a:rPr lang="en-US" dirty="0"/>
              <a:t>This is done to take advantage of certain features of type hierarchies or type representations.</a:t>
            </a:r>
          </a:p>
          <a:p>
            <a:pPr fontAlgn="base"/>
            <a:r>
              <a:rPr lang="en-US" dirty="0"/>
              <a:t>It helps us to compute expressions containing variables of different data types.</a:t>
            </a:r>
          </a:p>
          <a:p>
            <a:pPr marL="0" indent="0" algn="just">
              <a:buNone/>
            </a:pPr>
            <a:endParaRPr lang="en-US" sz="3400" b="1" dirty="0"/>
          </a:p>
          <a:p>
            <a:pPr marL="1828800" lvl="4" indent="0" algn="just">
              <a:buNone/>
            </a:pPr>
            <a:endParaRPr lang="en-US" dirty="0"/>
          </a:p>
        </p:txBody>
      </p:sp>
    </p:spTree>
    <p:extLst>
      <p:ext uri="{BB962C8B-B14F-4D97-AF65-F5344CB8AC3E}">
        <p14:creationId xmlns:p14="http://schemas.microsoft.com/office/powerpoint/2010/main" xmlns="" val="18973850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8213"/>
          </a:xfrm>
        </p:spPr>
        <p:txBody>
          <a:bodyPr>
            <a:normAutofit/>
          </a:bodyPr>
          <a:lstStyle/>
          <a:p>
            <a:r>
              <a:rPr lang="en-US" sz="4000" b="1" dirty="0"/>
              <a:t>Implicit Type Conversion</a:t>
            </a:r>
            <a:endParaRPr lang="en-US" sz="4000" dirty="0"/>
          </a:p>
        </p:txBody>
      </p:sp>
      <p:sp>
        <p:nvSpPr>
          <p:cNvPr id="3" name="Content Placeholder 2"/>
          <p:cNvSpPr>
            <a:spLocks noGrp="1"/>
          </p:cNvSpPr>
          <p:nvPr>
            <p:ph idx="1"/>
          </p:nvPr>
        </p:nvSpPr>
        <p:spPr>
          <a:xfrm>
            <a:off x="838200" y="1433146"/>
            <a:ext cx="10515600" cy="4743817"/>
          </a:xfrm>
        </p:spPr>
        <p:txBody>
          <a:bodyPr/>
          <a:lstStyle/>
          <a:p>
            <a:pPr algn="just"/>
            <a:r>
              <a:rPr lang="en-US" dirty="0"/>
              <a:t>When the type conversion is performed </a:t>
            </a:r>
            <a:r>
              <a:rPr lang="en-US" dirty="0">
                <a:solidFill>
                  <a:srgbClr val="FF0000"/>
                </a:solidFill>
              </a:rPr>
              <a:t>automatically by the compiler without programmers </a:t>
            </a:r>
            <a:r>
              <a:rPr lang="en-US" dirty="0"/>
              <a:t>intervention, such type of conversion is known as </a:t>
            </a:r>
            <a:r>
              <a:rPr lang="en-US" dirty="0">
                <a:solidFill>
                  <a:srgbClr val="FF0000"/>
                </a:solidFill>
              </a:rPr>
              <a:t>implicit type </a:t>
            </a:r>
            <a:r>
              <a:rPr lang="en-US" dirty="0"/>
              <a:t>conversion or type promotion</a:t>
            </a:r>
            <a:r>
              <a:rPr lang="en-US" dirty="0" smtClean="0"/>
              <a:t>.</a:t>
            </a:r>
          </a:p>
          <a:p>
            <a:pPr marL="2286000" lvl="5" indent="0">
              <a:buNone/>
            </a:pPr>
            <a:r>
              <a:rPr lang="en-US" sz="2800" dirty="0" err="1"/>
              <a:t>int</a:t>
            </a:r>
            <a:r>
              <a:rPr lang="en-US" sz="2800" dirty="0"/>
              <a:t> x;</a:t>
            </a:r>
          </a:p>
          <a:p>
            <a:pPr marL="2286000" lvl="5" indent="0">
              <a:buNone/>
            </a:pPr>
            <a:r>
              <a:rPr lang="en-US" sz="2800" dirty="0" smtClean="0"/>
              <a:t>If(x&gt;0)</a:t>
            </a:r>
            <a:endParaRPr lang="en-US" sz="2800" dirty="0"/>
          </a:p>
          <a:p>
            <a:pPr marL="2286000" lvl="5" indent="0">
              <a:buNone/>
            </a:pPr>
            <a:r>
              <a:rPr lang="en-US" sz="2800" dirty="0"/>
              <a:t>{</a:t>
            </a:r>
          </a:p>
          <a:p>
            <a:pPr marL="2286000" lvl="5" indent="0">
              <a:buNone/>
            </a:pPr>
            <a:r>
              <a:rPr lang="en-US" sz="2800" dirty="0" err="1" smtClean="0"/>
              <a:t>printf</a:t>
            </a:r>
            <a:r>
              <a:rPr lang="en-US" sz="2800" dirty="0"/>
              <a:t>("%c", x);   /*Implicit casting from </a:t>
            </a:r>
            <a:r>
              <a:rPr lang="en-US" sz="2800" dirty="0" err="1"/>
              <a:t>int</a:t>
            </a:r>
            <a:r>
              <a:rPr lang="en-US" sz="2800" dirty="0"/>
              <a:t> to char </a:t>
            </a:r>
            <a:r>
              <a:rPr lang="en-US" sz="2800" dirty="0" smtClean="0"/>
              <a:t>%</a:t>
            </a:r>
            <a:r>
              <a:rPr lang="en-US" sz="2800" dirty="0"/>
              <a:t>c*/</a:t>
            </a:r>
          </a:p>
          <a:p>
            <a:pPr marL="2286000" lvl="5" indent="0">
              <a:buNone/>
            </a:pPr>
            <a:r>
              <a:rPr lang="en-US" sz="2800" dirty="0"/>
              <a:t>}</a:t>
            </a:r>
          </a:p>
        </p:txBody>
      </p:sp>
    </p:spTree>
    <p:extLst>
      <p:ext uri="{BB962C8B-B14F-4D97-AF65-F5344CB8AC3E}">
        <p14:creationId xmlns:p14="http://schemas.microsoft.com/office/powerpoint/2010/main" xmlns="" val="3551939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0" y="76201"/>
            <a:ext cx="12192000" cy="66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3733" b="1">
                <a:solidFill>
                  <a:srgbClr val="FF0066"/>
                </a:solidFill>
                <a:latin typeface="Caviar Dreams" pitchFamily="34" charset="0"/>
              </a:rPr>
              <a:t>Commonly used Special Symbols with ASCII Values</a:t>
            </a:r>
          </a:p>
        </p:txBody>
      </p:sp>
      <p:sp>
        <p:nvSpPr>
          <p:cNvPr id="5" name="Rectangle 4"/>
          <p:cNvSpPr/>
          <p:nvPr/>
        </p:nvSpPr>
        <p:spPr>
          <a:xfrm>
            <a:off x="0" y="728134"/>
            <a:ext cx="12192000" cy="4656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0" name="Oval 9"/>
          <p:cNvSpPr/>
          <p:nvPr/>
        </p:nvSpPr>
        <p:spPr>
          <a:xfrm>
            <a:off x="11662834" y="6400800"/>
            <a:ext cx="427567" cy="381000"/>
          </a:xfrm>
          <a:prstGeom prst="ellips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10"/>
          <p:cNvSpPr txBox="1"/>
          <p:nvPr/>
        </p:nvSpPr>
        <p:spPr>
          <a:xfrm>
            <a:off x="11703051" y="6345768"/>
            <a:ext cx="347133" cy="461665"/>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sz="2400" b="1" dirty="0">
                <a:latin typeface="Caviar Dreams" pitchFamily="34" charset="0"/>
              </a:rPr>
              <a:t>3</a:t>
            </a:r>
          </a:p>
        </p:txBody>
      </p:sp>
      <p:pic>
        <p:nvPicPr>
          <p:cNvPr id="5133" name="Picture 13" descr="C:\Users\Raja\Desktop\c-character-se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752" y="787401"/>
            <a:ext cx="11042649" cy="9937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62948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1.38889E-6 2.46914E-6 L 0.00295 -0.59105 " pathEditMode="relative" rAng="0" ptsTypes="AA">
                                      <p:cBhvr>
                                        <p:cTn id="6" dur="2000" fill="hold"/>
                                        <p:tgtEl>
                                          <p:spTgt spid="5133"/>
                                        </p:tgtEl>
                                        <p:attrNameLst>
                                          <p:attrName>ppt_x</p:attrName>
                                          <p:attrName>ppt_y</p:attrName>
                                        </p:attrNameLst>
                                      </p:cBhvr>
                                      <p:rCtr x="139" y="-295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137"/>
          </a:xfrm>
        </p:spPr>
        <p:txBody>
          <a:bodyPr/>
          <a:lstStyle/>
          <a:p>
            <a:r>
              <a:rPr lang="en-US" b="1" dirty="0"/>
              <a:t>Explicit Type Conversion</a:t>
            </a:r>
            <a:endParaRPr lang="en-US" dirty="0"/>
          </a:p>
        </p:txBody>
      </p:sp>
      <p:sp>
        <p:nvSpPr>
          <p:cNvPr id="3" name="Content Placeholder 2"/>
          <p:cNvSpPr>
            <a:spLocks noGrp="1"/>
          </p:cNvSpPr>
          <p:nvPr>
            <p:ph idx="1"/>
          </p:nvPr>
        </p:nvSpPr>
        <p:spPr>
          <a:xfrm>
            <a:off x="838200" y="1494692"/>
            <a:ext cx="10515600" cy="4682271"/>
          </a:xfrm>
        </p:spPr>
        <p:txBody>
          <a:bodyPr/>
          <a:lstStyle/>
          <a:p>
            <a:pPr algn="just"/>
            <a:r>
              <a:rPr lang="en-US" dirty="0"/>
              <a:t>The type conversion </a:t>
            </a:r>
            <a:r>
              <a:rPr lang="en-US" dirty="0">
                <a:solidFill>
                  <a:srgbClr val="FF0000"/>
                </a:solidFill>
              </a:rPr>
              <a:t>performed by the programmer </a:t>
            </a:r>
            <a:r>
              <a:rPr lang="en-US" dirty="0"/>
              <a:t>by posing the data type of the expression of specific type is known as explicit type conversion. The explicit type conversion is also known as type casting</a:t>
            </a:r>
            <a:r>
              <a:rPr lang="en-US" dirty="0" smtClean="0"/>
              <a:t>.</a:t>
            </a:r>
          </a:p>
          <a:p>
            <a:pPr algn="just"/>
            <a:r>
              <a:rPr lang="en-US" dirty="0"/>
              <a:t>Type </a:t>
            </a:r>
            <a:r>
              <a:rPr lang="en-US" dirty="0" smtClean="0"/>
              <a:t>casting </a:t>
            </a:r>
            <a:r>
              <a:rPr lang="en-US" dirty="0"/>
              <a:t>in c is done in the following form</a:t>
            </a:r>
            <a:r>
              <a:rPr lang="en-US" dirty="0" smtClean="0"/>
              <a:t>:</a:t>
            </a:r>
          </a:p>
          <a:p>
            <a:pPr marL="0" indent="0" algn="just">
              <a:buNone/>
            </a:pPr>
            <a:r>
              <a:rPr lang="en-US" dirty="0" smtClean="0"/>
              <a:t>		</a:t>
            </a:r>
            <a:r>
              <a:rPr lang="en-US" dirty="0" smtClean="0">
                <a:solidFill>
                  <a:srgbClr val="FF0000"/>
                </a:solidFill>
              </a:rPr>
              <a:t>(</a:t>
            </a:r>
            <a:r>
              <a:rPr lang="en-US" dirty="0" err="1">
                <a:solidFill>
                  <a:srgbClr val="FF0000"/>
                </a:solidFill>
              </a:rPr>
              <a:t>data_type</a:t>
            </a:r>
            <a:r>
              <a:rPr lang="en-US" dirty="0">
                <a:solidFill>
                  <a:srgbClr val="FF0000"/>
                </a:solidFill>
              </a:rPr>
              <a:t>)expression</a:t>
            </a:r>
            <a:r>
              <a:rPr lang="en-US" dirty="0" smtClean="0">
                <a:solidFill>
                  <a:srgbClr val="FF0000"/>
                </a:solidFill>
              </a:rPr>
              <a:t>;</a:t>
            </a:r>
          </a:p>
          <a:p>
            <a:pPr marL="0" indent="0" algn="just">
              <a:buNone/>
            </a:pPr>
            <a:endParaRPr lang="en-US" dirty="0" smtClean="0"/>
          </a:p>
          <a:p>
            <a:pPr marL="0" indent="0" algn="just">
              <a:buNone/>
            </a:pPr>
            <a:r>
              <a:rPr lang="en-US" dirty="0" smtClean="0"/>
              <a:t>where</a:t>
            </a:r>
            <a:r>
              <a:rPr lang="en-US" dirty="0"/>
              <a:t>, </a:t>
            </a:r>
            <a:r>
              <a:rPr lang="en-US" dirty="0" err="1"/>
              <a:t>data_type</a:t>
            </a:r>
            <a:r>
              <a:rPr lang="en-US" dirty="0"/>
              <a:t> is any valid c data type, and expression may be constant, variable or expression.</a:t>
            </a:r>
            <a:endParaRPr lang="en-US" dirty="0">
              <a:solidFill>
                <a:srgbClr val="FF0000"/>
              </a:solidFill>
            </a:endParaRPr>
          </a:p>
        </p:txBody>
      </p:sp>
    </p:spTree>
    <p:extLst>
      <p:ext uri="{BB962C8B-B14F-4D97-AF65-F5344CB8AC3E}">
        <p14:creationId xmlns:p14="http://schemas.microsoft.com/office/powerpoint/2010/main" xmlns="" val="8948738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371600" lvl="3" indent="0">
              <a:buNone/>
            </a:pPr>
            <a:r>
              <a:rPr lang="en-US" sz="2800" dirty="0" err="1"/>
              <a:t>int</a:t>
            </a:r>
            <a:r>
              <a:rPr lang="en-US" sz="2800" dirty="0"/>
              <a:t> x;</a:t>
            </a:r>
          </a:p>
          <a:p>
            <a:pPr marL="1371600" lvl="3" indent="0">
              <a:buNone/>
            </a:pPr>
            <a:r>
              <a:rPr lang="en-US" sz="2800" dirty="0" smtClean="0"/>
              <a:t>If(x&gt;0)</a:t>
            </a:r>
            <a:endParaRPr lang="en-US" sz="2800" dirty="0"/>
          </a:p>
          <a:p>
            <a:pPr marL="1371600" lvl="3" indent="0">
              <a:buNone/>
            </a:pPr>
            <a:r>
              <a:rPr lang="en-US" sz="2800" dirty="0"/>
              <a:t>{</a:t>
            </a:r>
          </a:p>
          <a:p>
            <a:pPr marL="1371600" lvl="3" indent="0">
              <a:buNone/>
            </a:pPr>
            <a:r>
              <a:rPr lang="en-US" sz="2800" dirty="0"/>
              <a:t>    </a:t>
            </a:r>
            <a:r>
              <a:rPr lang="en-US" sz="2800" dirty="0" err="1"/>
              <a:t>printf</a:t>
            </a:r>
            <a:r>
              <a:rPr lang="en-US" sz="2800" dirty="0"/>
              <a:t>("%c", </a:t>
            </a:r>
            <a:r>
              <a:rPr lang="en-US" sz="2800" dirty="0">
                <a:solidFill>
                  <a:srgbClr val="FF0000"/>
                </a:solidFill>
              </a:rPr>
              <a:t>(char)</a:t>
            </a:r>
            <a:r>
              <a:rPr lang="en-US" sz="2800" dirty="0"/>
              <a:t>x);   </a:t>
            </a:r>
            <a:r>
              <a:rPr lang="en-US" sz="2800" dirty="0">
                <a:solidFill>
                  <a:srgbClr val="7030A0"/>
                </a:solidFill>
              </a:rPr>
              <a:t>/*Explicit casting from </a:t>
            </a:r>
            <a:r>
              <a:rPr lang="en-US" sz="2800" dirty="0" err="1">
                <a:solidFill>
                  <a:srgbClr val="7030A0"/>
                </a:solidFill>
              </a:rPr>
              <a:t>int</a:t>
            </a:r>
            <a:r>
              <a:rPr lang="en-US" sz="2800" dirty="0">
                <a:solidFill>
                  <a:srgbClr val="7030A0"/>
                </a:solidFill>
              </a:rPr>
              <a:t> to char*/</a:t>
            </a:r>
          </a:p>
          <a:p>
            <a:pPr marL="1371600" lvl="3" indent="0">
              <a:buNone/>
            </a:pPr>
            <a:r>
              <a:rPr lang="en-US" sz="2800" dirty="0" smtClean="0"/>
              <a:t>}</a:t>
            </a:r>
          </a:p>
          <a:p>
            <a:pPr marL="1371600" lvl="3" indent="0">
              <a:buNone/>
            </a:pPr>
            <a:endParaRPr lang="en-US" sz="2800" dirty="0"/>
          </a:p>
          <a:p>
            <a:pPr marL="1371600" lvl="3" indent="0">
              <a:buNone/>
            </a:pPr>
            <a:endParaRPr lang="en-US" sz="2800" dirty="0"/>
          </a:p>
        </p:txBody>
      </p:sp>
    </p:spTree>
    <p:extLst>
      <p:ext uri="{BB962C8B-B14F-4D97-AF65-F5344CB8AC3E}">
        <p14:creationId xmlns:p14="http://schemas.microsoft.com/office/powerpoint/2010/main" xmlns="" val="26277208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9932"/>
          </a:xfrm>
        </p:spPr>
        <p:txBody>
          <a:bodyPr/>
          <a:lstStyle/>
          <a:p>
            <a:r>
              <a:rPr lang="en-US" b="1" dirty="0" smtClean="0"/>
              <a:t>Example of Typecasting</a:t>
            </a:r>
            <a:endParaRPr lang="en-US" dirty="0"/>
          </a:p>
        </p:txBody>
      </p:sp>
      <p:sp>
        <p:nvSpPr>
          <p:cNvPr id="3" name="Content Placeholder 2"/>
          <p:cNvSpPr>
            <a:spLocks noGrp="1"/>
          </p:cNvSpPr>
          <p:nvPr>
            <p:ph idx="1"/>
          </p:nvPr>
        </p:nvSpPr>
        <p:spPr>
          <a:xfrm>
            <a:off x="838200" y="1421394"/>
            <a:ext cx="10515600" cy="4907969"/>
          </a:xfrm>
        </p:spPr>
        <p:txBody>
          <a:bodyPr>
            <a:normAutofit/>
          </a:bodyPr>
          <a:lstStyle/>
          <a:p>
            <a:pPr marL="1828800" lvl="4" indent="0">
              <a:buNone/>
            </a:pPr>
            <a:r>
              <a:rPr lang="en-US" sz="3200" dirty="0" err="1"/>
              <a:t>int</a:t>
            </a:r>
            <a:r>
              <a:rPr lang="en-US" sz="3200" dirty="0"/>
              <a:t> x=7, y=5 ;</a:t>
            </a:r>
          </a:p>
          <a:p>
            <a:pPr marL="1828800" lvl="4" indent="0">
              <a:buNone/>
            </a:pPr>
            <a:r>
              <a:rPr lang="en-US" sz="3200" dirty="0"/>
              <a:t>float z;</a:t>
            </a:r>
          </a:p>
          <a:p>
            <a:pPr marL="1828800" lvl="4" indent="0">
              <a:buNone/>
            </a:pPr>
            <a:r>
              <a:rPr lang="en-US" sz="3200" dirty="0"/>
              <a:t>z=x/y; </a:t>
            </a:r>
            <a:r>
              <a:rPr lang="en-US" sz="3200" dirty="0" smtClean="0"/>
              <a:t>       </a:t>
            </a:r>
            <a:r>
              <a:rPr lang="en-US" sz="3200" dirty="0" smtClean="0">
                <a:solidFill>
                  <a:srgbClr val="FF0000"/>
                </a:solidFill>
              </a:rPr>
              <a:t>/*</a:t>
            </a:r>
            <a:r>
              <a:rPr lang="en-US" sz="3200" dirty="0">
                <a:solidFill>
                  <a:srgbClr val="FF0000"/>
                </a:solidFill>
              </a:rPr>
              <a:t>Here the value of z is 1</a:t>
            </a:r>
            <a:r>
              <a:rPr lang="en-US" sz="3200" dirty="0" smtClean="0">
                <a:solidFill>
                  <a:srgbClr val="FF0000"/>
                </a:solidFill>
              </a:rPr>
              <a:t>*/</a:t>
            </a:r>
          </a:p>
          <a:p>
            <a:pPr marL="53975" lvl="4" indent="0" algn="just">
              <a:buNone/>
            </a:pPr>
            <a:r>
              <a:rPr lang="en-US" sz="2800" dirty="0" smtClean="0">
                <a:solidFill>
                  <a:srgbClr val="7030A0"/>
                </a:solidFill>
              </a:rPr>
              <a:t>If </a:t>
            </a:r>
            <a:r>
              <a:rPr lang="en-US" sz="2800" dirty="0">
                <a:solidFill>
                  <a:srgbClr val="7030A0"/>
                </a:solidFill>
              </a:rPr>
              <a:t>we want to get the exact value of 7/5 then we need explicit casting from </a:t>
            </a:r>
            <a:r>
              <a:rPr lang="en-US" sz="2800" dirty="0" err="1">
                <a:solidFill>
                  <a:srgbClr val="7030A0"/>
                </a:solidFill>
              </a:rPr>
              <a:t>int</a:t>
            </a:r>
            <a:r>
              <a:rPr lang="en-US" sz="2800" dirty="0">
                <a:solidFill>
                  <a:srgbClr val="7030A0"/>
                </a:solidFill>
              </a:rPr>
              <a:t> to float</a:t>
            </a:r>
            <a:r>
              <a:rPr lang="en-US" sz="2800" dirty="0" smtClean="0">
                <a:solidFill>
                  <a:srgbClr val="7030A0"/>
                </a:solidFill>
              </a:rPr>
              <a:t>:</a:t>
            </a:r>
          </a:p>
          <a:p>
            <a:pPr marL="2286000" lvl="8" indent="-403225">
              <a:buNone/>
            </a:pPr>
            <a:r>
              <a:rPr lang="en-US" sz="3200" dirty="0" err="1"/>
              <a:t>int</a:t>
            </a:r>
            <a:r>
              <a:rPr lang="en-US" sz="3200" dirty="0"/>
              <a:t> x=7, y=5;</a:t>
            </a:r>
          </a:p>
          <a:p>
            <a:pPr marL="2286000" lvl="8" indent="-403225">
              <a:buNone/>
            </a:pPr>
            <a:r>
              <a:rPr lang="en-US" sz="3200" dirty="0"/>
              <a:t>float z;</a:t>
            </a:r>
          </a:p>
          <a:p>
            <a:pPr marL="2286000" lvl="8" indent="-403225">
              <a:buNone/>
            </a:pPr>
            <a:r>
              <a:rPr lang="en-US" sz="3200" dirty="0"/>
              <a:t>z = (float)x/(float)y;   </a:t>
            </a:r>
            <a:r>
              <a:rPr lang="en-US" sz="3200" dirty="0" smtClean="0"/>
              <a:t> </a:t>
            </a:r>
            <a:r>
              <a:rPr lang="en-US" sz="3200" dirty="0" smtClean="0">
                <a:solidFill>
                  <a:srgbClr val="FF0000"/>
                </a:solidFill>
              </a:rPr>
              <a:t>/*</a:t>
            </a:r>
            <a:r>
              <a:rPr lang="en-US" sz="3200" dirty="0">
                <a:solidFill>
                  <a:srgbClr val="FF0000"/>
                </a:solidFill>
              </a:rPr>
              <a:t>Here the value of z is 1.4</a:t>
            </a:r>
            <a:r>
              <a:rPr lang="en-US" sz="3200" dirty="0" smtClean="0">
                <a:solidFill>
                  <a:srgbClr val="FF0000"/>
                </a:solidFill>
              </a:rPr>
              <a:t>*/</a:t>
            </a:r>
          </a:p>
        </p:txBody>
      </p:sp>
    </p:spTree>
    <p:extLst>
      <p:ext uri="{BB962C8B-B14F-4D97-AF65-F5344CB8AC3E}">
        <p14:creationId xmlns:p14="http://schemas.microsoft.com/office/powerpoint/2010/main" xmlns="" val="4190465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9681" y="263471"/>
            <a:ext cx="10515600" cy="6151617"/>
          </a:xfrm>
        </p:spPr>
        <p:txBody>
          <a:bodyPr>
            <a:noAutofit/>
          </a:bodyPr>
          <a:lstStyle/>
          <a:p>
            <a:pPr marL="0" indent="0">
              <a:lnSpc>
                <a:spcPct val="120000"/>
              </a:lnSpc>
              <a:spcBef>
                <a:spcPts val="0"/>
              </a:spcBef>
              <a:buNone/>
            </a:pPr>
            <a:r>
              <a:rPr lang="en-US" dirty="0"/>
              <a:t>#include&lt;</a:t>
            </a:r>
            <a:r>
              <a:rPr lang="en-US" dirty="0" err="1"/>
              <a:t>stdio.h</a:t>
            </a:r>
            <a:r>
              <a:rPr lang="en-US" dirty="0" smtClean="0"/>
              <a:t>&gt;</a:t>
            </a:r>
            <a:endParaRPr lang="en-US" dirty="0"/>
          </a:p>
          <a:p>
            <a:pPr marL="0" indent="0">
              <a:lnSpc>
                <a:spcPct val="120000"/>
              </a:lnSpc>
              <a:spcBef>
                <a:spcPts val="0"/>
              </a:spcBef>
              <a:buNone/>
            </a:pPr>
            <a:r>
              <a:rPr lang="en-US" dirty="0" smtClean="0"/>
              <a:t>void main</a:t>
            </a:r>
            <a:r>
              <a:rPr lang="en-US" dirty="0"/>
              <a:t>()</a:t>
            </a:r>
          </a:p>
          <a:p>
            <a:pPr marL="0" indent="0">
              <a:lnSpc>
                <a:spcPct val="120000"/>
              </a:lnSpc>
              <a:spcBef>
                <a:spcPts val="0"/>
              </a:spcBef>
              <a:buNone/>
            </a:pPr>
            <a:r>
              <a:rPr lang="en-US" dirty="0" smtClean="0"/>
              <a:t>{</a:t>
            </a:r>
            <a:endParaRPr lang="en-US" dirty="0"/>
          </a:p>
          <a:p>
            <a:pPr marL="0" indent="0">
              <a:lnSpc>
                <a:spcPct val="120000"/>
              </a:lnSpc>
              <a:spcBef>
                <a:spcPts val="0"/>
              </a:spcBef>
              <a:buNone/>
            </a:pPr>
            <a:r>
              <a:rPr lang="en-US" dirty="0"/>
              <a:t>    </a:t>
            </a:r>
            <a:r>
              <a:rPr lang="en-US" dirty="0" err="1"/>
              <a:t>int</a:t>
            </a:r>
            <a:r>
              <a:rPr lang="en-US" dirty="0"/>
              <a:t> a = 25, b = 13;</a:t>
            </a:r>
          </a:p>
          <a:p>
            <a:pPr marL="0" indent="0">
              <a:lnSpc>
                <a:spcPct val="120000"/>
              </a:lnSpc>
              <a:spcBef>
                <a:spcPts val="0"/>
              </a:spcBef>
              <a:buNone/>
            </a:pPr>
            <a:r>
              <a:rPr lang="en-US" dirty="0"/>
              <a:t>    float result;</a:t>
            </a:r>
          </a:p>
          <a:p>
            <a:pPr marL="0" indent="0">
              <a:lnSpc>
                <a:spcPct val="120000"/>
              </a:lnSpc>
              <a:spcBef>
                <a:spcPts val="0"/>
              </a:spcBef>
              <a:buNone/>
            </a:pPr>
            <a:r>
              <a:rPr lang="en-US" dirty="0"/>
              <a:t> </a:t>
            </a:r>
            <a:r>
              <a:rPr lang="en-US" dirty="0" smtClean="0"/>
              <a:t>    </a:t>
            </a:r>
            <a:r>
              <a:rPr lang="en-US" dirty="0"/>
              <a:t>result = a/b;</a:t>
            </a:r>
          </a:p>
          <a:p>
            <a:pPr marL="0" indent="0">
              <a:lnSpc>
                <a:spcPct val="120000"/>
              </a:lnSpc>
              <a:spcBef>
                <a:spcPts val="0"/>
              </a:spcBef>
              <a:buNone/>
            </a:pPr>
            <a:r>
              <a:rPr lang="en-US" dirty="0"/>
              <a:t> </a:t>
            </a:r>
            <a:r>
              <a:rPr lang="en-US" dirty="0" smtClean="0"/>
              <a:t>    </a:t>
            </a:r>
            <a:r>
              <a:rPr lang="en-US" dirty="0"/>
              <a:t>// display only 2 digits after decimal point</a:t>
            </a:r>
          </a:p>
          <a:p>
            <a:pPr marL="0" indent="0">
              <a:lnSpc>
                <a:spcPct val="120000"/>
              </a:lnSpc>
              <a:spcBef>
                <a:spcPts val="0"/>
              </a:spcBef>
              <a:buNone/>
            </a:pPr>
            <a:r>
              <a:rPr lang="en-US" dirty="0"/>
              <a:t>    </a:t>
            </a:r>
            <a:r>
              <a:rPr lang="en-US" dirty="0" err="1">
                <a:solidFill>
                  <a:srgbClr val="FF0000"/>
                </a:solidFill>
              </a:rPr>
              <a:t>printf</a:t>
            </a:r>
            <a:r>
              <a:rPr lang="en-US" dirty="0">
                <a:solidFill>
                  <a:srgbClr val="FF0000"/>
                </a:solidFill>
              </a:rPr>
              <a:t>("(Without typecasting) 25/13 = %.2f\n", result );  </a:t>
            </a:r>
          </a:p>
          <a:p>
            <a:pPr marL="0" indent="0">
              <a:lnSpc>
                <a:spcPct val="120000"/>
              </a:lnSpc>
              <a:spcBef>
                <a:spcPts val="0"/>
              </a:spcBef>
              <a:buNone/>
            </a:pPr>
            <a:r>
              <a:rPr lang="en-US" dirty="0"/>
              <a:t> </a:t>
            </a:r>
            <a:r>
              <a:rPr lang="en-US" dirty="0" smtClean="0"/>
              <a:t>    </a:t>
            </a:r>
            <a:r>
              <a:rPr lang="en-US" dirty="0"/>
              <a:t>result = (float)a/b;</a:t>
            </a:r>
          </a:p>
          <a:p>
            <a:pPr marL="0" indent="0">
              <a:lnSpc>
                <a:spcPct val="120000"/>
              </a:lnSpc>
              <a:spcBef>
                <a:spcPts val="0"/>
              </a:spcBef>
              <a:buNone/>
            </a:pPr>
            <a:r>
              <a:rPr lang="en-US" dirty="0"/>
              <a:t> </a:t>
            </a:r>
            <a:r>
              <a:rPr lang="en-US" dirty="0" smtClean="0"/>
              <a:t>    </a:t>
            </a:r>
            <a:r>
              <a:rPr lang="en-US" dirty="0"/>
              <a:t>// display only 2 digits after decimal point</a:t>
            </a:r>
          </a:p>
          <a:p>
            <a:pPr marL="0" indent="0">
              <a:lnSpc>
                <a:spcPct val="120000"/>
              </a:lnSpc>
              <a:spcBef>
                <a:spcPts val="0"/>
              </a:spcBef>
              <a:buNone/>
            </a:pPr>
            <a:r>
              <a:rPr lang="en-US" dirty="0"/>
              <a:t>    </a:t>
            </a:r>
            <a:r>
              <a:rPr lang="en-US" dirty="0" err="1">
                <a:solidFill>
                  <a:srgbClr val="FF0000"/>
                </a:solidFill>
              </a:rPr>
              <a:t>printf</a:t>
            </a:r>
            <a:r>
              <a:rPr lang="en-US" dirty="0">
                <a:solidFill>
                  <a:srgbClr val="FF0000"/>
                </a:solidFill>
              </a:rPr>
              <a:t>("(With typecasting) 25/13 = %.2f\n", result ); </a:t>
            </a:r>
          </a:p>
          <a:p>
            <a:pPr marL="0" indent="0">
              <a:lnSpc>
                <a:spcPct val="120000"/>
              </a:lnSpc>
              <a:spcBef>
                <a:spcPts val="0"/>
              </a:spcBef>
              <a:buNone/>
            </a:pPr>
            <a:r>
              <a:rPr lang="en-US" dirty="0" err="1" smtClean="0"/>
              <a:t>getch</a:t>
            </a:r>
            <a:r>
              <a:rPr lang="en-US" dirty="0" smtClean="0"/>
              <a:t>();</a:t>
            </a:r>
            <a:endParaRPr lang="en-US" dirty="0"/>
          </a:p>
          <a:p>
            <a:pPr marL="0" indent="0">
              <a:lnSpc>
                <a:spcPct val="120000"/>
              </a:lnSpc>
              <a:spcBef>
                <a:spcPts val="0"/>
              </a:spcBef>
              <a:buNone/>
            </a:pPr>
            <a:r>
              <a:rPr lang="en-US" dirty="0"/>
              <a:t>}</a:t>
            </a:r>
          </a:p>
        </p:txBody>
      </p:sp>
    </p:spTree>
    <p:extLst>
      <p:ext uri="{BB962C8B-B14F-4D97-AF65-F5344CB8AC3E}">
        <p14:creationId xmlns:p14="http://schemas.microsoft.com/office/powerpoint/2010/main" xmlns="" val="310641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rPr>
              <a:t>Statements in C</a:t>
            </a:r>
            <a:endParaRPr lang="en-IN" b="1" dirty="0">
              <a:solidFill>
                <a:schemeClr val="accent1">
                  <a:lumMod val="75000"/>
                </a:schemeClr>
              </a:solidFill>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1074056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616"/>
          </a:xfrm>
        </p:spPr>
        <p:txBody>
          <a:bodyPr>
            <a:normAutofit/>
          </a:bodyPr>
          <a:lstStyle/>
          <a:p>
            <a:r>
              <a:rPr lang="en-IN" sz="3200" b="1" dirty="0">
                <a:solidFill>
                  <a:srgbClr val="FF0000"/>
                </a:solidFill>
              </a:rPr>
              <a:t>Statements in C</a:t>
            </a:r>
            <a:endParaRPr lang="en-IN" sz="3000" b="1" dirty="0">
              <a:solidFill>
                <a:srgbClr val="FF0000"/>
              </a:solidFill>
            </a:endParaRPr>
          </a:p>
        </p:txBody>
      </p:sp>
      <p:sp>
        <p:nvSpPr>
          <p:cNvPr id="3" name="Content Placeholder 2"/>
          <p:cNvSpPr>
            <a:spLocks noGrp="1"/>
          </p:cNvSpPr>
          <p:nvPr>
            <p:ph idx="1"/>
          </p:nvPr>
        </p:nvSpPr>
        <p:spPr>
          <a:xfrm>
            <a:off x="838200" y="1143000"/>
            <a:ext cx="10515600" cy="5033963"/>
          </a:xfrm>
        </p:spPr>
        <p:txBody>
          <a:bodyPr>
            <a:normAutofit fontScale="85000" lnSpcReduction="20000"/>
          </a:bodyPr>
          <a:lstStyle/>
          <a:p>
            <a:pPr algn="just">
              <a:lnSpc>
                <a:spcPct val="150000"/>
              </a:lnSpc>
            </a:pPr>
            <a:r>
              <a:rPr lang="en-IN" dirty="0"/>
              <a:t>The bodies of C functions (including the main function) are made up of statements. </a:t>
            </a:r>
            <a:endParaRPr lang="en-IN" dirty="0" smtClean="0"/>
          </a:p>
          <a:p>
            <a:pPr algn="just">
              <a:lnSpc>
                <a:spcPct val="150000"/>
              </a:lnSpc>
            </a:pPr>
            <a:r>
              <a:rPr lang="en-IN" dirty="0" smtClean="0"/>
              <a:t>Two types</a:t>
            </a:r>
          </a:p>
          <a:p>
            <a:pPr marL="901700" lvl="1" indent="-444500" algn="just">
              <a:lnSpc>
                <a:spcPct val="150000"/>
              </a:lnSpc>
              <a:buFont typeface="Wingdings" panose="05000000000000000000" pitchFamily="2" charset="2"/>
              <a:buChar char="ü"/>
            </a:pPr>
            <a:r>
              <a:rPr lang="en-IN" dirty="0" smtClean="0"/>
              <a:t>Simple statements</a:t>
            </a:r>
          </a:p>
          <a:p>
            <a:pPr marL="901700" lvl="1" indent="-444500" algn="just">
              <a:lnSpc>
                <a:spcPct val="150000"/>
              </a:lnSpc>
              <a:buFont typeface="Wingdings" panose="05000000000000000000" pitchFamily="2" charset="2"/>
              <a:buChar char="ü"/>
            </a:pPr>
            <a:r>
              <a:rPr lang="en-IN" dirty="0" smtClean="0"/>
              <a:t>Compound Statements</a:t>
            </a:r>
          </a:p>
          <a:p>
            <a:pPr algn="just">
              <a:lnSpc>
                <a:spcPct val="150000"/>
              </a:lnSpc>
            </a:pPr>
            <a:r>
              <a:rPr lang="en-IN" dirty="0" smtClean="0"/>
              <a:t>Simple </a:t>
            </a:r>
            <a:r>
              <a:rPr lang="en-IN" dirty="0"/>
              <a:t>statements that do not contain other </a:t>
            </a:r>
            <a:r>
              <a:rPr lang="en-IN" dirty="0" smtClean="0"/>
              <a:t>statements</a:t>
            </a:r>
          </a:p>
          <a:p>
            <a:pPr algn="just">
              <a:lnSpc>
                <a:spcPct val="150000"/>
              </a:lnSpc>
            </a:pPr>
            <a:r>
              <a:rPr lang="en-IN" dirty="0" smtClean="0"/>
              <a:t>Compound </a:t>
            </a:r>
            <a:r>
              <a:rPr lang="en-IN" dirty="0"/>
              <a:t>statements that have other statements inside them. </a:t>
            </a:r>
            <a:endParaRPr lang="en-IN" dirty="0" smtClean="0"/>
          </a:p>
          <a:p>
            <a:pPr algn="just">
              <a:lnSpc>
                <a:spcPct val="150000"/>
              </a:lnSpc>
            </a:pPr>
            <a:r>
              <a:rPr lang="en-IN" dirty="0" smtClean="0"/>
              <a:t>Control </a:t>
            </a:r>
            <a:r>
              <a:rPr lang="en-IN" dirty="0"/>
              <a:t>structures are compound statements like </a:t>
            </a:r>
            <a:r>
              <a:rPr lang="en-IN" dirty="0">
                <a:solidFill>
                  <a:srgbClr val="C00000"/>
                </a:solidFill>
              </a:rPr>
              <a:t>if/then/else, while, for, and </a:t>
            </a:r>
            <a:r>
              <a:rPr lang="en-IN" dirty="0" err="1">
                <a:solidFill>
                  <a:srgbClr val="C00000"/>
                </a:solidFill>
              </a:rPr>
              <a:t>do..while</a:t>
            </a:r>
            <a:r>
              <a:rPr lang="en-IN" dirty="0"/>
              <a:t> that control how or whether their component statements are executed.</a:t>
            </a:r>
          </a:p>
        </p:txBody>
      </p:sp>
    </p:spTree>
    <p:extLst>
      <p:ext uri="{BB962C8B-B14F-4D97-AF65-F5344CB8AC3E}">
        <p14:creationId xmlns:p14="http://schemas.microsoft.com/office/powerpoint/2010/main" xmlns="" val="1674162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882"/>
            <a:ext cx="10515600" cy="5639081"/>
          </a:xfrm>
        </p:spPr>
        <p:txBody>
          <a:bodyPr/>
          <a:lstStyle/>
          <a:p>
            <a:r>
              <a:rPr lang="en-IN" dirty="0" smtClean="0"/>
              <a:t>Simple Statements</a:t>
            </a:r>
          </a:p>
          <a:p>
            <a:r>
              <a:rPr lang="en-IN" dirty="0"/>
              <a:t>The simplest kind of statement in C is an expression (followed by a semicolon, the terminator for all simple statements</a:t>
            </a:r>
            <a:r>
              <a:rPr lang="en-IN" dirty="0" smtClean="0"/>
              <a:t>)</a:t>
            </a:r>
          </a:p>
          <a:p>
            <a:pPr marL="981075" indent="-457200">
              <a:buFont typeface="+mj-lt"/>
              <a:buAutoNum type="arabicPeriod"/>
            </a:pPr>
            <a:r>
              <a:rPr lang="en-IN" sz="2400" dirty="0" smtClean="0">
                <a:solidFill>
                  <a:srgbClr val="00B050"/>
                </a:solidFill>
              </a:rPr>
              <a:t>x </a:t>
            </a:r>
            <a:r>
              <a:rPr lang="en-IN" sz="2400" dirty="0">
                <a:solidFill>
                  <a:srgbClr val="00B050"/>
                </a:solidFill>
              </a:rPr>
              <a:t>= 2;              /* an assignment statement */</a:t>
            </a:r>
          </a:p>
          <a:p>
            <a:pPr marL="981075" indent="-457200">
              <a:buFont typeface="+mj-lt"/>
              <a:buAutoNum type="arabicPeriod"/>
            </a:pPr>
            <a:r>
              <a:rPr lang="en-IN" sz="2400" dirty="0" smtClean="0">
                <a:solidFill>
                  <a:srgbClr val="C00000"/>
                </a:solidFill>
              </a:rPr>
              <a:t>x </a:t>
            </a:r>
            <a:r>
              <a:rPr lang="en-IN" sz="2400" dirty="0">
                <a:solidFill>
                  <a:srgbClr val="C00000"/>
                </a:solidFill>
              </a:rPr>
              <a:t>= 2+3;            /* another assignment statement */</a:t>
            </a:r>
          </a:p>
          <a:p>
            <a:pPr marL="981075" indent="-457200">
              <a:buFont typeface="+mj-lt"/>
              <a:buAutoNum type="arabicPeriod"/>
            </a:pPr>
            <a:r>
              <a:rPr lang="en-IN" sz="2400" dirty="0" smtClean="0">
                <a:solidFill>
                  <a:schemeClr val="accent4">
                    <a:lumMod val="50000"/>
                  </a:schemeClr>
                </a:solidFill>
              </a:rPr>
              <a:t>2+3</a:t>
            </a:r>
            <a:r>
              <a:rPr lang="en-IN" sz="2400" dirty="0">
                <a:solidFill>
                  <a:schemeClr val="accent4">
                    <a:lumMod val="50000"/>
                  </a:schemeClr>
                </a:solidFill>
              </a:rPr>
              <a:t>;                /* has no effect---will be discarded by smart compilers */</a:t>
            </a:r>
          </a:p>
          <a:p>
            <a:pPr marL="981075" indent="-457200">
              <a:buFont typeface="+mj-lt"/>
              <a:buAutoNum type="arabicPeriod"/>
            </a:pPr>
            <a:r>
              <a:rPr lang="en-IN" sz="2400" dirty="0" smtClean="0">
                <a:solidFill>
                  <a:srgbClr val="FF0000"/>
                </a:solidFill>
              </a:rPr>
              <a:t>puts</a:t>
            </a:r>
            <a:r>
              <a:rPr lang="en-IN" sz="2400" dirty="0">
                <a:solidFill>
                  <a:srgbClr val="FF0000"/>
                </a:solidFill>
              </a:rPr>
              <a:t>("hi");         /* a statement containing a function call */</a:t>
            </a:r>
          </a:p>
          <a:p>
            <a:pPr marL="981075" indent="-457200">
              <a:buFont typeface="+mj-lt"/>
              <a:buAutoNum type="arabicPeriod"/>
            </a:pPr>
            <a:r>
              <a:rPr lang="en-IN" sz="2400" dirty="0" smtClean="0">
                <a:solidFill>
                  <a:schemeClr val="accent1">
                    <a:lumMod val="50000"/>
                  </a:schemeClr>
                </a:solidFill>
              </a:rPr>
              <a:t>root2 </a:t>
            </a:r>
            <a:r>
              <a:rPr lang="en-IN" sz="2400" dirty="0">
                <a:solidFill>
                  <a:schemeClr val="accent1">
                    <a:lumMod val="50000"/>
                  </a:schemeClr>
                </a:solidFill>
              </a:rPr>
              <a:t>= </a:t>
            </a:r>
            <a:r>
              <a:rPr lang="en-IN" sz="2400" dirty="0" err="1">
                <a:solidFill>
                  <a:schemeClr val="accent1">
                    <a:lumMod val="50000"/>
                  </a:schemeClr>
                </a:solidFill>
              </a:rPr>
              <a:t>sqrt</a:t>
            </a:r>
            <a:r>
              <a:rPr lang="en-IN" sz="2400" dirty="0">
                <a:solidFill>
                  <a:schemeClr val="accent1">
                    <a:lumMod val="50000"/>
                  </a:schemeClr>
                </a:solidFill>
              </a:rPr>
              <a:t>(2);    /* an assignment statement with a function call */</a:t>
            </a:r>
          </a:p>
        </p:txBody>
      </p:sp>
    </p:spTree>
    <p:extLst>
      <p:ext uri="{BB962C8B-B14F-4D97-AF65-F5344CB8AC3E}">
        <p14:creationId xmlns:p14="http://schemas.microsoft.com/office/powerpoint/2010/main" xmlns="" val="490538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208"/>
            <a:ext cx="10515600" cy="710640"/>
          </a:xfrm>
        </p:spPr>
        <p:txBody>
          <a:bodyPr>
            <a:normAutofit/>
          </a:bodyPr>
          <a:lstStyle/>
          <a:p>
            <a:r>
              <a:rPr lang="en-IN" sz="4000" b="1" dirty="0">
                <a:solidFill>
                  <a:srgbClr val="FF0000"/>
                </a:solidFill>
              </a:rPr>
              <a:t>Compound statements</a:t>
            </a:r>
          </a:p>
        </p:txBody>
      </p:sp>
      <p:sp>
        <p:nvSpPr>
          <p:cNvPr id="3" name="Content Placeholder 2"/>
          <p:cNvSpPr>
            <a:spLocks noGrp="1"/>
          </p:cNvSpPr>
          <p:nvPr>
            <p:ph idx="1"/>
          </p:nvPr>
        </p:nvSpPr>
        <p:spPr>
          <a:xfrm>
            <a:off x="838200" y="927848"/>
            <a:ext cx="10515600" cy="5526740"/>
          </a:xfrm>
        </p:spPr>
        <p:txBody>
          <a:bodyPr>
            <a:noAutofit/>
          </a:bodyPr>
          <a:lstStyle/>
          <a:p>
            <a:pPr>
              <a:lnSpc>
                <a:spcPct val="100000"/>
              </a:lnSpc>
            </a:pPr>
            <a:r>
              <a:rPr lang="en-IN" sz="2000" dirty="0">
                <a:latin typeface="Times New Roman" panose="02020603050405020304" pitchFamily="18" charset="0"/>
                <a:cs typeface="Times New Roman" panose="02020603050405020304" pitchFamily="18" charset="0"/>
              </a:rPr>
              <a:t>Compound statements come in two varieties: </a:t>
            </a:r>
            <a:endParaRPr lang="en-IN" sz="2000" dirty="0" smtClean="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conditionals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loops </a:t>
            </a:r>
          </a:p>
          <a:p>
            <a:pPr algn="just">
              <a:lnSpc>
                <a:spcPct val="100000"/>
              </a:lnSpc>
            </a:pPr>
            <a:r>
              <a:rPr lang="en-IN" sz="2000" dirty="0">
                <a:latin typeface="Times New Roman" panose="02020603050405020304" pitchFamily="18" charset="0"/>
                <a:cs typeface="Times New Roman" panose="02020603050405020304" pitchFamily="18" charset="0"/>
              </a:rPr>
              <a:t>These are compound statements that test some condition and execute one or another block depending on the outcome of the condition. </a:t>
            </a:r>
            <a:endParaRPr lang="en-IN" sz="2000" dirty="0" smtClean="0">
              <a:latin typeface="Times New Roman" panose="02020603050405020304" pitchFamily="18" charset="0"/>
              <a:cs typeface="Times New Roman" panose="02020603050405020304" pitchFamily="18" charset="0"/>
            </a:endParaRPr>
          </a:p>
          <a:p>
            <a:pPr marL="1828800" lvl="4" indent="0" algn="just">
              <a:lnSpc>
                <a:spcPct val="100000"/>
              </a:lnSpc>
              <a:buNone/>
            </a:pPr>
            <a:r>
              <a:rPr lang="en-IN" sz="2000" dirty="0" smtClean="0">
                <a:latin typeface="Times New Roman" panose="02020603050405020304" pitchFamily="18" charset="0"/>
                <a:cs typeface="Times New Roman" panose="02020603050405020304" pitchFamily="18" charset="0"/>
              </a:rPr>
              <a:t>if(</a:t>
            </a:r>
            <a:r>
              <a:rPr lang="en-IN" sz="2000" dirty="0" err="1" smtClean="0">
                <a:latin typeface="Times New Roman" panose="02020603050405020304" pitchFamily="18" charset="0"/>
                <a:cs typeface="Times New Roman" panose="02020603050405020304" pitchFamily="18" charset="0"/>
              </a:rPr>
              <a:t>houseIsOnFire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1828800" lvl="4" indent="0" algn="just">
              <a:lnSpc>
                <a:spcPct val="100000"/>
              </a:lnSpc>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1828800" lvl="4" indent="0" algn="just">
              <a:lnSpc>
                <a:spcPct val="100000"/>
              </a:lnSpc>
              <a:buNone/>
            </a:pPr>
            <a:r>
              <a:rPr lang="en-IN" sz="2000" dirty="0" smtClean="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ouch! */</a:t>
            </a:r>
          </a:p>
          <a:p>
            <a:pPr marL="1828800" lvl="4" indent="0" algn="just">
              <a:lnSpc>
                <a:spcPct val="100000"/>
              </a:lnSpc>
              <a:buNone/>
            </a:pPr>
            <a:r>
              <a:rPr lang="en-IN" sz="2000" dirty="0" smtClean="0">
                <a:latin typeface="Times New Roman" panose="02020603050405020304" pitchFamily="18" charset="0"/>
                <a:cs typeface="Times New Roman" panose="02020603050405020304" pitchFamily="18" charset="0"/>
              </a:rPr>
              <a:t>	scream</a:t>
            </a:r>
            <a:r>
              <a:rPr lang="en-IN" sz="2000" dirty="0">
                <a:latin typeface="Times New Roman" panose="02020603050405020304" pitchFamily="18" charset="0"/>
                <a:cs typeface="Times New Roman" panose="02020603050405020304" pitchFamily="18" charset="0"/>
              </a:rPr>
              <a:t>();</a:t>
            </a:r>
          </a:p>
          <a:p>
            <a:pPr marL="1828800" lvl="4" indent="0" algn="just">
              <a:lnSpc>
                <a:spcPct val="100000"/>
              </a:lnSpc>
              <a:buNone/>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runAway</a:t>
            </a:r>
            <a:r>
              <a:rPr lang="en-IN" sz="2000" dirty="0">
                <a:latin typeface="Times New Roman" panose="02020603050405020304" pitchFamily="18" charset="0"/>
                <a:cs typeface="Times New Roman" panose="02020603050405020304" pitchFamily="18" charset="0"/>
              </a:rPr>
              <a:t>();</a:t>
            </a:r>
          </a:p>
          <a:p>
            <a:pPr marL="1828800" lvl="4" indent="0" algn="just">
              <a:lnSpc>
                <a:spcPct val="100000"/>
              </a:lnSpc>
              <a:buNone/>
            </a:pPr>
            <a:r>
              <a:rPr lang="en-IN" sz="2000" dirty="0" smtClean="0">
                <a:latin typeface="Times New Roman" panose="02020603050405020304" pitchFamily="18" charset="0"/>
                <a:cs typeface="Times New Roman" panose="02020603050405020304" pitchFamily="18" charset="0"/>
              </a:rPr>
              <a:t>}</a:t>
            </a:r>
          </a:p>
          <a:p>
            <a:pPr marL="0" lvl="4" indent="0" algn="just">
              <a:lnSpc>
                <a:spcPct val="100000"/>
              </a:lnSpc>
              <a:buNone/>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body of the if statement is executed only if the expression in parentheses at the top evaluates to true </a:t>
            </a:r>
          </a:p>
        </p:txBody>
      </p:sp>
    </p:spTree>
    <p:extLst>
      <p:ext uri="{BB962C8B-B14F-4D97-AF65-F5344CB8AC3E}">
        <p14:creationId xmlns:p14="http://schemas.microsoft.com/office/powerpoint/2010/main" xmlns="" val="4099884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50000"/>
                  </a:schemeClr>
                </a:solidFill>
              </a:rPr>
              <a:t>Storage Class</a:t>
            </a:r>
            <a:endParaRPr lang="en-IN" b="1" dirty="0">
              <a:solidFill>
                <a:schemeClr val="accent1">
                  <a:lumMod val="50000"/>
                </a:schemeClr>
              </a:solidFill>
            </a:endParaRPr>
          </a:p>
        </p:txBody>
      </p:sp>
    </p:spTree>
    <p:extLst>
      <p:ext uri="{BB962C8B-B14F-4D97-AF65-F5344CB8AC3E}">
        <p14:creationId xmlns:p14="http://schemas.microsoft.com/office/powerpoint/2010/main" xmlns="" val="3781390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510"/>
          </a:xfrm>
        </p:spPr>
        <p:txBody>
          <a:bodyPr>
            <a:normAutofit fontScale="90000"/>
          </a:bodyPr>
          <a:lstStyle/>
          <a:p>
            <a:r>
              <a:rPr lang="en-IN" b="1" dirty="0">
                <a:solidFill>
                  <a:schemeClr val="accent1">
                    <a:lumMod val="50000"/>
                  </a:schemeClr>
                </a:solidFill>
              </a:rPr>
              <a:t>storage class</a:t>
            </a:r>
          </a:p>
        </p:txBody>
      </p:sp>
      <p:sp>
        <p:nvSpPr>
          <p:cNvPr id="3" name="Content Placeholder 2"/>
          <p:cNvSpPr>
            <a:spLocks noGrp="1"/>
          </p:cNvSpPr>
          <p:nvPr>
            <p:ph idx="1"/>
          </p:nvPr>
        </p:nvSpPr>
        <p:spPr>
          <a:xfrm>
            <a:off x="838200" y="1156447"/>
            <a:ext cx="10515600" cy="5020516"/>
          </a:xfrm>
        </p:spPr>
        <p:txBody>
          <a:bodyPr>
            <a:normAutofit fontScale="92500" lnSpcReduction="20000"/>
          </a:bodyPr>
          <a:lstStyle/>
          <a:p>
            <a:pPr algn="just">
              <a:lnSpc>
                <a:spcPct val="150000"/>
              </a:lnSpc>
            </a:pPr>
            <a:r>
              <a:rPr lang="en-IN" dirty="0"/>
              <a:t>A storage class represents the visibility and a location of a variable. It tells from what part of code we can access a variable. A storage class in C is used to describe the following things</a:t>
            </a:r>
            <a:r>
              <a:rPr lang="en-IN" dirty="0" smtClean="0"/>
              <a:t>:</a:t>
            </a:r>
            <a:endParaRPr lang="en-IN" dirty="0"/>
          </a:p>
          <a:p>
            <a:pPr algn="just">
              <a:lnSpc>
                <a:spcPct val="150000"/>
              </a:lnSpc>
            </a:pPr>
            <a:r>
              <a:rPr lang="en-IN" dirty="0"/>
              <a:t>The variable scope.</a:t>
            </a:r>
          </a:p>
          <a:p>
            <a:pPr algn="just">
              <a:lnSpc>
                <a:spcPct val="150000"/>
              </a:lnSpc>
            </a:pPr>
            <a:r>
              <a:rPr lang="en-IN" dirty="0"/>
              <a:t>The location where the variable will be stored.</a:t>
            </a:r>
          </a:p>
          <a:p>
            <a:pPr algn="just">
              <a:lnSpc>
                <a:spcPct val="150000"/>
              </a:lnSpc>
            </a:pPr>
            <a:r>
              <a:rPr lang="en-IN" dirty="0"/>
              <a:t>The initialized value of a variable.</a:t>
            </a:r>
          </a:p>
          <a:p>
            <a:pPr algn="just">
              <a:lnSpc>
                <a:spcPct val="150000"/>
              </a:lnSpc>
            </a:pPr>
            <a:r>
              <a:rPr lang="en-IN" dirty="0"/>
              <a:t>A lifetime of a variable.</a:t>
            </a:r>
          </a:p>
          <a:p>
            <a:pPr algn="just">
              <a:lnSpc>
                <a:spcPct val="150000"/>
              </a:lnSpc>
            </a:pPr>
            <a:r>
              <a:rPr lang="en-IN" dirty="0"/>
              <a:t>Who can access a variable?</a:t>
            </a:r>
          </a:p>
        </p:txBody>
      </p:sp>
    </p:spTree>
    <p:extLst>
      <p:ext uri="{BB962C8B-B14F-4D97-AF65-F5344CB8AC3E}">
        <p14:creationId xmlns:p14="http://schemas.microsoft.com/office/powerpoint/2010/main" xmlns="" val="371225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3488531" y="1784629"/>
          <a:ext cx="5043487" cy="4941354"/>
        </p:xfrm>
        <a:graphic>
          <a:graphicData uri="http://schemas.openxmlformats.org/drawingml/2006/table">
            <a:tbl>
              <a:tblPr firstRow="1" firstCol="1" bandRow="1">
                <a:tableStyleId>{5C22544A-7EE6-4342-B048-85BDC9FD1C3A}</a:tableStyleId>
              </a:tblPr>
              <a:tblGrid>
                <a:gridCol w="2317803"/>
                <a:gridCol w="2725684"/>
              </a:tblGrid>
              <a:tr h="826554">
                <a:tc>
                  <a:txBody>
                    <a:bodyPr/>
                    <a:lstStyle/>
                    <a:p>
                      <a:pPr algn="ctr">
                        <a:lnSpc>
                          <a:spcPct val="150000"/>
                        </a:lnSpc>
                        <a:spcAft>
                          <a:spcPts val="0"/>
                        </a:spcAft>
                      </a:pPr>
                      <a:r>
                        <a:rPr lang="en-IN" sz="2000" dirty="0" err="1">
                          <a:solidFill>
                            <a:schemeClr val="tx1"/>
                          </a:solidFill>
                          <a:effectLst/>
                        </a:rPr>
                        <a:t>Trigraph</a:t>
                      </a:r>
                      <a:r>
                        <a:rPr lang="en-IN" sz="2000" dirty="0">
                          <a:solidFill>
                            <a:schemeClr val="tx1"/>
                          </a:solidFill>
                          <a:effectLst/>
                        </a:rPr>
                        <a:t> sequence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Translation</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90761">
                <a:tc>
                  <a:txBody>
                    <a:bodyPr/>
                    <a:lstStyle/>
                    <a:p>
                      <a:pPr algn="ctr">
                        <a:lnSpc>
                          <a:spcPct val="150000"/>
                        </a:lnSpc>
                        <a:spcAft>
                          <a:spcPts val="0"/>
                        </a:spcAft>
                      </a:pPr>
                      <a:r>
                        <a:rPr lang="en-IN" sz="2000">
                          <a:solidFill>
                            <a:schemeClr val="tx1"/>
                          </a:solidFill>
                          <a:effectLst/>
                        </a:rPr>
                        <a: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Number sign</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Left bracket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dirty="0">
                          <a:solidFill>
                            <a:schemeClr val="tx1"/>
                          </a:solidFill>
                          <a:effectLst/>
                        </a:rPr>
                        <a: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Back slash</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dirty="0">
                          <a:solidFill>
                            <a:schemeClr val="tx1"/>
                          </a:solidFill>
                          <a:effectLst/>
                        </a:rPr>
                        <a: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Right bracket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Caret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??&lt;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Left brace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Vertical bar</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a:solidFill>
                            <a:schemeClr val="tx1"/>
                          </a:solidFill>
                          <a:effectLst/>
                        </a:rPr>
                        <a:t>??&gt;</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Right brace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761">
                <a:tc>
                  <a:txBody>
                    <a:bodyPr/>
                    <a:lstStyle/>
                    <a:p>
                      <a:pPr algn="ctr">
                        <a:lnSpc>
                          <a:spcPct val="150000"/>
                        </a:lnSpc>
                        <a:spcAft>
                          <a:spcPts val="0"/>
                        </a:spcAft>
                      </a:pPr>
                      <a:r>
                        <a:rPr lang="en-IN" sz="2000" dirty="0">
                          <a:solidFill>
                            <a:schemeClr val="tx1"/>
                          </a:solidFill>
                          <a:effectLst/>
                        </a:rPr>
                        <a: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2000" dirty="0">
                          <a:solidFill>
                            <a:schemeClr val="tx1"/>
                          </a:solidFill>
                          <a:effectLst/>
                        </a:rPr>
                        <a:t> ~     Tilde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2" name="Rectangle 11"/>
          <p:cNvSpPr/>
          <p:nvPr/>
        </p:nvSpPr>
        <p:spPr>
          <a:xfrm>
            <a:off x="1104900" y="657225"/>
            <a:ext cx="9810750" cy="1338828"/>
          </a:xfrm>
          <a:prstGeom prst="rect">
            <a:avLst/>
          </a:prstGeom>
        </p:spPr>
        <p:txBody>
          <a:bodyPr wrap="square">
            <a:spAutoFit/>
          </a:bodyPr>
          <a:lstStyle/>
          <a:p>
            <a:pPr algn="just">
              <a:lnSpc>
                <a:spcPct val="150000"/>
              </a:lnSpc>
              <a:spcAft>
                <a:spcPts val="10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A </a:t>
            </a:r>
            <a:r>
              <a:rPr lang="en-IN" b="1" dirty="0" err="1" smtClean="0">
                <a:effectLst/>
                <a:latin typeface="Times New Roman" panose="02020603050405020304" pitchFamily="18" charset="0"/>
                <a:ea typeface="Calibri" panose="020F0502020204030204" pitchFamily="34" charset="0"/>
                <a:cs typeface="Times New Roman" panose="02020603050405020304" pitchFamily="18" charset="0"/>
              </a:rPr>
              <a:t>Trigraph</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sequences provides a way to enter certain characters that are not available on some keyboards. Each </a:t>
            </a:r>
            <a:r>
              <a:rPr lang="en-IN" dirty="0" err="1" smtClean="0">
                <a:effectLst/>
                <a:latin typeface="Times New Roman" panose="02020603050405020304" pitchFamily="18" charset="0"/>
                <a:ea typeface="Calibri" panose="020F0502020204030204" pitchFamily="34" charset="0"/>
                <a:cs typeface="Times New Roman" panose="02020603050405020304" pitchFamily="18" charset="0"/>
              </a:rPr>
              <a:t>trigraph</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sequence consists of three characters (two question marks followed by another character) as shown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5223054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6600" b="1"/>
              <a:t>Types Storage Classes</a:t>
            </a:r>
          </a:p>
        </p:txBody>
      </p:sp>
      <p:sp>
        <p:nvSpPr>
          <p:cNvPr id="5123" name="Content Placeholder 2"/>
          <p:cNvSpPr>
            <a:spLocks noGrp="1"/>
          </p:cNvSpPr>
          <p:nvPr>
            <p:ph idx="1"/>
          </p:nvPr>
        </p:nvSpPr>
        <p:spPr/>
        <p:txBody>
          <a:bodyPr/>
          <a:lstStyle/>
          <a:p>
            <a:r>
              <a:rPr lang="en-US" altLang="en-US" b="1" smtClean="0"/>
              <a:t>There are FOUR types of storage classes</a:t>
            </a:r>
          </a:p>
          <a:p>
            <a:pPr lvl="1"/>
            <a:r>
              <a:rPr lang="en-US" altLang="en-US" smtClean="0"/>
              <a:t>Automatic Storage class (auto)</a:t>
            </a:r>
          </a:p>
          <a:p>
            <a:pPr lvl="1"/>
            <a:r>
              <a:rPr lang="en-US" altLang="en-US" smtClean="0"/>
              <a:t>Register Storage class (register)</a:t>
            </a:r>
          </a:p>
          <a:p>
            <a:pPr lvl="1"/>
            <a:r>
              <a:rPr lang="en-US" altLang="en-US" smtClean="0"/>
              <a:t>Static Storage class (static)</a:t>
            </a:r>
          </a:p>
          <a:p>
            <a:pPr lvl="1"/>
            <a:r>
              <a:rPr lang="en-US" altLang="en-US" smtClean="0"/>
              <a:t>External Storage class (extern)</a:t>
            </a:r>
          </a:p>
        </p:txBody>
      </p:sp>
    </p:spTree>
    <p:extLst>
      <p:ext uri="{BB962C8B-B14F-4D97-AF65-F5344CB8AC3E}">
        <p14:creationId xmlns:p14="http://schemas.microsoft.com/office/powerpoint/2010/main" xmlns="" val="1427386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IN" sz="4000" b="1" dirty="0" smtClean="0">
                <a:latin typeface="Times New Roman" panose="02020603050405020304" pitchFamily="18" charset="0"/>
                <a:cs typeface="Times New Roman" panose="02020603050405020304" pitchFamily="18" charset="0"/>
              </a:rPr>
              <a:t>Auto </a:t>
            </a:r>
            <a:r>
              <a:rPr lang="en-IN" sz="4000" b="1" dirty="0">
                <a:latin typeface="Times New Roman" panose="02020603050405020304" pitchFamily="18" charset="0"/>
                <a:cs typeface="Times New Roman" panose="02020603050405020304" pitchFamily="18" charset="0"/>
              </a:rPr>
              <a:t>Storage Class</a:t>
            </a:r>
          </a:p>
        </p:txBody>
      </p:sp>
      <p:sp>
        <p:nvSpPr>
          <p:cNvPr id="3" name="Content Placeholder 2"/>
          <p:cNvSpPr>
            <a:spLocks noGrp="1"/>
          </p:cNvSpPr>
          <p:nvPr>
            <p:ph idx="1"/>
          </p:nvPr>
        </p:nvSpPr>
        <p:spPr>
          <a:xfrm>
            <a:off x="838200" y="1277471"/>
            <a:ext cx="10515600" cy="4899492"/>
          </a:xfrm>
        </p:spPr>
        <p:txBody>
          <a:bodyPr>
            <a:normAutofit fontScale="85000" lnSpcReduction="10000"/>
          </a:bodyPr>
          <a:lstStyle/>
          <a:p>
            <a:pPr>
              <a:lnSpc>
                <a:spcPct val="150000"/>
              </a:lnSpc>
            </a:pPr>
            <a:r>
              <a:rPr lang="en-IN" dirty="0">
                <a:latin typeface="Times New Roman" panose="02020603050405020304" pitchFamily="18" charset="0"/>
                <a:cs typeface="Times New Roman" panose="02020603050405020304" pitchFamily="18" charset="0"/>
              </a:rPr>
              <a:t>The variables defined using auto storage class are called as local variables. Auto stands for automatic storage class. </a:t>
            </a:r>
            <a:r>
              <a:rPr lang="en-IN" dirty="0" smtClean="0">
                <a:latin typeface="Times New Roman" panose="02020603050405020304" pitchFamily="18" charset="0"/>
                <a:cs typeface="Times New Roman" panose="02020603050405020304" pitchFamily="18" charset="0"/>
              </a:rPr>
              <a:t> </a:t>
            </a:r>
          </a:p>
          <a:p>
            <a:pPr>
              <a:lnSpc>
                <a:spcPct val="150000"/>
              </a:lnSpc>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auto storage class is the default storage class for all local variables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1371600" lvl="3" indent="0">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a:t>
            </a:r>
          </a:p>
          <a:p>
            <a:pPr marL="1371600" lvl="3" indent="0">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   int mount;</a:t>
            </a:r>
          </a:p>
          <a:p>
            <a:pPr marL="1371600" lvl="3" indent="0">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   auto int month;</a:t>
            </a:r>
          </a:p>
          <a:p>
            <a:pPr marL="1371600" lvl="3" indent="0">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a:t>
            </a:r>
          </a:p>
          <a:p>
            <a:pPr>
              <a:lnSpc>
                <a:spcPct val="150000"/>
              </a:lnSpc>
            </a:pPr>
            <a:r>
              <a:rPr lang="en-IN" dirty="0">
                <a:latin typeface="Times New Roman" panose="02020603050405020304" pitchFamily="18" charset="0"/>
                <a:cs typeface="Times New Roman" panose="02020603050405020304" pitchFamily="18" charset="0"/>
              </a:rPr>
              <a:t>The example above defines two variables with in the same storage class. 'auto' can only be used within functions, i.e., local variables.</a:t>
            </a:r>
          </a:p>
        </p:txBody>
      </p:sp>
    </p:spTree>
    <p:extLst>
      <p:ext uri="{BB962C8B-B14F-4D97-AF65-F5344CB8AC3E}">
        <p14:creationId xmlns:p14="http://schemas.microsoft.com/office/powerpoint/2010/main" xmlns="" val="3298886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1322"/>
          </a:xfrm>
        </p:spPr>
        <p:txBody>
          <a:bodyPr/>
          <a:lstStyle/>
          <a:p>
            <a:r>
              <a:rPr lang="en-IN" b="1" dirty="0">
                <a:solidFill>
                  <a:schemeClr val="accent1">
                    <a:lumMod val="50000"/>
                  </a:schemeClr>
                </a:solidFill>
              </a:rPr>
              <a:t>Extern Storage Class in C</a:t>
            </a:r>
          </a:p>
        </p:txBody>
      </p:sp>
      <p:sp>
        <p:nvSpPr>
          <p:cNvPr id="3" name="Content Placeholder 2"/>
          <p:cNvSpPr>
            <a:spLocks noGrp="1"/>
          </p:cNvSpPr>
          <p:nvPr>
            <p:ph idx="1"/>
          </p:nvPr>
        </p:nvSpPr>
        <p:spPr>
          <a:xfrm>
            <a:off x="838200" y="1398494"/>
            <a:ext cx="10515600" cy="4778469"/>
          </a:xfrm>
        </p:spPr>
        <p:txBody>
          <a:bodyPr/>
          <a:lstStyle/>
          <a:p>
            <a:pPr algn="just"/>
            <a:r>
              <a:rPr lang="en-IN" dirty="0"/>
              <a:t>Extern stands for external storage class. Extern storage class is used when we have global functions or variables which are shared between two or more files</a:t>
            </a:r>
            <a:r>
              <a:rPr lang="en-IN" dirty="0" smtClean="0"/>
              <a:t>.</a:t>
            </a:r>
            <a:endParaRPr lang="en-IN" dirty="0"/>
          </a:p>
          <a:p>
            <a:pPr algn="just"/>
            <a:r>
              <a:rPr lang="en-IN" dirty="0"/>
              <a:t>Keyword extern is used to declaring a global variable or function in another file to provide the reference of variable or function which have been already defined in the original file</a:t>
            </a:r>
            <a:r>
              <a:rPr lang="en-IN" dirty="0" smtClean="0"/>
              <a:t>.</a:t>
            </a:r>
          </a:p>
          <a:p>
            <a:pPr algn="just"/>
            <a:r>
              <a:rPr lang="en-IN" dirty="0">
                <a:solidFill>
                  <a:srgbClr val="FF0000"/>
                </a:solidFill>
              </a:rPr>
              <a:t>Example, extern void display();</a:t>
            </a:r>
          </a:p>
        </p:txBody>
      </p:sp>
    </p:spTree>
    <p:extLst>
      <p:ext uri="{BB962C8B-B14F-4D97-AF65-F5344CB8AC3E}">
        <p14:creationId xmlns:p14="http://schemas.microsoft.com/office/powerpoint/2010/main" xmlns="" val="419293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1878" y="799258"/>
            <a:ext cx="10300801" cy="4203047"/>
          </a:xfrm>
          <a:prstGeom prst="rect">
            <a:avLst/>
          </a:prstGeom>
        </p:spPr>
      </p:pic>
    </p:spTree>
    <p:extLst>
      <p:ext uri="{BB962C8B-B14F-4D97-AF65-F5344CB8AC3E}">
        <p14:creationId xmlns:p14="http://schemas.microsoft.com/office/powerpoint/2010/main" xmlns="" val="29682361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lstStyle/>
          <a:p>
            <a:r>
              <a:rPr lang="en-IN" b="1" dirty="0">
                <a:solidFill>
                  <a:schemeClr val="tx2">
                    <a:lumMod val="50000"/>
                  </a:schemeClr>
                </a:solidFill>
              </a:rPr>
              <a:t>Static Storage Class in C</a:t>
            </a:r>
          </a:p>
        </p:txBody>
      </p:sp>
      <p:sp>
        <p:nvSpPr>
          <p:cNvPr id="3" name="Content Placeholder 2"/>
          <p:cNvSpPr>
            <a:spLocks noGrp="1"/>
          </p:cNvSpPr>
          <p:nvPr>
            <p:ph idx="1"/>
          </p:nvPr>
        </p:nvSpPr>
        <p:spPr>
          <a:xfrm>
            <a:off x="838200" y="1438835"/>
            <a:ext cx="10515600" cy="4684340"/>
          </a:xfrm>
        </p:spPr>
        <p:txBody>
          <a:bodyPr>
            <a:normAutofit fontScale="92500" lnSpcReduction="20000"/>
          </a:bodyPr>
          <a:lstStyle/>
          <a:p>
            <a:pPr algn="just">
              <a:lnSpc>
                <a:spcPct val="150000"/>
              </a:lnSpc>
            </a:pPr>
            <a:r>
              <a:rPr lang="en-IN" dirty="0"/>
              <a:t>The static variables are used within function/ file as local static variables. They can also be used as a global </a:t>
            </a:r>
            <a:r>
              <a:rPr lang="en-IN" dirty="0" smtClean="0"/>
              <a:t>variable</a:t>
            </a:r>
            <a:endParaRPr lang="en-IN" dirty="0"/>
          </a:p>
          <a:p>
            <a:pPr algn="just">
              <a:lnSpc>
                <a:spcPct val="150000"/>
              </a:lnSpc>
            </a:pPr>
            <a:r>
              <a:rPr lang="en-IN" dirty="0"/>
              <a:t>Static local variable is a local variable that retains and stores its value between function calls or block and remains visible only to the function or block in which it is defined.</a:t>
            </a:r>
          </a:p>
          <a:p>
            <a:pPr algn="just">
              <a:lnSpc>
                <a:spcPct val="150000"/>
              </a:lnSpc>
            </a:pPr>
            <a:r>
              <a:rPr lang="en-IN" dirty="0"/>
              <a:t>Static global variables are global variables visible only to the file in which it is declared</a:t>
            </a:r>
            <a:r>
              <a:rPr lang="en-IN" dirty="0" smtClean="0"/>
              <a:t>.</a:t>
            </a:r>
          </a:p>
          <a:p>
            <a:pPr algn="just">
              <a:lnSpc>
                <a:spcPct val="150000"/>
              </a:lnSpc>
            </a:pPr>
            <a:r>
              <a:rPr lang="en-IN" dirty="0"/>
              <a:t>Example: static int count = 10;</a:t>
            </a:r>
          </a:p>
        </p:txBody>
      </p:sp>
    </p:spTree>
    <p:extLst>
      <p:ext uri="{BB962C8B-B14F-4D97-AF65-F5344CB8AC3E}">
        <p14:creationId xmlns:p14="http://schemas.microsoft.com/office/powerpoint/2010/main" xmlns="" val="34506016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#include &lt;stdio.h&gt;</a:t>
            </a:r>
          </a:p>
          <a:p>
            <a:r>
              <a:rPr lang="en-IN" dirty="0"/>
              <a:t>/* function declaration */</a:t>
            </a:r>
          </a:p>
          <a:p>
            <a:r>
              <a:rPr lang="en-IN" dirty="0"/>
              <a:t>void </a:t>
            </a:r>
            <a:r>
              <a:rPr lang="en-IN" dirty="0" err="1"/>
              <a:t>func</a:t>
            </a:r>
            <a:r>
              <a:rPr lang="en-IN" dirty="0"/>
              <a:t>(void);</a:t>
            </a:r>
          </a:p>
          <a:p>
            <a:r>
              <a:rPr lang="en-IN" dirty="0"/>
              <a:t>static int count = 5; /* global variable */</a:t>
            </a:r>
          </a:p>
          <a:p>
            <a:r>
              <a:rPr lang="en-IN" dirty="0"/>
              <a:t>main()</a:t>
            </a:r>
          </a:p>
        </p:txBody>
      </p:sp>
    </p:spTree>
    <p:extLst>
      <p:ext uri="{BB962C8B-B14F-4D97-AF65-F5344CB8AC3E}">
        <p14:creationId xmlns:p14="http://schemas.microsoft.com/office/powerpoint/2010/main" xmlns="" val="4986951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827"/>
          </a:xfrm>
        </p:spPr>
        <p:txBody>
          <a:bodyPr>
            <a:normAutofit fontScale="90000"/>
          </a:bodyPr>
          <a:lstStyle/>
          <a:p>
            <a:r>
              <a:rPr lang="en-IN" b="1" dirty="0" smtClean="0"/>
              <a:t>Register </a:t>
            </a:r>
            <a:r>
              <a:rPr lang="en-IN" b="1" dirty="0"/>
              <a:t>storage class </a:t>
            </a:r>
          </a:p>
        </p:txBody>
      </p:sp>
      <p:sp>
        <p:nvSpPr>
          <p:cNvPr id="3" name="Content Placeholder 2"/>
          <p:cNvSpPr>
            <a:spLocks noGrp="1"/>
          </p:cNvSpPr>
          <p:nvPr>
            <p:ph idx="1"/>
          </p:nvPr>
        </p:nvSpPr>
        <p:spPr>
          <a:xfrm>
            <a:off x="838200" y="1398494"/>
            <a:ext cx="10515600" cy="4778469"/>
          </a:xfrm>
        </p:spPr>
        <p:txBody>
          <a:bodyPr/>
          <a:lstStyle/>
          <a:p>
            <a:r>
              <a:rPr lang="en-IN" dirty="0"/>
              <a:t>The register storage class is used to define local variables that should be stored in a </a:t>
            </a:r>
            <a:r>
              <a:rPr lang="en-IN" dirty="0" smtClean="0"/>
              <a:t>register instead </a:t>
            </a:r>
            <a:r>
              <a:rPr lang="en-IN" dirty="0"/>
              <a:t>of RAM. </a:t>
            </a:r>
            <a:endParaRPr lang="en-IN" dirty="0" smtClean="0"/>
          </a:p>
          <a:p>
            <a:pPr marL="0" indent="0">
              <a:buNone/>
            </a:pPr>
            <a:r>
              <a:rPr lang="en-IN" dirty="0"/>
              <a:t>{</a:t>
            </a:r>
          </a:p>
          <a:p>
            <a:pPr marL="0" indent="0">
              <a:buNone/>
            </a:pPr>
            <a:r>
              <a:rPr lang="en-IN" dirty="0" smtClean="0"/>
              <a:t>	register </a:t>
            </a:r>
            <a:r>
              <a:rPr lang="en-IN" dirty="0"/>
              <a:t>int miles;</a:t>
            </a:r>
          </a:p>
          <a:p>
            <a:pPr marL="0" indent="0">
              <a:buNone/>
            </a:pPr>
            <a:r>
              <a:rPr lang="en-IN" dirty="0"/>
              <a:t>}</a:t>
            </a:r>
          </a:p>
        </p:txBody>
      </p:sp>
    </p:spTree>
    <p:extLst>
      <p:ext uri="{BB962C8B-B14F-4D97-AF65-F5344CB8AC3E}">
        <p14:creationId xmlns:p14="http://schemas.microsoft.com/office/powerpoint/2010/main" xmlns="" val="15120117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50000"/>
                  </a:schemeClr>
                </a:solidFill>
              </a:rPr>
              <a:t>Selection</a:t>
            </a:r>
            <a:endParaRPr lang="en-IN" b="1" dirty="0">
              <a:solidFill>
                <a:schemeClr val="accent1">
                  <a:lumMod val="50000"/>
                </a:schemeClr>
              </a:solidFill>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38303152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970"/>
          </a:xfrm>
        </p:spPr>
        <p:txBody>
          <a:bodyPr>
            <a:normAutofit fontScale="90000"/>
          </a:bodyPr>
          <a:lstStyle/>
          <a:p>
            <a:r>
              <a:rPr lang="en-US" b="1" dirty="0" smtClean="0"/>
              <a:t>Two</a:t>
            </a:r>
            <a:r>
              <a:rPr lang="en-US" dirty="0" smtClean="0"/>
              <a:t>-</a:t>
            </a:r>
            <a:r>
              <a:rPr lang="en-US" b="1" dirty="0" smtClean="0"/>
              <a:t>way </a:t>
            </a:r>
            <a:r>
              <a:rPr lang="en-US" b="1" dirty="0"/>
              <a:t>selection</a:t>
            </a:r>
            <a:endParaRPr lang="en-US" dirty="0"/>
          </a:p>
        </p:txBody>
      </p:sp>
      <p:sp>
        <p:nvSpPr>
          <p:cNvPr id="3" name="Content Placeholder 2"/>
          <p:cNvSpPr>
            <a:spLocks noGrp="1"/>
          </p:cNvSpPr>
          <p:nvPr>
            <p:ph idx="1"/>
          </p:nvPr>
        </p:nvSpPr>
        <p:spPr>
          <a:xfrm>
            <a:off x="838200" y="1195057"/>
            <a:ext cx="10515600" cy="4981906"/>
          </a:xfrm>
        </p:spPr>
        <p:txBody>
          <a:bodyPr/>
          <a:lstStyle/>
          <a:p>
            <a:pPr algn="just"/>
            <a:r>
              <a:rPr lang="en-US" dirty="0"/>
              <a:t>The two-way selection is the basic decision statement for computers. </a:t>
            </a:r>
            <a:endParaRPr lang="en-US" dirty="0" smtClean="0"/>
          </a:p>
          <a:p>
            <a:pPr algn="just"/>
            <a:r>
              <a:rPr lang="en-US" dirty="0" smtClean="0"/>
              <a:t>The </a:t>
            </a:r>
            <a:r>
              <a:rPr lang="en-US" dirty="0"/>
              <a:t>decision is based on resolving a binary expression, and then executing a set of commands depending on whether the response was true or false. </a:t>
            </a:r>
            <a:endParaRPr lang="en-US" dirty="0" smtClean="0"/>
          </a:p>
          <a:p>
            <a:pPr algn="just"/>
            <a:r>
              <a:rPr lang="en-US" dirty="0" smtClean="0"/>
              <a:t>C</a:t>
            </a:r>
            <a:r>
              <a:rPr lang="en-US" dirty="0"/>
              <a:t>, like most contemporary programming languages, implements two-way selection with the if…else statement. </a:t>
            </a:r>
            <a:endParaRPr lang="en-US" dirty="0" smtClean="0"/>
          </a:p>
          <a:p>
            <a:pPr algn="just"/>
            <a:r>
              <a:rPr lang="en-US" dirty="0" smtClean="0"/>
              <a:t>An </a:t>
            </a:r>
            <a:r>
              <a:rPr lang="en-US" dirty="0">
                <a:solidFill>
                  <a:srgbClr val="FF0000"/>
                </a:solidFill>
              </a:rPr>
              <a:t>if…else statement </a:t>
            </a:r>
            <a:r>
              <a:rPr lang="en-US" dirty="0"/>
              <a:t>is a paired statement used to selectively execute code based on </a:t>
            </a:r>
            <a:r>
              <a:rPr lang="en-US" dirty="0">
                <a:solidFill>
                  <a:srgbClr val="FF0000"/>
                </a:solidFill>
              </a:rPr>
              <a:t>two alternatives</a:t>
            </a:r>
            <a:r>
              <a:rPr lang="en-US" dirty="0"/>
              <a:t>.</a:t>
            </a:r>
          </a:p>
        </p:txBody>
      </p:sp>
    </p:spTree>
    <p:extLst>
      <p:ext uri="{BB962C8B-B14F-4D97-AF65-F5344CB8AC3E}">
        <p14:creationId xmlns:p14="http://schemas.microsoft.com/office/powerpoint/2010/main" xmlns="" val="39016518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8394" t="7843" r="8885"/>
          <a:stretch/>
        </p:blipFill>
        <p:spPr>
          <a:xfrm>
            <a:off x="2528047" y="389965"/>
            <a:ext cx="6992471" cy="5842596"/>
          </a:xfrm>
          <a:prstGeom prst="rect">
            <a:avLst/>
          </a:prstGeom>
        </p:spPr>
      </p:pic>
    </p:spTree>
    <p:extLst>
      <p:ext uri="{BB962C8B-B14F-4D97-AF65-F5344CB8AC3E}">
        <p14:creationId xmlns:p14="http://schemas.microsoft.com/office/powerpoint/2010/main" xmlns="" val="27210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 token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5775" y="1471612"/>
            <a:ext cx="8439626" cy="47148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773022" y="215384"/>
            <a:ext cx="6903172" cy="923330"/>
          </a:xfrm>
          <a:prstGeom prst="rect">
            <a:avLst/>
          </a:prstGeom>
        </p:spPr>
        <p:txBody>
          <a:bodyPr wrap="none">
            <a:spAutoFit/>
          </a:bodyPr>
          <a:lstStyle/>
          <a:p>
            <a:r>
              <a:rPr lang="en-IN" b="1" dirty="0" smtClean="0">
                <a:effectLst/>
                <a:latin typeface="Times New Roman" panose="02020603050405020304" pitchFamily="18" charset="0"/>
                <a:ea typeface="Calibri" panose="020F0502020204030204" pitchFamily="34" charset="0"/>
              </a:rPr>
              <a:t>C Tokens:</a:t>
            </a:r>
          </a:p>
          <a:p>
            <a:r>
              <a:rPr lang="en-IN" dirty="0"/>
              <a:t>In C programs, each word and punctuation is referred to as a token. </a:t>
            </a:r>
            <a:endParaRPr lang="en-IN" dirty="0" smtClean="0"/>
          </a:p>
          <a:p>
            <a:r>
              <a:rPr lang="en-IN" dirty="0" smtClean="0"/>
              <a:t>C </a:t>
            </a:r>
            <a:r>
              <a:rPr lang="en-IN" dirty="0"/>
              <a:t>Tokens are the smallest building block or smallest unit of a C program.</a:t>
            </a:r>
          </a:p>
        </p:txBody>
      </p:sp>
    </p:spTree>
    <p:extLst>
      <p:ext uri="{BB962C8B-B14F-4D97-AF65-F5344CB8AC3E}">
        <p14:creationId xmlns:p14="http://schemas.microsoft.com/office/powerpoint/2010/main" xmlns="" val="38102330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nditional statements in c"/>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04444" y="540308"/>
            <a:ext cx="9512861" cy="55082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145296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333500" y="452437"/>
            <a:ext cx="9525000" cy="5953125"/>
          </a:xfrm>
          <a:prstGeom prst="rect">
            <a:avLst/>
          </a:prstGeom>
        </p:spPr>
      </p:pic>
    </p:spTree>
    <p:extLst>
      <p:ext uri="{BB962C8B-B14F-4D97-AF65-F5344CB8AC3E}">
        <p14:creationId xmlns:p14="http://schemas.microsoft.com/office/powerpoint/2010/main" xmlns="" val="4381071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6912" y="340938"/>
            <a:ext cx="7686675" cy="5771030"/>
          </a:xfrm>
          <a:prstGeom prst="rect">
            <a:avLst/>
          </a:prstGeom>
        </p:spPr>
      </p:pic>
    </p:spTree>
    <p:extLst>
      <p:ext uri="{BB962C8B-B14F-4D97-AF65-F5344CB8AC3E}">
        <p14:creationId xmlns:p14="http://schemas.microsoft.com/office/powerpoint/2010/main" xmlns="" val="14262855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7188"/>
          <a:stretch/>
        </p:blipFill>
        <p:spPr>
          <a:xfrm>
            <a:off x="2078970" y="1035424"/>
            <a:ext cx="7780806" cy="4837638"/>
          </a:xfrm>
          <a:prstGeom prst="rect">
            <a:avLst/>
          </a:prstGeom>
        </p:spPr>
      </p:pic>
      <p:sp>
        <p:nvSpPr>
          <p:cNvPr id="3" name="TextBox 2"/>
          <p:cNvSpPr txBox="1"/>
          <p:nvPr/>
        </p:nvSpPr>
        <p:spPr>
          <a:xfrm>
            <a:off x="965946" y="268942"/>
            <a:ext cx="10006854"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Write a program to input two numbers and print the greatest number in C</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99244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50000"/>
                  </a:schemeClr>
                </a:solidFill>
              </a:rPr>
              <a:t>Multiway Selection</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23696203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616"/>
          </a:xfrm>
        </p:spPr>
        <p:txBody>
          <a:bodyPr>
            <a:normAutofit/>
          </a:bodyPr>
          <a:lstStyle/>
          <a:p>
            <a:r>
              <a:rPr lang="en-IN" sz="3600" b="1" dirty="0">
                <a:solidFill>
                  <a:srgbClr val="FF0000"/>
                </a:solidFill>
              </a:rPr>
              <a:t>Multi-way Selection: switch </a:t>
            </a:r>
            <a:r>
              <a:rPr lang="en-IN" sz="3600" b="1" dirty="0" smtClean="0">
                <a:solidFill>
                  <a:srgbClr val="FF0000"/>
                </a:solidFill>
              </a:rPr>
              <a:t>statement</a:t>
            </a:r>
            <a:endParaRPr lang="en-IN" sz="3600" b="1" dirty="0">
              <a:solidFill>
                <a:srgbClr val="FF0000"/>
              </a:solidFill>
            </a:endParaRPr>
          </a:p>
        </p:txBody>
      </p:sp>
      <p:sp>
        <p:nvSpPr>
          <p:cNvPr id="3" name="Content Placeholder 2"/>
          <p:cNvSpPr>
            <a:spLocks noGrp="1"/>
          </p:cNvSpPr>
          <p:nvPr>
            <p:ph idx="1"/>
          </p:nvPr>
        </p:nvSpPr>
        <p:spPr>
          <a:xfrm>
            <a:off x="838200" y="1237129"/>
            <a:ext cx="10515600" cy="4939834"/>
          </a:xfrm>
        </p:spPr>
        <p:txBody>
          <a:bodyPr>
            <a:normAutofit fontScale="85000" lnSpcReduction="20000"/>
          </a:bodyPr>
          <a:lstStyle/>
          <a:p>
            <a:pPr>
              <a:lnSpc>
                <a:spcPct val="120000"/>
              </a:lnSpc>
            </a:pPr>
            <a:r>
              <a:rPr lang="en-IN" dirty="0"/>
              <a:t>A multi-way selection statement is used to execute at most ONE of the choices of a set of statements presented.</a:t>
            </a:r>
          </a:p>
          <a:p>
            <a:pPr>
              <a:lnSpc>
                <a:spcPct val="120000"/>
              </a:lnSpc>
            </a:pPr>
            <a:r>
              <a:rPr lang="en-IN" dirty="0"/>
              <a:t>Syntax of the multi-way select statement</a:t>
            </a:r>
            <a:r>
              <a:rPr lang="en-IN" dirty="0" smtClean="0"/>
              <a:t>:</a:t>
            </a:r>
            <a:endParaRPr lang="en-IN" dirty="0"/>
          </a:p>
          <a:p>
            <a:pPr marL="0" indent="0">
              <a:lnSpc>
                <a:spcPct val="120000"/>
              </a:lnSpc>
              <a:buNone/>
            </a:pPr>
            <a:r>
              <a:rPr lang="en-IN" dirty="0"/>
              <a:t>   </a:t>
            </a:r>
            <a:r>
              <a:rPr lang="en-IN" dirty="0" smtClean="0"/>
              <a:t>switch(EXPRESSION)</a:t>
            </a:r>
            <a:endParaRPr lang="en-IN" dirty="0"/>
          </a:p>
          <a:p>
            <a:pPr marL="0" indent="0">
              <a:lnSpc>
                <a:spcPct val="120000"/>
              </a:lnSpc>
              <a:buNone/>
            </a:pPr>
            <a:r>
              <a:rPr lang="en-IN" dirty="0"/>
              <a:t>   {</a:t>
            </a:r>
          </a:p>
          <a:p>
            <a:pPr marL="0" indent="0">
              <a:lnSpc>
                <a:spcPct val="120000"/>
              </a:lnSpc>
              <a:buNone/>
            </a:pPr>
            <a:r>
              <a:rPr lang="en-IN" dirty="0"/>
              <a:t>      case </a:t>
            </a:r>
            <a:r>
              <a:rPr lang="en-IN" dirty="0" smtClean="0"/>
              <a:t>1</a:t>
            </a:r>
            <a:r>
              <a:rPr lang="en-IN" dirty="0"/>
              <a:t>: one or more statements; break;   </a:t>
            </a:r>
          </a:p>
          <a:p>
            <a:pPr marL="0" indent="0">
              <a:lnSpc>
                <a:spcPct val="120000"/>
              </a:lnSpc>
              <a:buNone/>
            </a:pPr>
            <a:r>
              <a:rPr lang="en-IN" dirty="0"/>
              <a:t>      case </a:t>
            </a:r>
            <a:r>
              <a:rPr lang="en-IN" dirty="0" smtClean="0"/>
              <a:t>2</a:t>
            </a:r>
            <a:r>
              <a:rPr lang="en-IN" dirty="0"/>
              <a:t>: one or more statements; break;</a:t>
            </a:r>
          </a:p>
          <a:p>
            <a:pPr marL="0" indent="0">
              <a:lnSpc>
                <a:spcPct val="120000"/>
              </a:lnSpc>
              <a:buNone/>
            </a:pPr>
            <a:r>
              <a:rPr lang="en-IN" dirty="0"/>
              <a:t>      </a:t>
            </a:r>
            <a:r>
              <a:rPr lang="en-IN" dirty="0" smtClean="0"/>
              <a:t>...</a:t>
            </a:r>
            <a:endParaRPr lang="en-IN" dirty="0"/>
          </a:p>
          <a:p>
            <a:pPr marL="0" indent="0">
              <a:lnSpc>
                <a:spcPct val="120000"/>
              </a:lnSpc>
              <a:buNone/>
            </a:pPr>
            <a:r>
              <a:rPr lang="en-IN" dirty="0"/>
              <a:t>      </a:t>
            </a:r>
            <a:r>
              <a:rPr lang="en-IN" dirty="0" smtClean="0"/>
              <a:t>default</a:t>
            </a:r>
            <a:r>
              <a:rPr lang="en-IN" dirty="0"/>
              <a:t>: one or more statements</a:t>
            </a:r>
            <a:r>
              <a:rPr lang="en-IN" dirty="0" smtClean="0"/>
              <a:t>;</a:t>
            </a:r>
            <a:endParaRPr lang="en-IN" dirty="0"/>
          </a:p>
          <a:p>
            <a:pPr marL="0" indent="0">
              <a:lnSpc>
                <a:spcPct val="120000"/>
              </a:lnSpc>
              <a:buNone/>
            </a:pPr>
            <a:r>
              <a:rPr lang="en-IN" dirty="0"/>
              <a:t>   }</a:t>
            </a:r>
          </a:p>
          <a:p>
            <a:pPr>
              <a:lnSpc>
                <a:spcPct val="120000"/>
              </a:lnSpc>
            </a:pPr>
            <a:endParaRPr lang="en-IN" dirty="0"/>
          </a:p>
        </p:txBody>
      </p:sp>
      <p:pic>
        <p:nvPicPr>
          <p:cNvPr id="4" name="Picture 3"/>
          <p:cNvPicPr>
            <a:picLocks noChangeAspect="1"/>
          </p:cNvPicPr>
          <p:nvPr/>
        </p:nvPicPr>
        <p:blipFill>
          <a:blip r:embed="rId2"/>
          <a:stretch>
            <a:fillRect/>
          </a:stretch>
        </p:blipFill>
        <p:spPr>
          <a:xfrm>
            <a:off x="6965016" y="1863258"/>
            <a:ext cx="4743450" cy="4772025"/>
          </a:xfrm>
          <a:prstGeom prst="rect">
            <a:avLst/>
          </a:prstGeom>
        </p:spPr>
      </p:pic>
    </p:spTree>
    <p:extLst>
      <p:ext uri="{BB962C8B-B14F-4D97-AF65-F5344CB8AC3E}">
        <p14:creationId xmlns:p14="http://schemas.microsoft.com/office/powerpoint/2010/main" xmlns="" val="8615289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2BFC55CD-36C3-4F35-BB49-30B96EFCA215}" type="slidenum">
              <a:rPr lang="en-US" altLang="en-US" sz="1000">
                <a:latin typeface="Tahoma" panose="020B0604030504040204" pitchFamily="34" charset="0"/>
              </a:rPr>
              <a:pPr/>
              <a:t>86</a:t>
            </a:fld>
            <a:endParaRPr lang="en-US" altLang="en-US" sz="1000">
              <a:latin typeface="Tahoma" panose="020B0604030504040204" pitchFamily="34" charset="0"/>
            </a:endParaRPr>
          </a:p>
        </p:txBody>
      </p:sp>
      <p:sp>
        <p:nvSpPr>
          <p:cNvPr id="4100" name="Line 2"/>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pic>
        <p:nvPicPr>
          <p:cNvPr id="4103" name="Picture 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26031" y="502493"/>
            <a:ext cx="6255027" cy="54969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754230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9883" y="1308846"/>
            <a:ext cx="9353868" cy="3464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39429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50000"/>
                  </a:schemeClr>
                </a:solidFill>
              </a:rPr>
              <a:t>Repetition: Concept of a Loop </a:t>
            </a:r>
          </a:p>
        </p:txBody>
      </p:sp>
    </p:spTree>
    <p:extLst>
      <p:ext uri="{BB962C8B-B14F-4D97-AF65-F5344CB8AC3E}">
        <p14:creationId xmlns:p14="http://schemas.microsoft.com/office/powerpoint/2010/main" xmlns="" val="29652153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rPr>
              <a:t>Concept of a Loop </a:t>
            </a:r>
            <a:endParaRPr lang="en-IN" dirty="0"/>
          </a:p>
        </p:txBody>
      </p:sp>
      <p:sp>
        <p:nvSpPr>
          <p:cNvPr id="3" name="Content Placeholder 2"/>
          <p:cNvSpPr>
            <a:spLocks noGrp="1"/>
          </p:cNvSpPr>
          <p:nvPr>
            <p:ph idx="1"/>
          </p:nvPr>
        </p:nvSpPr>
        <p:spPr/>
        <p:txBody>
          <a:bodyPr/>
          <a:lstStyle/>
          <a:p>
            <a:pPr algn="just"/>
            <a:r>
              <a:rPr lang="en-IN" dirty="0"/>
              <a:t>In programming, a loop is used to repeat a block of code until the specified condition is met</a:t>
            </a:r>
            <a:r>
              <a:rPr lang="en-IN" dirty="0" smtClean="0"/>
              <a:t>.</a:t>
            </a:r>
          </a:p>
          <a:p>
            <a:pPr algn="just"/>
            <a:r>
              <a:rPr lang="en-IN" dirty="0"/>
              <a:t>A loop consists of two parts, a body of a loop and a control statement. The control statement is a combination of some conditions that direct the body of the loop to execute until the specified condition becomes false.</a:t>
            </a:r>
          </a:p>
        </p:txBody>
      </p:sp>
    </p:spTree>
    <p:extLst>
      <p:ext uri="{BB962C8B-B14F-4D97-AF65-F5344CB8AC3E}">
        <p14:creationId xmlns:p14="http://schemas.microsoft.com/office/powerpoint/2010/main" xmlns="" val="230606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F0"/>
                </a:solidFill>
              </a:rPr>
              <a:t>Identifiers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10204319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2271713" y="363026"/>
            <a:ext cx="8285899" cy="6337812"/>
          </a:xfrm>
          <a:prstGeom prst="rect">
            <a:avLst/>
          </a:prstGeom>
          <a:noFill/>
          <a:ln w="9525">
            <a:noFill/>
            <a:miter lim="800000"/>
            <a:headEnd/>
            <a:tailEnd/>
          </a:ln>
          <a:effectLst/>
        </p:spPr>
      </p:pic>
    </p:spTree>
    <p:extLst>
      <p:ext uri="{BB962C8B-B14F-4D97-AF65-F5344CB8AC3E}">
        <p14:creationId xmlns:p14="http://schemas.microsoft.com/office/powerpoint/2010/main" xmlns="" val="31021857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50"/>
          </a:xfrm>
        </p:spPr>
        <p:txBody>
          <a:bodyPr>
            <a:normAutofit fontScale="90000"/>
          </a:bodyPr>
          <a:lstStyle/>
          <a:p>
            <a:r>
              <a:rPr lang="en-IN" b="1" dirty="0"/>
              <a:t>Types of </a:t>
            </a:r>
            <a:r>
              <a:rPr lang="en-IN" b="1" dirty="0" smtClean="0"/>
              <a:t>Loops</a:t>
            </a:r>
            <a:endParaRPr lang="en-IN" dirty="0"/>
          </a:p>
        </p:txBody>
      </p:sp>
      <p:sp>
        <p:nvSpPr>
          <p:cNvPr id="3" name="Content Placeholder 2"/>
          <p:cNvSpPr>
            <a:spLocks noGrp="1"/>
          </p:cNvSpPr>
          <p:nvPr>
            <p:ph idx="1"/>
          </p:nvPr>
        </p:nvSpPr>
        <p:spPr>
          <a:xfrm>
            <a:off x="838200" y="1328738"/>
            <a:ext cx="10515600" cy="4848225"/>
          </a:xfrm>
        </p:spPr>
        <p:txBody>
          <a:bodyPr/>
          <a:lstStyle/>
          <a:p>
            <a:r>
              <a:rPr lang="en-IN" dirty="0"/>
              <a:t>Depending upon the position of a control statement in a program, a loop is classified into two types:</a:t>
            </a:r>
          </a:p>
          <a:p>
            <a:pPr marL="0" indent="0">
              <a:buNone/>
            </a:pPr>
            <a:r>
              <a:rPr lang="en-IN" dirty="0" smtClean="0"/>
              <a:t>	1</a:t>
            </a:r>
            <a:r>
              <a:rPr lang="en-IN" dirty="0"/>
              <a:t>. Entry controlled loop</a:t>
            </a:r>
          </a:p>
          <a:p>
            <a:pPr marL="0" indent="0">
              <a:buNone/>
            </a:pPr>
            <a:r>
              <a:rPr lang="en-IN" dirty="0" smtClean="0"/>
              <a:t>	2</a:t>
            </a:r>
            <a:r>
              <a:rPr lang="en-IN" dirty="0"/>
              <a:t>. Exit controlled loop</a:t>
            </a:r>
          </a:p>
          <a:p>
            <a:pPr algn="just"/>
            <a:r>
              <a:rPr lang="en-IN" dirty="0"/>
              <a:t>In an </a:t>
            </a:r>
            <a:r>
              <a:rPr lang="en-IN" b="1" dirty="0"/>
              <a:t>entry controlled loop,</a:t>
            </a:r>
            <a:r>
              <a:rPr lang="en-IN" dirty="0"/>
              <a:t> a condition is checked before executing the body of a loop. It is also called as a pre-checking loop</a:t>
            </a:r>
            <a:r>
              <a:rPr lang="en-IN" dirty="0" smtClean="0"/>
              <a:t>.</a:t>
            </a:r>
          </a:p>
          <a:p>
            <a:pPr algn="just"/>
            <a:r>
              <a:rPr lang="en-IN" dirty="0"/>
              <a:t>In an </a:t>
            </a:r>
            <a:r>
              <a:rPr lang="en-IN" b="1" dirty="0"/>
              <a:t>exit controlled loop</a:t>
            </a:r>
            <a:r>
              <a:rPr lang="en-IN" dirty="0"/>
              <a:t>, a condition is checked after executing the body of a loop. It is also called as a post-checking loop.</a:t>
            </a:r>
            <a:endParaRPr lang="en-IN" dirty="0" smtClean="0"/>
          </a:p>
          <a:p>
            <a:endParaRPr lang="en-IN" dirty="0"/>
          </a:p>
        </p:txBody>
      </p:sp>
    </p:spTree>
    <p:extLst>
      <p:ext uri="{BB962C8B-B14F-4D97-AF65-F5344CB8AC3E}">
        <p14:creationId xmlns:p14="http://schemas.microsoft.com/office/powerpoint/2010/main" xmlns="" val="25581675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457201"/>
            <a:ext cx="8229600" cy="4525963"/>
          </a:xfrm>
        </p:spPr>
        <p:txBody>
          <a:bodyPr>
            <a:normAutofit lnSpcReduction="10000"/>
          </a:bodyPr>
          <a:lstStyle/>
          <a:p>
            <a:pPr algn="just"/>
            <a:r>
              <a:rPr lang="en-US" dirty="0" smtClean="0"/>
              <a:t>The control conditions must be well defined and specified otherwise the loop will execute an infinite number of times. The loop that does not stop executing and processes the statements number of times is called as an </a:t>
            </a:r>
            <a:r>
              <a:rPr lang="en-US" b="1" dirty="0" smtClean="0"/>
              <a:t>infinite loop</a:t>
            </a:r>
            <a:r>
              <a:rPr lang="en-US" dirty="0" smtClean="0"/>
              <a:t>. </a:t>
            </a:r>
          </a:p>
          <a:p>
            <a:pPr algn="just"/>
            <a:r>
              <a:rPr lang="en-US" dirty="0" smtClean="0"/>
              <a:t>An infinite loop is also called as an "</a:t>
            </a:r>
            <a:r>
              <a:rPr lang="en-US" b="1" dirty="0" smtClean="0"/>
              <a:t>Endless loop</a:t>
            </a:r>
            <a:r>
              <a:rPr lang="en-US" dirty="0" smtClean="0"/>
              <a:t>." Following are some characteristics of an infinite loop: </a:t>
            </a:r>
          </a:p>
          <a:p>
            <a:pPr algn="just">
              <a:buNone/>
            </a:pPr>
            <a:r>
              <a:rPr lang="en-US" dirty="0" smtClean="0"/>
              <a:t>1. No termination condition is specified. </a:t>
            </a:r>
          </a:p>
          <a:p>
            <a:pPr algn="just">
              <a:buNone/>
            </a:pPr>
            <a:r>
              <a:rPr lang="en-US" dirty="0" smtClean="0"/>
              <a:t>2. The specified conditions never meet. </a:t>
            </a:r>
          </a:p>
          <a:p>
            <a:pPr algn="just"/>
            <a:r>
              <a:rPr lang="en-US" dirty="0" smtClean="0"/>
              <a:t>The specified condition determines whether to execute the loop body or not. </a:t>
            </a:r>
          </a:p>
          <a:p>
            <a:endParaRPr lang="en-US" dirty="0"/>
          </a:p>
        </p:txBody>
      </p:sp>
    </p:spTree>
    <p:extLst>
      <p:ext uri="{BB962C8B-B14F-4D97-AF65-F5344CB8AC3E}">
        <p14:creationId xmlns:p14="http://schemas.microsoft.com/office/powerpoint/2010/main" xmlns="" val="3755660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788"/>
            <a:ext cx="10515600" cy="5591175"/>
          </a:xfrm>
        </p:spPr>
        <p:txBody>
          <a:bodyPr/>
          <a:lstStyle/>
          <a:p>
            <a:pPr algn="just"/>
            <a:r>
              <a:rPr lang="en-IN" dirty="0"/>
              <a:t>'C' programming language provides us with three types of loop constructs:</a:t>
            </a:r>
          </a:p>
          <a:p>
            <a:pPr marL="0" indent="0">
              <a:buNone/>
            </a:pPr>
            <a:r>
              <a:rPr lang="en-IN" dirty="0"/>
              <a:t>1. The while loop</a:t>
            </a:r>
          </a:p>
          <a:p>
            <a:pPr marL="0" indent="0">
              <a:buNone/>
            </a:pPr>
            <a:r>
              <a:rPr lang="en-IN" dirty="0"/>
              <a:t>2. </a:t>
            </a:r>
            <a:r>
              <a:rPr lang="en-IN" dirty="0" smtClean="0"/>
              <a:t>The </a:t>
            </a:r>
            <a:r>
              <a:rPr lang="en-IN" dirty="0"/>
              <a:t>for </a:t>
            </a:r>
            <a:r>
              <a:rPr lang="en-IN" dirty="0" smtClean="0"/>
              <a:t>loop</a:t>
            </a:r>
          </a:p>
          <a:p>
            <a:pPr marL="0" indent="0">
              <a:buNone/>
            </a:pPr>
            <a:r>
              <a:rPr lang="en-IN" dirty="0" smtClean="0"/>
              <a:t>3. </a:t>
            </a:r>
            <a:r>
              <a:rPr lang="en-IN" dirty="0"/>
              <a:t>The do-while loop</a:t>
            </a:r>
          </a:p>
          <a:p>
            <a:pPr marL="0" indent="0">
              <a:buNone/>
            </a:pPr>
            <a:endParaRPr lang="en-IN" dirty="0"/>
          </a:p>
          <a:p>
            <a:pPr marL="0" indent="0">
              <a:buNone/>
            </a:pPr>
            <a:r>
              <a:rPr lang="en-US" dirty="0"/>
              <a:t>The first two are </a:t>
            </a:r>
            <a:r>
              <a:rPr lang="en-US" b="1" dirty="0"/>
              <a:t>pretest loops,</a:t>
            </a:r>
            <a:r>
              <a:rPr lang="en-US" dirty="0"/>
              <a:t> and the third is a </a:t>
            </a:r>
            <a:r>
              <a:rPr lang="en-US" b="1" dirty="0"/>
              <a:t>post-test loop</a:t>
            </a:r>
            <a:r>
              <a:rPr lang="en-US" dirty="0" smtClean="0"/>
              <a:t>.</a:t>
            </a:r>
            <a:r>
              <a:rPr lang="en-US" i="1" dirty="0">
                <a:effectLst>
                  <a:outerShdw blurRad="38100" dist="38100" dir="2700000" algn="tl">
                    <a:srgbClr val="C0C0C0"/>
                  </a:outerShdw>
                </a:effectLst>
              </a:rPr>
              <a:t> </a:t>
            </a:r>
            <a:r>
              <a:rPr lang="en-US" dirty="0">
                <a:effectLst>
                  <a:outerShdw blurRad="38100" dist="38100" dir="2700000" algn="tl">
                    <a:srgbClr val="C0C0C0"/>
                  </a:outerShdw>
                </a:effectLst>
              </a:rPr>
              <a:t>We can use all of them for event-controlled and counter-controlled loops.</a:t>
            </a:r>
            <a:endParaRPr lang="en-US" dirty="0"/>
          </a:p>
          <a:p>
            <a:pPr marL="0" indent="0">
              <a:buNone/>
            </a:pPr>
            <a:endParaRPr lang="en-IN" dirty="0"/>
          </a:p>
          <a:p>
            <a:endParaRPr lang="en-IN" dirty="0"/>
          </a:p>
        </p:txBody>
      </p:sp>
    </p:spTree>
    <p:extLst>
      <p:ext uri="{BB962C8B-B14F-4D97-AF65-F5344CB8AC3E}">
        <p14:creationId xmlns:p14="http://schemas.microsoft.com/office/powerpoint/2010/main" xmlns="" val="3591382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a:blip r:embed="rId2" cstate="print"/>
          <a:srcRect/>
          <a:stretch>
            <a:fillRect/>
          </a:stretch>
        </p:blipFill>
        <p:spPr bwMode="auto">
          <a:xfrm>
            <a:off x="1885951" y="928411"/>
            <a:ext cx="8229600" cy="3240643"/>
          </a:xfrm>
          <a:prstGeom prst="rect">
            <a:avLst/>
          </a:prstGeom>
          <a:noFill/>
          <a:ln w="76200" algn="ctr">
            <a:noFill/>
            <a:miter lim="800000"/>
            <a:headEnd/>
            <a:tailEnd/>
          </a:ln>
          <a:effectLst/>
        </p:spPr>
      </p:pic>
    </p:spTree>
    <p:extLst>
      <p:ext uri="{BB962C8B-B14F-4D97-AF65-F5344CB8AC3E}">
        <p14:creationId xmlns:p14="http://schemas.microsoft.com/office/powerpoint/2010/main" xmlns="" val="33859993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While </a:t>
            </a:r>
            <a:r>
              <a:rPr lang="en-IN" b="1" dirty="0" smtClean="0"/>
              <a:t>Loop</a:t>
            </a:r>
            <a:endParaRPr lang="en-IN" dirty="0"/>
          </a:p>
        </p:txBody>
      </p:sp>
      <p:sp>
        <p:nvSpPr>
          <p:cNvPr id="3" name="Content Placeholder 2"/>
          <p:cNvSpPr>
            <a:spLocks noGrp="1"/>
          </p:cNvSpPr>
          <p:nvPr>
            <p:ph idx="1"/>
          </p:nvPr>
        </p:nvSpPr>
        <p:spPr/>
        <p:txBody>
          <a:bodyPr/>
          <a:lstStyle/>
          <a:p>
            <a:r>
              <a:rPr lang="en-IN" dirty="0"/>
              <a:t>A while loop is the most straightforward looping structure. The basic </a:t>
            </a:r>
            <a:r>
              <a:rPr lang="en-IN" dirty="0" smtClean="0"/>
              <a:t>format </a:t>
            </a:r>
            <a:r>
              <a:rPr lang="en-IN" dirty="0"/>
              <a:t>of while loop is as follows:</a:t>
            </a:r>
          </a:p>
        </p:txBody>
      </p:sp>
      <p:pic>
        <p:nvPicPr>
          <p:cNvPr id="7" name="Picture 2" descr="flowchart of while loop in C programming"/>
          <p:cNvPicPr>
            <a:picLocks noChangeAspect="1" noChangeArrowheads="1"/>
          </p:cNvPicPr>
          <p:nvPr/>
        </p:nvPicPr>
        <p:blipFill>
          <a:blip r:embed="rId2" cstate="print"/>
          <a:srcRect/>
          <a:stretch>
            <a:fillRect/>
          </a:stretch>
        </p:blipFill>
        <p:spPr bwMode="auto">
          <a:xfrm>
            <a:off x="8380598" y="2819400"/>
            <a:ext cx="2973202" cy="3028950"/>
          </a:xfrm>
          <a:prstGeom prst="rect">
            <a:avLst/>
          </a:prstGeom>
          <a:noFill/>
        </p:spPr>
      </p:pic>
      <p:sp>
        <p:nvSpPr>
          <p:cNvPr id="8" name="Rectangle 7"/>
          <p:cNvSpPr/>
          <p:nvPr/>
        </p:nvSpPr>
        <p:spPr>
          <a:xfrm>
            <a:off x="1819275" y="3095446"/>
            <a:ext cx="6096000" cy="1569660"/>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while (test Expression) </a:t>
            </a:r>
          </a:p>
          <a:p>
            <a:r>
              <a:rPr lang="en-US" sz="2400" dirty="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     	statements </a:t>
            </a:r>
            <a:r>
              <a:rPr lang="en-US" sz="2400" dirty="0">
                <a:latin typeface="Times New Roman" panose="02020603050405020304" pitchFamily="18" charset="0"/>
                <a:cs typeface="Times New Roman" panose="02020603050405020304" pitchFamily="18" charset="0"/>
              </a:rPr>
              <a:t>inside the body of the loop</a:t>
            </a: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7727638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7"/>
            <a:ext cx="10515600" cy="735013"/>
          </a:xfrm>
        </p:spPr>
        <p:txBody>
          <a:bodyPr>
            <a:noAutofit/>
          </a:bodyPr>
          <a:lstStyle/>
          <a:p>
            <a:r>
              <a:rPr lang="en-IN" sz="2800" b="1" dirty="0" smtClean="0"/>
              <a:t>Example: Write a c program to print </a:t>
            </a:r>
            <a:r>
              <a:rPr lang="en-IN" sz="2800" b="1" dirty="0"/>
              <a:t>series of numbers from 1 to 10 using a while loop.</a:t>
            </a:r>
          </a:p>
        </p:txBody>
      </p:sp>
      <p:sp>
        <p:nvSpPr>
          <p:cNvPr id="3" name="Content Placeholder 2"/>
          <p:cNvSpPr>
            <a:spLocks noGrp="1"/>
          </p:cNvSpPr>
          <p:nvPr>
            <p:ph idx="1"/>
          </p:nvPr>
        </p:nvSpPr>
        <p:spPr>
          <a:xfrm>
            <a:off x="838200" y="1400175"/>
            <a:ext cx="10515600" cy="4776788"/>
          </a:xfrm>
        </p:spPr>
        <p:txBody>
          <a:bodyPr>
            <a:normAutofit fontScale="77500" lnSpcReduction="20000"/>
          </a:bodyPr>
          <a:lstStyle/>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#include&lt;</a:t>
            </a:r>
            <a:r>
              <a:rPr lang="en-IN" dirty="0" err="1">
                <a:solidFill>
                  <a:srgbClr val="222222"/>
                </a:solidFill>
                <a:latin typeface="Consolas" panose="020B0609020204030204" pitchFamily="49" charset="0"/>
                <a:ea typeface="Times New Roman" panose="02020603050405020304" pitchFamily="18" charset="0"/>
                <a:cs typeface="Times New Roman" panose="02020603050405020304" pitchFamily="18" charset="0"/>
              </a:rPr>
              <a:t>stdio.h</a:t>
            </a: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&gt;</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#include&lt;</a:t>
            </a:r>
            <a:r>
              <a:rPr lang="en-IN" dirty="0" err="1">
                <a:solidFill>
                  <a:srgbClr val="222222"/>
                </a:solidFill>
                <a:latin typeface="Consolas" panose="020B0609020204030204" pitchFamily="49" charset="0"/>
                <a:ea typeface="Times New Roman" panose="02020603050405020304" pitchFamily="18" charset="0"/>
                <a:cs typeface="Times New Roman" panose="02020603050405020304" pitchFamily="18" charset="0"/>
              </a:rPr>
              <a:t>conio.h</a:t>
            </a: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&gt;</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smtClean="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void </a:t>
            </a: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main()</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int </a:t>
            </a:r>
            <a:r>
              <a:rPr lang="en-IN" dirty="0" err="1">
                <a:solidFill>
                  <a:srgbClr val="222222"/>
                </a:solidFill>
                <a:latin typeface="Consolas" panose="020B0609020204030204" pitchFamily="49" charset="0"/>
                <a:ea typeface="Times New Roman" panose="02020603050405020304" pitchFamily="18" charset="0"/>
                <a:cs typeface="Times New Roman" panose="02020603050405020304" pitchFamily="18" charset="0"/>
              </a:rPr>
              <a:t>num</a:t>
            </a: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=1;	</a:t>
            </a:r>
            <a:r>
              <a:rPr lang="en-IN"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//initializing the variable</a:t>
            </a:r>
            <a:endParaRPr lang="en-IN" sz="3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while(</a:t>
            </a:r>
            <a:r>
              <a:rPr lang="en-IN" dirty="0" err="1">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num</a:t>
            </a:r>
            <a:r>
              <a:rPr lang="en-IN" dirty="0">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&lt;=10)</a:t>
            </a: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//while loop with condition</a:t>
            </a:r>
            <a:endParaRPr lang="en-IN" sz="3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IN" sz="3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		printf("%d\n",</a:t>
            </a:r>
            <a:r>
              <a:rPr lang="en-IN" dirty="0" err="1">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num</a:t>
            </a:r>
            <a:r>
              <a:rPr lang="en-IN" dirty="0">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IN" sz="3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num</a:t>
            </a:r>
            <a:r>
              <a:rPr lang="en-IN" dirty="0">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//incrementing operation</a:t>
            </a:r>
            <a:endParaRPr lang="en-IN" sz="3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chemeClr val="accent1">
                    <a:lumMod val="75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IN" sz="3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n-IN" dirty="0" smtClean="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getch();</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marL="0" indent="0" latinLnBrk="1">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2486776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738"/>
          </a:xfrm>
        </p:spPr>
        <p:txBody>
          <a:bodyPr>
            <a:noAutofit/>
          </a:bodyPr>
          <a:lstStyle/>
          <a:p>
            <a:r>
              <a:rPr lang="en-US" sz="2400" b="1" dirty="0">
                <a:latin typeface="Times New Roman" panose="02020603050405020304" pitchFamily="18" charset="0"/>
                <a:cs typeface="Times New Roman" panose="02020603050405020304" pitchFamily="18" charset="0"/>
              </a:rPr>
              <a:t>Write a C program to print the Reverse of a given number using while loop.</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For example, if the input is 123, the output will be 321. In the program, we use the modulus operator (%) to obtain digits of the number. To invert the number write its digits from right to left</a:t>
            </a:r>
            <a:r>
              <a:rPr lang="en-IN" dirty="0" smtClean="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207390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5834063"/>
          </a:xfrm>
        </p:spPr>
        <p:txBody>
          <a:bodyPr>
            <a:noAutofit/>
          </a:bodyPr>
          <a:lstStyle/>
          <a:p>
            <a:pPr marL="914400" lvl="2" indent="0">
              <a:buNone/>
            </a:pPr>
            <a:r>
              <a:rPr lang="en-US" sz="2400" dirty="0"/>
              <a:t>#include &lt;</a:t>
            </a:r>
            <a:r>
              <a:rPr lang="en-US" sz="2400" dirty="0" err="1"/>
              <a:t>stdio.h</a:t>
            </a:r>
            <a:r>
              <a:rPr lang="en-US" sz="2400" dirty="0"/>
              <a:t>&gt;</a:t>
            </a:r>
          </a:p>
          <a:p>
            <a:pPr marL="914400" lvl="2" indent="0">
              <a:buNone/>
            </a:pPr>
            <a:r>
              <a:rPr lang="en-US" sz="2400" dirty="0"/>
              <a:t>void main()</a:t>
            </a:r>
          </a:p>
          <a:p>
            <a:pPr marL="914400" lvl="2" indent="0">
              <a:buNone/>
            </a:pPr>
            <a:r>
              <a:rPr lang="en-US" sz="2400" dirty="0"/>
              <a:t> {</a:t>
            </a:r>
          </a:p>
          <a:p>
            <a:pPr marL="914400" lvl="2" indent="0">
              <a:buNone/>
            </a:pPr>
            <a:r>
              <a:rPr lang="en-US" sz="2400" dirty="0"/>
              <a:t>    </a:t>
            </a:r>
            <a:r>
              <a:rPr lang="en-US" sz="2400" dirty="0" err="1"/>
              <a:t>int</a:t>
            </a:r>
            <a:r>
              <a:rPr lang="en-US" sz="2400" dirty="0"/>
              <a:t> n, </a:t>
            </a:r>
            <a:r>
              <a:rPr lang="en-US" sz="2400" dirty="0" smtClean="0"/>
              <a:t>rev </a:t>
            </a:r>
            <a:r>
              <a:rPr lang="en-US" sz="2400" dirty="0"/>
              <a:t>= 0, </a:t>
            </a:r>
            <a:r>
              <a:rPr lang="en-US" sz="2400" dirty="0" smtClean="0"/>
              <a:t>rem;</a:t>
            </a:r>
            <a:endParaRPr lang="en-US" sz="2400" dirty="0"/>
          </a:p>
          <a:p>
            <a:pPr marL="914400" lvl="2" indent="0">
              <a:buNone/>
            </a:pPr>
            <a:r>
              <a:rPr lang="en-US" sz="2400" dirty="0"/>
              <a:t>    </a:t>
            </a:r>
            <a:r>
              <a:rPr lang="en-US" sz="2400" dirty="0" err="1"/>
              <a:t>printf</a:t>
            </a:r>
            <a:r>
              <a:rPr lang="en-US" sz="2400" dirty="0"/>
              <a:t>("Enter an integer: ");</a:t>
            </a:r>
          </a:p>
          <a:p>
            <a:pPr marL="914400" lvl="2" indent="0">
              <a:buNone/>
            </a:pPr>
            <a:r>
              <a:rPr lang="en-US" sz="2400" dirty="0"/>
              <a:t>    </a:t>
            </a:r>
            <a:r>
              <a:rPr lang="en-US" sz="2400" dirty="0" err="1"/>
              <a:t>scanf</a:t>
            </a:r>
            <a:r>
              <a:rPr lang="en-US" sz="2400" dirty="0"/>
              <a:t>("%d", &amp;n);</a:t>
            </a:r>
          </a:p>
          <a:p>
            <a:pPr marL="914400" lvl="2" indent="0">
              <a:buNone/>
            </a:pPr>
            <a:r>
              <a:rPr lang="en-US" sz="2400" dirty="0"/>
              <a:t>    while (n != 0)</a:t>
            </a:r>
          </a:p>
          <a:p>
            <a:pPr marL="914400" lvl="2" indent="0">
              <a:buNone/>
            </a:pPr>
            <a:r>
              <a:rPr lang="en-US" sz="2400" dirty="0"/>
              <a:t> {</a:t>
            </a:r>
          </a:p>
          <a:p>
            <a:pPr marL="914400" lvl="2" indent="0">
              <a:buNone/>
            </a:pPr>
            <a:r>
              <a:rPr lang="en-US" sz="2400" dirty="0"/>
              <a:t>        </a:t>
            </a:r>
            <a:r>
              <a:rPr lang="en-US" sz="2400" dirty="0" smtClean="0"/>
              <a:t>rem </a:t>
            </a:r>
            <a:r>
              <a:rPr lang="en-US" sz="2400" dirty="0"/>
              <a:t>= n % 10;</a:t>
            </a:r>
          </a:p>
          <a:p>
            <a:pPr marL="914400" lvl="2" indent="0">
              <a:buNone/>
            </a:pPr>
            <a:r>
              <a:rPr lang="en-US" sz="2400" dirty="0"/>
              <a:t>        </a:t>
            </a:r>
            <a:r>
              <a:rPr lang="en-US" sz="2400" dirty="0" smtClean="0"/>
              <a:t>rev </a:t>
            </a:r>
            <a:r>
              <a:rPr lang="en-US" sz="2400" dirty="0"/>
              <a:t>= </a:t>
            </a:r>
            <a:r>
              <a:rPr lang="en-US" sz="2400" dirty="0" smtClean="0"/>
              <a:t>rev </a:t>
            </a:r>
            <a:r>
              <a:rPr lang="en-US" sz="2400" dirty="0"/>
              <a:t>* 10 + </a:t>
            </a:r>
            <a:r>
              <a:rPr lang="en-US" sz="2400" dirty="0" smtClean="0"/>
              <a:t>rem;</a:t>
            </a:r>
            <a:endParaRPr lang="en-US" sz="2400" dirty="0"/>
          </a:p>
          <a:p>
            <a:pPr marL="914400" lvl="2" indent="0">
              <a:buNone/>
            </a:pPr>
            <a:r>
              <a:rPr lang="en-US" sz="2400" dirty="0"/>
              <a:t>        n =n/ 10;</a:t>
            </a:r>
          </a:p>
          <a:p>
            <a:pPr marL="914400" lvl="2" indent="0">
              <a:buNone/>
            </a:pPr>
            <a:r>
              <a:rPr lang="en-US" sz="2400" dirty="0"/>
              <a:t>    }</a:t>
            </a:r>
          </a:p>
          <a:p>
            <a:pPr marL="914400" lvl="2" indent="0">
              <a:buNone/>
            </a:pPr>
            <a:r>
              <a:rPr lang="en-US" sz="2400" dirty="0"/>
              <a:t>    </a:t>
            </a:r>
            <a:r>
              <a:rPr lang="en-US" sz="2400" dirty="0" err="1"/>
              <a:t>printf</a:t>
            </a:r>
            <a:r>
              <a:rPr lang="en-US" sz="2400" dirty="0"/>
              <a:t>("Reversed number = %d", rev);</a:t>
            </a:r>
          </a:p>
          <a:p>
            <a:pPr marL="914400" lvl="2" indent="0">
              <a:buNone/>
            </a:pPr>
            <a:r>
              <a:rPr lang="en-US" sz="2400" dirty="0"/>
              <a:t>    </a:t>
            </a:r>
            <a:r>
              <a:rPr lang="en-US" sz="2400" dirty="0" err="1"/>
              <a:t>getch</a:t>
            </a:r>
            <a:r>
              <a:rPr lang="en-US" sz="2400" dirty="0"/>
              <a:t>();</a:t>
            </a:r>
          </a:p>
          <a:p>
            <a:pPr marL="914400" lvl="2" indent="0">
              <a:buNone/>
            </a:pPr>
            <a:r>
              <a:rPr lang="en-US" sz="2400" dirty="0"/>
              <a:t>}</a:t>
            </a:r>
          </a:p>
          <a:p>
            <a:pPr marL="914400" lvl="2" indent="0">
              <a:buNone/>
            </a:pPr>
            <a:endParaRPr lang="en-IN" sz="2400" dirty="0"/>
          </a:p>
        </p:txBody>
      </p:sp>
    </p:spTree>
    <p:extLst>
      <p:ext uri="{BB962C8B-B14F-4D97-AF65-F5344CB8AC3E}">
        <p14:creationId xmlns:p14="http://schemas.microsoft.com/office/powerpoint/2010/main" xmlns="" val="1979437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Write a C program to generate Fibonacci series up to n number using while loop.</a:t>
            </a:r>
            <a:endParaRPr lang="en-US" dirty="0"/>
          </a:p>
        </p:txBody>
      </p:sp>
      <p:sp>
        <p:nvSpPr>
          <p:cNvPr id="3" name="Content Placeholder 2"/>
          <p:cNvSpPr>
            <a:spLocks noGrp="1"/>
          </p:cNvSpPr>
          <p:nvPr>
            <p:ph idx="1"/>
          </p:nvPr>
        </p:nvSpPr>
        <p:spPr/>
        <p:txBody>
          <a:bodyPr/>
          <a:lstStyle/>
          <a:p>
            <a:r>
              <a:rPr lang="en-US" dirty="0" smtClean="0"/>
              <a:t>The Fibonacci sequence is a sequence where the next term is the sum of the previous two terms. The first two terms of the Fibonacci sequence are 0 followed by 1. </a:t>
            </a:r>
          </a:p>
          <a:p>
            <a:r>
              <a:rPr lang="en-US" dirty="0" smtClean="0"/>
              <a:t>The Fibonacci sequence:</a:t>
            </a:r>
          </a:p>
          <a:p>
            <a:r>
              <a:rPr lang="en-US" dirty="0" smtClean="0"/>
              <a:t>    0, 1, 1, 2, 3, 5, 8, 13, 21</a:t>
            </a:r>
            <a:endParaRPr lang="en-US" dirty="0"/>
          </a:p>
        </p:txBody>
      </p:sp>
    </p:spTree>
    <p:extLst>
      <p:ext uri="{BB962C8B-B14F-4D97-AF65-F5344CB8AC3E}">
        <p14:creationId xmlns:p14="http://schemas.microsoft.com/office/powerpoint/2010/main" xmlns="" val="2150469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9857</TotalTime>
  <Words>6098</Words>
  <Application>Microsoft Office PowerPoint</Application>
  <PresentationFormat>Custom</PresentationFormat>
  <Paragraphs>1220</Paragraphs>
  <Slides>160</Slides>
  <Notes>0</Notes>
  <HiddenSlides>3</HiddenSlides>
  <MMClips>0</MMClips>
  <ScaleCrop>false</ScaleCrop>
  <HeadingPairs>
    <vt:vector size="4" baseType="variant">
      <vt:variant>
        <vt:lpstr>Theme</vt:lpstr>
      </vt:variant>
      <vt:variant>
        <vt:i4>1</vt:i4>
      </vt:variant>
      <vt:variant>
        <vt:lpstr>Slide Titles</vt:lpstr>
      </vt:variant>
      <vt:variant>
        <vt:i4>160</vt:i4>
      </vt:variant>
    </vt:vector>
  </HeadingPairs>
  <TitlesOfParts>
    <vt:vector size="161" baseType="lpstr">
      <vt:lpstr>Office Theme</vt:lpstr>
      <vt:lpstr>20ES1103 Programming for Problem Solving </vt:lpstr>
      <vt:lpstr>Introduction to the C Language</vt:lpstr>
      <vt:lpstr>Brief History of C</vt:lpstr>
      <vt:lpstr>Slide 4</vt:lpstr>
      <vt:lpstr>Slide 5</vt:lpstr>
      <vt:lpstr>Slide 6</vt:lpstr>
      <vt:lpstr>Slide 7</vt:lpstr>
      <vt:lpstr>Slide 8</vt:lpstr>
      <vt:lpstr>Identifiers</vt:lpstr>
      <vt:lpstr>C Identifiers</vt:lpstr>
      <vt:lpstr>Slide 11</vt:lpstr>
      <vt:lpstr>Types</vt:lpstr>
      <vt:lpstr>Datatypes:</vt:lpstr>
      <vt:lpstr>Slide 14</vt:lpstr>
      <vt:lpstr>Slide 15</vt:lpstr>
      <vt:lpstr>Slide 16</vt:lpstr>
      <vt:lpstr>Variables</vt:lpstr>
      <vt:lpstr>Variables in C</vt:lpstr>
      <vt:lpstr>Slide 19</vt:lpstr>
      <vt:lpstr>Constants</vt:lpstr>
      <vt:lpstr>Constants</vt:lpstr>
      <vt:lpstr>Slide 22</vt:lpstr>
      <vt:lpstr>Input/Output</vt:lpstr>
      <vt:lpstr>Input/Output</vt:lpstr>
      <vt:lpstr>Slide 25</vt:lpstr>
      <vt:lpstr>Slide 26</vt:lpstr>
      <vt:lpstr>Keywords</vt:lpstr>
      <vt:lpstr>Slide 28</vt:lpstr>
      <vt:lpstr>Slide 29</vt:lpstr>
      <vt:lpstr>Structure of a C Program</vt:lpstr>
      <vt:lpstr>Slide 31</vt:lpstr>
      <vt:lpstr>Example Program</vt:lpstr>
      <vt:lpstr>Slide 33</vt:lpstr>
      <vt:lpstr>Logical Data and Operators</vt:lpstr>
      <vt:lpstr>C – Operators</vt:lpstr>
      <vt:lpstr>Different types of operators</vt:lpstr>
      <vt:lpstr>Slide 37</vt:lpstr>
      <vt:lpstr>Slide 38</vt:lpstr>
      <vt:lpstr>Slide 39</vt:lpstr>
      <vt:lpstr>Slide 40</vt:lpstr>
      <vt:lpstr>Slide 41</vt:lpstr>
      <vt:lpstr>Slide 42</vt:lpstr>
      <vt:lpstr>Expressions</vt:lpstr>
      <vt:lpstr>Expressions</vt:lpstr>
      <vt:lpstr>Slide 45</vt:lpstr>
      <vt:lpstr>Slide 46</vt:lpstr>
      <vt:lpstr>Slide 47</vt:lpstr>
      <vt:lpstr>Precedence and Associativity</vt:lpstr>
      <vt:lpstr>Precedence and Associativity</vt:lpstr>
      <vt:lpstr>Slide 50</vt:lpstr>
      <vt:lpstr>Operators Associativity</vt:lpstr>
      <vt:lpstr>Slide 52</vt:lpstr>
      <vt:lpstr>Slide 53</vt:lpstr>
      <vt:lpstr>Evaluating Expressions</vt:lpstr>
      <vt:lpstr>Evaluating Expressions</vt:lpstr>
      <vt:lpstr>Write a C Program to evaluate </vt:lpstr>
      <vt:lpstr>Type Conversion</vt:lpstr>
      <vt:lpstr>Type Conversion</vt:lpstr>
      <vt:lpstr>Implicit Type Conversion</vt:lpstr>
      <vt:lpstr>Explicit Type Conversion</vt:lpstr>
      <vt:lpstr>Slide 61</vt:lpstr>
      <vt:lpstr>Example of Typecasting</vt:lpstr>
      <vt:lpstr>Slide 63</vt:lpstr>
      <vt:lpstr>Statements in C</vt:lpstr>
      <vt:lpstr>Statements in C</vt:lpstr>
      <vt:lpstr>Slide 66</vt:lpstr>
      <vt:lpstr>Compound statements</vt:lpstr>
      <vt:lpstr>Storage Class</vt:lpstr>
      <vt:lpstr>storage class</vt:lpstr>
      <vt:lpstr>Types Storage Classes</vt:lpstr>
      <vt:lpstr>Auto Storage Class</vt:lpstr>
      <vt:lpstr>Extern Storage Class in C</vt:lpstr>
      <vt:lpstr>Slide 73</vt:lpstr>
      <vt:lpstr>Static Storage Class in C</vt:lpstr>
      <vt:lpstr>Slide 75</vt:lpstr>
      <vt:lpstr>Register storage class </vt:lpstr>
      <vt:lpstr>Selection</vt:lpstr>
      <vt:lpstr>Two-way selection</vt:lpstr>
      <vt:lpstr>Slide 79</vt:lpstr>
      <vt:lpstr>Slide 80</vt:lpstr>
      <vt:lpstr>Slide 81</vt:lpstr>
      <vt:lpstr>Slide 82</vt:lpstr>
      <vt:lpstr>Slide 83</vt:lpstr>
      <vt:lpstr>Multiway Selection</vt:lpstr>
      <vt:lpstr>Multi-way Selection: switch statement</vt:lpstr>
      <vt:lpstr>Slide 86</vt:lpstr>
      <vt:lpstr>Slide 87</vt:lpstr>
      <vt:lpstr>Repetition: Concept of a Loop </vt:lpstr>
      <vt:lpstr>Concept of a Loop </vt:lpstr>
      <vt:lpstr>Slide 90</vt:lpstr>
      <vt:lpstr>Types of Loops</vt:lpstr>
      <vt:lpstr>Slide 92</vt:lpstr>
      <vt:lpstr>Slide 93</vt:lpstr>
      <vt:lpstr>Slide 94</vt:lpstr>
      <vt:lpstr>While Loop</vt:lpstr>
      <vt:lpstr>Example: Write a c program to print series of numbers from 1 to 10 using a while loop.</vt:lpstr>
      <vt:lpstr>Write a C program to print the Reverse of a given number using while loop.</vt:lpstr>
      <vt:lpstr>Slide 98</vt:lpstr>
      <vt:lpstr>Write a C program to generate Fibonacci series up to n number using while loop.</vt:lpstr>
      <vt:lpstr>Slide 100</vt:lpstr>
      <vt:lpstr> C program is used to display the multiplication table of a given number</vt:lpstr>
      <vt:lpstr>do…while</vt:lpstr>
      <vt:lpstr>Do—while Example Program: Program to print numbers</vt:lpstr>
      <vt:lpstr>// Program to add numbers until the user enters zero</vt:lpstr>
      <vt:lpstr>For Loop</vt:lpstr>
      <vt:lpstr>Slide 106</vt:lpstr>
      <vt:lpstr>C program to print numbers from 1 to 10</vt:lpstr>
      <vt:lpstr>Program to print numbers</vt:lpstr>
      <vt:lpstr>Sum of Natural Numbers Using for Loop</vt:lpstr>
      <vt:lpstr>Unconditional Jump Statements </vt:lpstr>
      <vt:lpstr>Break Statement</vt:lpstr>
      <vt:lpstr>Slide 112</vt:lpstr>
      <vt:lpstr>The Continue Statement</vt:lpstr>
      <vt:lpstr>Continue Statement</vt:lpstr>
      <vt:lpstr>Multiplication table using Continue Statement</vt:lpstr>
      <vt:lpstr>The return statement</vt:lpstr>
      <vt:lpstr>Goto Statement</vt:lpstr>
      <vt:lpstr>Use of goto statement</vt:lpstr>
      <vt:lpstr>Sum of 1 to n Natural Numbers using goto</vt:lpstr>
      <vt:lpstr>Nested Loops in C </vt:lpstr>
      <vt:lpstr>Slide 121</vt:lpstr>
      <vt:lpstr>Slide 122</vt:lpstr>
      <vt:lpstr>// C program that uses nested for loop to print a square pattern</vt:lpstr>
      <vt:lpstr>Slide 124</vt:lpstr>
      <vt:lpstr>write a C program to print multiplication table from 1 to 5.</vt:lpstr>
      <vt:lpstr>Recursion</vt:lpstr>
      <vt:lpstr>Recursion</vt:lpstr>
      <vt:lpstr>Generate the Fibonacci series for a given number using a recursive function  </vt:lpstr>
      <vt:lpstr>Sum of Natural Numbers Using Recursion</vt:lpstr>
      <vt:lpstr>Slide 130</vt:lpstr>
      <vt:lpstr>The Calculator Program</vt:lpstr>
      <vt:lpstr>Arrays</vt:lpstr>
      <vt:lpstr>Arrays in c</vt:lpstr>
      <vt:lpstr>Access Array Elements</vt:lpstr>
      <vt:lpstr>How to initialize an array?</vt:lpstr>
      <vt:lpstr>Example 1: Array Input/Output</vt:lpstr>
      <vt:lpstr>Two dimensional (2D) arrays in C programming with example</vt:lpstr>
      <vt:lpstr>Slide 138</vt:lpstr>
      <vt:lpstr>Slide 139</vt:lpstr>
      <vt:lpstr>Multidimensional Arrays</vt:lpstr>
      <vt:lpstr>Slide 141</vt:lpstr>
      <vt:lpstr>For a large number of rows and columns, we can access them using For Loop. Say, for example, to access array Employees[10][25][60]</vt:lpstr>
      <vt:lpstr>Multi Dimensional Array in C Example</vt:lpstr>
      <vt:lpstr>Slide 144</vt:lpstr>
      <vt:lpstr>Example Programs</vt:lpstr>
      <vt:lpstr>Decimal to Binary</vt:lpstr>
      <vt:lpstr>C program to convert decimal to binary using while loop</vt:lpstr>
      <vt:lpstr>factorial of a Number</vt:lpstr>
      <vt:lpstr>C Program to find factorial of a given number using while</vt:lpstr>
      <vt:lpstr>Write a c program to check whether a number is strong or not</vt:lpstr>
      <vt:lpstr>Slide 151</vt:lpstr>
      <vt:lpstr>Amstrong</vt:lpstr>
      <vt:lpstr>Slide 153</vt:lpstr>
      <vt:lpstr>C Program to find a Prime Number</vt:lpstr>
      <vt:lpstr>Write a C Program to Find Maximum and Minimum Element in an Array</vt:lpstr>
      <vt:lpstr>Generate Fibonacci series upto n number using dowhile</vt:lpstr>
      <vt:lpstr>C program for Palindrome number using For Loop</vt:lpstr>
      <vt:lpstr>C program to find Perfect Number or Not using For Loop</vt:lpstr>
      <vt:lpstr>Print * in equilateral triangle pattern  in C using for loop</vt:lpstr>
      <vt:lpstr>prime numbers between 1 to n using for loop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PERSONAL</dc:creator>
  <cp:lastModifiedBy>sr.saila</cp:lastModifiedBy>
  <cp:revision>491</cp:revision>
  <dcterms:created xsi:type="dcterms:W3CDTF">2020-01-29T13:02:51Z</dcterms:created>
  <dcterms:modified xsi:type="dcterms:W3CDTF">2021-03-11T09:43:03Z</dcterms:modified>
</cp:coreProperties>
</file>