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66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0D7C1E1-2336-4FEC-8349-B350EF6A20D5}"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2766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3501982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47498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135413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1215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193658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059258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51407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2467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D7C1E1-2336-4FEC-8349-B350EF6A20D5}"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308578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D7C1E1-2336-4FEC-8349-B350EF6A20D5}"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76574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D7C1E1-2336-4FEC-8349-B350EF6A20D5}"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10334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D7C1E1-2336-4FEC-8349-B350EF6A20D5}"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177783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7C1E1-2336-4FEC-8349-B350EF6A20D5}"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87129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D7C1E1-2336-4FEC-8349-B350EF6A20D5}"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240163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D7C1E1-2336-4FEC-8349-B350EF6A20D5}"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C10A8-C385-4F5B-853A-BA6BBBA0FF5B}" type="slidenum">
              <a:rPr lang="en-US" smtClean="0"/>
              <a:t>‹#›</a:t>
            </a:fld>
            <a:endParaRPr lang="en-US"/>
          </a:p>
        </p:txBody>
      </p:sp>
    </p:spTree>
    <p:extLst>
      <p:ext uri="{BB962C8B-B14F-4D97-AF65-F5344CB8AC3E}">
        <p14:creationId xmlns:p14="http://schemas.microsoft.com/office/powerpoint/2010/main" val="346681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0D7C1E1-2336-4FEC-8349-B350EF6A20D5}" type="datetimeFigureOut">
              <a:rPr lang="en-US" smtClean="0"/>
              <a:t>1/14/2022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5C10A8-C385-4F5B-853A-BA6BBBA0FF5B}" type="slidenum">
              <a:rPr lang="en-US" smtClean="0"/>
              <a:t>‹#›</a:t>
            </a:fld>
            <a:endParaRPr lang="en-US"/>
          </a:p>
        </p:txBody>
      </p:sp>
    </p:spTree>
    <p:extLst>
      <p:ext uri="{BB962C8B-B14F-4D97-AF65-F5344CB8AC3E}">
        <p14:creationId xmlns:p14="http://schemas.microsoft.com/office/powerpoint/2010/main" val="2658486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6812" cy="6816546"/>
          </a:xfrm>
          <a:prstGeom prst="rect">
            <a:avLst/>
          </a:prstGeom>
        </p:spPr>
      </p:pic>
      <p:sp>
        <p:nvSpPr>
          <p:cNvPr id="3" name="TextBox 2"/>
          <p:cNvSpPr txBox="1"/>
          <p:nvPr/>
        </p:nvSpPr>
        <p:spPr>
          <a:xfrm>
            <a:off x="3988525" y="156755"/>
            <a:ext cx="5878287" cy="2092881"/>
          </a:xfrm>
          <a:prstGeom prst="rect">
            <a:avLst/>
          </a:prstGeom>
          <a:noFill/>
        </p:spPr>
        <p:txBody>
          <a:bodyPr wrap="square" rtlCol="0">
            <a:spAutoFit/>
          </a:bodyPr>
          <a:lstStyle/>
          <a:p>
            <a:pPr marL="285750" indent="-285750">
              <a:buFont typeface="Wingdings" panose="05000000000000000000" pitchFamily="2" charset="2"/>
              <a:buChar char="v"/>
            </a:pPr>
            <a:r>
              <a:rPr lang="en-US" sz="2800" dirty="0" smtClean="0">
                <a:solidFill>
                  <a:srgbClr val="7030A0"/>
                </a:solidFill>
                <a:latin typeface="Algerian" panose="04020705040A02060702" pitchFamily="82" charset="0"/>
              </a:rPr>
              <a:t>TOPICS</a:t>
            </a:r>
          </a:p>
          <a:p>
            <a:pPr marL="1200150" lvl="2" indent="-285750">
              <a:buFont typeface="Wingdings" panose="05000000000000000000" pitchFamily="2" charset="2"/>
              <a:buChar char="v"/>
            </a:pPr>
            <a:r>
              <a:rPr lang="en-US" sz="2800" dirty="0">
                <a:solidFill>
                  <a:srgbClr val="7030A0"/>
                </a:solidFill>
                <a:latin typeface="Algerian" panose="04020705040A02060702" pitchFamily="82" charset="0"/>
              </a:rPr>
              <a:t> </a:t>
            </a:r>
            <a:r>
              <a:rPr lang="en-US" sz="2800" dirty="0" smtClean="0">
                <a:solidFill>
                  <a:srgbClr val="7030A0"/>
                </a:solidFill>
                <a:latin typeface="Algerian" panose="04020705040A02060702" pitchFamily="82" charset="0"/>
              </a:rPr>
              <a:t>SOIL CONSERVATION</a:t>
            </a:r>
          </a:p>
          <a:p>
            <a:pPr marL="1200150" lvl="2" indent="-285750">
              <a:buFont typeface="Wingdings" panose="05000000000000000000" pitchFamily="2" charset="2"/>
              <a:buChar char="v"/>
            </a:pPr>
            <a:r>
              <a:rPr lang="en-US" sz="2800" dirty="0">
                <a:solidFill>
                  <a:srgbClr val="7030A0"/>
                </a:solidFill>
                <a:latin typeface="Algerian" panose="04020705040A02060702" pitchFamily="82" charset="0"/>
              </a:rPr>
              <a:t> </a:t>
            </a:r>
            <a:r>
              <a:rPr lang="en-US" sz="2800" dirty="0" smtClean="0">
                <a:solidFill>
                  <a:srgbClr val="7030A0"/>
                </a:solidFill>
                <a:latin typeface="Algerian" panose="04020705040A02060702" pitchFamily="82" charset="0"/>
              </a:rPr>
              <a:t> WATER CONSERVATION</a:t>
            </a:r>
          </a:p>
          <a:p>
            <a:pPr marL="1200150" lvl="2" indent="-285750">
              <a:buFont typeface="Wingdings" panose="05000000000000000000" pitchFamily="2" charset="2"/>
              <a:buChar char="v"/>
            </a:pPr>
            <a:r>
              <a:rPr lang="en-US" sz="2800" dirty="0">
                <a:solidFill>
                  <a:srgbClr val="7030A0"/>
                </a:solidFill>
                <a:latin typeface="Algerian" panose="04020705040A02060702" pitchFamily="82" charset="0"/>
              </a:rPr>
              <a:t> </a:t>
            </a:r>
            <a:r>
              <a:rPr lang="en-US" sz="2800" dirty="0" smtClean="0">
                <a:solidFill>
                  <a:srgbClr val="7030A0"/>
                </a:solidFill>
                <a:latin typeface="Algerian" panose="04020705040A02060702" pitchFamily="82" charset="0"/>
              </a:rPr>
              <a:t>ENERGY CONSERVATION</a:t>
            </a:r>
          </a:p>
          <a:p>
            <a:pPr marL="285750" indent="-285750">
              <a:buFont typeface="Wingdings" panose="05000000000000000000" pitchFamily="2" charset="2"/>
              <a:buChar char="v"/>
            </a:pPr>
            <a:endParaRPr lang="en-US" dirty="0" smtClean="0"/>
          </a:p>
        </p:txBody>
      </p:sp>
      <p:sp>
        <p:nvSpPr>
          <p:cNvPr id="4" name="TextBox 3"/>
          <p:cNvSpPr txBox="1"/>
          <p:nvPr/>
        </p:nvSpPr>
        <p:spPr>
          <a:xfrm>
            <a:off x="7741920" y="2856411"/>
            <a:ext cx="4572000" cy="3108543"/>
          </a:xfrm>
          <a:prstGeom prst="rect">
            <a:avLst/>
          </a:prstGeom>
          <a:noFill/>
        </p:spPr>
        <p:txBody>
          <a:bodyPr wrap="square" rtlCol="0">
            <a:spAutoFit/>
          </a:bodyPr>
          <a:lstStyle/>
          <a:p>
            <a:r>
              <a:rPr lang="en-US" sz="2800" b="1" dirty="0" smtClean="0">
                <a:solidFill>
                  <a:srgbClr val="FF0000"/>
                </a:solidFill>
                <a:latin typeface="Algerian" panose="04020705040A02060702" pitchFamily="82" charset="0"/>
              </a:rPr>
              <a:t>ROLL NUMBERS:</a:t>
            </a:r>
          </a:p>
          <a:p>
            <a:endParaRPr lang="en-US" sz="2800" b="1" dirty="0" smtClean="0">
              <a:solidFill>
                <a:srgbClr val="FFC000"/>
              </a:solidFill>
              <a:latin typeface="Algerian" panose="04020705040A02060702" pitchFamily="82" charset="0"/>
            </a:endParaRPr>
          </a:p>
          <a:p>
            <a:pPr marL="285750" indent="-285750">
              <a:buFont typeface="Wingdings" panose="05000000000000000000" pitchFamily="2" charset="2"/>
              <a:buChar char="Ø"/>
            </a:pPr>
            <a:r>
              <a:rPr lang="en-US" sz="2800" b="1" dirty="0">
                <a:solidFill>
                  <a:srgbClr val="FFC000"/>
                </a:solidFill>
                <a:latin typeface="Algerian" panose="04020705040A02060702" pitchFamily="82" charset="0"/>
              </a:rPr>
              <a:t> </a:t>
            </a:r>
            <a:r>
              <a:rPr lang="en-US" sz="2800" b="1" dirty="0" smtClean="0">
                <a:solidFill>
                  <a:schemeClr val="accent6">
                    <a:lumMod val="75000"/>
                  </a:schemeClr>
                </a:solidFill>
                <a:latin typeface="Algerian" panose="04020705040A02060702" pitchFamily="82" charset="0"/>
              </a:rPr>
              <a:t>208W1A1296</a:t>
            </a:r>
          </a:p>
          <a:p>
            <a:pPr marL="285750" indent="-285750">
              <a:buFont typeface="Wingdings" panose="05000000000000000000" pitchFamily="2" charset="2"/>
              <a:buChar char="Ø"/>
            </a:pPr>
            <a:r>
              <a:rPr lang="en-US" sz="2800" b="1" dirty="0">
                <a:solidFill>
                  <a:schemeClr val="accent6">
                    <a:lumMod val="75000"/>
                  </a:schemeClr>
                </a:solidFill>
                <a:latin typeface="Algerian" panose="04020705040A02060702" pitchFamily="82" charset="0"/>
              </a:rPr>
              <a:t> </a:t>
            </a:r>
            <a:r>
              <a:rPr lang="en-US" sz="2800" b="1" dirty="0" smtClean="0">
                <a:solidFill>
                  <a:schemeClr val="accent6">
                    <a:lumMod val="75000"/>
                  </a:schemeClr>
                </a:solidFill>
                <a:latin typeface="Algerian" panose="04020705040A02060702" pitchFamily="82" charset="0"/>
              </a:rPr>
              <a:t>208W1A1297</a:t>
            </a:r>
          </a:p>
          <a:p>
            <a:pPr marL="285750" indent="-285750">
              <a:buFont typeface="Wingdings" panose="05000000000000000000" pitchFamily="2" charset="2"/>
              <a:buChar char="Ø"/>
            </a:pPr>
            <a:r>
              <a:rPr lang="en-US" sz="2800" b="1" dirty="0">
                <a:solidFill>
                  <a:schemeClr val="accent6">
                    <a:lumMod val="75000"/>
                  </a:schemeClr>
                </a:solidFill>
                <a:latin typeface="Algerian" panose="04020705040A02060702" pitchFamily="82" charset="0"/>
              </a:rPr>
              <a:t> </a:t>
            </a:r>
            <a:r>
              <a:rPr lang="en-US" sz="2800" b="1" dirty="0" smtClean="0">
                <a:solidFill>
                  <a:schemeClr val="accent6">
                    <a:lumMod val="75000"/>
                  </a:schemeClr>
                </a:solidFill>
                <a:latin typeface="Algerian" panose="04020705040A02060702" pitchFamily="82" charset="0"/>
              </a:rPr>
              <a:t>208W1A1298</a:t>
            </a:r>
          </a:p>
          <a:p>
            <a:pPr marL="285750" indent="-285750">
              <a:buFont typeface="Wingdings" panose="05000000000000000000" pitchFamily="2" charset="2"/>
              <a:buChar char="Ø"/>
            </a:pPr>
            <a:r>
              <a:rPr lang="en-US" sz="2800" b="1" dirty="0">
                <a:solidFill>
                  <a:schemeClr val="accent6">
                    <a:lumMod val="75000"/>
                  </a:schemeClr>
                </a:solidFill>
                <a:latin typeface="Algerian" panose="04020705040A02060702" pitchFamily="82" charset="0"/>
              </a:rPr>
              <a:t> </a:t>
            </a:r>
            <a:r>
              <a:rPr lang="en-US" sz="2800" b="1" dirty="0" smtClean="0">
                <a:solidFill>
                  <a:schemeClr val="accent6">
                    <a:lumMod val="75000"/>
                  </a:schemeClr>
                </a:solidFill>
                <a:latin typeface="Algerian" panose="04020705040A02060702" pitchFamily="82" charset="0"/>
              </a:rPr>
              <a:t>208W1A1299</a:t>
            </a:r>
          </a:p>
          <a:p>
            <a:pPr marL="285750" indent="-285750">
              <a:buFont typeface="Wingdings" panose="05000000000000000000" pitchFamily="2" charset="2"/>
              <a:buChar char="Ø"/>
            </a:pPr>
            <a:r>
              <a:rPr lang="en-US" sz="2800" b="1" dirty="0">
                <a:solidFill>
                  <a:schemeClr val="accent6">
                    <a:lumMod val="75000"/>
                  </a:schemeClr>
                </a:solidFill>
                <a:latin typeface="Algerian" panose="04020705040A02060702" pitchFamily="82" charset="0"/>
              </a:rPr>
              <a:t> </a:t>
            </a:r>
            <a:r>
              <a:rPr lang="en-US" sz="2800" b="1" dirty="0" smtClean="0">
                <a:solidFill>
                  <a:schemeClr val="accent6">
                    <a:lumMod val="75000"/>
                  </a:schemeClr>
                </a:solidFill>
                <a:latin typeface="Algerian" panose="04020705040A02060702" pitchFamily="82" charset="0"/>
              </a:rPr>
              <a:t>208W1A12A0</a:t>
            </a:r>
            <a:endParaRPr lang="en-US" sz="2800" b="1" dirty="0">
              <a:solidFill>
                <a:schemeClr val="accent6">
                  <a:lumMod val="75000"/>
                </a:schemeClr>
              </a:solidFill>
              <a:latin typeface="Algerian" panose="04020705040A02060702" pitchFamily="82" charset="0"/>
            </a:endParaRPr>
          </a:p>
        </p:txBody>
      </p:sp>
    </p:spTree>
    <p:extLst>
      <p:ext uri="{BB962C8B-B14F-4D97-AF65-F5344CB8AC3E}">
        <p14:creationId xmlns:p14="http://schemas.microsoft.com/office/powerpoint/2010/main" val="3943183768"/>
      </p:ext>
    </p:extLst>
  </p:cSld>
  <p:clrMapOvr>
    <a:masterClrMapping/>
  </p:clrMapOvr>
  <mc:AlternateContent xmlns:mc="http://schemas.openxmlformats.org/markup-compatibility/2006" xmlns:p14="http://schemas.microsoft.com/office/powerpoint/2010/main">
    <mc:Choice Requires="p14">
      <p:transition p14:dur="0" advTm="9086"/>
    </mc:Choice>
    <mc:Fallback xmlns="">
      <p:transition advTm="908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421" y="243839"/>
            <a:ext cx="5704115" cy="4001095"/>
          </a:xfrm>
          <a:prstGeom prst="rect">
            <a:avLst/>
          </a:prstGeom>
          <a:noFill/>
        </p:spPr>
        <p:txBody>
          <a:bodyPr wrap="square" rtlCol="0">
            <a:spAutoFit/>
          </a:bodyPr>
          <a:lstStyle/>
          <a:p>
            <a:r>
              <a:rPr lang="en-US" sz="2800" b="1" u="sng" dirty="0" smtClean="0">
                <a:solidFill>
                  <a:srgbClr val="7030A0"/>
                </a:solidFill>
              </a:rPr>
              <a:t>DONT’S:</a:t>
            </a:r>
          </a:p>
          <a:p>
            <a:endParaRPr lang="en-US" sz="2800" b="1" u="sng" dirty="0" smtClean="0">
              <a:solidFill>
                <a:srgbClr val="7030A0"/>
              </a:solidFill>
            </a:endParaRPr>
          </a:p>
          <a:p>
            <a:pPr marL="285750" indent="-285750">
              <a:buFont typeface="Wingdings" panose="05000000000000000000" pitchFamily="2" charset="2"/>
              <a:buChar char="v"/>
            </a:pPr>
            <a:r>
              <a:rPr lang="en-US" dirty="0"/>
              <a:t>Do not use unnecessary outdoor decorative lights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use a geyser during summer. Instead, heat water naturally with the help of sunlight</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use halogen lamps as they consume a lot of </a:t>
            </a:r>
            <a:r>
              <a:rPr lang="en-US" dirty="0" smtClean="0"/>
              <a:t>electricity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put food in the refrigerator when they are still hot.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900" y="323169"/>
            <a:ext cx="3445465" cy="2594076"/>
          </a:xfrm>
          <a:prstGeom prst="roundRect">
            <a:avLst>
              <a:gd name="adj" fmla="val 8594"/>
            </a:avLst>
          </a:prstGeom>
          <a:solidFill>
            <a:srgbClr val="FFFFFF">
              <a:shade val="85000"/>
            </a:srgbClr>
          </a:solidFill>
          <a:ln>
            <a:solidFill>
              <a:srgbClr val="7030A0"/>
            </a:solid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456" y="3269660"/>
            <a:ext cx="3710396" cy="2782797"/>
          </a:xfrm>
          <a:prstGeom prst="roundRect">
            <a:avLst>
              <a:gd name="adj" fmla="val 8594"/>
            </a:avLst>
          </a:prstGeom>
          <a:solidFill>
            <a:srgbClr val="FFFFFF">
              <a:shade val="85000"/>
            </a:srgbClr>
          </a:solidFill>
          <a:ln w="19050">
            <a:solidFill>
              <a:srgbClr val="7030A0"/>
            </a:solidFill>
          </a:ln>
          <a:effectLst>
            <a:reflection blurRad="12700" stA="38000" endPos="28000" dist="5000" dir="5400000" sy="-100000" algn="bl" rotWithShape="0"/>
          </a:effectLst>
        </p:spPr>
      </p:pic>
      <p:sp>
        <p:nvSpPr>
          <p:cNvPr id="5" name="TextBox 4"/>
          <p:cNvSpPr txBox="1"/>
          <p:nvPr/>
        </p:nvSpPr>
        <p:spPr>
          <a:xfrm>
            <a:off x="487407" y="4815840"/>
            <a:ext cx="6287589" cy="1015663"/>
          </a:xfrm>
          <a:prstGeom prst="rect">
            <a:avLst/>
          </a:prstGeom>
          <a:noFill/>
        </p:spPr>
        <p:txBody>
          <a:bodyPr wrap="square" rtlCol="0">
            <a:spAutoFit/>
          </a:bodyPr>
          <a:lstStyle/>
          <a:p>
            <a:pPr algn="ctr"/>
            <a:r>
              <a:rPr lang="en-US" sz="6000" b="1" i="1" dirty="0" smtClean="0">
                <a:solidFill>
                  <a:srgbClr val="FFC000"/>
                </a:solidFill>
                <a:latin typeface="Algerian" panose="04020705040A02060702" pitchFamily="82" charset="0"/>
              </a:rPr>
              <a:t>THE END</a:t>
            </a:r>
            <a:endParaRPr lang="en-US" sz="6000" b="1" i="1" dirty="0">
              <a:solidFill>
                <a:srgbClr val="FFC000"/>
              </a:solidFill>
              <a:latin typeface="Algerian" panose="04020705040A02060702" pitchFamily="82" charset="0"/>
            </a:endParaRPr>
          </a:p>
        </p:txBody>
      </p:sp>
      <p:sp>
        <p:nvSpPr>
          <p:cNvPr id="6" name="Smiley Face 5"/>
          <p:cNvSpPr/>
          <p:nvPr/>
        </p:nvSpPr>
        <p:spPr>
          <a:xfrm>
            <a:off x="731520" y="4701361"/>
            <a:ext cx="1062446" cy="1036320"/>
          </a:xfrm>
          <a:prstGeom prst="smileyFac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Smiley Face 6"/>
          <p:cNvSpPr/>
          <p:nvPr/>
        </p:nvSpPr>
        <p:spPr>
          <a:xfrm>
            <a:off x="5603013" y="4643898"/>
            <a:ext cx="1279887" cy="1187605"/>
          </a:xfrm>
          <a:prstGeom prst="smileyFac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34215"/>
      </p:ext>
    </p:extLst>
  </p:cSld>
  <p:clrMapOvr>
    <a:masterClrMapping/>
  </p:clrMapOvr>
  <mc:AlternateContent xmlns:mc="http://schemas.openxmlformats.org/markup-compatibility/2006" xmlns:p14="http://schemas.microsoft.com/office/powerpoint/2010/main">
    <mc:Choice Requires="p14">
      <p:transition spd="slow" p14:dur="1500" advTm="7423">
        <p:random/>
      </p:transition>
    </mc:Choice>
    <mc:Fallback xmlns="">
      <p:transition spd="slow" advTm="7423">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8674" y="435429"/>
            <a:ext cx="5634446" cy="3539430"/>
          </a:xfrm>
          <a:prstGeom prst="rect">
            <a:avLst/>
          </a:prstGeom>
          <a:noFill/>
          <a:effectLst>
            <a:outerShdw blurRad="50800" dist="38100" dir="5400000" algn="t" rotWithShape="0">
              <a:prstClr val="black">
                <a:alpha val="40000"/>
              </a:prstClr>
            </a:outerShdw>
          </a:effectLst>
        </p:spPr>
        <p:txBody>
          <a:bodyPr wrap="square" rtlCol="0">
            <a:spAutoFit/>
          </a:bodyPr>
          <a:lstStyle/>
          <a:p>
            <a:pPr algn="just"/>
            <a:r>
              <a:rPr lang="en-US" sz="2800" b="1" u="sng" dirty="0" smtClean="0">
                <a:solidFill>
                  <a:srgbClr val="FFC000"/>
                </a:solidFill>
              </a:rPr>
              <a:t>Soil Conservation:</a:t>
            </a:r>
          </a:p>
          <a:p>
            <a:pPr algn="just"/>
            <a:r>
              <a:rPr lang="en-US" sz="2800" dirty="0"/>
              <a:t>	</a:t>
            </a:r>
            <a:r>
              <a:rPr lang="en-US" sz="2800" dirty="0" smtClean="0"/>
              <a:t>				   Soil degradation effects us all in some </a:t>
            </a:r>
            <a:r>
              <a:rPr lang="en-US" sz="2800" dirty="0" err="1" smtClean="0"/>
              <a:t>way,either</a:t>
            </a:r>
            <a:r>
              <a:rPr lang="en-US" sz="2800" dirty="0" smtClean="0"/>
              <a:t> directly or indirectly. There are many ways that each of us can help in solving the nature/</a:t>
            </a:r>
          </a:p>
          <a:p>
            <a:pPr algn="just"/>
            <a:r>
              <a:rPr lang="en-US" sz="2800" dirty="0"/>
              <a:t>e</a:t>
            </a:r>
            <a:r>
              <a:rPr lang="en-US" sz="2800" dirty="0" smtClean="0"/>
              <a:t>nvironment problems due to loss of soil…</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426" y="787114"/>
            <a:ext cx="3187745" cy="3187745"/>
          </a:xfrm>
          <a:prstGeom prst="roundRect">
            <a:avLst>
              <a:gd name="adj" fmla="val 16667"/>
            </a:avLst>
          </a:prstGeom>
          <a:ln w="19050">
            <a:solidFill>
              <a:srgbClr val="7030A0"/>
            </a:solidFill>
          </a:ln>
          <a:effectLst>
            <a:outerShdw blurRad="50800" dist="38100" dir="5400000" algn="t"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5520" y="3974859"/>
            <a:ext cx="5068388" cy="2417957"/>
          </a:xfrm>
          <a:prstGeom prst="roundRect">
            <a:avLst>
              <a:gd name="adj" fmla="val 8594"/>
            </a:avLst>
          </a:prstGeom>
          <a:solidFill>
            <a:srgbClr val="FFFFFF">
              <a:shade val="85000"/>
            </a:srgbClr>
          </a:solidFill>
          <a:ln w="12700">
            <a:solidFill>
              <a:srgbClr val="FFFF00"/>
            </a:solidFill>
          </a:ln>
          <a:effectLst>
            <a:reflection blurRad="12700" stA="38000" endPos="28000" dist="5000" dir="5400000" sy="-100000" algn="bl" rotWithShape="0"/>
          </a:effectLst>
        </p:spPr>
      </p:pic>
    </p:spTree>
    <p:extLst>
      <p:ext uri="{BB962C8B-B14F-4D97-AF65-F5344CB8AC3E}">
        <p14:creationId xmlns:p14="http://schemas.microsoft.com/office/powerpoint/2010/main" val="280396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03">
        <p15:prstTrans prst="curtains"/>
      </p:transition>
    </mc:Choice>
    <mc:Fallback xmlns="">
      <p:transition spd="slow" advTm="10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85" y="87085"/>
            <a:ext cx="6992983" cy="6463308"/>
          </a:xfrm>
          <a:prstGeom prst="rect">
            <a:avLst/>
          </a:prstGeom>
          <a:noFill/>
        </p:spPr>
        <p:txBody>
          <a:bodyPr wrap="square" rtlCol="0">
            <a:spAutoFit/>
          </a:bodyPr>
          <a:lstStyle/>
          <a:p>
            <a:r>
              <a:rPr lang="en-US" sz="3200" b="1" u="sng" dirty="0" smtClean="0">
                <a:solidFill>
                  <a:srgbClr val="22509A"/>
                </a:solidFill>
              </a:rPr>
              <a:t>DO’S:</a:t>
            </a:r>
          </a:p>
          <a:p>
            <a:endParaRPr lang="en-US" dirty="0"/>
          </a:p>
          <a:p>
            <a:pPr marL="285750" indent="-285750">
              <a:buFont typeface="Wingdings" panose="05000000000000000000" pitchFamily="2" charset="2"/>
              <a:buChar char="Ø"/>
            </a:pPr>
            <a:r>
              <a:rPr lang="en-US" dirty="0"/>
              <a:t>Cover the soil in your farm or garden with a layer of mulch to prevent soil erosion in the rains and to conserve soil moisture. Mulch can be made from grass clippings or leaf litter</a:t>
            </a:r>
            <a:r>
              <a:rPr lang="en-US" dirty="0" smtClean="0"/>
              <a:t>.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a:t>If you plan to plant on a steep slope in your farm or garden, prevent soil erosion by first terracing the area. Terraces help in slowing the rain water running downhill so it can soak into the soil rather than carry the soil away</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Help prevent soil erosion in your community by planting trees and ground-covering plants that help hold the soil in place. You might organize a group of citizens to identify places that need planting, raise funds, work with the local government to plant trees, shrubs and grasses, and maintain them over the long term</a:t>
            </a:r>
            <a:r>
              <a:rPr lang="en-US" dirty="0" smtClean="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your vegetable garden, rotate crops to prevent the depletion of nutrients. Legumes such as peas and beans put nitrogen back into the soil</a:t>
            </a:r>
            <a:r>
              <a:rPr lang="en-US" dirty="0" smtClean="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640" y="771253"/>
            <a:ext cx="3031399" cy="4062700"/>
          </a:xfrm>
          <a:prstGeom prst="ellipse">
            <a:avLst/>
          </a:prstGeom>
          <a:ln w="63500" cap="rnd">
            <a:solidFill>
              <a:srgbClr val="00B050"/>
            </a:solidFill>
          </a:ln>
          <a:effectLst>
            <a:outerShdw blurRad="76200" dist="12700" dir="2700000" sy="-23000" kx="-800400" algn="bl" rotWithShape="0">
              <a:prstClr val="black">
                <a:alpha val="2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599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268">
        <p15:prstTrans prst="fallOver"/>
      </p:transition>
    </mc:Choice>
    <mc:Fallback xmlns="">
      <p:transition spd="slow" advTm="126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278675"/>
            <a:ext cx="4493623" cy="5786199"/>
          </a:xfrm>
          <a:prstGeom prst="rect">
            <a:avLst/>
          </a:prstGeom>
          <a:noFill/>
        </p:spPr>
        <p:txBody>
          <a:bodyPr wrap="square" rtlCol="0">
            <a:spAutoFit/>
          </a:bodyPr>
          <a:lstStyle/>
          <a:p>
            <a:r>
              <a:rPr lang="en-US" sz="2800" b="1" u="sng" dirty="0" smtClean="0">
                <a:solidFill>
                  <a:srgbClr val="7030A0"/>
                </a:solidFill>
              </a:rPr>
              <a:t>DONT’S:</a:t>
            </a:r>
          </a:p>
          <a:p>
            <a:endParaRPr lang="en-US" dirty="0"/>
          </a:p>
          <a:p>
            <a:pPr marL="285750" indent="-285750">
              <a:buFont typeface="Wingdings" panose="05000000000000000000" pitchFamily="2" charset="2"/>
              <a:buChar char="v"/>
            </a:pPr>
            <a:r>
              <a:rPr lang="en-US" dirty="0"/>
              <a:t>Do not remove grass, leave it on the lawn. Cuttings serve as moisture-retention mulch and a natural fertilizer</a:t>
            </a:r>
            <a:r>
              <a:rPr lang="en-US" dirty="0" smtClean="0"/>
              <a: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 not use toxic pesticides in your garden— they often kill the beneficial organisms, your soil needs to stay healthy</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Don’t strip or remove topsoil for sale, as this is an offence unless you have planning permission</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Don’t apply inorganic </a:t>
            </a:r>
            <a:r>
              <a:rPr lang="en-US" dirty="0" err="1"/>
              <a:t>fertilisers</a:t>
            </a:r>
            <a:r>
              <a:rPr lang="en-US" dirty="0"/>
              <a:t> or organic manures without taking account of soil nutrient status and crop requirements.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546" y="435430"/>
            <a:ext cx="2143125" cy="2143125"/>
          </a:xfrm>
          <a:prstGeom prst="ellipse">
            <a:avLst/>
          </a:prstGeom>
          <a:ln w="28575">
            <a:solidFill>
              <a:srgbClr val="7030A0"/>
            </a:solidFill>
          </a:ln>
          <a:effectLst>
            <a:softEdge rad="112500"/>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9734" y="2918188"/>
            <a:ext cx="4941360" cy="3291023"/>
          </a:xfrm>
          <a:prstGeom prst="rect">
            <a:avLst/>
          </a:prstGeom>
          <a:ln>
            <a:solidFill>
              <a:srgbClr val="FF0000"/>
            </a:solidFill>
          </a:ln>
          <a:effectLst>
            <a:glow rad="228600">
              <a:schemeClr val="accent4">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1917454000"/>
      </p:ext>
    </p:extLst>
  </p:cSld>
  <p:clrMapOvr>
    <a:masterClrMapping/>
  </p:clrMapOvr>
  <mc:AlternateContent xmlns:mc="http://schemas.openxmlformats.org/markup-compatibility/2006" xmlns:p14="http://schemas.microsoft.com/office/powerpoint/2010/main">
    <mc:Choice Requires="p14">
      <p:transition spd="slow" p14:dur="1500" advTm="1582">
        <p14:window dir="vert"/>
      </p:transition>
    </mc:Choice>
    <mc:Fallback xmlns="">
      <p:transition spd="slow" advTm="1582">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10800000" flipH="1" flipV="1">
            <a:off x="123771" y="95904"/>
            <a:ext cx="6120274" cy="4001095"/>
          </a:xfrm>
          <a:prstGeom prst="rect">
            <a:avLst/>
          </a:prstGeom>
          <a:noFill/>
        </p:spPr>
        <p:txBody>
          <a:bodyPr wrap="square" rtlCol="0">
            <a:spAutoFit/>
          </a:bodyPr>
          <a:lstStyle/>
          <a:p>
            <a:r>
              <a:rPr lang="en-US" sz="2800" b="1" u="sng" dirty="0" smtClean="0">
                <a:solidFill>
                  <a:srgbClr val="FFC000"/>
                </a:solidFill>
              </a:rPr>
              <a:t>Water Conservation:</a:t>
            </a:r>
          </a:p>
          <a:p>
            <a:endParaRPr lang="en-US" sz="2800" b="1" u="sng" dirty="0" smtClean="0">
              <a:solidFill>
                <a:srgbClr val="7030A0"/>
              </a:solidFill>
            </a:endParaRPr>
          </a:p>
          <a:p>
            <a:r>
              <a:rPr lang="en-US" dirty="0"/>
              <a:t>	</a:t>
            </a:r>
            <a:r>
              <a:rPr lang="en-US" dirty="0" smtClean="0"/>
              <a:t>		Most </a:t>
            </a:r>
            <a:r>
              <a:rPr lang="en-US" dirty="0"/>
              <a:t>of India has good average annual rainfall, however we still face a water shortage nearly everywhere. This is one of the major environmental problems in our country</a:t>
            </a:r>
            <a:r>
              <a:rPr lang="en-US" dirty="0" smtClean="0"/>
              <a:t>.</a:t>
            </a:r>
          </a:p>
          <a:p>
            <a:r>
              <a:rPr lang="en-US" dirty="0" smtClean="0"/>
              <a:t> </a:t>
            </a:r>
          </a:p>
          <a:p>
            <a:r>
              <a:rPr lang="en-US" dirty="0" smtClean="0"/>
              <a:t>Conservation </a:t>
            </a:r>
            <a:r>
              <a:rPr lang="en-US" dirty="0"/>
              <a:t>of this very precious natural resource is very important and it is the need of the hour. </a:t>
            </a:r>
            <a:endParaRPr lang="en-US" dirty="0" smtClean="0"/>
          </a:p>
          <a:p>
            <a:endParaRPr lang="en-US" dirty="0"/>
          </a:p>
          <a:p>
            <a:r>
              <a:rPr lang="en-US" dirty="0" smtClean="0"/>
              <a:t>It </a:t>
            </a:r>
            <a:r>
              <a:rPr lang="en-US" dirty="0"/>
              <a:t>should start with every individual. It must start with you! Following are some of the things you can do to conserve this precious natural </a:t>
            </a:r>
            <a:r>
              <a:rPr lang="en-US" dirty="0" smtClean="0"/>
              <a:t>resource…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475" y="331605"/>
            <a:ext cx="3805401" cy="549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91" y="4272371"/>
            <a:ext cx="4699091" cy="2296940"/>
          </a:xfrm>
          <a:prstGeom prst="rect">
            <a:avLst/>
          </a:prstGeom>
          <a:ln w="28575">
            <a:solidFill>
              <a:schemeClr val="accent4">
                <a:lumMod val="5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3420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66">
        <p15:prstTrans prst="origami"/>
      </p:transition>
    </mc:Choice>
    <mc:Fallback xmlns="">
      <p:transition spd="slow" advTm="76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046" y="182879"/>
            <a:ext cx="6008914" cy="6340197"/>
          </a:xfrm>
          <a:prstGeom prst="rect">
            <a:avLst/>
          </a:prstGeom>
          <a:noFill/>
        </p:spPr>
        <p:txBody>
          <a:bodyPr wrap="square" rtlCol="0">
            <a:spAutoFit/>
          </a:bodyPr>
          <a:lstStyle/>
          <a:p>
            <a:r>
              <a:rPr lang="en-US" sz="2800" b="1" u="sng" dirty="0" smtClean="0">
                <a:solidFill>
                  <a:srgbClr val="7030A0"/>
                </a:solidFill>
              </a:rPr>
              <a:t>DO’S:</a:t>
            </a:r>
          </a:p>
          <a:p>
            <a:pPr marL="285750" indent="-285750">
              <a:buFont typeface="Wingdings" panose="05000000000000000000" pitchFamily="2" charset="2"/>
              <a:buChar char="Ø"/>
            </a:pPr>
            <a:r>
              <a:rPr lang="en-US" dirty="0" smtClean="0"/>
              <a:t>Reduce </a:t>
            </a:r>
            <a:r>
              <a:rPr lang="en-US" dirty="0"/>
              <a:t>the amount of water used for daily activities. For example - turn off the tap while brushing your teeth to save water</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Reuse the rinsing water for house-plants. Reuse the water that vegetables are washed in to water the plants in your garden or your potted plants.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Always water the plants early in the morning to minimize evaporation</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Soak the dishes before washing them to reduce water and detergent usage.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Saving precious rainwater is very important. Harvest rainwater from rooftops and use it sustainably to recharge wells to reduce the burden on rivers and lakes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Use a drip irrigation system to water more efficiently</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b="220"/>
          <a:stretch/>
        </p:blipFill>
        <p:spPr>
          <a:xfrm>
            <a:off x="6631576" y="182879"/>
            <a:ext cx="4158343" cy="64157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2875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151">
        <p15:prstTrans prst="peelOff"/>
      </p:transition>
    </mc:Choice>
    <mc:Fallback xmlns="">
      <p:transition spd="slow" advTm="2151">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 y="104502"/>
            <a:ext cx="5686698" cy="6494085"/>
          </a:xfrm>
          <a:prstGeom prst="rect">
            <a:avLst/>
          </a:prstGeom>
          <a:noFill/>
        </p:spPr>
        <p:txBody>
          <a:bodyPr wrap="square" rtlCol="0">
            <a:spAutoFit/>
          </a:bodyPr>
          <a:lstStyle/>
          <a:p>
            <a:r>
              <a:rPr lang="en-US" sz="2800" b="1" u="sng" dirty="0" smtClean="0">
                <a:solidFill>
                  <a:srgbClr val="7030A0"/>
                </a:solidFill>
              </a:rPr>
              <a:t>DON’T’S:</a:t>
            </a:r>
          </a:p>
          <a:p>
            <a:endParaRPr lang="en-US" sz="2800" b="1" u="sng" dirty="0" smtClean="0">
              <a:solidFill>
                <a:srgbClr val="7030A0"/>
              </a:solidFill>
            </a:endParaRPr>
          </a:p>
          <a:p>
            <a:pPr marL="285750" indent="-285750">
              <a:buFont typeface="Wingdings" panose="05000000000000000000" pitchFamily="2" charset="2"/>
              <a:buChar char="q"/>
            </a:pPr>
            <a:r>
              <a:rPr lang="en-US" dirty="0" smtClean="0"/>
              <a:t>Do </a:t>
            </a:r>
            <a:r>
              <a:rPr lang="en-US" dirty="0"/>
              <a:t>not turn your tap on full force, instead maintain a slow flow</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use a shower, instead use a bucket of water for bathing. A 10 minute shower wastes many liters of water as compared to using water from a bucket</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over water garden plants, water them only when necessary</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pollute sources of water or water bodies by throwing waste into them. This is the water you or someone else has to drink</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throw waste into toilets because finally it goes into water bodies</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DON’T let the water run while washing dishes.</a:t>
            </a:r>
          </a:p>
          <a:p>
            <a:pPr marL="285750" indent="-285750">
              <a:buFont typeface="Wingdings" panose="05000000000000000000" pitchFamily="2" charset="2"/>
              <a:buChar char="q"/>
            </a:pP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271" y="217714"/>
            <a:ext cx="3737883" cy="2362633"/>
          </a:xfrm>
          <a:prstGeom prst="round2DiagRect">
            <a:avLst>
              <a:gd name="adj1" fmla="val 16667"/>
              <a:gd name="adj2" fmla="val 0"/>
            </a:avLst>
          </a:prstGeom>
          <a:ln w="3175" cap="sq">
            <a:solidFill>
              <a:srgbClr val="FF0000"/>
            </a:soli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8874" y="3489771"/>
            <a:ext cx="4686806" cy="30120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73510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64">
        <p15:prstTrans prst="fracture"/>
      </p:transition>
    </mc:Choice>
    <mc:Fallback xmlns="">
      <p:transition spd="slow" advTm="964">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588" y="200297"/>
            <a:ext cx="6052458" cy="5262979"/>
          </a:xfrm>
          <a:prstGeom prst="rect">
            <a:avLst/>
          </a:prstGeom>
          <a:noFill/>
        </p:spPr>
        <p:txBody>
          <a:bodyPr wrap="square" rtlCol="0">
            <a:spAutoFit/>
          </a:bodyPr>
          <a:lstStyle/>
          <a:p>
            <a:r>
              <a:rPr lang="en-US" sz="2400" b="1" u="sng" dirty="0" smtClean="0">
                <a:solidFill>
                  <a:srgbClr val="FFC000"/>
                </a:solidFill>
              </a:rPr>
              <a:t>ENERGY CONSERVATION:</a:t>
            </a:r>
          </a:p>
          <a:p>
            <a:endParaRPr lang="en-US" sz="2400" b="1" u="sng" dirty="0" smtClean="0">
              <a:solidFill>
                <a:srgbClr val="7030A0"/>
              </a:solidFill>
            </a:endParaRPr>
          </a:p>
          <a:p>
            <a:pPr marL="285750" indent="-285750">
              <a:buFont typeface="Wingdings" panose="05000000000000000000" pitchFamily="2" charset="2"/>
              <a:buChar char="Ø"/>
            </a:pPr>
            <a:r>
              <a:rPr lang="en-US" dirty="0" smtClean="0"/>
              <a:t>Coal</a:t>
            </a:r>
            <a:r>
              <a:rPr lang="en-US" dirty="0"/>
              <a:t>, petroleum and oil are mineral resources and are non-renewable sources of energy. </a:t>
            </a:r>
            <a:endParaRPr lang="en-US" dirty="0" smtClean="0"/>
          </a:p>
          <a:p>
            <a:endParaRPr lang="en-US" dirty="0" smtClean="0"/>
          </a:p>
          <a:p>
            <a:pPr marL="285750" indent="-285750">
              <a:buFont typeface="Wingdings" panose="05000000000000000000" pitchFamily="2" charset="2"/>
              <a:buChar char="Ø"/>
            </a:pPr>
            <a:r>
              <a:rPr lang="en-US" dirty="0" smtClean="0"/>
              <a:t>At </a:t>
            </a:r>
            <a:r>
              <a:rPr lang="en-US" dirty="0"/>
              <a:t>the current rate of fossil fuel consumption, the present oil reserves on the earth will last only for the next 30 to 50 years. </a:t>
            </a:r>
            <a:endParaRPr lang="en-US" dirty="0" smtClean="0"/>
          </a:p>
          <a:p>
            <a:endParaRPr lang="en-US" dirty="0" smtClean="0"/>
          </a:p>
          <a:p>
            <a:pPr marL="285750" indent="-285750">
              <a:buFont typeface="Wingdings" panose="05000000000000000000" pitchFamily="2" charset="2"/>
              <a:buChar char="Ø"/>
            </a:pPr>
            <a:r>
              <a:rPr lang="en-US" dirty="0" smtClean="0"/>
              <a:t>Crores </a:t>
            </a:r>
            <a:r>
              <a:rPr lang="en-US" dirty="0"/>
              <a:t>of rupees are being spent to extract, process and distribute coal, petroleum and electricity. </a:t>
            </a:r>
            <a:endParaRPr lang="en-US" dirty="0" smtClean="0"/>
          </a:p>
          <a:p>
            <a:endParaRPr lang="en-US" dirty="0" smtClean="0"/>
          </a:p>
          <a:p>
            <a:pPr marL="285750" indent="-285750">
              <a:buFont typeface="Wingdings" panose="05000000000000000000" pitchFamily="2" charset="2"/>
              <a:buChar char="Ø"/>
            </a:pPr>
            <a:r>
              <a:rPr lang="en-US" dirty="0" smtClean="0"/>
              <a:t>Experiments </a:t>
            </a:r>
            <a:r>
              <a:rPr lang="en-US" dirty="0"/>
              <a:t>are being carried out to generate energy from wind, and photovoltaic cells. </a:t>
            </a:r>
            <a:endParaRPr lang="en-US" dirty="0" smtClean="0"/>
          </a:p>
          <a:p>
            <a:endParaRPr lang="en-US" dirty="0" smtClean="0"/>
          </a:p>
          <a:p>
            <a:pPr marL="285750" indent="-285750">
              <a:buFont typeface="Wingdings" panose="05000000000000000000" pitchFamily="2" charset="2"/>
              <a:buChar char="Ø"/>
            </a:pPr>
            <a:r>
              <a:rPr lang="en-US" dirty="0" smtClean="0"/>
              <a:t>They </a:t>
            </a:r>
            <a:r>
              <a:rPr lang="en-US" dirty="0"/>
              <a:t>are highly successful. At an individual level, every one of us should try to conserve energy.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20" y="1698172"/>
            <a:ext cx="4972593" cy="2804159"/>
          </a:xfrm>
          <a:prstGeom prst="roundRect">
            <a:avLst>
              <a:gd name="adj" fmla="val 8594"/>
            </a:avLst>
          </a:prstGeom>
          <a:solidFill>
            <a:srgbClr val="FFFFFF">
              <a:shade val="85000"/>
            </a:srgbClr>
          </a:solidFill>
          <a:ln w="19050">
            <a:solidFill>
              <a:srgbClr val="002060"/>
            </a:solidFill>
            <a:prstDash val="lgDash"/>
          </a:ln>
          <a:effectLst>
            <a:reflection blurRad="12700" stA="38000" endPos="28000" dist="5000" dir="5400000" sy="-100000" algn="bl" rotWithShape="0"/>
          </a:effectLst>
        </p:spPr>
      </p:pic>
    </p:spTree>
    <p:extLst>
      <p:ext uri="{BB962C8B-B14F-4D97-AF65-F5344CB8AC3E}">
        <p14:creationId xmlns:p14="http://schemas.microsoft.com/office/powerpoint/2010/main" val="35232750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999">
        <p15:prstTrans prst="drape"/>
      </p:transition>
    </mc:Choice>
    <mc:Fallback xmlns="">
      <p:transition spd="slow" advTm="199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0" y="104504"/>
            <a:ext cx="6801395" cy="6771084"/>
          </a:xfrm>
          <a:prstGeom prst="rect">
            <a:avLst/>
          </a:prstGeom>
          <a:noFill/>
        </p:spPr>
        <p:txBody>
          <a:bodyPr wrap="square" rtlCol="0">
            <a:spAutoFit/>
          </a:bodyPr>
          <a:lstStyle/>
          <a:p>
            <a:r>
              <a:rPr lang="en-US" sz="2800" b="1" u="sng" dirty="0" smtClean="0">
                <a:solidFill>
                  <a:srgbClr val="7030A0"/>
                </a:solidFill>
              </a:rPr>
              <a:t>DO’S:</a:t>
            </a:r>
          </a:p>
          <a:p>
            <a:endParaRPr lang="en-US" sz="2800" b="1" u="sng" dirty="0" smtClean="0">
              <a:solidFill>
                <a:srgbClr val="7030A0"/>
              </a:solidFill>
            </a:endParaRPr>
          </a:p>
          <a:p>
            <a:pPr marL="285750" indent="-285750">
              <a:buFont typeface="Wingdings" panose="05000000000000000000" pitchFamily="2" charset="2"/>
              <a:buChar char="q"/>
            </a:pPr>
            <a:r>
              <a:rPr lang="en-US" dirty="0"/>
              <a:t>Turn off the lights fans and air conditioning when not </a:t>
            </a:r>
            <a:r>
              <a:rPr lang="en-US" dirty="0" smtClean="0"/>
              <a:t>necessary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low voltage </a:t>
            </a:r>
            <a:r>
              <a:rPr lang="en-US" dirty="0" smtClean="0"/>
              <a:t>lights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tube lights and energy saver bulbs as they consume less electricity</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Switch off the radio and television when not required</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alternative sources of energy like solar power for heating water and by cooking food in a solar cooker</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a pressure cooker as much as possible to save </a:t>
            </a:r>
            <a:r>
              <a:rPr lang="en-US" dirty="0" smtClean="0"/>
              <a:t>energy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Use a bicycle—it occupies less space, releases no pollutant and provides healthy exercise</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Get your family to eat together, it will save re-heating fuel.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010" y="1680028"/>
            <a:ext cx="4280263" cy="2743758"/>
          </a:xfrm>
          <a:prstGeom prst="roundRect">
            <a:avLst>
              <a:gd name="adj" fmla="val 16667"/>
            </a:avLst>
          </a:prstGeom>
          <a:ln>
            <a:solidFill>
              <a:srgbClr val="FF0000"/>
            </a:solidFill>
          </a:ln>
          <a:effectLst>
            <a:outerShdw blurRad="50800" dist="38100" dir="13500000" algn="b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49056998"/>
      </p:ext>
    </p:extLst>
  </p:cSld>
  <p:clrMapOvr>
    <a:masterClrMapping/>
  </p:clrMapOvr>
  <mc:AlternateContent xmlns:mc="http://schemas.openxmlformats.org/markup-compatibility/2006" xmlns:p14="http://schemas.microsoft.com/office/powerpoint/2010/main">
    <mc:Choice Requires="p14">
      <p:transition spd="slow" p14:dur="1250" advTm="893">
        <p14:switch dir="r"/>
      </p:transition>
    </mc:Choice>
    <mc:Fallback xmlns="">
      <p:transition spd="slow" advTm="893">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190</TotalTime>
  <Words>890</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Soil Conservation Water Conservation Energy Conservation</dc:title>
  <dc:creator>Praveen</dc:creator>
  <cp:lastModifiedBy>Praveen</cp:lastModifiedBy>
  <cp:revision>25</cp:revision>
  <dcterms:created xsi:type="dcterms:W3CDTF">2022-01-09T05:31:07Z</dcterms:created>
  <dcterms:modified xsi:type="dcterms:W3CDTF">2022-01-14T09:39:00Z</dcterms:modified>
</cp:coreProperties>
</file>