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1" r:id="rId7"/>
    <p:sldId id="266" r:id="rId8"/>
    <p:sldId id="267" r:id="rId9"/>
    <p:sldId id="263" r:id="rId10"/>
    <p:sldId id="268" r:id="rId11"/>
    <p:sldId id="264" r:id="rId12"/>
    <p:sldId id="260" r:id="rId13"/>
    <p:sldId id="265" r:id="rId14"/>
    <p:sldId id="269" r:id="rId15"/>
    <p:sldId id="270" r:id="rId16"/>
    <p:sldId id="271" r:id="rId17"/>
    <p:sldId id="272" r:id="rId18"/>
    <p:sldId id="275" r:id="rId19"/>
    <p:sldId id="273" r:id="rId20"/>
    <p:sldId id="274" r:id="rId21"/>
    <p:sldId id="276" r:id="rId22"/>
    <p:sldId id="277" r:id="rId23"/>
    <p:sldId id="279" r:id="rId24"/>
    <p:sldId id="278" r:id="rId25"/>
    <p:sldId id="280" r:id="rId26"/>
    <p:sldId id="281" r:id="rId27"/>
    <p:sldId id="282" r:id="rId28"/>
    <p:sldId id="283" r:id="rId29"/>
    <p:sldId id="285" r:id="rId30"/>
    <p:sldId id="284"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86" d="100"/>
          <a:sy n="86" d="100"/>
        </p:scale>
        <p:origin x="55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6B053D9-83F1-4E77-A35F-658B5230F6DD}" type="datetimeFigureOut">
              <a:rPr lang="en-IN" smtClean="0"/>
              <a:t>03-01-2023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3AAAAE-4033-47F4-8BD1-62FE4E47C6A1}" type="slidenum">
              <a:rPr lang="en-IN" smtClean="0"/>
              <a:t>‹#›</a:t>
            </a:fld>
            <a:endParaRPr lang="en-IN"/>
          </a:p>
        </p:txBody>
      </p:sp>
    </p:spTree>
    <p:extLst>
      <p:ext uri="{BB962C8B-B14F-4D97-AF65-F5344CB8AC3E}">
        <p14:creationId xmlns:p14="http://schemas.microsoft.com/office/powerpoint/2010/main" val="1327363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6B053D9-83F1-4E77-A35F-658B5230F6DD}" type="datetimeFigureOut">
              <a:rPr lang="en-IN" smtClean="0"/>
              <a:t>03-01-2023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3AAAAE-4033-47F4-8BD1-62FE4E47C6A1}" type="slidenum">
              <a:rPr lang="en-IN" smtClean="0"/>
              <a:t>‹#›</a:t>
            </a:fld>
            <a:endParaRPr lang="en-IN"/>
          </a:p>
        </p:txBody>
      </p:sp>
    </p:spTree>
    <p:extLst>
      <p:ext uri="{BB962C8B-B14F-4D97-AF65-F5344CB8AC3E}">
        <p14:creationId xmlns:p14="http://schemas.microsoft.com/office/powerpoint/2010/main" val="44872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6B053D9-83F1-4E77-A35F-658B5230F6DD}" type="datetimeFigureOut">
              <a:rPr lang="en-IN" smtClean="0"/>
              <a:t>03-01-2023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3AAAAE-4033-47F4-8BD1-62FE4E47C6A1}" type="slidenum">
              <a:rPr lang="en-IN" smtClean="0"/>
              <a:t>‹#›</a:t>
            </a:fld>
            <a:endParaRPr lang="en-IN"/>
          </a:p>
        </p:txBody>
      </p:sp>
    </p:spTree>
    <p:extLst>
      <p:ext uri="{BB962C8B-B14F-4D97-AF65-F5344CB8AC3E}">
        <p14:creationId xmlns:p14="http://schemas.microsoft.com/office/powerpoint/2010/main" val="1503985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6B053D9-83F1-4E77-A35F-658B5230F6DD}" type="datetimeFigureOut">
              <a:rPr lang="en-IN" smtClean="0"/>
              <a:t>03-01-2023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3AAAAE-4033-47F4-8BD1-62FE4E47C6A1}" type="slidenum">
              <a:rPr lang="en-IN" smtClean="0"/>
              <a:t>‹#›</a:t>
            </a:fld>
            <a:endParaRPr lang="en-IN"/>
          </a:p>
        </p:txBody>
      </p:sp>
    </p:spTree>
    <p:extLst>
      <p:ext uri="{BB962C8B-B14F-4D97-AF65-F5344CB8AC3E}">
        <p14:creationId xmlns:p14="http://schemas.microsoft.com/office/powerpoint/2010/main" val="186131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B053D9-83F1-4E77-A35F-658B5230F6DD}" type="datetimeFigureOut">
              <a:rPr lang="en-IN" smtClean="0"/>
              <a:t>03-01-2023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3AAAAE-4033-47F4-8BD1-62FE4E47C6A1}" type="slidenum">
              <a:rPr lang="en-IN" smtClean="0"/>
              <a:t>‹#›</a:t>
            </a:fld>
            <a:endParaRPr lang="en-IN"/>
          </a:p>
        </p:txBody>
      </p:sp>
    </p:spTree>
    <p:extLst>
      <p:ext uri="{BB962C8B-B14F-4D97-AF65-F5344CB8AC3E}">
        <p14:creationId xmlns:p14="http://schemas.microsoft.com/office/powerpoint/2010/main" val="3668613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6B053D9-83F1-4E77-A35F-658B5230F6DD}" type="datetimeFigureOut">
              <a:rPr lang="en-IN" smtClean="0"/>
              <a:t>03-01-2023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3AAAAE-4033-47F4-8BD1-62FE4E47C6A1}" type="slidenum">
              <a:rPr lang="en-IN" smtClean="0"/>
              <a:t>‹#›</a:t>
            </a:fld>
            <a:endParaRPr lang="en-IN"/>
          </a:p>
        </p:txBody>
      </p:sp>
    </p:spTree>
    <p:extLst>
      <p:ext uri="{BB962C8B-B14F-4D97-AF65-F5344CB8AC3E}">
        <p14:creationId xmlns:p14="http://schemas.microsoft.com/office/powerpoint/2010/main" val="1552256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6B053D9-83F1-4E77-A35F-658B5230F6DD}" type="datetimeFigureOut">
              <a:rPr lang="en-IN" smtClean="0"/>
              <a:t>03-01-2023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3AAAAE-4033-47F4-8BD1-62FE4E47C6A1}" type="slidenum">
              <a:rPr lang="en-IN" smtClean="0"/>
              <a:t>‹#›</a:t>
            </a:fld>
            <a:endParaRPr lang="en-IN"/>
          </a:p>
        </p:txBody>
      </p:sp>
    </p:spTree>
    <p:extLst>
      <p:ext uri="{BB962C8B-B14F-4D97-AF65-F5344CB8AC3E}">
        <p14:creationId xmlns:p14="http://schemas.microsoft.com/office/powerpoint/2010/main" val="38343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6B053D9-83F1-4E77-A35F-658B5230F6DD}" type="datetimeFigureOut">
              <a:rPr lang="en-IN" smtClean="0"/>
              <a:t>03-01-2023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3AAAAE-4033-47F4-8BD1-62FE4E47C6A1}" type="slidenum">
              <a:rPr lang="en-IN" smtClean="0"/>
              <a:t>‹#›</a:t>
            </a:fld>
            <a:endParaRPr lang="en-IN"/>
          </a:p>
        </p:txBody>
      </p:sp>
    </p:spTree>
    <p:extLst>
      <p:ext uri="{BB962C8B-B14F-4D97-AF65-F5344CB8AC3E}">
        <p14:creationId xmlns:p14="http://schemas.microsoft.com/office/powerpoint/2010/main" val="911991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B053D9-83F1-4E77-A35F-658B5230F6DD}" type="datetimeFigureOut">
              <a:rPr lang="en-IN" smtClean="0"/>
              <a:t>03-01-2023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3AAAAE-4033-47F4-8BD1-62FE4E47C6A1}" type="slidenum">
              <a:rPr lang="en-IN" smtClean="0"/>
              <a:t>‹#›</a:t>
            </a:fld>
            <a:endParaRPr lang="en-IN"/>
          </a:p>
        </p:txBody>
      </p:sp>
    </p:spTree>
    <p:extLst>
      <p:ext uri="{BB962C8B-B14F-4D97-AF65-F5344CB8AC3E}">
        <p14:creationId xmlns:p14="http://schemas.microsoft.com/office/powerpoint/2010/main" val="4010058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B053D9-83F1-4E77-A35F-658B5230F6DD}" type="datetimeFigureOut">
              <a:rPr lang="en-IN" smtClean="0"/>
              <a:t>03-01-2023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3AAAAE-4033-47F4-8BD1-62FE4E47C6A1}" type="slidenum">
              <a:rPr lang="en-IN" smtClean="0"/>
              <a:t>‹#›</a:t>
            </a:fld>
            <a:endParaRPr lang="en-IN"/>
          </a:p>
        </p:txBody>
      </p:sp>
    </p:spTree>
    <p:extLst>
      <p:ext uri="{BB962C8B-B14F-4D97-AF65-F5344CB8AC3E}">
        <p14:creationId xmlns:p14="http://schemas.microsoft.com/office/powerpoint/2010/main" val="2943116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B053D9-83F1-4E77-A35F-658B5230F6DD}" type="datetimeFigureOut">
              <a:rPr lang="en-IN" smtClean="0"/>
              <a:t>03-01-2023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3AAAAE-4033-47F4-8BD1-62FE4E47C6A1}" type="slidenum">
              <a:rPr lang="en-IN" smtClean="0"/>
              <a:t>‹#›</a:t>
            </a:fld>
            <a:endParaRPr lang="en-IN"/>
          </a:p>
        </p:txBody>
      </p:sp>
    </p:spTree>
    <p:extLst>
      <p:ext uri="{BB962C8B-B14F-4D97-AF65-F5344CB8AC3E}">
        <p14:creationId xmlns:p14="http://schemas.microsoft.com/office/powerpoint/2010/main" val="1920641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B053D9-83F1-4E77-A35F-658B5230F6DD}" type="datetimeFigureOut">
              <a:rPr lang="en-IN" smtClean="0"/>
              <a:t>03-01-2023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3AAAAE-4033-47F4-8BD1-62FE4E47C6A1}" type="slidenum">
              <a:rPr lang="en-IN" smtClean="0"/>
              <a:t>‹#›</a:t>
            </a:fld>
            <a:endParaRPr lang="en-IN"/>
          </a:p>
        </p:txBody>
      </p:sp>
    </p:spTree>
    <p:extLst>
      <p:ext uri="{BB962C8B-B14F-4D97-AF65-F5344CB8AC3E}">
        <p14:creationId xmlns:p14="http://schemas.microsoft.com/office/powerpoint/2010/main" val="1479763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simplilearn.com/how-to-conduct-on-target-daily-scrum-meeting-articl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atlassian.com/devops/what-is-devops" TargetMode="External"/><Relationship Id="rId2" Type="http://schemas.openxmlformats.org/officeDocument/2006/relationships/hyperlink" Target="https://www.atlassian.com/agile" TargetMode="External"/><Relationship Id="rId1" Type="http://schemas.openxmlformats.org/officeDocument/2006/relationships/slideLayout" Target="../slideLayouts/slideLayout2.xml"/><Relationship Id="rId4" Type="http://schemas.openxmlformats.org/officeDocument/2006/relationships/hyperlink" Target="https://www.atlassian.com/software/jira/templates/kanban"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oreilly.com/library/view/being-agile-eleven/9780133375640/ch03lev2sec5.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82607"/>
            <a:ext cx="9144000" cy="971480"/>
          </a:xfrm>
        </p:spPr>
        <p:txBody>
          <a:bodyPr/>
          <a:lstStyle/>
          <a:p>
            <a:r>
              <a:rPr lang="en-US" dirty="0"/>
              <a:t>UNIT-1</a:t>
            </a:r>
            <a:endParaRPr lang="en-IN" dirty="0"/>
          </a:p>
        </p:txBody>
      </p:sp>
      <p:sp>
        <p:nvSpPr>
          <p:cNvPr id="3" name="Subtitle 2"/>
          <p:cNvSpPr>
            <a:spLocks noGrp="1"/>
          </p:cNvSpPr>
          <p:nvPr>
            <p:ph type="subTitle" idx="1"/>
          </p:nvPr>
        </p:nvSpPr>
        <p:spPr>
          <a:xfrm>
            <a:off x="1524000" y="2979186"/>
            <a:ext cx="9144000" cy="1655762"/>
          </a:xfrm>
        </p:spPr>
        <p:txBody>
          <a:bodyPr>
            <a:normAutofit/>
          </a:bodyPr>
          <a:lstStyle/>
          <a:p>
            <a:r>
              <a:rPr lang="en-IN" sz="6000" dirty="0">
                <a:solidFill>
                  <a:srgbClr val="FF0000"/>
                </a:solidFill>
              </a:rPr>
              <a:t>Agile and Scrum Principles</a:t>
            </a:r>
          </a:p>
        </p:txBody>
      </p:sp>
    </p:spTree>
    <p:extLst>
      <p:ext uri="{BB962C8B-B14F-4D97-AF65-F5344CB8AC3E}">
        <p14:creationId xmlns:p14="http://schemas.microsoft.com/office/powerpoint/2010/main" val="3761474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188"/>
            <a:ext cx="9962322" cy="1325563"/>
          </a:xfrm>
        </p:spPr>
        <p:txBody>
          <a:bodyPr>
            <a:normAutofit/>
          </a:bodyPr>
          <a:lstStyle/>
          <a:p>
            <a:pPr algn="ctr"/>
            <a:r>
              <a:rPr lang="en-US" sz="4800" dirty="0">
                <a:solidFill>
                  <a:srgbClr val="FF0000"/>
                </a:solidFill>
                <a:latin typeface="+mn-lt"/>
                <a:ea typeface="+mn-ea"/>
                <a:cs typeface="+mn-cs"/>
              </a:rPr>
              <a:t>Scrum Process</a:t>
            </a:r>
            <a:endParaRPr lang="en-IN" sz="4800" dirty="0">
              <a:solidFill>
                <a:srgbClr val="FF0000"/>
              </a:solidFill>
              <a:latin typeface="+mn-lt"/>
              <a:ea typeface="+mn-ea"/>
              <a:cs typeface="+mn-cs"/>
            </a:endParaRPr>
          </a:p>
        </p:txBody>
      </p:sp>
      <p:pic>
        <p:nvPicPr>
          <p:cNvPr id="2050" name="Picture 2" descr="Scrum Framework at a glance – PM Blo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783" y="1192696"/>
            <a:ext cx="11741426" cy="5539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916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444" y="-5935"/>
            <a:ext cx="10515600" cy="1325563"/>
          </a:xfrm>
        </p:spPr>
        <p:txBody>
          <a:bodyPr>
            <a:normAutofit/>
          </a:bodyPr>
          <a:lstStyle/>
          <a:p>
            <a:r>
              <a:rPr lang="en-US" sz="4800" dirty="0">
                <a:solidFill>
                  <a:srgbClr val="FF0000"/>
                </a:solidFill>
                <a:latin typeface="+mn-lt"/>
                <a:ea typeface="+mn-ea"/>
                <a:cs typeface="+mn-cs"/>
              </a:rPr>
              <a:t>Uses of scrum</a:t>
            </a:r>
            <a:endParaRPr lang="en-IN" sz="4800" dirty="0">
              <a:solidFill>
                <a:srgbClr val="FF0000"/>
              </a:solidFill>
              <a:latin typeface="+mn-lt"/>
              <a:ea typeface="+mn-ea"/>
              <a:cs typeface="+mn-cs"/>
            </a:endParaRPr>
          </a:p>
        </p:txBody>
      </p:sp>
      <p:sp>
        <p:nvSpPr>
          <p:cNvPr id="3" name="Content Placeholder 2"/>
          <p:cNvSpPr>
            <a:spLocks noGrp="1"/>
          </p:cNvSpPr>
          <p:nvPr>
            <p:ph idx="1"/>
          </p:nvPr>
        </p:nvSpPr>
        <p:spPr>
          <a:xfrm>
            <a:off x="212037" y="1030496"/>
            <a:ext cx="10982739" cy="4351338"/>
          </a:xfrm>
        </p:spPr>
        <p:txBody>
          <a:bodyPr>
            <a:noAutofit/>
          </a:bodyPr>
          <a:lstStyle/>
          <a:p>
            <a:pPr>
              <a:lnSpc>
                <a:spcPct val="150000"/>
              </a:lnSpc>
            </a:pPr>
            <a:r>
              <a:rPr lang="en-US" sz="2000" dirty="0"/>
              <a:t>Scrum can help teams complete project deliverables quickly and efficiently</a:t>
            </a:r>
          </a:p>
          <a:p>
            <a:pPr>
              <a:lnSpc>
                <a:spcPct val="150000"/>
              </a:lnSpc>
            </a:pPr>
            <a:r>
              <a:rPr lang="en-US" sz="2000" dirty="0"/>
              <a:t>Scrum ensures effective use of time and money</a:t>
            </a:r>
          </a:p>
          <a:p>
            <a:pPr>
              <a:lnSpc>
                <a:spcPct val="150000"/>
              </a:lnSpc>
            </a:pPr>
            <a:r>
              <a:rPr lang="en-US" sz="2000" dirty="0"/>
              <a:t>Large projects are divided into easily manageable sprints</a:t>
            </a:r>
          </a:p>
          <a:p>
            <a:pPr>
              <a:lnSpc>
                <a:spcPct val="150000"/>
              </a:lnSpc>
            </a:pPr>
            <a:r>
              <a:rPr lang="en-US" sz="2000" dirty="0"/>
              <a:t>Developments are coded and tested during the sprint review</a:t>
            </a:r>
          </a:p>
          <a:p>
            <a:pPr>
              <a:lnSpc>
                <a:spcPct val="150000"/>
              </a:lnSpc>
            </a:pPr>
            <a:r>
              <a:rPr lang="en-US" sz="2000" dirty="0"/>
              <a:t>Works well for fast-moving development projects</a:t>
            </a:r>
          </a:p>
          <a:p>
            <a:pPr>
              <a:lnSpc>
                <a:spcPct val="150000"/>
              </a:lnSpc>
            </a:pPr>
            <a:r>
              <a:rPr lang="en-US" sz="2000" dirty="0"/>
              <a:t>The team gets clear visibility through </a:t>
            </a:r>
            <a:r>
              <a:rPr lang="en-US" sz="2000" dirty="0">
                <a:hlinkClick r:id="rId2" tooltip="scrum meetings"/>
              </a:rPr>
              <a:t>scrum meetings</a:t>
            </a:r>
            <a:endParaRPr lang="en-US" sz="2000" dirty="0"/>
          </a:p>
          <a:p>
            <a:pPr>
              <a:lnSpc>
                <a:spcPct val="150000"/>
              </a:lnSpc>
            </a:pPr>
            <a:r>
              <a:rPr lang="en-US" sz="2000" dirty="0"/>
              <a:t>Scrum, being agile, adopts feedback from customers and stakeholders</a:t>
            </a:r>
          </a:p>
          <a:p>
            <a:pPr>
              <a:lnSpc>
                <a:spcPct val="150000"/>
              </a:lnSpc>
            </a:pPr>
            <a:r>
              <a:rPr lang="en-US" sz="2000" dirty="0"/>
              <a:t>Short sprints enable changes based on feedback a lot more easily</a:t>
            </a:r>
          </a:p>
          <a:p>
            <a:pPr>
              <a:lnSpc>
                <a:spcPct val="150000"/>
              </a:lnSpc>
            </a:pPr>
            <a:r>
              <a:rPr lang="en-US" sz="2000" dirty="0"/>
              <a:t>The individual effort of each team member is visible during daily scrum meetings</a:t>
            </a:r>
          </a:p>
          <a:p>
            <a:pPr>
              <a:lnSpc>
                <a:spcPct val="150000"/>
              </a:lnSpc>
            </a:pPr>
            <a:endParaRPr lang="en-IN" sz="2000" dirty="0"/>
          </a:p>
        </p:txBody>
      </p:sp>
    </p:spTree>
    <p:extLst>
      <p:ext uri="{BB962C8B-B14F-4D97-AF65-F5344CB8AC3E}">
        <p14:creationId xmlns:p14="http://schemas.microsoft.com/office/powerpoint/2010/main" val="3106827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nline Scrum Pocket Class &quot;The Scrum Values&quot; (Module 1) on 17 June 202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31231" y="569841"/>
            <a:ext cx="8878956" cy="5805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005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31"/>
            <a:ext cx="10515600" cy="1325563"/>
          </a:xfrm>
        </p:spPr>
        <p:txBody>
          <a:bodyPr>
            <a:normAutofit/>
          </a:bodyPr>
          <a:lstStyle/>
          <a:p>
            <a:r>
              <a:rPr lang="en-US" sz="4800" dirty="0">
                <a:solidFill>
                  <a:srgbClr val="FF0000"/>
                </a:solidFill>
                <a:latin typeface="+mn-lt"/>
                <a:ea typeface="+mn-ea"/>
                <a:cs typeface="+mn-cs"/>
              </a:rPr>
              <a:t>Scrum Theory </a:t>
            </a:r>
            <a:endParaRPr lang="en-IN" sz="4800" dirty="0">
              <a:solidFill>
                <a:srgbClr val="FF0000"/>
              </a:solidFill>
              <a:latin typeface="+mn-lt"/>
              <a:ea typeface="+mn-ea"/>
              <a:cs typeface="+mn-cs"/>
            </a:endParaRPr>
          </a:p>
        </p:txBody>
      </p:sp>
      <p:pic>
        <p:nvPicPr>
          <p:cNvPr id="4098" name="Picture 2" descr="https://larion.com/wp-content/uploads/2017/03/Scrum-Theory-Its-3-Pillars-and-5-Values.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674" r="6972"/>
          <a:stretch/>
        </p:blipFill>
        <p:spPr bwMode="auto">
          <a:xfrm>
            <a:off x="2809461" y="1319632"/>
            <a:ext cx="6573078" cy="4869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007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35"/>
            <a:ext cx="10515600" cy="1325563"/>
          </a:xfrm>
        </p:spPr>
        <p:txBody>
          <a:bodyPr>
            <a:normAutofit/>
          </a:bodyPr>
          <a:lstStyle/>
          <a:p>
            <a:r>
              <a:rPr lang="en-US" sz="4800" dirty="0">
                <a:solidFill>
                  <a:srgbClr val="FF0000"/>
                </a:solidFill>
                <a:latin typeface="+mn-lt"/>
                <a:ea typeface="+mn-ea"/>
                <a:cs typeface="+mn-cs"/>
              </a:rPr>
              <a:t>Kanban</a:t>
            </a:r>
            <a:endParaRPr lang="en-IN" sz="4800" dirty="0">
              <a:solidFill>
                <a:srgbClr val="FF0000"/>
              </a:solidFill>
              <a:latin typeface="+mn-lt"/>
              <a:ea typeface="+mn-ea"/>
              <a:cs typeface="+mn-cs"/>
            </a:endParaRPr>
          </a:p>
        </p:txBody>
      </p:sp>
      <p:sp>
        <p:nvSpPr>
          <p:cNvPr id="3" name="Content Placeholder 2"/>
          <p:cNvSpPr>
            <a:spLocks noGrp="1"/>
          </p:cNvSpPr>
          <p:nvPr>
            <p:ph idx="1"/>
          </p:nvPr>
        </p:nvSpPr>
        <p:spPr>
          <a:xfrm>
            <a:off x="304800" y="1454564"/>
            <a:ext cx="11049000" cy="4351338"/>
          </a:xfrm>
        </p:spPr>
        <p:txBody>
          <a:bodyPr>
            <a:normAutofit/>
          </a:bodyPr>
          <a:lstStyle/>
          <a:p>
            <a:pPr marL="0" indent="0" algn="just">
              <a:lnSpc>
                <a:spcPct val="150000"/>
              </a:lnSpc>
              <a:buNone/>
            </a:pPr>
            <a:r>
              <a:rPr lang="en-US" sz="2400" dirty="0"/>
              <a:t>Kanban is a popular framework used to implement </a:t>
            </a:r>
            <a:r>
              <a:rPr lang="en-US" sz="2400" dirty="0">
                <a:hlinkClick r:id="rId2"/>
              </a:rPr>
              <a:t>agile</a:t>
            </a:r>
            <a:r>
              <a:rPr lang="en-US" sz="2400" dirty="0"/>
              <a:t> and </a:t>
            </a:r>
            <a:r>
              <a:rPr lang="en-US" sz="2400" dirty="0">
                <a:hlinkClick r:id="rId3"/>
              </a:rPr>
              <a:t>DevOps</a:t>
            </a:r>
            <a:r>
              <a:rPr lang="en-US" sz="2400" dirty="0"/>
              <a:t> software development. It requires real-time communication of capacity and full transparency of work. Work items are represented visually on a </a:t>
            </a:r>
            <a:r>
              <a:rPr lang="en-US" sz="2400" dirty="0" err="1">
                <a:hlinkClick r:id="rId4"/>
              </a:rPr>
              <a:t>kanban</a:t>
            </a:r>
            <a:r>
              <a:rPr lang="en-US" sz="2400" dirty="0">
                <a:hlinkClick r:id="rId4"/>
              </a:rPr>
              <a:t> board</a:t>
            </a:r>
            <a:r>
              <a:rPr lang="en-US" sz="2400" dirty="0"/>
              <a:t>, allowing team members to see the state of every piece of work at any time.</a:t>
            </a:r>
            <a:endParaRPr lang="en-IN" sz="2400" dirty="0"/>
          </a:p>
        </p:txBody>
      </p:sp>
    </p:spTree>
    <p:extLst>
      <p:ext uri="{BB962C8B-B14F-4D97-AF65-F5344CB8AC3E}">
        <p14:creationId xmlns:p14="http://schemas.microsoft.com/office/powerpoint/2010/main" val="66518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gile Kanban Board | Atlassian agile coach"/>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728" t="6975" r="2340" b="1334"/>
          <a:stretch/>
        </p:blipFill>
        <p:spPr bwMode="auto">
          <a:xfrm>
            <a:off x="0" y="53008"/>
            <a:ext cx="12152243" cy="6771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222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16861339"/>
              </p:ext>
            </p:extLst>
          </p:nvPr>
        </p:nvGraphicFramePr>
        <p:xfrm>
          <a:off x="198783" y="1086680"/>
          <a:ext cx="11648660" cy="5378153"/>
        </p:xfrm>
        <a:graphic>
          <a:graphicData uri="http://schemas.openxmlformats.org/drawingml/2006/table">
            <a:tbl>
              <a:tblPr/>
              <a:tblGrid>
                <a:gridCol w="1630535">
                  <a:extLst>
                    <a:ext uri="{9D8B030D-6E8A-4147-A177-3AD203B41FA5}">
                      <a16:colId xmlns:a16="http://schemas.microsoft.com/office/drawing/2014/main" val="1667648586"/>
                    </a:ext>
                  </a:extLst>
                </a:gridCol>
                <a:gridCol w="5061812">
                  <a:extLst>
                    <a:ext uri="{9D8B030D-6E8A-4147-A177-3AD203B41FA5}">
                      <a16:colId xmlns:a16="http://schemas.microsoft.com/office/drawing/2014/main" val="3694081505"/>
                    </a:ext>
                  </a:extLst>
                </a:gridCol>
                <a:gridCol w="4956313">
                  <a:extLst>
                    <a:ext uri="{9D8B030D-6E8A-4147-A177-3AD203B41FA5}">
                      <a16:colId xmlns:a16="http://schemas.microsoft.com/office/drawing/2014/main" val="3008982107"/>
                    </a:ext>
                  </a:extLst>
                </a:gridCol>
              </a:tblGrid>
              <a:tr h="506175">
                <a:tc>
                  <a:txBody>
                    <a:bodyPr/>
                    <a:lstStyle/>
                    <a:p>
                      <a:pPr algn="l" fontAlgn="base"/>
                      <a:r>
                        <a:rPr lang="en-IN" sz="800" b="0">
                          <a:solidFill>
                            <a:srgbClr val="253858"/>
                          </a:solidFill>
                          <a:effectLst/>
                          <a:latin typeface="Charlie Display"/>
                        </a:rPr>
                        <a:t> </a:t>
                      </a:r>
                    </a:p>
                  </a:txBody>
                  <a:tcPr marL="35434" marR="35434" marT="35434" marB="35434">
                    <a:lnL>
                      <a:noFill/>
                    </a:lnL>
                    <a:lnR>
                      <a:noFill/>
                    </a:lnR>
                    <a:lnT>
                      <a:noFill/>
                    </a:lnT>
                    <a:lnB w="9525" cap="flat" cmpd="sng" algn="ctr">
                      <a:solidFill>
                        <a:srgbClr val="DFE1E5"/>
                      </a:solidFill>
                      <a:prstDash val="solid"/>
                      <a:round/>
                      <a:headEnd type="none" w="med" len="med"/>
                      <a:tailEnd type="none" w="med" len="med"/>
                    </a:lnB>
                    <a:solidFill>
                      <a:srgbClr val="FFFFFF"/>
                    </a:solidFill>
                  </a:tcPr>
                </a:tc>
                <a:tc>
                  <a:txBody>
                    <a:bodyPr/>
                    <a:lstStyle/>
                    <a:p>
                      <a:pPr marL="0" algn="ctr" defTabSz="914400" rtl="0" eaLnBrk="1" fontAlgn="base" latinLnBrk="0" hangingPunct="1"/>
                      <a:r>
                        <a:rPr lang="en-IN" sz="2400" b="0" kern="1200" dirty="0">
                          <a:solidFill>
                            <a:srgbClr val="00B0F0"/>
                          </a:solidFill>
                          <a:effectLst/>
                          <a:latin typeface="Charlie Text"/>
                          <a:ea typeface="+mn-ea"/>
                          <a:cs typeface="+mn-cs"/>
                        </a:rPr>
                        <a:t>Scrum</a:t>
                      </a:r>
                    </a:p>
                  </a:txBody>
                  <a:tcPr marL="35434" marR="35434" marT="35434" marB="35434">
                    <a:lnL>
                      <a:noFill/>
                    </a:lnL>
                    <a:lnR>
                      <a:noFill/>
                    </a:lnR>
                    <a:lnT>
                      <a:noFill/>
                    </a:lnT>
                    <a:lnB w="9525" cap="flat" cmpd="sng" algn="ctr">
                      <a:solidFill>
                        <a:srgbClr val="DFE1E5"/>
                      </a:solidFill>
                      <a:prstDash val="solid"/>
                      <a:round/>
                      <a:headEnd type="none" w="med" len="med"/>
                      <a:tailEnd type="none" w="med" len="med"/>
                    </a:lnB>
                    <a:solidFill>
                      <a:srgbClr val="FFFFFF"/>
                    </a:solidFill>
                  </a:tcPr>
                </a:tc>
                <a:tc>
                  <a:txBody>
                    <a:bodyPr/>
                    <a:lstStyle/>
                    <a:p>
                      <a:pPr marL="0" algn="ctr" defTabSz="914400" rtl="0" eaLnBrk="1" fontAlgn="base" latinLnBrk="0" hangingPunct="1"/>
                      <a:r>
                        <a:rPr lang="en-IN" sz="2400" b="0" kern="1200" dirty="0">
                          <a:solidFill>
                            <a:srgbClr val="00B0F0"/>
                          </a:solidFill>
                          <a:effectLst/>
                          <a:latin typeface="Charlie Text"/>
                          <a:ea typeface="+mn-ea"/>
                          <a:cs typeface="+mn-cs"/>
                        </a:rPr>
                        <a:t>Kanban</a:t>
                      </a:r>
                    </a:p>
                  </a:txBody>
                  <a:tcPr marL="35434" marR="35434" marT="35434" marB="35434">
                    <a:lnL>
                      <a:noFill/>
                    </a:lnL>
                    <a:lnR>
                      <a:noFill/>
                    </a:lnR>
                    <a:lnT>
                      <a:noFill/>
                    </a:lnT>
                    <a:lnB w="9525" cap="flat" cmpd="sng" algn="ctr">
                      <a:solidFill>
                        <a:srgbClr val="DFE1E5"/>
                      </a:solidFill>
                      <a:prstDash val="solid"/>
                      <a:round/>
                      <a:headEnd type="none" w="med" len="med"/>
                      <a:tailEnd type="none" w="med" len="med"/>
                    </a:lnB>
                    <a:solidFill>
                      <a:srgbClr val="FFFFFF"/>
                    </a:solidFill>
                  </a:tcPr>
                </a:tc>
                <a:extLst>
                  <a:ext uri="{0D108BD9-81ED-4DB2-BD59-A6C34878D82A}">
                    <a16:rowId xmlns:a16="http://schemas.microsoft.com/office/drawing/2014/main" val="4264778116"/>
                  </a:ext>
                </a:extLst>
              </a:tr>
              <a:tr h="517664">
                <a:tc>
                  <a:txBody>
                    <a:bodyPr/>
                    <a:lstStyle/>
                    <a:p>
                      <a:pPr marL="0" algn="ctr" defTabSz="914400" rtl="0" eaLnBrk="1" fontAlgn="base" latinLnBrk="0" hangingPunct="1"/>
                      <a:r>
                        <a:rPr lang="en-IN" sz="2000" b="0" kern="1200" dirty="0">
                          <a:solidFill>
                            <a:srgbClr val="00B050"/>
                          </a:solidFill>
                          <a:effectLst/>
                          <a:latin typeface="Charlie Text"/>
                          <a:ea typeface="+mn-ea"/>
                          <a:cs typeface="+mn-cs"/>
                        </a:rPr>
                        <a:t>Origin</a:t>
                      </a:r>
                    </a:p>
                  </a:txBody>
                  <a:tcPr marL="70869" marR="70869" marT="70869" marB="70869" anchor="ctr">
                    <a:lnL w="9525" cap="flat" cmpd="sng" algn="ctr">
                      <a:solidFill>
                        <a:srgbClr val="DFE1E5"/>
                      </a:solidFill>
                      <a:prstDash val="solid"/>
                      <a:round/>
                      <a:headEnd type="none" w="med" len="med"/>
                      <a:tailEnd type="none" w="med" len="med"/>
                    </a:lnL>
                    <a:lnR w="9525" cap="flat" cmpd="sng" algn="ctr">
                      <a:solidFill>
                        <a:srgbClr val="DFE1E5"/>
                      </a:solidFill>
                      <a:prstDash val="solid"/>
                      <a:round/>
                      <a:headEnd type="none" w="med" len="med"/>
                      <a:tailEnd type="none" w="med" len="med"/>
                    </a:lnR>
                    <a:lnT w="9525" cap="flat" cmpd="sng" algn="ctr">
                      <a:solidFill>
                        <a:srgbClr val="DFE1E5"/>
                      </a:solidFill>
                      <a:prstDash val="solid"/>
                      <a:round/>
                      <a:headEnd type="none" w="med" len="med"/>
                      <a:tailEnd type="none" w="med" len="med"/>
                    </a:lnT>
                    <a:lnB w="9525" cap="flat" cmpd="sng" algn="ctr">
                      <a:solidFill>
                        <a:srgbClr val="DFE1E5"/>
                      </a:solidFill>
                      <a:prstDash val="solid"/>
                      <a:round/>
                      <a:headEnd type="none" w="med" len="med"/>
                      <a:tailEnd type="none" w="med" len="med"/>
                    </a:lnB>
                    <a:solidFill>
                      <a:srgbClr val="FFFFFF"/>
                    </a:solidFill>
                  </a:tcPr>
                </a:tc>
                <a:tc>
                  <a:txBody>
                    <a:bodyPr/>
                    <a:lstStyle/>
                    <a:p>
                      <a:pPr marL="0" algn="ctr" defTabSz="914400" rtl="0" eaLnBrk="1" fontAlgn="base" latinLnBrk="0" hangingPunct="1"/>
                      <a:r>
                        <a:rPr lang="en-IN" sz="2000" b="0" kern="1200" dirty="0">
                          <a:solidFill>
                            <a:schemeClr val="tx1"/>
                          </a:solidFill>
                          <a:effectLst/>
                          <a:latin typeface="Charlie Text"/>
                          <a:ea typeface="+mn-ea"/>
                          <a:cs typeface="+mn-cs"/>
                        </a:rPr>
                        <a:t>Software development</a:t>
                      </a:r>
                    </a:p>
                  </a:txBody>
                  <a:tcPr marL="70869" marR="70869" marT="70869" marB="70869" anchor="ctr">
                    <a:lnL w="9525" cap="flat" cmpd="sng" algn="ctr">
                      <a:solidFill>
                        <a:srgbClr val="DFE1E5"/>
                      </a:solidFill>
                      <a:prstDash val="solid"/>
                      <a:round/>
                      <a:headEnd type="none" w="med" len="med"/>
                      <a:tailEnd type="none" w="med" len="med"/>
                    </a:lnL>
                    <a:lnR w="9525" cap="flat" cmpd="sng" algn="ctr">
                      <a:solidFill>
                        <a:srgbClr val="DFE1E5"/>
                      </a:solidFill>
                      <a:prstDash val="solid"/>
                      <a:round/>
                      <a:headEnd type="none" w="med" len="med"/>
                      <a:tailEnd type="none" w="med" len="med"/>
                    </a:lnR>
                    <a:lnT w="9525" cap="flat" cmpd="sng" algn="ctr">
                      <a:solidFill>
                        <a:srgbClr val="DFE1E5"/>
                      </a:solidFill>
                      <a:prstDash val="solid"/>
                      <a:round/>
                      <a:headEnd type="none" w="med" len="med"/>
                      <a:tailEnd type="none" w="med" len="med"/>
                    </a:lnT>
                    <a:lnB w="9525" cap="flat" cmpd="sng" algn="ctr">
                      <a:solidFill>
                        <a:srgbClr val="DFE1E5"/>
                      </a:solidFill>
                      <a:prstDash val="solid"/>
                      <a:round/>
                      <a:headEnd type="none" w="med" len="med"/>
                      <a:tailEnd type="none" w="med" len="med"/>
                    </a:lnB>
                    <a:solidFill>
                      <a:srgbClr val="FFFFFF"/>
                    </a:solidFill>
                  </a:tcPr>
                </a:tc>
                <a:tc>
                  <a:txBody>
                    <a:bodyPr/>
                    <a:lstStyle/>
                    <a:p>
                      <a:pPr marL="0" algn="ctr" defTabSz="914400" rtl="0" eaLnBrk="1" fontAlgn="base" latinLnBrk="0" hangingPunct="1"/>
                      <a:r>
                        <a:rPr lang="en-IN" sz="2000" b="0" kern="1200" dirty="0">
                          <a:solidFill>
                            <a:schemeClr val="tx1"/>
                          </a:solidFill>
                          <a:effectLst/>
                          <a:latin typeface="Charlie Text"/>
                          <a:ea typeface="+mn-ea"/>
                          <a:cs typeface="+mn-cs"/>
                        </a:rPr>
                        <a:t>Lean manufacturing</a:t>
                      </a:r>
                    </a:p>
                  </a:txBody>
                  <a:tcPr marL="70869" marR="70869" marT="70869" marB="70869" anchor="ctr">
                    <a:lnL w="9525" cap="flat" cmpd="sng" algn="ctr">
                      <a:solidFill>
                        <a:srgbClr val="DFE1E5"/>
                      </a:solidFill>
                      <a:prstDash val="solid"/>
                      <a:round/>
                      <a:headEnd type="none" w="med" len="med"/>
                      <a:tailEnd type="none" w="med" len="med"/>
                    </a:lnL>
                    <a:lnR w="9525" cap="flat" cmpd="sng" algn="ctr">
                      <a:solidFill>
                        <a:srgbClr val="DFE1E5"/>
                      </a:solidFill>
                      <a:prstDash val="solid"/>
                      <a:round/>
                      <a:headEnd type="none" w="med" len="med"/>
                      <a:tailEnd type="none" w="med" len="med"/>
                    </a:lnR>
                    <a:lnT w="9525" cap="flat" cmpd="sng" algn="ctr">
                      <a:solidFill>
                        <a:srgbClr val="DFE1E5"/>
                      </a:solidFill>
                      <a:prstDash val="solid"/>
                      <a:round/>
                      <a:headEnd type="none" w="med" len="med"/>
                      <a:tailEnd type="none" w="med" len="med"/>
                    </a:lnT>
                    <a:lnB w="9525" cap="flat" cmpd="sng" algn="ctr">
                      <a:solidFill>
                        <a:srgbClr val="DFE1E5"/>
                      </a:solidFill>
                      <a:prstDash val="solid"/>
                      <a:round/>
                      <a:headEnd type="none" w="med" len="med"/>
                      <a:tailEnd type="none" w="med" len="med"/>
                    </a:lnB>
                    <a:solidFill>
                      <a:srgbClr val="FFFFFF"/>
                    </a:solidFill>
                  </a:tcPr>
                </a:tc>
                <a:extLst>
                  <a:ext uri="{0D108BD9-81ED-4DB2-BD59-A6C34878D82A}">
                    <a16:rowId xmlns:a16="http://schemas.microsoft.com/office/drawing/2014/main" val="1601109701"/>
                  </a:ext>
                </a:extLst>
              </a:tr>
              <a:tr h="1495255">
                <a:tc>
                  <a:txBody>
                    <a:bodyPr/>
                    <a:lstStyle/>
                    <a:p>
                      <a:pPr marL="0" algn="ctr" defTabSz="914400" rtl="0" eaLnBrk="1" fontAlgn="base" latinLnBrk="0" hangingPunct="1"/>
                      <a:r>
                        <a:rPr lang="en-IN" sz="2000" b="0" kern="1200" dirty="0">
                          <a:solidFill>
                            <a:srgbClr val="00B050"/>
                          </a:solidFill>
                          <a:effectLst/>
                          <a:latin typeface="Charlie Text"/>
                          <a:ea typeface="+mn-ea"/>
                          <a:cs typeface="+mn-cs"/>
                        </a:rPr>
                        <a:t>Ideology</a:t>
                      </a:r>
                    </a:p>
                  </a:txBody>
                  <a:tcPr marL="70869" marR="70869" marT="70869" marB="70869" anchor="ctr">
                    <a:lnL w="9525" cap="flat" cmpd="sng" algn="ctr">
                      <a:solidFill>
                        <a:srgbClr val="DFE1E5"/>
                      </a:solidFill>
                      <a:prstDash val="solid"/>
                      <a:round/>
                      <a:headEnd type="none" w="med" len="med"/>
                      <a:tailEnd type="none" w="med" len="med"/>
                    </a:lnL>
                    <a:lnR w="9525" cap="flat" cmpd="sng" algn="ctr">
                      <a:solidFill>
                        <a:srgbClr val="DFE1E5"/>
                      </a:solidFill>
                      <a:prstDash val="solid"/>
                      <a:round/>
                      <a:headEnd type="none" w="med" len="med"/>
                      <a:tailEnd type="none" w="med" len="med"/>
                    </a:lnR>
                    <a:lnT w="9525" cap="flat" cmpd="sng" algn="ctr">
                      <a:solidFill>
                        <a:srgbClr val="DFE1E5"/>
                      </a:solidFill>
                      <a:prstDash val="solid"/>
                      <a:round/>
                      <a:headEnd type="none" w="med" len="med"/>
                      <a:tailEnd type="none" w="med" len="med"/>
                    </a:lnT>
                    <a:lnB w="9525" cap="flat" cmpd="sng" algn="ctr">
                      <a:solidFill>
                        <a:srgbClr val="DFE1E5"/>
                      </a:solidFill>
                      <a:prstDash val="solid"/>
                      <a:round/>
                      <a:headEnd type="none" w="med" len="med"/>
                      <a:tailEnd type="none" w="med" len="med"/>
                    </a:lnB>
                    <a:solidFill>
                      <a:srgbClr val="FFFFFF"/>
                    </a:solidFill>
                  </a:tcPr>
                </a:tc>
                <a:tc>
                  <a:txBody>
                    <a:bodyPr/>
                    <a:lstStyle/>
                    <a:p>
                      <a:pPr marL="0" algn="ctr" defTabSz="914400" rtl="0" eaLnBrk="1" fontAlgn="base" latinLnBrk="0" hangingPunct="1"/>
                      <a:r>
                        <a:rPr lang="en-US" sz="2000" b="0" kern="1200" dirty="0">
                          <a:solidFill>
                            <a:schemeClr val="tx1"/>
                          </a:solidFill>
                          <a:effectLst/>
                          <a:latin typeface="Charlie Text"/>
                          <a:ea typeface="+mn-ea"/>
                          <a:cs typeface="+mn-cs"/>
                        </a:rPr>
                        <a:t>Learn through experiences, self-organize and prioritize, and reflect on wins and losses to continuously improve.</a:t>
                      </a:r>
                    </a:p>
                  </a:txBody>
                  <a:tcPr marL="70869" marR="70869" marT="70869" marB="70869" anchor="ctr">
                    <a:lnL w="9525" cap="flat" cmpd="sng" algn="ctr">
                      <a:solidFill>
                        <a:srgbClr val="DFE1E5"/>
                      </a:solidFill>
                      <a:prstDash val="solid"/>
                      <a:round/>
                      <a:headEnd type="none" w="med" len="med"/>
                      <a:tailEnd type="none" w="med" len="med"/>
                    </a:lnL>
                    <a:lnR w="9525" cap="flat" cmpd="sng" algn="ctr">
                      <a:solidFill>
                        <a:srgbClr val="DFE1E5"/>
                      </a:solidFill>
                      <a:prstDash val="solid"/>
                      <a:round/>
                      <a:headEnd type="none" w="med" len="med"/>
                      <a:tailEnd type="none" w="med" len="med"/>
                    </a:lnR>
                    <a:lnT w="9525" cap="flat" cmpd="sng" algn="ctr">
                      <a:solidFill>
                        <a:srgbClr val="DFE1E5"/>
                      </a:solidFill>
                      <a:prstDash val="solid"/>
                      <a:round/>
                      <a:headEnd type="none" w="med" len="med"/>
                      <a:tailEnd type="none" w="med" len="med"/>
                    </a:lnT>
                    <a:lnB w="9525" cap="flat" cmpd="sng" algn="ctr">
                      <a:solidFill>
                        <a:srgbClr val="DFE1E5"/>
                      </a:solidFill>
                      <a:prstDash val="solid"/>
                      <a:round/>
                      <a:headEnd type="none" w="med" len="med"/>
                      <a:tailEnd type="none" w="med" len="med"/>
                    </a:lnB>
                    <a:solidFill>
                      <a:srgbClr val="FFFFFF"/>
                    </a:solidFill>
                  </a:tcPr>
                </a:tc>
                <a:tc>
                  <a:txBody>
                    <a:bodyPr/>
                    <a:lstStyle/>
                    <a:p>
                      <a:pPr marL="0" algn="ctr" defTabSz="914400" rtl="0" eaLnBrk="1" fontAlgn="base" latinLnBrk="0" hangingPunct="1"/>
                      <a:r>
                        <a:rPr lang="en-US" sz="2000" b="0" kern="1200" dirty="0">
                          <a:solidFill>
                            <a:schemeClr val="tx1"/>
                          </a:solidFill>
                          <a:effectLst/>
                          <a:latin typeface="Charlie Text"/>
                          <a:ea typeface="+mn-ea"/>
                          <a:cs typeface="+mn-cs"/>
                        </a:rPr>
                        <a:t>Use visuals to improve work-in-progress</a:t>
                      </a:r>
                    </a:p>
                  </a:txBody>
                  <a:tcPr marL="70869" marR="70869" marT="70869" marB="70869" anchor="ctr">
                    <a:lnL w="9525" cap="flat" cmpd="sng" algn="ctr">
                      <a:solidFill>
                        <a:srgbClr val="DFE1E5"/>
                      </a:solidFill>
                      <a:prstDash val="solid"/>
                      <a:round/>
                      <a:headEnd type="none" w="med" len="med"/>
                      <a:tailEnd type="none" w="med" len="med"/>
                    </a:lnL>
                    <a:lnR w="9525" cap="flat" cmpd="sng" algn="ctr">
                      <a:solidFill>
                        <a:srgbClr val="DFE1E5"/>
                      </a:solidFill>
                      <a:prstDash val="solid"/>
                      <a:round/>
                      <a:headEnd type="none" w="med" len="med"/>
                      <a:tailEnd type="none" w="med" len="med"/>
                    </a:lnR>
                    <a:lnT w="9525" cap="flat" cmpd="sng" algn="ctr">
                      <a:solidFill>
                        <a:srgbClr val="DFE1E5"/>
                      </a:solidFill>
                      <a:prstDash val="solid"/>
                      <a:round/>
                      <a:headEnd type="none" w="med" len="med"/>
                      <a:tailEnd type="none" w="med" len="med"/>
                    </a:lnT>
                    <a:lnB w="9525" cap="flat" cmpd="sng" algn="ctr">
                      <a:solidFill>
                        <a:srgbClr val="DFE1E5"/>
                      </a:solidFill>
                      <a:prstDash val="solid"/>
                      <a:round/>
                      <a:headEnd type="none" w="med" len="med"/>
                      <a:tailEnd type="none" w="med" len="med"/>
                    </a:lnB>
                    <a:solidFill>
                      <a:srgbClr val="FFFFFF"/>
                    </a:solidFill>
                  </a:tcPr>
                </a:tc>
                <a:extLst>
                  <a:ext uri="{0D108BD9-81ED-4DB2-BD59-A6C34878D82A}">
                    <a16:rowId xmlns:a16="http://schemas.microsoft.com/office/drawing/2014/main" val="4261160406"/>
                  </a:ext>
                </a:extLst>
              </a:tr>
              <a:tr h="755843">
                <a:tc>
                  <a:txBody>
                    <a:bodyPr/>
                    <a:lstStyle/>
                    <a:p>
                      <a:pPr marL="0" algn="ctr" defTabSz="914400" rtl="0" eaLnBrk="1" fontAlgn="base" latinLnBrk="0" hangingPunct="1"/>
                      <a:r>
                        <a:rPr lang="en-IN" sz="2000" b="0" kern="1200" dirty="0">
                          <a:solidFill>
                            <a:srgbClr val="00B050"/>
                          </a:solidFill>
                          <a:effectLst/>
                          <a:latin typeface="Charlie Text"/>
                          <a:ea typeface="+mn-ea"/>
                          <a:cs typeface="+mn-cs"/>
                        </a:rPr>
                        <a:t>Cadence</a:t>
                      </a:r>
                    </a:p>
                  </a:txBody>
                  <a:tcPr marL="70869" marR="70869" marT="70869" marB="70869" anchor="ctr">
                    <a:lnL w="9525" cap="flat" cmpd="sng" algn="ctr">
                      <a:solidFill>
                        <a:srgbClr val="DFE1E5"/>
                      </a:solidFill>
                      <a:prstDash val="solid"/>
                      <a:round/>
                      <a:headEnd type="none" w="med" len="med"/>
                      <a:tailEnd type="none" w="med" len="med"/>
                    </a:lnL>
                    <a:lnR w="9525" cap="flat" cmpd="sng" algn="ctr">
                      <a:solidFill>
                        <a:srgbClr val="DFE1E5"/>
                      </a:solidFill>
                      <a:prstDash val="solid"/>
                      <a:round/>
                      <a:headEnd type="none" w="med" len="med"/>
                      <a:tailEnd type="none" w="med" len="med"/>
                    </a:lnR>
                    <a:lnT w="9525" cap="flat" cmpd="sng" algn="ctr">
                      <a:solidFill>
                        <a:srgbClr val="DFE1E5"/>
                      </a:solidFill>
                      <a:prstDash val="solid"/>
                      <a:round/>
                      <a:headEnd type="none" w="med" len="med"/>
                      <a:tailEnd type="none" w="med" len="med"/>
                    </a:lnT>
                    <a:lnB w="9525" cap="flat" cmpd="sng" algn="ctr">
                      <a:solidFill>
                        <a:srgbClr val="DFE1E5"/>
                      </a:solidFill>
                      <a:prstDash val="solid"/>
                      <a:round/>
                      <a:headEnd type="none" w="med" len="med"/>
                      <a:tailEnd type="none" w="med" len="med"/>
                    </a:lnB>
                    <a:solidFill>
                      <a:srgbClr val="FFFFFF"/>
                    </a:solidFill>
                  </a:tcPr>
                </a:tc>
                <a:tc>
                  <a:txBody>
                    <a:bodyPr/>
                    <a:lstStyle/>
                    <a:p>
                      <a:pPr marL="0" algn="ctr" defTabSz="914400" rtl="0" eaLnBrk="1" fontAlgn="base" latinLnBrk="0" hangingPunct="1"/>
                      <a:r>
                        <a:rPr lang="en-US" sz="2000" b="0" kern="1200" dirty="0">
                          <a:solidFill>
                            <a:schemeClr val="tx1"/>
                          </a:solidFill>
                          <a:effectLst/>
                          <a:latin typeface="Charlie Text"/>
                          <a:ea typeface="+mn-ea"/>
                          <a:cs typeface="+mn-cs"/>
                        </a:rPr>
                        <a:t>Regular, fixed-length sprints (i.e. two weeks)</a:t>
                      </a:r>
                    </a:p>
                  </a:txBody>
                  <a:tcPr marL="70869" marR="70869" marT="70869" marB="70869" anchor="ctr">
                    <a:lnL w="9525" cap="flat" cmpd="sng" algn="ctr">
                      <a:solidFill>
                        <a:srgbClr val="DFE1E5"/>
                      </a:solidFill>
                      <a:prstDash val="solid"/>
                      <a:round/>
                      <a:headEnd type="none" w="med" len="med"/>
                      <a:tailEnd type="none" w="med" len="med"/>
                    </a:lnL>
                    <a:lnR w="9525" cap="flat" cmpd="sng" algn="ctr">
                      <a:solidFill>
                        <a:srgbClr val="DFE1E5"/>
                      </a:solidFill>
                      <a:prstDash val="solid"/>
                      <a:round/>
                      <a:headEnd type="none" w="med" len="med"/>
                      <a:tailEnd type="none" w="med" len="med"/>
                    </a:lnR>
                    <a:lnT w="9525" cap="flat" cmpd="sng" algn="ctr">
                      <a:solidFill>
                        <a:srgbClr val="DFE1E5"/>
                      </a:solidFill>
                      <a:prstDash val="solid"/>
                      <a:round/>
                      <a:headEnd type="none" w="med" len="med"/>
                      <a:tailEnd type="none" w="med" len="med"/>
                    </a:lnT>
                    <a:lnB w="9525" cap="flat" cmpd="sng" algn="ctr">
                      <a:solidFill>
                        <a:srgbClr val="DFE1E5"/>
                      </a:solidFill>
                      <a:prstDash val="solid"/>
                      <a:round/>
                      <a:headEnd type="none" w="med" len="med"/>
                      <a:tailEnd type="none" w="med" len="med"/>
                    </a:lnB>
                    <a:solidFill>
                      <a:srgbClr val="FFFFFF"/>
                    </a:solidFill>
                  </a:tcPr>
                </a:tc>
                <a:tc>
                  <a:txBody>
                    <a:bodyPr/>
                    <a:lstStyle/>
                    <a:p>
                      <a:pPr marL="0" algn="ctr" defTabSz="914400" rtl="0" eaLnBrk="1" fontAlgn="base" latinLnBrk="0" hangingPunct="1"/>
                      <a:r>
                        <a:rPr lang="en-IN" sz="2000" b="0" kern="1200" dirty="0">
                          <a:solidFill>
                            <a:schemeClr val="tx1"/>
                          </a:solidFill>
                          <a:effectLst/>
                          <a:latin typeface="Charlie Text"/>
                          <a:ea typeface="+mn-ea"/>
                          <a:cs typeface="+mn-cs"/>
                        </a:rPr>
                        <a:t>Continuous flow</a:t>
                      </a:r>
                    </a:p>
                  </a:txBody>
                  <a:tcPr marL="70869" marR="70869" marT="70869" marB="70869" anchor="ctr">
                    <a:lnL w="9525" cap="flat" cmpd="sng" algn="ctr">
                      <a:solidFill>
                        <a:srgbClr val="DFE1E5"/>
                      </a:solidFill>
                      <a:prstDash val="solid"/>
                      <a:round/>
                      <a:headEnd type="none" w="med" len="med"/>
                      <a:tailEnd type="none" w="med" len="med"/>
                    </a:lnL>
                    <a:lnR w="9525" cap="flat" cmpd="sng" algn="ctr">
                      <a:solidFill>
                        <a:srgbClr val="DFE1E5"/>
                      </a:solidFill>
                      <a:prstDash val="solid"/>
                      <a:round/>
                      <a:headEnd type="none" w="med" len="med"/>
                      <a:tailEnd type="none" w="med" len="med"/>
                    </a:lnR>
                    <a:lnT w="9525" cap="flat" cmpd="sng" algn="ctr">
                      <a:solidFill>
                        <a:srgbClr val="DFE1E5"/>
                      </a:solidFill>
                      <a:prstDash val="solid"/>
                      <a:round/>
                      <a:headEnd type="none" w="med" len="med"/>
                      <a:tailEnd type="none" w="med" len="med"/>
                    </a:lnT>
                    <a:lnB w="9525" cap="flat" cmpd="sng" algn="ctr">
                      <a:solidFill>
                        <a:srgbClr val="DFE1E5"/>
                      </a:solidFill>
                      <a:prstDash val="solid"/>
                      <a:round/>
                      <a:headEnd type="none" w="med" len="med"/>
                      <a:tailEnd type="none" w="med" len="med"/>
                    </a:lnB>
                    <a:solidFill>
                      <a:srgbClr val="FFFFFF"/>
                    </a:solidFill>
                  </a:tcPr>
                </a:tc>
                <a:extLst>
                  <a:ext uri="{0D108BD9-81ED-4DB2-BD59-A6C34878D82A}">
                    <a16:rowId xmlns:a16="http://schemas.microsoft.com/office/drawing/2014/main" val="1856979508"/>
                  </a:ext>
                </a:extLst>
              </a:tr>
              <a:tr h="1347373">
                <a:tc>
                  <a:txBody>
                    <a:bodyPr/>
                    <a:lstStyle/>
                    <a:p>
                      <a:pPr marL="0" algn="ctr" defTabSz="914400" rtl="0" eaLnBrk="1" fontAlgn="base" latinLnBrk="0" hangingPunct="1"/>
                      <a:r>
                        <a:rPr lang="en-IN" sz="2000" b="0" kern="1200" dirty="0">
                          <a:solidFill>
                            <a:srgbClr val="00B050"/>
                          </a:solidFill>
                          <a:effectLst/>
                          <a:latin typeface="Charlie Text"/>
                          <a:ea typeface="+mn-ea"/>
                          <a:cs typeface="+mn-cs"/>
                        </a:rPr>
                        <a:t>Practices</a:t>
                      </a:r>
                    </a:p>
                  </a:txBody>
                  <a:tcPr marL="70869" marR="70869" marT="70869" marB="70869" anchor="ctr">
                    <a:lnL w="9525" cap="flat" cmpd="sng" algn="ctr">
                      <a:solidFill>
                        <a:srgbClr val="DFE1E5"/>
                      </a:solidFill>
                      <a:prstDash val="solid"/>
                      <a:round/>
                      <a:headEnd type="none" w="med" len="med"/>
                      <a:tailEnd type="none" w="med" len="med"/>
                    </a:lnL>
                    <a:lnR w="9525" cap="flat" cmpd="sng" algn="ctr">
                      <a:solidFill>
                        <a:srgbClr val="DFE1E5"/>
                      </a:solidFill>
                      <a:prstDash val="solid"/>
                      <a:round/>
                      <a:headEnd type="none" w="med" len="med"/>
                      <a:tailEnd type="none" w="med" len="med"/>
                    </a:lnR>
                    <a:lnT w="9525" cap="flat" cmpd="sng" algn="ctr">
                      <a:solidFill>
                        <a:srgbClr val="DFE1E5"/>
                      </a:solidFill>
                      <a:prstDash val="solid"/>
                      <a:round/>
                      <a:headEnd type="none" w="med" len="med"/>
                      <a:tailEnd type="none" w="med" len="med"/>
                    </a:lnT>
                    <a:lnB w="9525" cap="flat" cmpd="sng" algn="ctr">
                      <a:solidFill>
                        <a:srgbClr val="DFE1E5"/>
                      </a:solidFill>
                      <a:prstDash val="solid"/>
                      <a:round/>
                      <a:headEnd type="none" w="med" len="med"/>
                      <a:tailEnd type="none" w="med" len="med"/>
                    </a:lnB>
                    <a:solidFill>
                      <a:srgbClr val="FFFFFF"/>
                    </a:solidFill>
                  </a:tcPr>
                </a:tc>
                <a:tc>
                  <a:txBody>
                    <a:bodyPr/>
                    <a:lstStyle/>
                    <a:p>
                      <a:pPr marL="0" algn="ctr" defTabSz="914400" rtl="0" eaLnBrk="1" fontAlgn="base" latinLnBrk="0" hangingPunct="1"/>
                      <a:r>
                        <a:rPr lang="en-US" sz="2000" b="0" kern="1200" dirty="0">
                          <a:solidFill>
                            <a:schemeClr val="tx1"/>
                          </a:solidFill>
                          <a:effectLst/>
                          <a:latin typeface="Charlie Text"/>
                          <a:ea typeface="+mn-ea"/>
                          <a:cs typeface="+mn-cs"/>
                        </a:rPr>
                        <a:t>Sprint planning, sprint, daily scrum, sprint review, sprint retrospective</a:t>
                      </a:r>
                    </a:p>
                  </a:txBody>
                  <a:tcPr marL="70869" marR="70869" marT="70869" marB="70869" anchor="ctr">
                    <a:lnL w="9525" cap="flat" cmpd="sng" algn="ctr">
                      <a:solidFill>
                        <a:srgbClr val="DFE1E5"/>
                      </a:solidFill>
                      <a:prstDash val="solid"/>
                      <a:round/>
                      <a:headEnd type="none" w="med" len="med"/>
                      <a:tailEnd type="none" w="med" len="med"/>
                    </a:lnL>
                    <a:lnR w="9525" cap="flat" cmpd="sng" algn="ctr">
                      <a:solidFill>
                        <a:srgbClr val="DFE1E5"/>
                      </a:solidFill>
                      <a:prstDash val="solid"/>
                      <a:round/>
                      <a:headEnd type="none" w="med" len="med"/>
                      <a:tailEnd type="none" w="med" len="med"/>
                    </a:lnR>
                    <a:lnT w="9525" cap="flat" cmpd="sng" algn="ctr">
                      <a:solidFill>
                        <a:srgbClr val="DFE1E5"/>
                      </a:solidFill>
                      <a:prstDash val="solid"/>
                      <a:round/>
                      <a:headEnd type="none" w="med" len="med"/>
                      <a:tailEnd type="none" w="med" len="med"/>
                    </a:lnT>
                    <a:lnB w="9525" cap="flat" cmpd="sng" algn="ctr">
                      <a:solidFill>
                        <a:srgbClr val="DFE1E5"/>
                      </a:solidFill>
                      <a:prstDash val="solid"/>
                      <a:round/>
                      <a:headEnd type="none" w="med" len="med"/>
                      <a:tailEnd type="none" w="med" len="med"/>
                    </a:lnB>
                    <a:solidFill>
                      <a:srgbClr val="FFFFFF"/>
                    </a:solidFill>
                  </a:tcPr>
                </a:tc>
                <a:tc>
                  <a:txBody>
                    <a:bodyPr/>
                    <a:lstStyle/>
                    <a:p>
                      <a:pPr marL="0" algn="ctr" defTabSz="914400" rtl="0" eaLnBrk="1" fontAlgn="base" latinLnBrk="0" hangingPunct="1"/>
                      <a:r>
                        <a:rPr lang="en-US" sz="2000" b="0" kern="1200" dirty="0">
                          <a:solidFill>
                            <a:schemeClr val="tx1"/>
                          </a:solidFill>
                          <a:effectLst/>
                          <a:latin typeface="Charlie Text"/>
                          <a:ea typeface="+mn-ea"/>
                          <a:cs typeface="+mn-cs"/>
                        </a:rPr>
                        <a:t>Visualize the flow of work, limit work-in-progress, manage flow, incorporate feedback loops</a:t>
                      </a:r>
                    </a:p>
                  </a:txBody>
                  <a:tcPr marL="70869" marR="70869" marT="70869" marB="70869" anchor="ctr">
                    <a:lnL w="9525" cap="flat" cmpd="sng" algn="ctr">
                      <a:solidFill>
                        <a:srgbClr val="DFE1E5"/>
                      </a:solidFill>
                      <a:prstDash val="solid"/>
                      <a:round/>
                      <a:headEnd type="none" w="med" len="med"/>
                      <a:tailEnd type="none" w="med" len="med"/>
                    </a:lnL>
                    <a:lnR w="9525" cap="flat" cmpd="sng" algn="ctr">
                      <a:solidFill>
                        <a:srgbClr val="DFE1E5"/>
                      </a:solidFill>
                      <a:prstDash val="solid"/>
                      <a:round/>
                      <a:headEnd type="none" w="med" len="med"/>
                      <a:tailEnd type="none" w="med" len="med"/>
                    </a:lnR>
                    <a:lnT w="9525" cap="flat" cmpd="sng" algn="ctr">
                      <a:solidFill>
                        <a:srgbClr val="DFE1E5"/>
                      </a:solidFill>
                      <a:prstDash val="solid"/>
                      <a:round/>
                      <a:headEnd type="none" w="med" len="med"/>
                      <a:tailEnd type="none" w="med" len="med"/>
                    </a:lnT>
                    <a:lnB w="9525" cap="flat" cmpd="sng" algn="ctr">
                      <a:solidFill>
                        <a:srgbClr val="DFE1E5"/>
                      </a:solidFill>
                      <a:prstDash val="solid"/>
                      <a:round/>
                      <a:headEnd type="none" w="med" len="med"/>
                      <a:tailEnd type="none" w="med" len="med"/>
                    </a:lnB>
                    <a:solidFill>
                      <a:srgbClr val="FFFFFF"/>
                    </a:solidFill>
                  </a:tcPr>
                </a:tc>
                <a:extLst>
                  <a:ext uri="{0D108BD9-81ED-4DB2-BD59-A6C34878D82A}">
                    <a16:rowId xmlns:a16="http://schemas.microsoft.com/office/drawing/2014/main" val="2680160057"/>
                  </a:ext>
                </a:extLst>
              </a:tr>
              <a:tr h="755843">
                <a:tc>
                  <a:txBody>
                    <a:bodyPr/>
                    <a:lstStyle/>
                    <a:p>
                      <a:pPr marL="0" algn="ctr" defTabSz="914400" rtl="0" eaLnBrk="1" fontAlgn="base" latinLnBrk="0" hangingPunct="1"/>
                      <a:r>
                        <a:rPr lang="en-IN" sz="2000" b="0" kern="1200" dirty="0">
                          <a:solidFill>
                            <a:srgbClr val="00B050"/>
                          </a:solidFill>
                          <a:effectLst/>
                          <a:latin typeface="Charlie Text"/>
                          <a:ea typeface="+mn-ea"/>
                          <a:cs typeface="+mn-cs"/>
                        </a:rPr>
                        <a:t>Roles</a:t>
                      </a:r>
                    </a:p>
                  </a:txBody>
                  <a:tcPr marL="70869" marR="70869" marT="70869" marB="70869" anchor="ctr">
                    <a:lnL w="9525" cap="flat" cmpd="sng" algn="ctr">
                      <a:solidFill>
                        <a:srgbClr val="DFE1E5"/>
                      </a:solidFill>
                      <a:prstDash val="solid"/>
                      <a:round/>
                      <a:headEnd type="none" w="med" len="med"/>
                      <a:tailEnd type="none" w="med" len="med"/>
                    </a:lnL>
                    <a:lnR w="9525" cap="flat" cmpd="sng" algn="ctr">
                      <a:solidFill>
                        <a:srgbClr val="DFE1E5"/>
                      </a:solidFill>
                      <a:prstDash val="solid"/>
                      <a:round/>
                      <a:headEnd type="none" w="med" len="med"/>
                      <a:tailEnd type="none" w="med" len="med"/>
                    </a:lnR>
                    <a:lnT w="9525" cap="flat" cmpd="sng" algn="ctr">
                      <a:solidFill>
                        <a:srgbClr val="DFE1E5"/>
                      </a:solidFill>
                      <a:prstDash val="solid"/>
                      <a:round/>
                      <a:headEnd type="none" w="med" len="med"/>
                      <a:tailEnd type="none" w="med" len="med"/>
                    </a:lnT>
                    <a:lnB w="9525" cap="flat" cmpd="sng" algn="ctr">
                      <a:solidFill>
                        <a:srgbClr val="DFE1E5"/>
                      </a:solidFill>
                      <a:prstDash val="solid"/>
                      <a:round/>
                      <a:headEnd type="none" w="med" len="med"/>
                      <a:tailEnd type="none" w="med" len="med"/>
                    </a:lnB>
                    <a:solidFill>
                      <a:srgbClr val="FFFFFF"/>
                    </a:solidFill>
                  </a:tcPr>
                </a:tc>
                <a:tc>
                  <a:txBody>
                    <a:bodyPr/>
                    <a:lstStyle/>
                    <a:p>
                      <a:pPr marL="0" algn="ctr" defTabSz="914400" rtl="0" eaLnBrk="1" fontAlgn="base" latinLnBrk="0" hangingPunct="1"/>
                      <a:r>
                        <a:rPr lang="en-US" sz="2000" b="0" kern="1200" dirty="0">
                          <a:solidFill>
                            <a:schemeClr val="tx1"/>
                          </a:solidFill>
                          <a:effectLst/>
                          <a:latin typeface="Charlie Text"/>
                          <a:ea typeface="+mn-ea"/>
                          <a:cs typeface="+mn-cs"/>
                        </a:rPr>
                        <a:t>Product owner, scrum master, development team</a:t>
                      </a:r>
                    </a:p>
                  </a:txBody>
                  <a:tcPr marL="70869" marR="70869" marT="70869" marB="70869" anchor="ctr">
                    <a:lnL w="9525" cap="flat" cmpd="sng" algn="ctr">
                      <a:solidFill>
                        <a:srgbClr val="DFE1E5"/>
                      </a:solidFill>
                      <a:prstDash val="solid"/>
                      <a:round/>
                      <a:headEnd type="none" w="med" len="med"/>
                      <a:tailEnd type="none" w="med" len="med"/>
                    </a:lnL>
                    <a:lnR w="9525" cap="flat" cmpd="sng" algn="ctr">
                      <a:solidFill>
                        <a:srgbClr val="DFE1E5"/>
                      </a:solidFill>
                      <a:prstDash val="solid"/>
                      <a:round/>
                      <a:headEnd type="none" w="med" len="med"/>
                      <a:tailEnd type="none" w="med" len="med"/>
                    </a:lnR>
                    <a:lnT w="9525" cap="flat" cmpd="sng" algn="ctr">
                      <a:solidFill>
                        <a:srgbClr val="DFE1E5"/>
                      </a:solidFill>
                      <a:prstDash val="solid"/>
                      <a:round/>
                      <a:headEnd type="none" w="med" len="med"/>
                      <a:tailEnd type="none" w="med" len="med"/>
                    </a:lnT>
                    <a:lnB w="9525" cap="flat" cmpd="sng" algn="ctr">
                      <a:solidFill>
                        <a:srgbClr val="DFE1E5"/>
                      </a:solidFill>
                      <a:prstDash val="solid"/>
                      <a:round/>
                      <a:headEnd type="none" w="med" len="med"/>
                      <a:tailEnd type="none" w="med" len="med"/>
                    </a:lnB>
                    <a:solidFill>
                      <a:srgbClr val="FFFFFF"/>
                    </a:solidFill>
                  </a:tcPr>
                </a:tc>
                <a:tc>
                  <a:txBody>
                    <a:bodyPr/>
                    <a:lstStyle/>
                    <a:p>
                      <a:pPr marL="0" algn="ctr" defTabSz="914400" rtl="0" eaLnBrk="1" fontAlgn="base" latinLnBrk="0" hangingPunct="1"/>
                      <a:r>
                        <a:rPr lang="en-IN" sz="2000" b="0" kern="1200" dirty="0">
                          <a:solidFill>
                            <a:schemeClr val="tx1"/>
                          </a:solidFill>
                          <a:effectLst/>
                          <a:latin typeface="Charlie Text"/>
                          <a:ea typeface="+mn-ea"/>
                          <a:cs typeface="+mn-cs"/>
                        </a:rPr>
                        <a:t>No required roles</a:t>
                      </a:r>
                    </a:p>
                  </a:txBody>
                  <a:tcPr marL="70869" marR="70869" marT="70869" marB="70869" anchor="ctr">
                    <a:lnL w="9525" cap="flat" cmpd="sng" algn="ctr">
                      <a:solidFill>
                        <a:srgbClr val="DFE1E5"/>
                      </a:solidFill>
                      <a:prstDash val="solid"/>
                      <a:round/>
                      <a:headEnd type="none" w="med" len="med"/>
                      <a:tailEnd type="none" w="med" len="med"/>
                    </a:lnL>
                    <a:lnR w="9525" cap="flat" cmpd="sng" algn="ctr">
                      <a:solidFill>
                        <a:srgbClr val="DFE1E5"/>
                      </a:solidFill>
                      <a:prstDash val="solid"/>
                      <a:round/>
                      <a:headEnd type="none" w="med" len="med"/>
                      <a:tailEnd type="none" w="med" len="med"/>
                    </a:lnR>
                    <a:lnT w="9525" cap="flat" cmpd="sng" algn="ctr">
                      <a:solidFill>
                        <a:srgbClr val="DFE1E5"/>
                      </a:solidFill>
                      <a:prstDash val="solid"/>
                      <a:round/>
                      <a:headEnd type="none" w="med" len="med"/>
                      <a:tailEnd type="none" w="med" len="med"/>
                    </a:lnT>
                    <a:lnB w="9525" cap="flat" cmpd="sng" algn="ctr">
                      <a:solidFill>
                        <a:srgbClr val="DFE1E5"/>
                      </a:solidFill>
                      <a:prstDash val="solid"/>
                      <a:round/>
                      <a:headEnd type="none" w="med" len="med"/>
                      <a:tailEnd type="none" w="med" len="med"/>
                    </a:lnB>
                    <a:solidFill>
                      <a:srgbClr val="FFFFFF"/>
                    </a:solidFill>
                  </a:tcPr>
                </a:tc>
                <a:extLst>
                  <a:ext uri="{0D108BD9-81ED-4DB2-BD59-A6C34878D82A}">
                    <a16:rowId xmlns:a16="http://schemas.microsoft.com/office/drawing/2014/main" val="2698608239"/>
                  </a:ext>
                </a:extLst>
              </a:tr>
            </a:tbl>
          </a:graphicData>
        </a:graphic>
      </p:graphicFrame>
      <p:sp>
        <p:nvSpPr>
          <p:cNvPr id="5" name="Rectangle 4"/>
          <p:cNvSpPr/>
          <p:nvPr/>
        </p:nvSpPr>
        <p:spPr>
          <a:xfrm>
            <a:off x="3973529" y="-2452"/>
            <a:ext cx="4470711" cy="830997"/>
          </a:xfrm>
          <a:prstGeom prst="rect">
            <a:avLst/>
          </a:prstGeom>
        </p:spPr>
        <p:txBody>
          <a:bodyPr wrap="none">
            <a:spAutoFit/>
          </a:bodyPr>
          <a:lstStyle/>
          <a:p>
            <a:r>
              <a:rPr lang="en-US" sz="4800" dirty="0">
                <a:solidFill>
                  <a:srgbClr val="FF0000"/>
                </a:solidFill>
              </a:rPr>
              <a:t>Scrum Vs Kanban</a:t>
            </a:r>
            <a:endParaRPr lang="en-IN" sz="4800" dirty="0">
              <a:solidFill>
                <a:srgbClr val="FF0000"/>
              </a:solidFill>
            </a:endParaRPr>
          </a:p>
        </p:txBody>
      </p:sp>
    </p:spTree>
    <p:extLst>
      <p:ext uri="{BB962C8B-B14F-4D97-AF65-F5344CB8AC3E}">
        <p14:creationId xmlns:p14="http://schemas.microsoft.com/office/powerpoint/2010/main" val="3085946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32"/>
            <a:ext cx="10515600" cy="1325563"/>
          </a:xfrm>
        </p:spPr>
        <p:txBody>
          <a:bodyPr>
            <a:normAutofit/>
          </a:bodyPr>
          <a:lstStyle/>
          <a:p>
            <a:r>
              <a:rPr lang="en-US" sz="4800" dirty="0">
                <a:solidFill>
                  <a:srgbClr val="FF0000"/>
                </a:solidFill>
                <a:latin typeface="+mn-lt"/>
                <a:ea typeface="+mn-ea"/>
                <a:cs typeface="+mn-cs"/>
              </a:rPr>
              <a:t>Teamwork</a:t>
            </a:r>
            <a:endParaRPr lang="en-IN" sz="4800" dirty="0">
              <a:solidFill>
                <a:srgbClr val="FF0000"/>
              </a:solidFill>
              <a:latin typeface="+mn-lt"/>
              <a:ea typeface="+mn-ea"/>
              <a:cs typeface="+mn-cs"/>
            </a:endParaRPr>
          </a:p>
        </p:txBody>
      </p:sp>
      <p:pic>
        <p:nvPicPr>
          <p:cNvPr id="5122" name="Picture 2" descr="Do You Know How Important Teamwork Is? | Blog | 3rd Arm Admi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68824" y="1248610"/>
            <a:ext cx="5677458" cy="30357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881808" y="4650361"/>
            <a:ext cx="8706678" cy="1384995"/>
          </a:xfrm>
          <a:prstGeom prst="rect">
            <a:avLst/>
          </a:prstGeom>
        </p:spPr>
        <p:txBody>
          <a:bodyPr wrap="square">
            <a:spAutoFit/>
          </a:bodyPr>
          <a:lstStyle/>
          <a:p>
            <a:pPr algn="ctr"/>
            <a:r>
              <a:rPr lang="en-US" sz="2800" dirty="0"/>
              <a:t>Teamwork is the collaborative effort of a group to achieve a common goal or to complete a task in the most effective and efficient way. </a:t>
            </a:r>
            <a:endParaRPr lang="en-IN" sz="2800" dirty="0"/>
          </a:p>
        </p:txBody>
      </p:sp>
    </p:spTree>
    <p:extLst>
      <p:ext uri="{BB962C8B-B14F-4D97-AF65-F5344CB8AC3E}">
        <p14:creationId xmlns:p14="http://schemas.microsoft.com/office/powerpoint/2010/main" val="4187810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7" y="-5937"/>
            <a:ext cx="10515600" cy="1325563"/>
          </a:xfrm>
        </p:spPr>
        <p:txBody>
          <a:bodyPr>
            <a:normAutofit/>
          </a:bodyPr>
          <a:lstStyle/>
          <a:p>
            <a:r>
              <a:rPr lang="en-US" sz="4800" dirty="0">
                <a:solidFill>
                  <a:srgbClr val="FF0000"/>
                </a:solidFill>
                <a:latin typeface="+mn-lt"/>
                <a:ea typeface="+mn-ea"/>
                <a:cs typeface="+mn-cs"/>
              </a:rPr>
              <a:t>Role Scheme</a:t>
            </a:r>
            <a:endParaRPr lang="en-IN" sz="4800" dirty="0">
              <a:solidFill>
                <a:srgbClr val="FF0000"/>
              </a:solidFill>
              <a:latin typeface="+mn-lt"/>
              <a:ea typeface="+mn-ea"/>
              <a:cs typeface="+mn-cs"/>
            </a:endParaRPr>
          </a:p>
        </p:txBody>
      </p:sp>
      <p:pic>
        <p:nvPicPr>
          <p:cNvPr id="6" name="Picture 5"/>
          <p:cNvPicPr>
            <a:picLocks noChangeAspect="1"/>
          </p:cNvPicPr>
          <p:nvPr/>
        </p:nvPicPr>
        <p:blipFill>
          <a:blip r:embed="rId2"/>
          <a:stretch>
            <a:fillRect/>
          </a:stretch>
        </p:blipFill>
        <p:spPr>
          <a:xfrm>
            <a:off x="1464365" y="1277457"/>
            <a:ext cx="9263270" cy="5314121"/>
          </a:xfrm>
          <a:prstGeom prst="rect">
            <a:avLst/>
          </a:prstGeom>
        </p:spPr>
      </p:pic>
    </p:spTree>
    <p:extLst>
      <p:ext uri="{BB962C8B-B14F-4D97-AF65-F5344CB8AC3E}">
        <p14:creationId xmlns:p14="http://schemas.microsoft.com/office/powerpoint/2010/main" val="2938356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38"/>
            <a:ext cx="10515600" cy="1325563"/>
          </a:xfrm>
        </p:spPr>
        <p:txBody>
          <a:bodyPr>
            <a:noAutofit/>
          </a:bodyPr>
          <a:lstStyle/>
          <a:p>
            <a:r>
              <a:rPr lang="en-US" sz="4800" dirty="0">
                <a:solidFill>
                  <a:srgbClr val="FF0000"/>
                </a:solidFill>
                <a:latin typeface="+mn-lt"/>
                <a:ea typeface="+mn-ea"/>
                <a:cs typeface="+mn-cs"/>
              </a:rPr>
              <a:t>Dilemmas in Teamwork</a:t>
            </a:r>
            <a:endParaRPr lang="en-IN" sz="4800" dirty="0">
              <a:solidFill>
                <a:srgbClr val="FF0000"/>
              </a:solidFill>
              <a:latin typeface="+mn-lt"/>
              <a:ea typeface="+mn-ea"/>
              <a:cs typeface="+mn-cs"/>
            </a:endParaRPr>
          </a:p>
        </p:txBody>
      </p:sp>
      <p:sp>
        <p:nvSpPr>
          <p:cNvPr id="3" name="Content Placeholder 2"/>
          <p:cNvSpPr>
            <a:spLocks noGrp="1"/>
          </p:cNvSpPr>
          <p:nvPr>
            <p:ph idx="1"/>
          </p:nvPr>
        </p:nvSpPr>
        <p:spPr>
          <a:xfrm>
            <a:off x="410817" y="1825625"/>
            <a:ext cx="10942983" cy="4351338"/>
          </a:xfrm>
        </p:spPr>
        <p:txBody>
          <a:bodyPr/>
          <a:lstStyle/>
          <a:p>
            <a:pPr marL="0" indent="0">
              <a:buNone/>
            </a:pPr>
            <a:r>
              <a:rPr lang="en-US" dirty="0"/>
              <a:t>How to allocate incentives, rewards, and bonuses among team member?</a:t>
            </a:r>
            <a:endParaRPr lang="en-IN" dirty="0"/>
          </a:p>
        </p:txBody>
      </p:sp>
      <p:pic>
        <p:nvPicPr>
          <p:cNvPr id="4" name="Picture 3"/>
          <p:cNvPicPr>
            <a:picLocks noChangeAspect="1"/>
          </p:cNvPicPr>
          <p:nvPr/>
        </p:nvPicPr>
        <p:blipFill>
          <a:blip r:embed="rId2"/>
          <a:stretch>
            <a:fillRect/>
          </a:stretch>
        </p:blipFill>
        <p:spPr>
          <a:xfrm>
            <a:off x="1175595" y="2724051"/>
            <a:ext cx="9291424" cy="3212923"/>
          </a:xfrm>
          <a:prstGeom prst="rect">
            <a:avLst/>
          </a:prstGeom>
        </p:spPr>
      </p:pic>
    </p:spTree>
    <p:extLst>
      <p:ext uri="{BB962C8B-B14F-4D97-AF65-F5344CB8AC3E}">
        <p14:creationId xmlns:p14="http://schemas.microsoft.com/office/powerpoint/2010/main" val="4153366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12" y="7321"/>
            <a:ext cx="11035748" cy="1325563"/>
          </a:xfrm>
        </p:spPr>
        <p:txBody>
          <a:bodyPr>
            <a:noAutofit/>
          </a:bodyPr>
          <a:lstStyle/>
          <a:p>
            <a:r>
              <a:rPr lang="en-US" sz="4800" dirty="0">
                <a:solidFill>
                  <a:srgbClr val="FF0000"/>
                </a:solidFill>
                <a:latin typeface="+mn-lt"/>
                <a:ea typeface="+mn-ea"/>
                <a:cs typeface="+mn-cs"/>
              </a:rPr>
              <a:t>Three Perspectives of software engineering</a:t>
            </a:r>
            <a:endParaRPr lang="en-IN" sz="4800" dirty="0">
              <a:solidFill>
                <a:srgbClr val="FF0000"/>
              </a:solidFill>
              <a:latin typeface="+mn-lt"/>
              <a:ea typeface="+mn-ea"/>
              <a:cs typeface="+mn-cs"/>
            </a:endParaRPr>
          </a:p>
        </p:txBody>
      </p:sp>
      <p:sp>
        <p:nvSpPr>
          <p:cNvPr id="3" name="Content Placeholder 2"/>
          <p:cNvSpPr>
            <a:spLocks noGrp="1"/>
          </p:cNvSpPr>
          <p:nvPr>
            <p:ph idx="1"/>
          </p:nvPr>
        </p:nvSpPr>
        <p:spPr>
          <a:xfrm>
            <a:off x="384313" y="2355712"/>
            <a:ext cx="6480314" cy="4351338"/>
          </a:xfrm>
        </p:spPr>
        <p:txBody>
          <a:bodyPr>
            <a:normAutofit/>
          </a:bodyPr>
          <a:lstStyle/>
          <a:p>
            <a:pPr marL="0" indent="0">
              <a:buNone/>
            </a:pPr>
            <a:r>
              <a:rPr lang="en-US" sz="4800" dirty="0">
                <a:solidFill>
                  <a:srgbClr val="FF0000"/>
                </a:solidFill>
              </a:rPr>
              <a:t>H</a:t>
            </a:r>
            <a:r>
              <a:rPr lang="en-US" dirty="0"/>
              <a:t>uman perspective</a:t>
            </a:r>
          </a:p>
          <a:p>
            <a:pPr marL="0" indent="0">
              <a:buNone/>
            </a:pPr>
            <a:r>
              <a:rPr lang="en-US" sz="4800" dirty="0">
                <a:solidFill>
                  <a:srgbClr val="FF0000"/>
                </a:solidFill>
              </a:rPr>
              <a:t>O</a:t>
            </a:r>
            <a:r>
              <a:rPr lang="en-US" dirty="0"/>
              <a:t>rganizational</a:t>
            </a:r>
            <a:r>
              <a:rPr lang="en-US" sz="4800" dirty="0">
                <a:solidFill>
                  <a:srgbClr val="FF0000"/>
                </a:solidFill>
              </a:rPr>
              <a:t> </a:t>
            </a:r>
            <a:r>
              <a:rPr lang="en-US" dirty="0"/>
              <a:t>perspective</a:t>
            </a:r>
          </a:p>
          <a:p>
            <a:pPr marL="0" indent="0">
              <a:buNone/>
            </a:pPr>
            <a:r>
              <a:rPr lang="en-US" sz="4800" dirty="0">
                <a:solidFill>
                  <a:srgbClr val="FF0000"/>
                </a:solidFill>
              </a:rPr>
              <a:t>T</a:t>
            </a:r>
            <a:r>
              <a:rPr lang="en-US" dirty="0"/>
              <a:t>echnological perspective</a:t>
            </a:r>
            <a:endParaRPr lang="en-IN" dirty="0"/>
          </a:p>
        </p:txBody>
      </p:sp>
      <p:pic>
        <p:nvPicPr>
          <p:cNvPr id="4" name="Picture 3"/>
          <p:cNvPicPr>
            <a:picLocks noChangeAspect="1"/>
          </p:cNvPicPr>
          <p:nvPr/>
        </p:nvPicPr>
        <p:blipFill>
          <a:blip r:embed="rId2"/>
          <a:stretch>
            <a:fillRect/>
          </a:stretch>
        </p:blipFill>
        <p:spPr>
          <a:xfrm>
            <a:off x="4611756" y="1560581"/>
            <a:ext cx="6971250" cy="4137853"/>
          </a:xfrm>
          <a:prstGeom prst="rect">
            <a:avLst/>
          </a:prstGeom>
        </p:spPr>
      </p:pic>
    </p:spTree>
    <p:extLst>
      <p:ext uri="{BB962C8B-B14F-4D97-AF65-F5344CB8AC3E}">
        <p14:creationId xmlns:p14="http://schemas.microsoft.com/office/powerpoint/2010/main" val="4010656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282"/>
            <a:ext cx="10515600" cy="1325563"/>
          </a:xfrm>
        </p:spPr>
        <p:txBody>
          <a:bodyPr>
            <a:normAutofit/>
          </a:bodyPr>
          <a:lstStyle/>
          <a:p>
            <a:r>
              <a:rPr lang="en-US" sz="4800" dirty="0">
                <a:solidFill>
                  <a:srgbClr val="FF0000"/>
                </a:solidFill>
                <a:latin typeface="+mn-lt"/>
                <a:ea typeface="+mn-ea"/>
                <a:cs typeface="+mn-cs"/>
              </a:rPr>
              <a:t>Teamwork in Learning Environments</a:t>
            </a:r>
            <a:endParaRPr lang="en-IN" sz="4800" dirty="0">
              <a:solidFill>
                <a:srgbClr val="FF0000"/>
              </a:solidFill>
              <a:latin typeface="+mn-lt"/>
              <a:ea typeface="+mn-ea"/>
              <a:cs typeface="+mn-cs"/>
            </a:endParaRPr>
          </a:p>
        </p:txBody>
      </p:sp>
      <p:sp>
        <p:nvSpPr>
          <p:cNvPr id="3" name="Content Placeholder 2"/>
          <p:cNvSpPr>
            <a:spLocks noGrp="1"/>
          </p:cNvSpPr>
          <p:nvPr>
            <p:ph idx="1"/>
          </p:nvPr>
        </p:nvSpPr>
        <p:spPr>
          <a:xfrm>
            <a:off x="490330" y="1624614"/>
            <a:ext cx="10863470" cy="4552349"/>
          </a:xfrm>
        </p:spPr>
        <p:style>
          <a:lnRef idx="0">
            <a:schemeClr val="accent5"/>
          </a:lnRef>
          <a:fillRef idx="3">
            <a:schemeClr val="accent5"/>
          </a:fillRef>
          <a:effectRef idx="3">
            <a:schemeClr val="accent5"/>
          </a:effectRef>
          <a:fontRef idx="minor">
            <a:schemeClr val="lt1"/>
          </a:fontRef>
        </p:style>
        <p:txBody>
          <a:bodyPr>
            <a:normAutofit/>
          </a:bodyPr>
          <a:lstStyle/>
          <a:p>
            <a:pPr marL="514350" indent="-514350">
              <a:lnSpc>
                <a:spcPct val="150000"/>
              </a:lnSpc>
              <a:buFont typeface="+mj-lt"/>
              <a:buAutoNum type="arabicPeriod"/>
            </a:pPr>
            <a:r>
              <a:rPr lang="en-US" sz="3200" dirty="0"/>
              <a:t>Assign Roles to Team Members.</a:t>
            </a:r>
          </a:p>
          <a:p>
            <a:pPr marL="514350" indent="-514350">
              <a:lnSpc>
                <a:spcPct val="150000"/>
              </a:lnSpc>
              <a:buFont typeface="+mj-lt"/>
              <a:buAutoNum type="arabicPeriod"/>
            </a:pPr>
            <a:r>
              <a:rPr lang="en-IN" sz="3200" dirty="0"/>
              <a:t>Role Activities : </a:t>
            </a:r>
          </a:p>
          <a:p>
            <a:pPr lvl="2">
              <a:lnSpc>
                <a:spcPct val="150000"/>
              </a:lnSpc>
              <a:buFontTx/>
              <a:buChar char="-"/>
            </a:pPr>
            <a:r>
              <a:rPr lang="en-IN" sz="3200" dirty="0"/>
              <a:t>Role Assignment Activities</a:t>
            </a:r>
          </a:p>
          <a:p>
            <a:pPr lvl="2">
              <a:lnSpc>
                <a:spcPct val="150000"/>
              </a:lnSpc>
              <a:buFontTx/>
              <a:buChar char="-"/>
            </a:pPr>
            <a:r>
              <a:rPr lang="en-IN" sz="3200" dirty="0"/>
              <a:t>Role Maintenance Activities</a:t>
            </a:r>
          </a:p>
          <a:p>
            <a:pPr lvl="2">
              <a:lnSpc>
                <a:spcPct val="150000"/>
              </a:lnSpc>
              <a:buFontTx/>
              <a:buChar char="-"/>
            </a:pPr>
            <a:r>
              <a:rPr lang="en-IN" sz="3200" dirty="0"/>
              <a:t>Role Improvement Activity</a:t>
            </a:r>
          </a:p>
        </p:txBody>
      </p:sp>
    </p:spTree>
    <p:extLst>
      <p:ext uri="{BB962C8B-B14F-4D97-AF65-F5344CB8AC3E}">
        <p14:creationId xmlns:p14="http://schemas.microsoft.com/office/powerpoint/2010/main" val="2778049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70572"/>
            <a:ext cx="9144000" cy="971480"/>
          </a:xfrm>
        </p:spPr>
        <p:txBody>
          <a:bodyPr/>
          <a:lstStyle/>
          <a:p>
            <a:r>
              <a:rPr lang="en-US" dirty="0"/>
              <a:t>UNIT-2</a:t>
            </a:r>
            <a:endParaRPr lang="en-IN" dirty="0"/>
          </a:p>
        </p:txBody>
      </p:sp>
      <p:sp>
        <p:nvSpPr>
          <p:cNvPr id="3" name="Subtitle 2"/>
          <p:cNvSpPr>
            <a:spLocks noGrp="1"/>
          </p:cNvSpPr>
          <p:nvPr>
            <p:ph type="subTitle" idx="1"/>
          </p:nvPr>
        </p:nvSpPr>
        <p:spPr>
          <a:xfrm>
            <a:off x="1524000" y="2979186"/>
            <a:ext cx="9144000" cy="1655762"/>
          </a:xfrm>
        </p:spPr>
        <p:txBody>
          <a:bodyPr>
            <a:normAutofit lnSpcReduction="10000"/>
          </a:bodyPr>
          <a:lstStyle/>
          <a:p>
            <a:r>
              <a:rPr lang="en-IN" sz="6000" dirty="0">
                <a:solidFill>
                  <a:srgbClr val="FF0000"/>
                </a:solidFill>
              </a:rPr>
              <a:t>Agile estimation techniques, Customers And Users, Time</a:t>
            </a:r>
          </a:p>
        </p:txBody>
      </p:sp>
    </p:spTree>
    <p:extLst>
      <p:ext uri="{BB962C8B-B14F-4D97-AF65-F5344CB8AC3E}">
        <p14:creationId xmlns:p14="http://schemas.microsoft.com/office/powerpoint/2010/main" val="1116781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4800" dirty="0">
                <a:solidFill>
                  <a:srgbClr val="FF0000"/>
                </a:solidFill>
                <a:latin typeface="+mn-lt"/>
                <a:ea typeface="+mn-ea"/>
                <a:cs typeface="+mn-cs"/>
              </a:rPr>
              <a:t>Agile estimation techniques</a:t>
            </a:r>
            <a:br>
              <a:rPr lang="en-IN" sz="4800" dirty="0">
                <a:solidFill>
                  <a:srgbClr val="FF0000"/>
                </a:solidFill>
                <a:latin typeface="+mn-lt"/>
                <a:ea typeface="+mn-ea"/>
                <a:cs typeface="+mn-cs"/>
              </a:rPr>
            </a:br>
            <a:endParaRPr lang="en-IN" sz="4800" dirty="0">
              <a:solidFill>
                <a:srgbClr val="FF0000"/>
              </a:solidFill>
              <a:latin typeface="+mn-lt"/>
              <a:ea typeface="+mn-ea"/>
              <a:cs typeface="+mn-cs"/>
            </a:endParaRPr>
          </a:p>
        </p:txBody>
      </p:sp>
      <p:sp>
        <p:nvSpPr>
          <p:cNvPr id="3" name="Content Placeholder 2"/>
          <p:cNvSpPr>
            <a:spLocks noGrp="1"/>
          </p:cNvSpPr>
          <p:nvPr>
            <p:ph idx="1"/>
          </p:nvPr>
        </p:nvSpPr>
        <p:spPr>
          <a:xfrm>
            <a:off x="321365" y="1375048"/>
            <a:ext cx="10515600" cy="4351338"/>
          </a:xfrm>
        </p:spPr>
        <p:txBody>
          <a:bodyPr>
            <a:noAutofit/>
          </a:bodyPr>
          <a:lstStyle/>
          <a:p>
            <a:r>
              <a:rPr lang="en-IN" sz="3200" dirty="0"/>
              <a:t>T-Shirt Sizing</a:t>
            </a:r>
          </a:p>
          <a:p>
            <a:r>
              <a:rPr lang="en-IN" sz="3200" dirty="0"/>
              <a:t>Sprint Poker</a:t>
            </a:r>
          </a:p>
          <a:p>
            <a:r>
              <a:rPr lang="en-IN" sz="3200" dirty="0"/>
              <a:t>Three-Point Method</a:t>
            </a:r>
          </a:p>
          <a:p>
            <a:r>
              <a:rPr lang="en-IN" sz="3200" dirty="0"/>
              <a:t>Affinity Estimation</a:t>
            </a:r>
          </a:p>
          <a:p>
            <a:r>
              <a:rPr lang="en-IN" sz="3200" dirty="0"/>
              <a:t>Relative Mass Evaluation</a:t>
            </a:r>
          </a:p>
          <a:p>
            <a:r>
              <a:rPr lang="en-IN" sz="3200" dirty="0"/>
              <a:t>Dot voting</a:t>
            </a:r>
          </a:p>
          <a:p>
            <a:r>
              <a:rPr lang="en-IN" sz="3200" dirty="0"/>
              <a:t>Maximum allowable size (MAS)</a:t>
            </a:r>
          </a:p>
          <a:p>
            <a:r>
              <a:rPr lang="en-IN" sz="3200" dirty="0"/>
              <a:t>Big, Uncertain, Small.</a:t>
            </a:r>
          </a:p>
        </p:txBody>
      </p:sp>
    </p:spTree>
    <p:extLst>
      <p:ext uri="{BB962C8B-B14F-4D97-AF65-F5344CB8AC3E}">
        <p14:creationId xmlns:p14="http://schemas.microsoft.com/office/powerpoint/2010/main" val="2045122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4800" dirty="0">
                <a:solidFill>
                  <a:srgbClr val="FF0000"/>
                </a:solidFill>
                <a:latin typeface="+mn-lt"/>
                <a:ea typeface="+mn-ea"/>
                <a:cs typeface="+mn-cs"/>
              </a:rPr>
              <a:t>T-Shirt Sizing</a:t>
            </a:r>
            <a:br>
              <a:rPr lang="en-IN" sz="4800" dirty="0">
                <a:solidFill>
                  <a:srgbClr val="FF0000"/>
                </a:solidFill>
                <a:latin typeface="+mn-lt"/>
                <a:ea typeface="+mn-ea"/>
                <a:cs typeface="+mn-cs"/>
              </a:rPr>
            </a:br>
            <a:endParaRPr lang="en-IN" sz="4800" dirty="0">
              <a:solidFill>
                <a:srgbClr val="FF0000"/>
              </a:solidFill>
              <a:latin typeface="+mn-lt"/>
              <a:ea typeface="+mn-ea"/>
              <a:cs typeface="+mn-cs"/>
            </a:endParaRPr>
          </a:p>
        </p:txBody>
      </p:sp>
      <p:pic>
        <p:nvPicPr>
          <p:cNvPr id="4" name="Picture 2" descr="https://csharpcorner-mindcrackerinc.netdna-ssl.com/article/agile-story-point-estimation-techniques2/Images/Tshirt%20size.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71829" y="1901237"/>
            <a:ext cx="3057525" cy="3479145"/>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https://csharpcorner-mindcrackerinc.netdna-ssl.com/article/agile-story-point-estimation-techniques2/Images/User_Story-TshirtSize.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3"/>
          <a:stretch>
            <a:fillRect/>
          </a:stretch>
        </p:blipFill>
        <p:spPr>
          <a:xfrm>
            <a:off x="460375" y="1901238"/>
            <a:ext cx="6420746" cy="3823701"/>
          </a:xfrm>
          <a:prstGeom prst="rect">
            <a:avLst/>
          </a:prstGeom>
        </p:spPr>
      </p:pic>
    </p:spTree>
    <p:extLst>
      <p:ext uri="{BB962C8B-B14F-4D97-AF65-F5344CB8AC3E}">
        <p14:creationId xmlns:p14="http://schemas.microsoft.com/office/powerpoint/2010/main" val="3825370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4800" dirty="0">
                <a:solidFill>
                  <a:srgbClr val="FF0000"/>
                </a:solidFill>
                <a:latin typeface="+mn-lt"/>
                <a:ea typeface="+mn-ea"/>
                <a:cs typeface="+mn-cs"/>
              </a:rPr>
              <a:t>T-Shirt Sizing Procedure</a:t>
            </a:r>
            <a:br>
              <a:rPr lang="en-IN" sz="4800" dirty="0">
                <a:solidFill>
                  <a:srgbClr val="FF0000"/>
                </a:solidFill>
                <a:latin typeface="+mn-lt"/>
                <a:ea typeface="+mn-ea"/>
                <a:cs typeface="+mn-cs"/>
              </a:rPr>
            </a:br>
            <a:endParaRPr lang="en-IN" sz="4800" dirty="0">
              <a:solidFill>
                <a:srgbClr val="FF0000"/>
              </a:solidFill>
              <a:latin typeface="+mn-lt"/>
              <a:ea typeface="+mn-ea"/>
              <a:cs typeface="+mn-cs"/>
            </a:endParaRPr>
          </a:p>
        </p:txBody>
      </p:sp>
      <p:sp>
        <p:nvSpPr>
          <p:cNvPr id="4" name="Rectangle 3"/>
          <p:cNvSpPr/>
          <p:nvPr/>
        </p:nvSpPr>
        <p:spPr>
          <a:xfrm>
            <a:off x="119270" y="1344311"/>
            <a:ext cx="11887200" cy="4867999"/>
          </a:xfrm>
          <a:prstGeom prst="rect">
            <a:avLst/>
          </a:prstGeom>
        </p:spPr>
        <p:txBody>
          <a:bodyPr wrap="square">
            <a:spAutoFit/>
          </a:bodyPr>
          <a:lstStyle/>
          <a:p>
            <a:pPr marL="514350" indent="-514350">
              <a:lnSpc>
                <a:spcPct val="90000"/>
              </a:lnSpc>
              <a:spcBef>
                <a:spcPts val="1000"/>
              </a:spcBef>
              <a:buFont typeface="+mj-lt"/>
              <a:buAutoNum type="arabicPeriod"/>
            </a:pPr>
            <a:r>
              <a:rPr lang="en-US" sz="2800" dirty="0"/>
              <a:t>Product Owner will explain the story to be estimated and the development team will ask questions if they have any issues </a:t>
            </a:r>
          </a:p>
          <a:p>
            <a:pPr marL="514350" indent="-514350">
              <a:lnSpc>
                <a:spcPct val="90000"/>
              </a:lnSpc>
              <a:spcBef>
                <a:spcPts val="1000"/>
              </a:spcBef>
              <a:buFont typeface="+mj-lt"/>
              <a:buAutoNum type="arabicPeriod"/>
            </a:pPr>
            <a:r>
              <a:rPr lang="en-US" sz="2800" dirty="0"/>
              <a:t>Each developer gives each story, a t-shirt size.</a:t>
            </a:r>
          </a:p>
          <a:p>
            <a:pPr marL="514350" indent="-514350">
              <a:lnSpc>
                <a:spcPct val="90000"/>
              </a:lnSpc>
              <a:spcBef>
                <a:spcPts val="1000"/>
              </a:spcBef>
              <a:buFont typeface="+mj-lt"/>
              <a:buAutoNum type="arabicPeriod"/>
            </a:pPr>
            <a:r>
              <a:rPr lang="en-US" sz="2800" dirty="0"/>
              <a:t>All in members in the development team will raise their cards simultaneously.</a:t>
            </a:r>
          </a:p>
          <a:p>
            <a:pPr marL="514350" indent="-514350">
              <a:lnSpc>
                <a:spcPct val="90000"/>
              </a:lnSpc>
              <a:spcBef>
                <a:spcPts val="1000"/>
              </a:spcBef>
              <a:buFont typeface="+mj-lt"/>
              <a:buAutoNum type="arabicPeriod"/>
            </a:pPr>
            <a:r>
              <a:rPr lang="en-US" sz="2800" dirty="0"/>
              <a:t>The development team will discuss the differences.</a:t>
            </a:r>
          </a:p>
          <a:p>
            <a:pPr marL="514350" indent="-514350">
              <a:lnSpc>
                <a:spcPct val="90000"/>
              </a:lnSpc>
              <a:spcBef>
                <a:spcPts val="1000"/>
              </a:spcBef>
              <a:buFont typeface="+mj-lt"/>
              <a:buAutoNum type="arabicPeriod"/>
            </a:pPr>
            <a:r>
              <a:rPr lang="en-US" sz="2800" dirty="0"/>
              <a:t>The product owner explains the story further or clarifies misunderstanding if any.</a:t>
            </a:r>
          </a:p>
          <a:p>
            <a:pPr marL="514350" indent="-514350">
              <a:lnSpc>
                <a:spcPct val="90000"/>
              </a:lnSpc>
              <a:spcBef>
                <a:spcPts val="1000"/>
              </a:spcBef>
              <a:buFont typeface="+mj-lt"/>
              <a:buAutoNum type="arabicPeriod"/>
            </a:pPr>
            <a:r>
              <a:rPr lang="en-US" sz="2800" dirty="0"/>
              <a:t>The team will Go back to Step 2-Step4 until all are agree with one size.</a:t>
            </a:r>
          </a:p>
          <a:p>
            <a:pPr marL="514350" indent="-514350">
              <a:lnSpc>
                <a:spcPct val="90000"/>
              </a:lnSpc>
              <a:spcBef>
                <a:spcPts val="1000"/>
              </a:spcBef>
              <a:buFont typeface="+mj-lt"/>
              <a:buAutoNum type="arabicPeriod"/>
            </a:pPr>
            <a:r>
              <a:rPr lang="en-US" sz="2800" dirty="0"/>
              <a:t>Complete or place the stories in size buckets.</a:t>
            </a:r>
          </a:p>
          <a:p>
            <a:pPr marL="514350" indent="-514350">
              <a:lnSpc>
                <a:spcPct val="90000"/>
              </a:lnSpc>
              <a:spcBef>
                <a:spcPts val="1000"/>
              </a:spcBef>
              <a:buFont typeface="+mj-lt"/>
              <a:buAutoNum type="arabicPeriod"/>
            </a:pPr>
            <a:r>
              <a:rPr lang="en-US" sz="2800" dirty="0"/>
              <a:t>Estimate the time to complete all stories in S, M, L, XL buckets.</a:t>
            </a:r>
          </a:p>
        </p:txBody>
      </p:sp>
    </p:spTree>
    <p:extLst>
      <p:ext uri="{BB962C8B-B14F-4D97-AF65-F5344CB8AC3E}">
        <p14:creationId xmlns:p14="http://schemas.microsoft.com/office/powerpoint/2010/main" val="328382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2596" y="-5930"/>
            <a:ext cx="10545417" cy="1325563"/>
          </a:xfrm>
        </p:spPr>
        <p:txBody>
          <a:bodyPr>
            <a:noAutofit/>
          </a:bodyPr>
          <a:lstStyle/>
          <a:p>
            <a:pPr algn="ctr"/>
            <a:r>
              <a:rPr lang="en-IN" sz="4800" dirty="0">
                <a:solidFill>
                  <a:srgbClr val="FF0000"/>
                </a:solidFill>
                <a:latin typeface="+mn-lt"/>
                <a:ea typeface="+mn-ea"/>
                <a:cs typeface="+mn-cs"/>
              </a:rPr>
              <a:t>Sprint Poker</a:t>
            </a:r>
          </a:p>
        </p:txBody>
      </p:sp>
      <p:sp>
        <p:nvSpPr>
          <p:cNvPr id="3" name="Content Placeholder 2"/>
          <p:cNvSpPr>
            <a:spLocks noGrp="1"/>
          </p:cNvSpPr>
          <p:nvPr>
            <p:ph idx="1"/>
          </p:nvPr>
        </p:nvSpPr>
        <p:spPr>
          <a:xfrm>
            <a:off x="238539" y="1679850"/>
            <a:ext cx="11716900" cy="4351338"/>
          </a:xfrm>
        </p:spPr>
        <p:txBody>
          <a:bodyPr>
            <a:noAutofit/>
          </a:bodyPr>
          <a:lstStyle/>
          <a:p>
            <a:pPr marL="514350" indent="-514350" algn="just">
              <a:lnSpc>
                <a:spcPct val="110000"/>
              </a:lnSpc>
              <a:buFont typeface="+mj-lt"/>
              <a:buAutoNum type="arabicPeriod"/>
            </a:pPr>
            <a:r>
              <a:rPr lang="en-US" sz="2000" b="1" dirty="0"/>
              <a:t>The product owner or customer reads an agile user story or describes a feature to the estimators. </a:t>
            </a:r>
          </a:p>
          <a:p>
            <a:pPr marL="514350" indent="-514350" algn="just">
              <a:lnSpc>
                <a:spcPct val="110000"/>
              </a:lnSpc>
              <a:buFont typeface="+mj-lt"/>
              <a:buAutoNum type="arabicPeriod"/>
            </a:pPr>
            <a:r>
              <a:rPr lang="en-US" sz="2000" b="1" dirty="0"/>
              <a:t>Each estimator is holding a deck of Planning Poker cards with values like 0, 1, 2, 3, 5, 8, 13, 20, 40 and 100. </a:t>
            </a:r>
          </a:p>
          <a:p>
            <a:pPr marL="514350" indent="-514350" algn="just">
              <a:lnSpc>
                <a:spcPct val="110000"/>
              </a:lnSpc>
              <a:buFont typeface="+mj-lt"/>
              <a:buAutoNum type="arabicPeriod"/>
            </a:pPr>
            <a:r>
              <a:rPr lang="en-US" sz="2000" b="1" dirty="0"/>
              <a:t>The estimators discuss the feature, asking questions of the product owner as needed. When the feature has been fully discussed, each estimator privately selects one card to represent his or her estimate. All cards are then revealed at the same time.</a:t>
            </a:r>
          </a:p>
          <a:p>
            <a:pPr marL="514350" indent="-514350" algn="just">
              <a:lnSpc>
                <a:spcPct val="110000"/>
              </a:lnSpc>
              <a:buFont typeface="+mj-lt"/>
              <a:buAutoNum type="arabicPeriod"/>
            </a:pPr>
            <a:r>
              <a:rPr lang="en-US" sz="2000" b="1" dirty="0"/>
              <a:t>If all estimators selected the same value, that becomes the estimate. If not, the estimators discuss their estimates. The high and low estimators should especially share their reasons. After further discussion, each estimator reselects an estimate card, and all cards are again revealed at the same time.</a:t>
            </a:r>
          </a:p>
          <a:p>
            <a:pPr marL="514350" indent="-514350" algn="just">
              <a:lnSpc>
                <a:spcPct val="110000"/>
              </a:lnSpc>
              <a:buFont typeface="+mj-lt"/>
              <a:buAutoNum type="arabicPeriod"/>
            </a:pPr>
            <a:r>
              <a:rPr lang="en-US" sz="2000" b="1" dirty="0"/>
              <a:t>The poker planning process is repeated until consensus is achieved or until the estimators decide that agile estimating and planning of a particular item needs to be deferred until additional information can be acquired.</a:t>
            </a:r>
          </a:p>
          <a:p>
            <a:pPr algn="just"/>
            <a:endParaRPr lang="en-IN" sz="2000" b="1" dirty="0"/>
          </a:p>
        </p:txBody>
      </p:sp>
      <p:pic>
        <p:nvPicPr>
          <p:cNvPr id="5" name="Picture 4"/>
          <p:cNvPicPr>
            <a:picLocks noChangeAspect="1"/>
          </p:cNvPicPr>
          <p:nvPr/>
        </p:nvPicPr>
        <p:blipFill>
          <a:blip r:embed="rId2"/>
          <a:stretch>
            <a:fillRect/>
          </a:stretch>
        </p:blipFill>
        <p:spPr>
          <a:xfrm>
            <a:off x="3975258" y="478359"/>
            <a:ext cx="8459381" cy="1291653"/>
          </a:xfrm>
          <a:prstGeom prst="rect">
            <a:avLst/>
          </a:prstGeom>
        </p:spPr>
      </p:pic>
    </p:spTree>
    <p:extLst>
      <p:ext uri="{BB962C8B-B14F-4D97-AF65-F5344CB8AC3E}">
        <p14:creationId xmlns:p14="http://schemas.microsoft.com/office/powerpoint/2010/main" val="1484972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15"/>
            <a:ext cx="10515600" cy="1325563"/>
          </a:xfrm>
        </p:spPr>
        <p:txBody>
          <a:bodyPr>
            <a:noAutofit/>
          </a:bodyPr>
          <a:lstStyle/>
          <a:p>
            <a:pPr algn="ctr"/>
            <a:r>
              <a:rPr lang="en-IN" sz="4800" dirty="0">
                <a:solidFill>
                  <a:srgbClr val="FF0000"/>
                </a:solidFill>
                <a:latin typeface="+mn-lt"/>
                <a:ea typeface="+mn-ea"/>
                <a:cs typeface="+mn-cs"/>
              </a:rPr>
              <a:t>Three-Point Method</a:t>
            </a:r>
          </a:p>
        </p:txBody>
      </p:sp>
      <p:sp>
        <p:nvSpPr>
          <p:cNvPr id="3" name="Content Placeholder 2"/>
          <p:cNvSpPr>
            <a:spLocks noGrp="1"/>
          </p:cNvSpPr>
          <p:nvPr>
            <p:ph idx="1"/>
          </p:nvPr>
        </p:nvSpPr>
        <p:spPr>
          <a:xfrm>
            <a:off x="183096" y="1199806"/>
            <a:ext cx="7568508" cy="4351338"/>
          </a:xfrm>
        </p:spPr>
        <p:txBody>
          <a:bodyPr>
            <a:normAutofit/>
          </a:bodyPr>
          <a:lstStyle/>
          <a:p>
            <a:pPr marL="0" indent="0">
              <a:buNone/>
            </a:pPr>
            <a:r>
              <a:rPr lang="en-US" dirty="0"/>
              <a:t>Three-point Estimation looks at three values −</a:t>
            </a:r>
          </a:p>
          <a:p>
            <a:r>
              <a:rPr lang="en-US" dirty="0"/>
              <a:t>the most optimistic estimate (O),</a:t>
            </a:r>
          </a:p>
          <a:p>
            <a:r>
              <a:rPr lang="en-US" dirty="0"/>
              <a:t>a most likely estimate (M), and</a:t>
            </a:r>
          </a:p>
          <a:p>
            <a:r>
              <a:rPr lang="en-US" dirty="0"/>
              <a:t>a pessimistic estimate (least likely estimate (L)).</a:t>
            </a:r>
          </a:p>
          <a:p>
            <a:pPr marL="0" indent="0" algn="just">
              <a:buNone/>
            </a:pPr>
            <a:endParaRPr lang="en-US" sz="3100" dirty="0"/>
          </a:p>
        </p:txBody>
      </p:sp>
      <p:pic>
        <p:nvPicPr>
          <p:cNvPr id="7" name="Picture 6"/>
          <p:cNvPicPr>
            <a:picLocks noChangeAspect="1"/>
          </p:cNvPicPr>
          <p:nvPr/>
        </p:nvPicPr>
        <p:blipFill>
          <a:blip r:embed="rId2"/>
          <a:stretch>
            <a:fillRect/>
          </a:stretch>
        </p:blipFill>
        <p:spPr>
          <a:xfrm>
            <a:off x="8379413" y="1105468"/>
            <a:ext cx="3458058" cy="2019869"/>
          </a:xfrm>
          <a:prstGeom prst="rect">
            <a:avLst/>
          </a:prstGeom>
        </p:spPr>
      </p:pic>
      <p:pic>
        <p:nvPicPr>
          <p:cNvPr id="9" name="Content Placeholder 3"/>
          <p:cNvPicPr>
            <a:picLocks noChangeAspect="1"/>
          </p:cNvPicPr>
          <p:nvPr/>
        </p:nvPicPr>
        <p:blipFill>
          <a:blip r:embed="rId3"/>
          <a:stretch>
            <a:fillRect/>
          </a:stretch>
        </p:blipFill>
        <p:spPr>
          <a:xfrm>
            <a:off x="386999" y="3415452"/>
            <a:ext cx="11204812" cy="3328183"/>
          </a:xfrm>
          <a:prstGeom prst="rect">
            <a:avLst/>
          </a:prstGeom>
        </p:spPr>
      </p:pic>
    </p:spTree>
    <p:extLst>
      <p:ext uri="{BB962C8B-B14F-4D97-AF65-F5344CB8AC3E}">
        <p14:creationId xmlns:p14="http://schemas.microsoft.com/office/powerpoint/2010/main" val="1167291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4800" dirty="0">
                <a:solidFill>
                  <a:srgbClr val="FF0000"/>
                </a:solidFill>
                <a:latin typeface="+mn-lt"/>
                <a:ea typeface="+mn-ea"/>
                <a:cs typeface="+mn-cs"/>
              </a:rPr>
              <a:t>Affinity Estimation</a:t>
            </a:r>
          </a:p>
        </p:txBody>
      </p:sp>
      <p:sp>
        <p:nvSpPr>
          <p:cNvPr id="3" name="Content Placeholder 2"/>
          <p:cNvSpPr>
            <a:spLocks noGrp="1"/>
          </p:cNvSpPr>
          <p:nvPr>
            <p:ph idx="1"/>
          </p:nvPr>
        </p:nvSpPr>
        <p:spPr>
          <a:xfrm>
            <a:off x="318052" y="1825625"/>
            <a:ext cx="11035748" cy="4351338"/>
          </a:xfrm>
        </p:spPr>
        <p:txBody>
          <a:bodyPr>
            <a:normAutofit/>
          </a:bodyPr>
          <a:lstStyle/>
          <a:p>
            <a:pPr marL="0" indent="0" fontAlgn="base">
              <a:buNone/>
            </a:pPr>
            <a:r>
              <a:rPr lang="en-US" dirty="0"/>
              <a:t>Three steps of Affinity Estimation are:</a:t>
            </a:r>
          </a:p>
          <a:p>
            <a:pPr marL="0" indent="0" fontAlgn="base">
              <a:buNone/>
            </a:pPr>
            <a:endParaRPr lang="en-US" dirty="0"/>
          </a:p>
          <a:p>
            <a:pPr marL="514350" indent="-514350" fontAlgn="base">
              <a:buFont typeface="+mj-lt"/>
              <a:buAutoNum type="arabicPeriod"/>
            </a:pPr>
            <a:r>
              <a:rPr lang="en-US" dirty="0"/>
              <a:t>Silent Relative Sizing</a:t>
            </a:r>
          </a:p>
          <a:p>
            <a:pPr marL="514350" indent="-514350" fontAlgn="base">
              <a:buFont typeface="+mj-lt"/>
              <a:buAutoNum type="arabicPeriod"/>
            </a:pPr>
            <a:r>
              <a:rPr lang="en-US" dirty="0"/>
              <a:t>Editing the Wall</a:t>
            </a:r>
          </a:p>
          <a:p>
            <a:pPr marL="514350" indent="-514350" fontAlgn="base">
              <a:buFont typeface="+mj-lt"/>
              <a:buAutoNum type="arabicPeriod"/>
            </a:pPr>
            <a:r>
              <a:rPr lang="en-US" dirty="0"/>
              <a:t>Placing items in correct bucket</a:t>
            </a:r>
          </a:p>
        </p:txBody>
      </p:sp>
    </p:spTree>
    <p:extLst>
      <p:ext uri="{BB962C8B-B14F-4D97-AF65-F5344CB8AC3E}">
        <p14:creationId xmlns:p14="http://schemas.microsoft.com/office/powerpoint/2010/main" val="8658310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190"/>
            <a:ext cx="10515600" cy="1325563"/>
          </a:xfrm>
        </p:spPr>
        <p:txBody>
          <a:bodyPr>
            <a:normAutofit/>
          </a:bodyPr>
          <a:lstStyle/>
          <a:p>
            <a:pPr algn="ctr"/>
            <a:r>
              <a:rPr lang="en-IN" sz="4800" dirty="0">
                <a:solidFill>
                  <a:srgbClr val="FF0000"/>
                </a:solidFill>
                <a:latin typeface="+mn-lt"/>
                <a:ea typeface="+mn-ea"/>
                <a:cs typeface="+mn-cs"/>
              </a:rPr>
              <a:t>Affinity Estimation Procedure</a:t>
            </a:r>
          </a:p>
        </p:txBody>
      </p:sp>
      <p:sp>
        <p:nvSpPr>
          <p:cNvPr id="3" name="Content Placeholder 2"/>
          <p:cNvSpPr>
            <a:spLocks noGrp="1"/>
          </p:cNvSpPr>
          <p:nvPr>
            <p:ph idx="1"/>
          </p:nvPr>
        </p:nvSpPr>
        <p:spPr>
          <a:xfrm>
            <a:off x="92765" y="1306373"/>
            <a:ext cx="11754678" cy="4353756"/>
          </a:xfrm>
        </p:spPr>
        <p:txBody>
          <a:bodyPr>
            <a:noAutofit/>
          </a:bodyPr>
          <a:lstStyle/>
          <a:p>
            <a:pPr marL="0" indent="0" algn="just" fontAlgn="base">
              <a:buNone/>
            </a:pPr>
            <a:r>
              <a:rPr lang="en-US" sz="1600" b="1" dirty="0"/>
              <a:t>Step 1: Silent Relative Sizing</a:t>
            </a:r>
          </a:p>
          <a:p>
            <a:pPr algn="just" fontAlgn="base"/>
            <a:r>
              <a:rPr lang="en-US" sz="1600" dirty="0"/>
              <a:t>First a horizontal scale is chosen. One end of the scale is marked with “Smaller” and the other end is marked with “Larger”</a:t>
            </a:r>
          </a:p>
          <a:p>
            <a:pPr algn="just" fontAlgn="base"/>
            <a:r>
              <a:rPr lang="en-US" sz="1600" dirty="0"/>
              <a:t>The product owner provides the user stories to the team. </a:t>
            </a:r>
          </a:p>
          <a:p>
            <a:pPr algn="just" fontAlgn="base"/>
            <a:r>
              <a:rPr lang="en-US" sz="1600" dirty="0"/>
              <a:t>Each participant estimates their story solely without any discussion with other participants and after estimation, places it at the correct location on the scale, anywhere between “Smaller” and “Larger”.</a:t>
            </a:r>
          </a:p>
          <a:p>
            <a:pPr algn="just"/>
            <a:endParaRPr lang="en-IN" sz="1600" dirty="0"/>
          </a:p>
          <a:p>
            <a:pPr marL="0" indent="0" algn="just" fontAlgn="base">
              <a:buNone/>
            </a:pPr>
            <a:r>
              <a:rPr lang="en-US" sz="1600" b="1" dirty="0"/>
              <a:t>Step 2: Editing the Wall</a:t>
            </a:r>
          </a:p>
          <a:p>
            <a:pPr algn="just" fontAlgn="base"/>
            <a:r>
              <a:rPr lang="en-US" sz="1600" dirty="0"/>
              <a:t>Once each story is placed on the scale team members edit the relative sizes on the wall. For this team discussed about the story with each other about its design, implementation or any challenges. Team gets all the doubts clarified from Product Owner as well.</a:t>
            </a:r>
          </a:p>
          <a:p>
            <a:pPr algn="just" fontAlgn="base"/>
            <a:r>
              <a:rPr lang="en-US" sz="1600" dirty="0"/>
              <a:t>Based on the understanding made during discussion, team re-arranges its story on the scale if required.</a:t>
            </a:r>
          </a:p>
          <a:p>
            <a:pPr algn="just" fontAlgn="base"/>
            <a:endParaRPr lang="en-US" sz="1600" dirty="0"/>
          </a:p>
          <a:p>
            <a:pPr marL="0" indent="0" algn="just" fontAlgn="base">
              <a:buNone/>
            </a:pPr>
            <a:r>
              <a:rPr lang="en-US" sz="1600" b="1" dirty="0"/>
              <a:t>Step 3: Placing items in correct bucket</a:t>
            </a:r>
          </a:p>
          <a:p>
            <a:pPr algn="just" fontAlgn="base"/>
            <a:r>
              <a:rPr lang="en-US" sz="1600" dirty="0"/>
              <a:t>The scale “Smaller” to “Larger” is divided and marked appropriately with the markers of XS, S, M, L, and XL if we use t-shirt sizing technique or with 0, 1, 2, 3, 5, 8, 13, and so on, if we use Fibonacci series of planning poker estimating technique.</a:t>
            </a:r>
          </a:p>
          <a:p>
            <a:pPr algn="just" fontAlgn="base"/>
            <a:r>
              <a:rPr lang="en-US" sz="1600" dirty="0"/>
              <a:t>Team member now places their stories, which were on scale “Smaller” to “Larger”, to appropriate bucket of the converted scale.</a:t>
            </a:r>
          </a:p>
          <a:p>
            <a:pPr algn="just" fontAlgn="base"/>
            <a:endParaRPr lang="en-IN" sz="1600" dirty="0"/>
          </a:p>
        </p:txBody>
      </p:sp>
    </p:spTree>
    <p:extLst>
      <p:ext uri="{BB962C8B-B14F-4D97-AF65-F5344CB8AC3E}">
        <p14:creationId xmlns:p14="http://schemas.microsoft.com/office/powerpoint/2010/main" val="30788323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4800" dirty="0">
                <a:solidFill>
                  <a:srgbClr val="FF0000"/>
                </a:solidFill>
                <a:latin typeface="+mn-lt"/>
                <a:ea typeface="+mn-ea"/>
                <a:cs typeface="+mn-cs"/>
              </a:rPr>
              <a:t>Relative Mass Evaluation</a:t>
            </a:r>
            <a:br>
              <a:rPr lang="en-IN" sz="4800" dirty="0">
                <a:solidFill>
                  <a:srgbClr val="FF0000"/>
                </a:solidFill>
                <a:latin typeface="+mn-lt"/>
                <a:ea typeface="+mn-ea"/>
                <a:cs typeface="+mn-cs"/>
              </a:rPr>
            </a:br>
            <a:endParaRPr lang="en-IN" sz="4800" dirty="0">
              <a:solidFill>
                <a:srgbClr val="FF0000"/>
              </a:solidFill>
              <a:latin typeface="+mn-lt"/>
              <a:ea typeface="+mn-ea"/>
              <a:cs typeface="+mn-cs"/>
            </a:endParaRPr>
          </a:p>
        </p:txBody>
      </p:sp>
      <p:sp>
        <p:nvSpPr>
          <p:cNvPr id="3" name="Content Placeholder 2"/>
          <p:cNvSpPr>
            <a:spLocks noGrp="1"/>
          </p:cNvSpPr>
          <p:nvPr>
            <p:ph idx="1"/>
          </p:nvPr>
        </p:nvSpPr>
        <p:spPr>
          <a:xfrm>
            <a:off x="185530" y="1454566"/>
            <a:ext cx="6639340" cy="4351338"/>
          </a:xfrm>
        </p:spPr>
        <p:txBody>
          <a:bodyPr>
            <a:noAutofit/>
          </a:bodyPr>
          <a:lstStyle/>
          <a:p>
            <a:pPr marL="514350" indent="-514350" algn="just" fontAlgn="base">
              <a:buFont typeface="+mj-lt"/>
              <a:buAutoNum type="arabicPeriod"/>
            </a:pPr>
            <a:r>
              <a:rPr lang="en-US" sz="2400" dirty="0"/>
              <a:t>Write up a card for each story.</a:t>
            </a:r>
          </a:p>
          <a:p>
            <a:pPr marL="514350" indent="-514350" algn="just" fontAlgn="base">
              <a:buFont typeface="+mj-lt"/>
              <a:buAutoNum type="arabicPeriod"/>
            </a:pPr>
            <a:r>
              <a:rPr lang="en-US" sz="2400" dirty="0"/>
              <a:t>Then set up a large table so the stories can be moved around easily relative to each other.</a:t>
            </a:r>
          </a:p>
          <a:p>
            <a:pPr marL="514350" indent="-514350" algn="just" fontAlgn="base">
              <a:buFont typeface="+mj-lt"/>
              <a:buAutoNum type="arabicPeriod"/>
            </a:pPr>
            <a:r>
              <a:rPr lang="en-US" sz="2400" dirty="0"/>
              <a:t>Pick any story to start, then get the team to estimate whether they think that it is relatively large, medium, or small.</a:t>
            </a:r>
          </a:p>
          <a:p>
            <a:pPr marL="514350" indent="-514350" algn="just" fontAlgn="base">
              <a:buFont typeface="+mj-lt"/>
              <a:buAutoNum type="arabicPeriod"/>
            </a:pPr>
            <a:r>
              <a:rPr lang="en-US" sz="2400" dirty="0"/>
              <a:t>If it’s a large story, place it at one end of the table. If it’s a small story, it goes at the other end of the table. A medium story goes in the middle. Now select the next story and ask the team to estimate if it’s more or less effort than the story that you just put down. Position the story card on the table relative to the previous card, and go to the next card.</a:t>
            </a:r>
          </a:p>
          <a:p>
            <a:pPr algn="just"/>
            <a:endParaRPr lang="en-IN" sz="2400" dirty="0"/>
          </a:p>
        </p:txBody>
      </p:sp>
      <p:pic>
        <p:nvPicPr>
          <p:cNvPr id="4" name="Picture 3"/>
          <p:cNvPicPr>
            <a:picLocks noChangeAspect="1"/>
          </p:cNvPicPr>
          <p:nvPr/>
        </p:nvPicPr>
        <p:blipFill rotWithShape="1">
          <a:blip r:embed="rId2"/>
          <a:srcRect r="5646"/>
          <a:stretch/>
        </p:blipFill>
        <p:spPr>
          <a:xfrm>
            <a:off x="7156174" y="1444487"/>
            <a:ext cx="5035826" cy="4200939"/>
          </a:xfrm>
          <a:prstGeom prst="rect">
            <a:avLst/>
          </a:prstGeom>
        </p:spPr>
      </p:pic>
    </p:spTree>
    <p:extLst>
      <p:ext uri="{BB962C8B-B14F-4D97-AF65-F5344CB8AC3E}">
        <p14:creationId xmlns:p14="http://schemas.microsoft.com/office/powerpoint/2010/main" val="2925862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609" y="19617"/>
            <a:ext cx="10515600" cy="1325563"/>
          </a:xfrm>
        </p:spPr>
        <p:txBody>
          <a:bodyPr>
            <a:normAutofit/>
          </a:bodyPr>
          <a:lstStyle/>
          <a:p>
            <a:r>
              <a:rPr lang="en-US" sz="4800" dirty="0">
                <a:solidFill>
                  <a:srgbClr val="FF0000"/>
                </a:solidFill>
                <a:latin typeface="+mn-lt"/>
                <a:ea typeface="+mn-ea"/>
                <a:cs typeface="+mn-cs"/>
              </a:rPr>
              <a:t>Agile Manifesto</a:t>
            </a:r>
            <a:endParaRPr lang="en-IN" sz="4800" dirty="0">
              <a:solidFill>
                <a:srgbClr val="FF0000"/>
              </a:solidFill>
              <a:latin typeface="+mn-lt"/>
              <a:ea typeface="+mn-ea"/>
              <a:cs typeface="+mn-cs"/>
            </a:endParaRPr>
          </a:p>
        </p:txBody>
      </p:sp>
      <p:pic>
        <p:nvPicPr>
          <p:cNvPr id="4" name="Content Placeholder 3"/>
          <p:cNvPicPr>
            <a:picLocks noGrp="1" noChangeAspect="1"/>
          </p:cNvPicPr>
          <p:nvPr>
            <p:ph idx="1"/>
          </p:nvPr>
        </p:nvPicPr>
        <p:blipFill>
          <a:blip r:embed="rId2"/>
          <a:stretch>
            <a:fillRect/>
          </a:stretch>
        </p:blipFill>
        <p:spPr>
          <a:xfrm>
            <a:off x="788504" y="3429000"/>
            <a:ext cx="10614991" cy="2782955"/>
          </a:xfrm>
          <a:prstGeom prst="rect">
            <a:avLst/>
          </a:prstGeom>
        </p:spPr>
      </p:pic>
      <p:sp>
        <p:nvSpPr>
          <p:cNvPr id="5" name="Rectangle 4"/>
          <p:cNvSpPr/>
          <p:nvPr/>
        </p:nvSpPr>
        <p:spPr>
          <a:xfrm>
            <a:off x="552893" y="1502386"/>
            <a:ext cx="11162029" cy="1384995"/>
          </a:xfrm>
          <a:prstGeom prst="rect">
            <a:avLst/>
          </a:prstGeom>
        </p:spPr>
        <p:txBody>
          <a:bodyPr wrap="square">
            <a:spAutoFit/>
          </a:bodyPr>
          <a:lstStyle/>
          <a:p>
            <a:pPr algn="just"/>
            <a:r>
              <a:rPr lang="en-US" sz="2800" dirty="0"/>
              <a:t>The Agile Manifesto is a document that identifies four key </a:t>
            </a:r>
            <a:r>
              <a:rPr lang="en-US" sz="2800" dirty="0">
                <a:solidFill>
                  <a:srgbClr val="FF0000"/>
                </a:solidFill>
              </a:rPr>
              <a:t>values</a:t>
            </a:r>
            <a:r>
              <a:rPr lang="en-US" sz="2800" dirty="0"/>
              <a:t> and 12 </a:t>
            </a:r>
            <a:r>
              <a:rPr lang="en-US" sz="2800" dirty="0">
                <a:solidFill>
                  <a:srgbClr val="FF0000"/>
                </a:solidFill>
              </a:rPr>
              <a:t>principles</a:t>
            </a:r>
            <a:r>
              <a:rPr lang="en-US" sz="2800" dirty="0"/>
              <a:t> that its authors believe software developers should use to guide their work. </a:t>
            </a:r>
            <a:endParaRPr lang="en-IN" sz="2800" dirty="0"/>
          </a:p>
        </p:txBody>
      </p:sp>
    </p:spTree>
    <p:extLst>
      <p:ext uri="{BB962C8B-B14F-4D97-AF65-F5344CB8AC3E}">
        <p14:creationId xmlns:p14="http://schemas.microsoft.com/office/powerpoint/2010/main" val="39768615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38"/>
            <a:ext cx="10515600" cy="1325563"/>
          </a:xfrm>
        </p:spPr>
        <p:txBody>
          <a:bodyPr>
            <a:noAutofit/>
          </a:bodyPr>
          <a:lstStyle/>
          <a:p>
            <a:pPr algn="ctr"/>
            <a:r>
              <a:rPr lang="en-IN" sz="4800" dirty="0">
                <a:solidFill>
                  <a:srgbClr val="FF0000"/>
                </a:solidFill>
                <a:latin typeface="+mn-lt"/>
                <a:ea typeface="+mn-ea"/>
                <a:cs typeface="+mn-cs"/>
              </a:rPr>
              <a:t>Dot Voting</a:t>
            </a:r>
          </a:p>
        </p:txBody>
      </p:sp>
      <p:pic>
        <p:nvPicPr>
          <p:cNvPr id="4" name="Content Placeholder 3"/>
          <p:cNvPicPr>
            <a:picLocks noGrp="1" noChangeAspect="1"/>
          </p:cNvPicPr>
          <p:nvPr>
            <p:ph idx="1"/>
          </p:nvPr>
        </p:nvPicPr>
        <p:blipFill>
          <a:blip r:embed="rId2"/>
          <a:stretch>
            <a:fillRect/>
          </a:stretch>
        </p:blipFill>
        <p:spPr>
          <a:xfrm>
            <a:off x="7127865" y="1955483"/>
            <a:ext cx="5039428" cy="4074256"/>
          </a:xfrm>
          <a:prstGeom prst="rect">
            <a:avLst/>
          </a:prstGeom>
        </p:spPr>
      </p:pic>
      <p:sp>
        <p:nvSpPr>
          <p:cNvPr id="5" name="Rectangle 4"/>
          <p:cNvSpPr/>
          <p:nvPr/>
        </p:nvSpPr>
        <p:spPr>
          <a:xfrm>
            <a:off x="145774" y="1214669"/>
            <a:ext cx="7222435" cy="5324535"/>
          </a:xfrm>
          <a:prstGeom prst="rect">
            <a:avLst/>
          </a:prstGeom>
        </p:spPr>
        <p:txBody>
          <a:bodyPr wrap="square">
            <a:spAutoFit/>
          </a:bodyPr>
          <a:lstStyle/>
          <a:p>
            <a:pPr marL="342900" indent="-342900" algn="just" fontAlgn="base">
              <a:buFont typeface="+mj-lt"/>
              <a:buAutoNum type="arabicPeriod"/>
            </a:pPr>
            <a:r>
              <a:rPr lang="en-US" sz="2000" dirty="0"/>
              <a:t>All user stories are put on a wall, virtual or real by the Product Owner.</a:t>
            </a:r>
          </a:p>
          <a:p>
            <a:pPr marL="342900" indent="-342900" algn="just" fontAlgn="base">
              <a:buFont typeface="+mj-lt"/>
              <a:buAutoNum type="arabicPeriod"/>
            </a:pPr>
            <a:r>
              <a:rPr lang="en-US" sz="2000" dirty="0"/>
              <a:t>Every team member is given 4-5 votes; these can be small round sticky notes.</a:t>
            </a:r>
          </a:p>
          <a:p>
            <a:pPr marL="342900" indent="-342900" algn="just" fontAlgn="base">
              <a:buFont typeface="+mj-lt"/>
              <a:buAutoNum type="arabicPeriod"/>
            </a:pPr>
            <a:r>
              <a:rPr lang="en-US" sz="2000" dirty="0"/>
              <a:t>Every team member is asked to give their votes on the stories they think are bigger.</a:t>
            </a:r>
          </a:p>
          <a:p>
            <a:pPr marL="342900" indent="-342900" algn="just" fontAlgn="base">
              <a:buFont typeface="+mj-lt"/>
              <a:buAutoNum type="arabicPeriod"/>
            </a:pPr>
            <a:r>
              <a:rPr lang="en-US" sz="2000" dirty="0"/>
              <a:t>Team member puts/pastes the round red sticky notes on the stories they think are big in size.</a:t>
            </a:r>
          </a:p>
          <a:p>
            <a:pPr marL="342900" indent="-342900" algn="just" fontAlgn="base">
              <a:buFont typeface="+mj-lt"/>
              <a:buAutoNum type="arabicPeriod"/>
            </a:pPr>
            <a:r>
              <a:rPr lang="en-US" sz="2000" dirty="0"/>
              <a:t>Every team member performs this process until their all 4-5 votes are exhausted/used. At the end of this process, the story with higher votes is termed as biggest and that with low number of votes are smallest.</a:t>
            </a:r>
          </a:p>
          <a:p>
            <a:pPr marL="342900" indent="-342900" algn="just" fontAlgn="base">
              <a:buFont typeface="+mj-lt"/>
              <a:buAutoNum type="arabicPeriod"/>
            </a:pPr>
            <a:r>
              <a:rPr lang="en-US" sz="2000" dirty="0"/>
              <a:t>Product owner then orders the story from higher votes to lower votes.</a:t>
            </a:r>
          </a:p>
          <a:p>
            <a:pPr marL="342900" indent="-342900" algn="just" fontAlgn="base">
              <a:buFont typeface="+mj-lt"/>
              <a:buAutoNum type="arabicPeriod"/>
            </a:pPr>
            <a:r>
              <a:rPr lang="en-US" sz="2000" dirty="0"/>
              <a:t>One person can vote more than once for one story.</a:t>
            </a:r>
          </a:p>
          <a:p>
            <a:pPr marL="342900" indent="-342900" algn="just" fontAlgn="base">
              <a:buFont typeface="+mj-lt"/>
              <a:buAutoNum type="arabicPeriod"/>
            </a:pPr>
            <a:r>
              <a:rPr lang="en-US" sz="2000" dirty="0"/>
              <a:t>Same technique is used to decide priority as well. More votes means higher priority item.</a:t>
            </a:r>
          </a:p>
        </p:txBody>
      </p:sp>
    </p:spTree>
    <p:extLst>
      <p:ext uri="{BB962C8B-B14F-4D97-AF65-F5344CB8AC3E}">
        <p14:creationId xmlns:p14="http://schemas.microsoft.com/office/powerpoint/2010/main" val="4995722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38"/>
            <a:ext cx="10515600" cy="1325563"/>
          </a:xfrm>
        </p:spPr>
        <p:txBody>
          <a:bodyPr>
            <a:normAutofit/>
          </a:bodyPr>
          <a:lstStyle/>
          <a:p>
            <a:pPr algn="ctr"/>
            <a:r>
              <a:rPr lang="en-IN" sz="4800" dirty="0">
                <a:solidFill>
                  <a:srgbClr val="FF0000"/>
                </a:solidFill>
                <a:latin typeface="+mn-lt"/>
                <a:ea typeface="+mn-ea"/>
                <a:cs typeface="+mn-cs"/>
              </a:rPr>
              <a:t>Maximum allowable size (MAS)</a:t>
            </a:r>
          </a:p>
        </p:txBody>
      </p:sp>
      <p:sp>
        <p:nvSpPr>
          <p:cNvPr id="3" name="Content Placeholder 2"/>
          <p:cNvSpPr>
            <a:spLocks noGrp="1"/>
          </p:cNvSpPr>
          <p:nvPr>
            <p:ph idx="1"/>
          </p:nvPr>
        </p:nvSpPr>
        <p:spPr>
          <a:xfrm>
            <a:off x="0" y="1388304"/>
            <a:ext cx="6573078" cy="4351338"/>
          </a:xfrm>
        </p:spPr>
        <p:txBody>
          <a:bodyPr>
            <a:noAutofit/>
          </a:bodyPr>
          <a:lstStyle/>
          <a:p>
            <a:pPr marL="342900" indent="-342900" algn="just" fontAlgn="base">
              <a:lnSpc>
                <a:spcPct val="110000"/>
              </a:lnSpc>
              <a:buFont typeface="+mj-lt"/>
              <a:buAutoNum type="arabicPeriod"/>
            </a:pPr>
            <a:r>
              <a:rPr lang="en-US" sz="1800" dirty="0"/>
              <a:t>Set your estimation scale. In this case, it might be worth using a scale according to the number of hours something will take, so you have a concrete idea of the maximum amount of time you want your team to spend on a given piece of work. This will make your filtration more actionable.</a:t>
            </a:r>
          </a:p>
          <a:p>
            <a:pPr marL="342900" indent="-342900" algn="just" fontAlgn="base">
              <a:lnSpc>
                <a:spcPct val="110000"/>
              </a:lnSpc>
              <a:buFont typeface="+mj-lt"/>
              <a:buAutoNum type="arabicPeriod"/>
            </a:pPr>
            <a:r>
              <a:rPr lang="en-US" sz="1800" dirty="0"/>
              <a:t>As a general rule, user stories probably </a:t>
            </a:r>
            <a:r>
              <a:rPr lang="en-US" sz="1800" dirty="0">
                <a:hlinkClick r:id="rId2"/>
              </a:rPr>
              <a:t>shouldn’t take more than 16 hours of work</a:t>
            </a:r>
            <a:r>
              <a:rPr lang="en-US" sz="1800" dirty="0"/>
              <a:t>, otherwise they can become unwieldy. So you might want to take 16 hours as your maximum allowable size. If you don’t need the same level of precision, use the good old t-shirt sizes to guide you.</a:t>
            </a:r>
          </a:p>
          <a:p>
            <a:pPr marL="342900" indent="-342900" algn="just" fontAlgn="base">
              <a:lnSpc>
                <a:spcPct val="110000"/>
              </a:lnSpc>
              <a:buFont typeface="+mj-lt"/>
              <a:buAutoNum type="arabicPeriod"/>
            </a:pPr>
            <a:r>
              <a:rPr lang="en-US" sz="1800" dirty="0"/>
              <a:t>Now the task is to go through all the stories in your backlog and filter out the ones the team think are higher than 16 hours by voting on them.</a:t>
            </a:r>
          </a:p>
          <a:p>
            <a:pPr marL="342900" indent="-342900" algn="just" fontAlgn="base">
              <a:lnSpc>
                <a:spcPct val="110000"/>
              </a:lnSpc>
              <a:buFont typeface="+mj-lt"/>
              <a:buAutoNum type="arabicPeriod"/>
            </a:pPr>
            <a:r>
              <a:rPr lang="en-US" sz="1800" dirty="0"/>
              <a:t>You can then take those items and discuss how to break them down so they fit below the maximum allowable size.</a:t>
            </a:r>
          </a:p>
          <a:p>
            <a:pPr marL="342900" indent="-342900" algn="just">
              <a:lnSpc>
                <a:spcPct val="110000"/>
              </a:lnSpc>
              <a:buFont typeface="+mj-lt"/>
              <a:buAutoNum type="arabicPeriod"/>
            </a:pPr>
            <a:endParaRPr lang="en-IN" sz="1800" dirty="0"/>
          </a:p>
        </p:txBody>
      </p:sp>
      <p:pic>
        <p:nvPicPr>
          <p:cNvPr id="4" name="Picture 3"/>
          <p:cNvPicPr>
            <a:picLocks noChangeAspect="1"/>
          </p:cNvPicPr>
          <p:nvPr/>
        </p:nvPicPr>
        <p:blipFill>
          <a:blip r:embed="rId3"/>
          <a:stretch>
            <a:fillRect/>
          </a:stretch>
        </p:blipFill>
        <p:spPr>
          <a:xfrm>
            <a:off x="6705601" y="1780728"/>
            <a:ext cx="5601482" cy="4036977"/>
          </a:xfrm>
          <a:prstGeom prst="rect">
            <a:avLst/>
          </a:prstGeom>
        </p:spPr>
      </p:pic>
    </p:spTree>
    <p:extLst>
      <p:ext uri="{BB962C8B-B14F-4D97-AF65-F5344CB8AC3E}">
        <p14:creationId xmlns:p14="http://schemas.microsoft.com/office/powerpoint/2010/main" val="20528161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688" y="-5938"/>
            <a:ext cx="10515600" cy="1325563"/>
          </a:xfrm>
        </p:spPr>
        <p:txBody>
          <a:bodyPr>
            <a:normAutofit/>
          </a:bodyPr>
          <a:lstStyle/>
          <a:p>
            <a:pPr algn="ctr"/>
            <a:r>
              <a:rPr lang="en-IN" sz="4800" dirty="0">
                <a:solidFill>
                  <a:srgbClr val="FF0000"/>
                </a:solidFill>
                <a:latin typeface="+mn-lt"/>
                <a:ea typeface="+mn-ea"/>
                <a:cs typeface="+mn-cs"/>
              </a:rPr>
              <a:t>Big, Uncertain, Small</a:t>
            </a:r>
          </a:p>
        </p:txBody>
      </p:sp>
      <p:pic>
        <p:nvPicPr>
          <p:cNvPr id="4" name="Content Placeholder 3"/>
          <p:cNvPicPr>
            <a:picLocks noGrp="1" noChangeAspect="1"/>
          </p:cNvPicPr>
          <p:nvPr>
            <p:ph idx="1"/>
          </p:nvPr>
        </p:nvPicPr>
        <p:blipFill>
          <a:blip r:embed="rId2"/>
          <a:stretch>
            <a:fillRect/>
          </a:stretch>
        </p:blipFill>
        <p:spPr>
          <a:xfrm>
            <a:off x="3050115" y="3028932"/>
            <a:ext cx="5296639" cy="3789312"/>
          </a:xfrm>
          <a:prstGeom prst="rect">
            <a:avLst/>
          </a:prstGeom>
        </p:spPr>
      </p:pic>
      <p:sp>
        <p:nvSpPr>
          <p:cNvPr id="5" name="Rectangle 4"/>
          <p:cNvSpPr/>
          <p:nvPr/>
        </p:nvSpPr>
        <p:spPr>
          <a:xfrm>
            <a:off x="172279" y="1282223"/>
            <a:ext cx="11635408" cy="2492990"/>
          </a:xfrm>
          <a:prstGeom prst="rect">
            <a:avLst/>
          </a:prstGeom>
        </p:spPr>
        <p:txBody>
          <a:bodyPr wrap="square">
            <a:spAutoFit/>
          </a:bodyPr>
          <a:lstStyle/>
          <a:p>
            <a:pPr algn="just" fontAlgn="base"/>
            <a:r>
              <a:rPr lang="en-US" sz="2400" dirty="0"/>
              <a:t>The ‘Big/Uncertain/Small’ agile estimation method is similar to the bucket system. It involves placing the estimated items in one of the three categories. Teams discuss the items and then a ‘divide-and-conquer’ technique used to estimate the rest of the items. The items left are distributed among team members and can be quickly estimated in parallel.</a:t>
            </a:r>
            <a:br>
              <a:rPr lang="en-US" sz="2400" dirty="0"/>
            </a:br>
            <a:endParaRPr lang="en-US" sz="2400" dirty="0"/>
          </a:p>
          <a:p>
            <a:pPr algn="just"/>
            <a:br>
              <a:rPr lang="en-US" dirty="0"/>
            </a:br>
            <a:endParaRPr lang="en-IN" dirty="0"/>
          </a:p>
        </p:txBody>
      </p:sp>
    </p:spTree>
    <p:extLst>
      <p:ext uri="{BB962C8B-B14F-4D97-AF65-F5344CB8AC3E}">
        <p14:creationId xmlns:p14="http://schemas.microsoft.com/office/powerpoint/2010/main" val="18069850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38"/>
            <a:ext cx="10515600" cy="1325563"/>
          </a:xfrm>
        </p:spPr>
        <p:txBody>
          <a:bodyPr>
            <a:normAutofit/>
          </a:bodyPr>
          <a:lstStyle/>
          <a:p>
            <a:pPr algn="ctr"/>
            <a:r>
              <a:rPr lang="en-US" sz="4800" dirty="0">
                <a:solidFill>
                  <a:srgbClr val="FF0000"/>
                </a:solidFill>
                <a:latin typeface="+mn-lt"/>
                <a:ea typeface="+mn-ea"/>
                <a:cs typeface="+mn-cs"/>
              </a:rPr>
              <a:t>Customer and User</a:t>
            </a:r>
            <a:endParaRPr lang="en-IN" sz="4800" dirty="0">
              <a:solidFill>
                <a:srgbClr val="FF0000"/>
              </a:solidFill>
              <a:latin typeface="+mn-lt"/>
              <a:ea typeface="+mn-ea"/>
              <a:cs typeface="+mn-cs"/>
            </a:endParaRPr>
          </a:p>
        </p:txBody>
      </p:sp>
      <p:sp>
        <p:nvSpPr>
          <p:cNvPr id="3" name="Content Placeholder 2"/>
          <p:cNvSpPr>
            <a:spLocks noGrp="1"/>
          </p:cNvSpPr>
          <p:nvPr>
            <p:ph idx="1"/>
          </p:nvPr>
        </p:nvSpPr>
        <p:spPr/>
        <p:txBody>
          <a:bodyPr/>
          <a:lstStyle/>
          <a:p>
            <a:r>
              <a:rPr lang="en-US" dirty="0"/>
              <a:t>Who is a customer?</a:t>
            </a:r>
          </a:p>
          <a:p>
            <a:r>
              <a:rPr lang="en-US" dirty="0"/>
              <a:t>Who is a User?</a:t>
            </a:r>
          </a:p>
          <a:p>
            <a:r>
              <a:rPr lang="en-US" dirty="0"/>
              <a:t>Can customer be a user?</a:t>
            </a:r>
          </a:p>
          <a:p>
            <a:r>
              <a:rPr lang="en-US" dirty="0"/>
              <a:t>Can a user be a customer?</a:t>
            </a:r>
          </a:p>
          <a:p>
            <a:r>
              <a:rPr lang="en-US" dirty="0"/>
              <a:t>Who can be a user?</a:t>
            </a:r>
          </a:p>
          <a:p>
            <a:r>
              <a:rPr lang="en-US" dirty="0"/>
              <a:t>Who can be a customer?</a:t>
            </a:r>
          </a:p>
          <a:p>
            <a:endParaRPr lang="en-IN" dirty="0"/>
          </a:p>
        </p:txBody>
      </p:sp>
    </p:spTree>
    <p:extLst>
      <p:ext uri="{BB962C8B-B14F-4D97-AF65-F5344CB8AC3E}">
        <p14:creationId xmlns:p14="http://schemas.microsoft.com/office/powerpoint/2010/main" val="20108021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a:solidFill>
                  <a:srgbClr val="FF0000"/>
                </a:solidFill>
                <a:latin typeface="+mn-lt"/>
                <a:ea typeface="+mn-ea"/>
                <a:cs typeface="+mn-cs"/>
              </a:rPr>
              <a:t>Customer Vs User</a:t>
            </a:r>
            <a:endParaRPr lang="en-IN" sz="4800" dirty="0">
              <a:solidFill>
                <a:srgbClr val="FF0000"/>
              </a:solidFill>
              <a:latin typeface="+mn-lt"/>
              <a:ea typeface="+mn-ea"/>
              <a:cs typeface="+mn-cs"/>
            </a:endParaRPr>
          </a:p>
        </p:txBody>
      </p:sp>
      <p:pic>
        <p:nvPicPr>
          <p:cNvPr id="4" name="Content Placeholder 3"/>
          <p:cNvPicPr>
            <a:picLocks noGrp="1" noChangeAspect="1"/>
          </p:cNvPicPr>
          <p:nvPr>
            <p:ph idx="1"/>
          </p:nvPr>
        </p:nvPicPr>
        <p:blipFill>
          <a:blip r:embed="rId2"/>
          <a:stretch>
            <a:fillRect/>
          </a:stretch>
        </p:blipFill>
        <p:spPr>
          <a:xfrm>
            <a:off x="1895061" y="1690688"/>
            <a:ext cx="8683519" cy="4351338"/>
          </a:xfrm>
          <a:prstGeom prst="rect">
            <a:avLst/>
          </a:prstGeom>
        </p:spPr>
      </p:pic>
    </p:spTree>
    <p:extLst>
      <p:ext uri="{BB962C8B-B14F-4D97-AF65-F5344CB8AC3E}">
        <p14:creationId xmlns:p14="http://schemas.microsoft.com/office/powerpoint/2010/main" val="1701741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17"/>
            <a:ext cx="10515600" cy="1325563"/>
          </a:xfrm>
        </p:spPr>
        <p:txBody>
          <a:bodyPr>
            <a:normAutofit/>
          </a:bodyPr>
          <a:lstStyle/>
          <a:p>
            <a:r>
              <a:rPr lang="en-US" sz="4800" dirty="0">
                <a:solidFill>
                  <a:srgbClr val="FF0000"/>
                </a:solidFill>
                <a:latin typeface="+mn-lt"/>
                <a:ea typeface="+mn-ea"/>
                <a:cs typeface="+mn-cs"/>
              </a:rPr>
              <a:t>Agile Principles</a:t>
            </a:r>
            <a:endParaRPr lang="en-IN" sz="4800" dirty="0">
              <a:solidFill>
                <a:srgbClr val="FF0000"/>
              </a:solidFill>
              <a:latin typeface="+mn-lt"/>
              <a:ea typeface="+mn-ea"/>
              <a:cs typeface="+mn-cs"/>
            </a:endParaRPr>
          </a:p>
        </p:txBody>
      </p:sp>
      <p:sp>
        <p:nvSpPr>
          <p:cNvPr id="3" name="Content Placeholder 2"/>
          <p:cNvSpPr>
            <a:spLocks noGrp="1"/>
          </p:cNvSpPr>
          <p:nvPr>
            <p:ph idx="1"/>
          </p:nvPr>
        </p:nvSpPr>
        <p:spPr>
          <a:xfrm>
            <a:off x="212035" y="1279872"/>
            <a:ext cx="11141765" cy="4844083"/>
          </a:xfrm>
        </p:spPr>
        <p:txBody>
          <a:bodyPr>
            <a:normAutofit fontScale="62500" lnSpcReduction="20000"/>
          </a:bodyPr>
          <a:lstStyle/>
          <a:p>
            <a:pPr marL="742950" indent="-742950">
              <a:buFont typeface="+mj-lt"/>
              <a:buAutoNum type="arabicPeriod"/>
            </a:pPr>
            <a:r>
              <a:rPr lang="en-US" sz="3600" dirty="0"/>
              <a:t>Satisfy Customers Through Early &amp; Continuous Delivery</a:t>
            </a:r>
          </a:p>
          <a:p>
            <a:pPr marL="742950" indent="-742950">
              <a:buFont typeface="+mj-lt"/>
              <a:buAutoNum type="arabicPeriod"/>
            </a:pPr>
            <a:r>
              <a:rPr lang="en-US" sz="3600" dirty="0"/>
              <a:t>Welcome Changing Requirements Even Late in the Project</a:t>
            </a:r>
          </a:p>
          <a:p>
            <a:pPr marL="742950" indent="-742950">
              <a:buFont typeface="+mj-lt"/>
              <a:buAutoNum type="arabicPeriod"/>
            </a:pPr>
            <a:r>
              <a:rPr lang="en-IN" sz="3600" dirty="0"/>
              <a:t>Deliver Value Frequently</a:t>
            </a:r>
          </a:p>
          <a:p>
            <a:pPr marL="742950" indent="-742950">
              <a:buFont typeface="+mj-lt"/>
              <a:buAutoNum type="arabicPeriod"/>
            </a:pPr>
            <a:r>
              <a:rPr lang="en-US" sz="3600" dirty="0"/>
              <a:t>Business people and developers must work together daily throughout the project</a:t>
            </a:r>
          </a:p>
          <a:p>
            <a:pPr marL="742950" indent="-742950">
              <a:buFont typeface="+mj-lt"/>
              <a:buAutoNum type="arabicPeriod"/>
            </a:pPr>
            <a:r>
              <a:rPr lang="en-US" sz="3600" dirty="0"/>
              <a:t>Build Projects Around Motivated Individuals</a:t>
            </a:r>
          </a:p>
          <a:p>
            <a:pPr marL="742950" indent="-742950">
              <a:buFont typeface="+mj-lt"/>
              <a:buAutoNum type="arabicPeriod"/>
            </a:pPr>
            <a:r>
              <a:rPr lang="en-IN" sz="3600" dirty="0"/>
              <a:t>Communicate Face-to-face</a:t>
            </a:r>
          </a:p>
          <a:p>
            <a:pPr marL="742950" indent="-742950">
              <a:buFont typeface="+mj-lt"/>
              <a:buAutoNum type="arabicPeriod"/>
            </a:pPr>
            <a:r>
              <a:rPr lang="en-US" sz="3600" dirty="0"/>
              <a:t>Working Software is the Primary Measure of Progress</a:t>
            </a:r>
          </a:p>
          <a:p>
            <a:pPr marL="742950" indent="-742950">
              <a:buFont typeface="+mj-lt"/>
              <a:buAutoNum type="arabicPeriod"/>
            </a:pPr>
            <a:r>
              <a:rPr lang="en-US" sz="3600" dirty="0"/>
              <a:t>Maintain a Sustainable Working Pace</a:t>
            </a:r>
          </a:p>
          <a:p>
            <a:pPr marL="742950" indent="-742950">
              <a:buFont typeface="+mj-lt"/>
              <a:buAutoNum type="arabicPeriod"/>
            </a:pPr>
            <a:r>
              <a:rPr lang="en-IN" sz="3600" dirty="0"/>
              <a:t>Continuous attention to technical excellence</a:t>
            </a:r>
          </a:p>
          <a:p>
            <a:pPr marL="742950" indent="-742950">
              <a:buFont typeface="+mj-lt"/>
              <a:buAutoNum type="arabicPeriod"/>
            </a:pPr>
            <a:r>
              <a:rPr lang="en-IN" sz="3600" dirty="0"/>
              <a:t>Simplicity</a:t>
            </a:r>
          </a:p>
          <a:p>
            <a:pPr marL="742950" indent="-742950">
              <a:buFont typeface="+mj-lt"/>
              <a:buAutoNum type="arabicPeriod"/>
            </a:pPr>
            <a:r>
              <a:rPr lang="en-IN" sz="3600" dirty="0"/>
              <a:t>Self-organizing Teams</a:t>
            </a:r>
          </a:p>
          <a:p>
            <a:pPr marL="742950" indent="-742950">
              <a:buFont typeface="+mj-lt"/>
              <a:buAutoNum type="arabicPeriod"/>
            </a:pPr>
            <a:r>
              <a:rPr lang="en-US" sz="3600" dirty="0"/>
              <a:t>At regular intervals, the team reflects on how to become more effective, then tunes and adjusts its behavior accordingly. </a:t>
            </a:r>
          </a:p>
          <a:p>
            <a:endParaRPr lang="en-IN" sz="3600" dirty="0"/>
          </a:p>
          <a:p>
            <a:endParaRPr lang="en-IN" dirty="0"/>
          </a:p>
        </p:txBody>
      </p:sp>
    </p:spTree>
    <p:extLst>
      <p:ext uri="{BB962C8B-B14F-4D97-AF65-F5344CB8AC3E}">
        <p14:creationId xmlns:p14="http://schemas.microsoft.com/office/powerpoint/2010/main" val="37765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36"/>
            <a:ext cx="10515600" cy="1325563"/>
          </a:xfrm>
        </p:spPr>
        <p:txBody>
          <a:bodyPr>
            <a:normAutofit/>
          </a:bodyPr>
          <a:lstStyle/>
          <a:p>
            <a:r>
              <a:rPr lang="en-US" sz="4800" dirty="0">
                <a:solidFill>
                  <a:srgbClr val="FF0000"/>
                </a:solidFill>
                <a:latin typeface="+mn-lt"/>
                <a:ea typeface="+mn-ea"/>
                <a:cs typeface="+mn-cs"/>
              </a:rPr>
              <a:t>Elaborate your view…..</a:t>
            </a:r>
            <a:endParaRPr lang="en-IN" sz="4800" dirty="0">
              <a:solidFill>
                <a:srgbClr val="FF0000"/>
              </a:solidFill>
              <a:latin typeface="+mn-lt"/>
              <a:ea typeface="+mn-ea"/>
              <a:cs typeface="+mn-cs"/>
            </a:endParaRPr>
          </a:p>
        </p:txBody>
      </p:sp>
      <p:pic>
        <p:nvPicPr>
          <p:cNvPr id="3074" name="Picture 2" descr="Scrum (rugby) - Wikipedia"/>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63825" y="1319627"/>
            <a:ext cx="11330609" cy="5319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706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791" y="-5934"/>
            <a:ext cx="11102009" cy="1325563"/>
          </a:xfrm>
        </p:spPr>
        <p:txBody>
          <a:bodyPr>
            <a:normAutofit/>
          </a:bodyPr>
          <a:lstStyle/>
          <a:p>
            <a:r>
              <a:rPr lang="en-US" sz="4800" dirty="0">
                <a:solidFill>
                  <a:srgbClr val="FF0000"/>
                </a:solidFill>
                <a:latin typeface="+mn-lt"/>
                <a:ea typeface="+mn-ea"/>
                <a:cs typeface="+mn-cs"/>
              </a:rPr>
              <a:t>Scrum </a:t>
            </a:r>
            <a:endParaRPr lang="en-IN" sz="4800" dirty="0">
              <a:solidFill>
                <a:srgbClr val="FF0000"/>
              </a:solidFill>
              <a:latin typeface="+mn-lt"/>
              <a:ea typeface="+mn-ea"/>
              <a:cs typeface="+mn-cs"/>
            </a:endParaRPr>
          </a:p>
        </p:txBody>
      </p:sp>
      <p:sp>
        <p:nvSpPr>
          <p:cNvPr id="3" name="Content Placeholder 2"/>
          <p:cNvSpPr>
            <a:spLocks noGrp="1"/>
          </p:cNvSpPr>
          <p:nvPr>
            <p:ph idx="1"/>
          </p:nvPr>
        </p:nvSpPr>
        <p:spPr>
          <a:xfrm>
            <a:off x="251791" y="1176270"/>
            <a:ext cx="11661913" cy="5078758"/>
          </a:xfrm>
        </p:spPr>
        <p:txBody>
          <a:bodyPr>
            <a:normAutofit fontScale="47500" lnSpcReduction="20000"/>
          </a:bodyPr>
          <a:lstStyle/>
          <a:p>
            <a:pPr marL="0" indent="0" algn="just">
              <a:lnSpc>
                <a:spcPct val="150000"/>
              </a:lnSpc>
              <a:buNone/>
            </a:pPr>
            <a:r>
              <a:rPr lang="en-US" sz="4200" dirty="0"/>
              <a:t>Scrum is a framework that helps teams work together. Much like a rugby team training for the big game, scrum encourages teams to learn through experiences, self-organize while working on a problem, and reflect on their wins and losses to continuously improve.</a:t>
            </a:r>
          </a:p>
          <a:p>
            <a:pPr marL="0" indent="0">
              <a:buNone/>
            </a:pPr>
            <a:endParaRPr lang="en-US" sz="3300" dirty="0"/>
          </a:p>
          <a:p>
            <a:pPr marL="0" indent="0">
              <a:buNone/>
            </a:pPr>
            <a:r>
              <a:rPr lang="en-US" sz="10100" dirty="0">
                <a:solidFill>
                  <a:srgbClr val="FF0000"/>
                </a:solidFill>
              </a:rPr>
              <a:t>Scrum Team</a:t>
            </a:r>
          </a:p>
          <a:p>
            <a:pPr marL="0" indent="0" algn="just">
              <a:lnSpc>
                <a:spcPct val="150000"/>
              </a:lnSpc>
              <a:buNone/>
            </a:pPr>
            <a:br>
              <a:rPr lang="en-US" sz="2300" dirty="0"/>
            </a:br>
            <a:r>
              <a:rPr lang="en-US" sz="4200" dirty="0"/>
              <a:t>A scrum team is a group of collaborators, typically between five and nine individuals, who work toward completing projects and delivering products. </a:t>
            </a:r>
          </a:p>
          <a:p>
            <a:pPr algn="just">
              <a:lnSpc>
                <a:spcPct val="150000"/>
              </a:lnSpc>
            </a:pPr>
            <a:r>
              <a:rPr lang="en-US" sz="4200" dirty="0"/>
              <a:t>One scrum master, </a:t>
            </a:r>
          </a:p>
          <a:p>
            <a:pPr algn="just">
              <a:lnSpc>
                <a:spcPct val="150000"/>
              </a:lnSpc>
            </a:pPr>
            <a:r>
              <a:rPr lang="en-US" sz="4200" dirty="0"/>
              <a:t>One product owner and </a:t>
            </a:r>
          </a:p>
          <a:p>
            <a:pPr algn="just">
              <a:lnSpc>
                <a:spcPct val="150000"/>
              </a:lnSpc>
            </a:pPr>
            <a:r>
              <a:rPr lang="en-US" sz="4200" dirty="0"/>
              <a:t>A group of developers.</a:t>
            </a:r>
            <a:endParaRPr lang="en-IN" sz="4200" dirty="0"/>
          </a:p>
        </p:txBody>
      </p:sp>
    </p:spTree>
    <p:extLst>
      <p:ext uri="{BB962C8B-B14F-4D97-AF65-F5344CB8AC3E}">
        <p14:creationId xmlns:p14="http://schemas.microsoft.com/office/powerpoint/2010/main" val="296021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321" y="1600325"/>
            <a:ext cx="11555895" cy="4053417"/>
          </a:xfrm>
          <a:prstGeom prst="rect">
            <a:avLst/>
          </a:prstGeom>
        </p:spPr>
        <p:txBody>
          <a:bodyPr wrap="square">
            <a:spAutoFit/>
          </a:bodyPr>
          <a:lstStyle/>
          <a:p>
            <a:pPr marL="285750" indent="-285750">
              <a:lnSpc>
                <a:spcPct val="130000"/>
              </a:lnSpc>
              <a:buFont typeface="Arial" panose="020B0604020202020204" pitchFamily="34" charset="0"/>
              <a:buChar char="•"/>
            </a:pPr>
            <a:r>
              <a:rPr lang="en-US" sz="2000" dirty="0"/>
              <a:t>A </a:t>
            </a:r>
            <a:r>
              <a:rPr lang="en-US" sz="2000" dirty="0">
                <a:solidFill>
                  <a:srgbClr val="FF0000"/>
                </a:solidFill>
              </a:rPr>
              <a:t>Sprint</a:t>
            </a:r>
            <a:r>
              <a:rPr lang="en-US" sz="2000" dirty="0"/>
              <a:t> is a short, time-boxed period when a scrum team works to complete a set amount of work. </a:t>
            </a:r>
          </a:p>
          <a:p>
            <a:pPr>
              <a:lnSpc>
                <a:spcPct val="130000"/>
              </a:lnSpc>
            </a:pPr>
            <a:endParaRPr lang="en-US" sz="2000" dirty="0"/>
          </a:p>
          <a:p>
            <a:pPr marL="285750" indent="-285750">
              <a:lnSpc>
                <a:spcPct val="130000"/>
              </a:lnSpc>
              <a:buFont typeface="Arial" panose="020B0604020202020204" pitchFamily="34" charset="0"/>
              <a:buChar char="•"/>
            </a:pPr>
            <a:r>
              <a:rPr lang="en-US" sz="2000" dirty="0"/>
              <a:t>A </a:t>
            </a:r>
            <a:r>
              <a:rPr lang="en-US" sz="2000" dirty="0">
                <a:solidFill>
                  <a:srgbClr val="FF0000"/>
                </a:solidFill>
              </a:rPr>
              <a:t>Product backlog </a:t>
            </a:r>
            <a:r>
              <a:rPr lang="en-US" sz="2000" dirty="0"/>
              <a:t>is a prioritized list of work for the development team that is derived from the roadmap and its requirements. The most important items are shown at the top of the product backlog so the team knows what to deliver </a:t>
            </a:r>
            <a:r>
              <a:rPr lang="en-US" dirty="0"/>
              <a:t>first</a:t>
            </a:r>
          </a:p>
          <a:p>
            <a:pPr marL="285750" indent="-285750">
              <a:lnSpc>
                <a:spcPct val="130000"/>
              </a:lnSpc>
              <a:buFont typeface="Arial" panose="020B0604020202020204" pitchFamily="34" charset="0"/>
              <a:buChar char="•"/>
            </a:pPr>
            <a:endParaRPr lang="en-US" dirty="0"/>
          </a:p>
          <a:p>
            <a:pPr marL="285750" indent="-285750">
              <a:lnSpc>
                <a:spcPct val="130000"/>
              </a:lnSpc>
              <a:buFont typeface="Arial" panose="020B0604020202020204" pitchFamily="34" charset="0"/>
              <a:buChar char="•"/>
            </a:pPr>
            <a:r>
              <a:rPr lang="en-US" sz="2000" dirty="0"/>
              <a:t>A </a:t>
            </a:r>
            <a:r>
              <a:rPr lang="en-US" sz="2000" dirty="0">
                <a:solidFill>
                  <a:srgbClr val="FF0000"/>
                </a:solidFill>
              </a:rPr>
              <a:t>Sprint backlog </a:t>
            </a:r>
            <a:r>
              <a:rPr lang="en-US" sz="2000" dirty="0"/>
              <a:t>is a subset of the product backlog and lists the work items to complete in one specific sprint. The purpose of the sprint backlog is to identify items from the product backlog that the team will work on during the sprint. </a:t>
            </a:r>
            <a:br>
              <a:rPr lang="en-US" sz="2000" dirty="0"/>
            </a:br>
            <a:endParaRPr lang="en-IN" sz="2000" dirty="0"/>
          </a:p>
        </p:txBody>
      </p:sp>
      <p:sp>
        <p:nvSpPr>
          <p:cNvPr id="5" name="Title 4"/>
          <p:cNvSpPr>
            <a:spLocks noGrp="1"/>
          </p:cNvSpPr>
          <p:nvPr>
            <p:ph type="title"/>
          </p:nvPr>
        </p:nvSpPr>
        <p:spPr>
          <a:xfrm>
            <a:off x="149086" y="7318"/>
            <a:ext cx="10515600" cy="1325563"/>
          </a:xfrm>
        </p:spPr>
        <p:txBody>
          <a:bodyPr/>
          <a:lstStyle/>
          <a:p>
            <a:r>
              <a:rPr lang="en-US" sz="4800" dirty="0">
                <a:solidFill>
                  <a:srgbClr val="FF0000"/>
                </a:solidFill>
                <a:latin typeface="+mn-lt"/>
                <a:ea typeface="+mn-ea"/>
                <a:cs typeface="+mn-cs"/>
              </a:rPr>
              <a:t> Basic</a:t>
            </a:r>
            <a:r>
              <a:rPr lang="en-US" dirty="0"/>
              <a:t> </a:t>
            </a:r>
            <a:r>
              <a:rPr lang="en-US" sz="4800" dirty="0">
                <a:solidFill>
                  <a:srgbClr val="FF0000"/>
                </a:solidFill>
                <a:latin typeface="+mn-lt"/>
                <a:ea typeface="+mn-ea"/>
                <a:cs typeface="+mn-cs"/>
              </a:rPr>
              <a:t>Definitions </a:t>
            </a:r>
            <a:endParaRPr lang="en-IN" sz="4800" dirty="0">
              <a:solidFill>
                <a:srgbClr val="FF0000"/>
              </a:solidFill>
              <a:latin typeface="+mn-lt"/>
              <a:ea typeface="+mn-ea"/>
              <a:cs typeface="+mn-cs"/>
            </a:endParaRPr>
          </a:p>
        </p:txBody>
      </p:sp>
    </p:spTree>
    <p:extLst>
      <p:ext uri="{BB962C8B-B14F-4D97-AF65-F5344CB8AC3E}">
        <p14:creationId xmlns:p14="http://schemas.microsoft.com/office/powerpoint/2010/main" val="384250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838200" y="732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rgbClr val="FF0000"/>
                </a:solidFill>
                <a:latin typeface="+mn-lt"/>
                <a:ea typeface="+mn-ea"/>
                <a:cs typeface="+mn-cs"/>
              </a:rPr>
              <a:t>Scrum Events</a:t>
            </a:r>
            <a:endParaRPr lang="en-IN" sz="4800" dirty="0">
              <a:solidFill>
                <a:srgbClr val="FF0000"/>
              </a:solidFill>
              <a:latin typeface="+mn-lt"/>
              <a:ea typeface="+mn-ea"/>
              <a:cs typeface="+mn-cs"/>
            </a:endParaRPr>
          </a:p>
        </p:txBody>
      </p:sp>
      <p:sp>
        <p:nvSpPr>
          <p:cNvPr id="5" name="Content Placeholder 2"/>
          <p:cNvSpPr>
            <a:spLocks noGrp="1"/>
          </p:cNvSpPr>
          <p:nvPr>
            <p:ph idx="1"/>
          </p:nvPr>
        </p:nvSpPr>
        <p:spPr>
          <a:xfrm>
            <a:off x="480391" y="1401558"/>
            <a:ext cx="10515600" cy="4351338"/>
          </a:xfrm>
        </p:spPr>
        <p:txBody>
          <a:bodyPr>
            <a:normAutofit/>
          </a:bodyPr>
          <a:lstStyle/>
          <a:p>
            <a:pPr marL="514350" indent="-514350">
              <a:lnSpc>
                <a:spcPct val="150000"/>
              </a:lnSpc>
              <a:buFont typeface="+mj-lt"/>
              <a:buAutoNum type="arabicPeriod"/>
            </a:pPr>
            <a:r>
              <a:rPr lang="en-US" sz="2400" dirty="0"/>
              <a:t>Sprint Planning</a:t>
            </a:r>
          </a:p>
          <a:p>
            <a:pPr marL="514350" indent="-514350">
              <a:lnSpc>
                <a:spcPct val="150000"/>
              </a:lnSpc>
              <a:buFont typeface="+mj-lt"/>
              <a:buAutoNum type="arabicPeriod"/>
            </a:pPr>
            <a:r>
              <a:rPr lang="en-US" sz="2400" dirty="0"/>
              <a:t>Daily Scrum</a:t>
            </a:r>
          </a:p>
          <a:p>
            <a:pPr marL="514350" indent="-514350">
              <a:lnSpc>
                <a:spcPct val="150000"/>
              </a:lnSpc>
              <a:buFont typeface="+mj-lt"/>
              <a:buAutoNum type="arabicPeriod"/>
            </a:pPr>
            <a:r>
              <a:rPr lang="en-US" sz="2400" dirty="0"/>
              <a:t>Sprint Review</a:t>
            </a:r>
          </a:p>
          <a:p>
            <a:pPr marL="514350" indent="-514350">
              <a:lnSpc>
                <a:spcPct val="150000"/>
              </a:lnSpc>
              <a:buFont typeface="+mj-lt"/>
              <a:buAutoNum type="arabicPeriod"/>
            </a:pPr>
            <a:r>
              <a:rPr lang="en-US" sz="2400" dirty="0"/>
              <a:t>Sprint Retrospective</a:t>
            </a:r>
          </a:p>
          <a:p>
            <a:pPr marL="514350" indent="-514350">
              <a:lnSpc>
                <a:spcPct val="150000"/>
              </a:lnSpc>
              <a:buFont typeface="+mj-lt"/>
              <a:buAutoNum type="arabicPeriod"/>
            </a:pPr>
            <a:r>
              <a:rPr lang="en-US" sz="2400" dirty="0"/>
              <a:t>The Sprint</a:t>
            </a:r>
          </a:p>
          <a:p>
            <a:pPr>
              <a:lnSpc>
                <a:spcPct val="150000"/>
              </a:lnSpc>
            </a:pPr>
            <a:endParaRPr lang="en-IN" sz="2400" dirty="0"/>
          </a:p>
        </p:txBody>
      </p:sp>
    </p:spTree>
    <p:extLst>
      <p:ext uri="{BB962C8B-B14F-4D97-AF65-F5344CB8AC3E}">
        <p14:creationId xmlns:p14="http://schemas.microsoft.com/office/powerpoint/2010/main" val="2494457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nira.com/wp-content/uploads/2019/11/Nov20_ScrumArtifacts_1_@2x.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4589"/>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8251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574</TotalTime>
  <Words>1886</Words>
  <Application>Microsoft Office PowerPoint</Application>
  <PresentationFormat>Widescreen</PresentationFormat>
  <Paragraphs>167</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Charlie Display</vt:lpstr>
      <vt:lpstr>Charlie Text</vt:lpstr>
      <vt:lpstr>Office Theme</vt:lpstr>
      <vt:lpstr>UNIT-1</vt:lpstr>
      <vt:lpstr>Three Perspectives of software engineering</vt:lpstr>
      <vt:lpstr>Agile Manifesto</vt:lpstr>
      <vt:lpstr>Agile Principles</vt:lpstr>
      <vt:lpstr>Elaborate your view…..</vt:lpstr>
      <vt:lpstr>Scrum </vt:lpstr>
      <vt:lpstr> Basic Definitions </vt:lpstr>
      <vt:lpstr>Scrum Events</vt:lpstr>
      <vt:lpstr>PowerPoint Presentation</vt:lpstr>
      <vt:lpstr>Scrum Process</vt:lpstr>
      <vt:lpstr>Uses of scrum</vt:lpstr>
      <vt:lpstr>PowerPoint Presentation</vt:lpstr>
      <vt:lpstr>Scrum Theory </vt:lpstr>
      <vt:lpstr>Kanban</vt:lpstr>
      <vt:lpstr>PowerPoint Presentation</vt:lpstr>
      <vt:lpstr>PowerPoint Presentation</vt:lpstr>
      <vt:lpstr>Teamwork</vt:lpstr>
      <vt:lpstr>Role Scheme</vt:lpstr>
      <vt:lpstr>Dilemmas in Teamwork</vt:lpstr>
      <vt:lpstr>Teamwork in Learning Environments</vt:lpstr>
      <vt:lpstr>UNIT-2</vt:lpstr>
      <vt:lpstr>Agile estimation techniques </vt:lpstr>
      <vt:lpstr>T-Shirt Sizing </vt:lpstr>
      <vt:lpstr>T-Shirt Sizing Procedure </vt:lpstr>
      <vt:lpstr>Sprint Poker</vt:lpstr>
      <vt:lpstr>Three-Point Method</vt:lpstr>
      <vt:lpstr>Affinity Estimation</vt:lpstr>
      <vt:lpstr>Affinity Estimation Procedure</vt:lpstr>
      <vt:lpstr>Relative Mass Evaluation </vt:lpstr>
      <vt:lpstr>Dot Voting</vt:lpstr>
      <vt:lpstr>Maximum allowable size (MAS)</vt:lpstr>
      <vt:lpstr>Big, Uncertain, Small</vt:lpstr>
      <vt:lpstr>Customer and User</vt:lpstr>
      <vt:lpstr>Customer Vs User</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dc:title>
  <dc:creator>Lakshmana Rao</dc:creator>
  <cp:lastModifiedBy>IT II 030 Sai</cp:lastModifiedBy>
  <cp:revision>37</cp:revision>
  <dcterms:created xsi:type="dcterms:W3CDTF">2022-09-03T04:16:17Z</dcterms:created>
  <dcterms:modified xsi:type="dcterms:W3CDTF">2023-01-03T16:20:01Z</dcterms:modified>
</cp:coreProperties>
</file>