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59C29E-D36D-48AE-AFC0-7A9ED3FE25D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40648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02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4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502804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139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90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571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06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17113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6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325025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3086B-286E-4AE3-A704-9AFB08418DE3}" type="datetimeFigureOut">
              <a:rPr lang="en-IN" smtClean="0"/>
              <a:t>03-07-2022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9C29E-D36D-48AE-AFC0-7A9ED3FE25D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27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3086B-286E-4AE3-A704-9AFB08418DE3}"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95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3086B-286E-4AE3-A704-9AFB08418DE3}" type="datetimeFigureOut">
              <a:rPr lang="en-IN" smtClean="0"/>
              <a:t>03-07-2022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365862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0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215964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03086B-286E-4AE3-A704-9AFB08418DE3}" type="datetimeFigureOut">
              <a:rPr lang="en-IN" smtClean="0"/>
              <a:t>03-07-2022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59C29E-D36D-48AE-AFC0-7A9ED3FE25D6}" type="slidenum">
              <a:rPr lang="en-IN" smtClean="0"/>
              <a:t>‹#›</a:t>
            </a:fld>
            <a:endParaRPr lang="en-IN"/>
          </a:p>
        </p:txBody>
      </p:sp>
    </p:spTree>
    <p:extLst>
      <p:ext uri="{BB962C8B-B14F-4D97-AF65-F5344CB8AC3E}">
        <p14:creationId xmlns:p14="http://schemas.microsoft.com/office/powerpoint/2010/main" val="4829295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gapudi Ramakrishna Siddhartha Engineering College | Kanuru, India |  vrsec">
            <a:extLst>
              <a:ext uri="{FF2B5EF4-FFF2-40B4-BE49-F238E27FC236}">
                <a16:creationId xmlns:a16="http://schemas.microsoft.com/office/drawing/2014/main" id="{7C7C86EA-2A16-5CA7-FBF1-9A0626E22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48" y="728663"/>
            <a:ext cx="17145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Tvrsec - Home | Facebook">
            <a:extLst>
              <a:ext uri="{FF2B5EF4-FFF2-40B4-BE49-F238E27FC236}">
                <a16:creationId xmlns:a16="http://schemas.microsoft.com/office/drawing/2014/main" id="{A58675C0-C75D-6752-EF05-F2A6E4FD8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537" y="728663"/>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7DD3E-C1EF-B670-3A7A-8C80262A3802}"/>
              </a:ext>
            </a:extLst>
          </p:cNvPr>
          <p:cNvSpPr txBox="1"/>
          <p:nvPr/>
        </p:nvSpPr>
        <p:spPr>
          <a:xfrm>
            <a:off x="2710053" y="2024063"/>
            <a:ext cx="6154484" cy="1798954"/>
          </a:xfrm>
          <a:prstGeom prst="rect">
            <a:avLst/>
          </a:prstGeom>
          <a:noFill/>
        </p:spPr>
        <p:txBody>
          <a:bodyPr wrap="square" rtlCol="0">
            <a:spAutoFit/>
          </a:bodyPr>
          <a:lstStyle/>
          <a:p>
            <a:pPr algn="ctr">
              <a:lnSpc>
                <a:spcPct val="150000"/>
              </a:lnSpc>
            </a:pPr>
            <a:r>
              <a:rPr lang="en-IN" sz="2800" b="1" dirty="0">
                <a:latin typeface="Calibri" panose="020F0502020204030204" pitchFamily="34" charset="0"/>
                <a:cs typeface="Calibri" panose="020F0502020204030204" pitchFamily="34" charset="0"/>
              </a:rPr>
              <a:t>INSTALLING INTERNET INFORMATION SERVICES</a:t>
            </a:r>
          </a:p>
          <a:p>
            <a:pPr algn="ctr">
              <a:lnSpc>
                <a:spcPct val="150000"/>
              </a:lnSpc>
            </a:pPr>
            <a:r>
              <a:rPr lang="en-IN" sz="2000" b="1" dirty="0">
                <a:latin typeface="Calibri" panose="020F0502020204030204" pitchFamily="34" charset="0"/>
                <a:cs typeface="Calibri" panose="020F0502020204030204" pitchFamily="34" charset="0"/>
              </a:rPr>
              <a:t>(20IT4607 -  ETHICAL HACKING PROJECT)</a:t>
            </a:r>
          </a:p>
        </p:txBody>
      </p:sp>
      <p:sp>
        <p:nvSpPr>
          <p:cNvPr id="7" name="TextBox 6">
            <a:extLst>
              <a:ext uri="{FF2B5EF4-FFF2-40B4-BE49-F238E27FC236}">
                <a16:creationId xmlns:a16="http://schemas.microsoft.com/office/drawing/2014/main" id="{A3D38054-483E-E61B-716E-6B548F5B590C}"/>
              </a:ext>
            </a:extLst>
          </p:cNvPr>
          <p:cNvSpPr txBox="1"/>
          <p:nvPr/>
        </p:nvSpPr>
        <p:spPr>
          <a:xfrm>
            <a:off x="7204330" y="3767138"/>
            <a:ext cx="3621024" cy="2450030"/>
          </a:xfrm>
          <a:prstGeom prst="rect">
            <a:avLst/>
          </a:prstGeom>
          <a:noFill/>
        </p:spPr>
        <p:txBody>
          <a:bodyPr wrap="square" rtlCol="0">
            <a:spAutoFit/>
          </a:bodyPr>
          <a:lstStyle/>
          <a:p>
            <a:pPr algn="r">
              <a:lnSpc>
                <a:spcPct val="150000"/>
              </a:lnSpc>
            </a:pPr>
            <a:r>
              <a:rPr lang="en-IN" sz="3200" b="1" dirty="0">
                <a:solidFill>
                  <a:srgbClr val="00B050"/>
                </a:solidFill>
                <a:latin typeface="Calibri" panose="020F0502020204030204" pitchFamily="34" charset="0"/>
                <a:cs typeface="Calibri" panose="020F0502020204030204" pitchFamily="34" charset="0"/>
              </a:rPr>
              <a:t>Submitted By : </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208W1A1298</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208W1A1299</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208W1A12A0</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208W1A12A1</a:t>
            </a:r>
          </a:p>
        </p:txBody>
      </p:sp>
    </p:spTree>
    <p:extLst>
      <p:ext uri="{BB962C8B-B14F-4D97-AF65-F5344CB8AC3E}">
        <p14:creationId xmlns:p14="http://schemas.microsoft.com/office/powerpoint/2010/main" val="177782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77FAE-744F-AB18-8614-D9801D0538AD}"/>
              </a:ext>
            </a:extLst>
          </p:cNvPr>
          <p:cNvSpPr txBox="1"/>
          <p:nvPr/>
        </p:nvSpPr>
        <p:spPr>
          <a:xfrm flipH="1">
            <a:off x="1243582" y="932688"/>
            <a:ext cx="8485633"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6</a:t>
            </a:r>
            <a:r>
              <a:rPr lang="en-IN" b="1"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To check if IIS is installed correctly or not ,open </a:t>
            </a:r>
            <a:r>
              <a:rPr lang="en-IN" b="1" dirty="0">
                <a:latin typeface="Calibri" panose="020F0502020204030204" pitchFamily="34" charset="0"/>
                <a:cs typeface="Calibri" panose="020F0502020204030204" pitchFamily="34" charset="0"/>
              </a:rPr>
              <a:t>Microsoft Edge </a:t>
            </a:r>
            <a:r>
              <a:rPr lang="en-IN" dirty="0">
                <a:latin typeface="Calibri" panose="020F0502020204030204" pitchFamily="34" charset="0"/>
                <a:cs typeface="Calibri" panose="020F0502020204030204" pitchFamily="34" charset="0"/>
              </a:rPr>
              <a:t>and type </a:t>
            </a:r>
            <a:r>
              <a:rPr lang="en-IN" b="1" dirty="0">
                <a:latin typeface="Calibri" panose="020F0502020204030204" pitchFamily="34" charset="0"/>
                <a:cs typeface="Calibri" panose="020F0502020204030204" pitchFamily="34" charset="0"/>
              </a:rPr>
              <a:t>localhost</a:t>
            </a:r>
            <a:r>
              <a:rPr lang="en-IN" dirty="0">
                <a:latin typeface="Calibri" panose="020F0502020204030204" pitchFamily="34" charset="0"/>
                <a:cs typeface="Calibri" panose="020F0502020204030204" pitchFamily="34" charset="0"/>
              </a:rPr>
              <a:t>. The following page will be displayed as a result of </a:t>
            </a:r>
            <a:r>
              <a:rPr lang="en-IN" b="1" dirty="0">
                <a:latin typeface="Calibri" panose="020F0502020204030204" pitchFamily="34" charset="0"/>
                <a:cs typeface="Calibri" panose="020F0502020204030204" pitchFamily="34" charset="0"/>
              </a:rPr>
              <a:t>successful installation of Internet Information Services.</a:t>
            </a:r>
          </a:p>
        </p:txBody>
      </p:sp>
      <p:pic>
        <p:nvPicPr>
          <p:cNvPr id="4" name="Picture 3">
            <a:extLst>
              <a:ext uri="{FF2B5EF4-FFF2-40B4-BE49-F238E27FC236}">
                <a16:creationId xmlns:a16="http://schemas.microsoft.com/office/drawing/2014/main" id="{FD7FB8CD-4742-87FD-8894-3B064ED17140}"/>
              </a:ext>
            </a:extLst>
          </p:cNvPr>
          <p:cNvPicPr>
            <a:picLocks noChangeAspect="1"/>
          </p:cNvPicPr>
          <p:nvPr/>
        </p:nvPicPr>
        <p:blipFill>
          <a:blip r:embed="rId2"/>
          <a:stretch>
            <a:fillRect/>
          </a:stretch>
        </p:blipFill>
        <p:spPr>
          <a:xfrm>
            <a:off x="3897756" y="2505456"/>
            <a:ext cx="5895467" cy="3419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78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87867-055D-4CF6-BE30-1C515AFF9DDA}"/>
              </a:ext>
            </a:extLst>
          </p:cNvPr>
          <p:cNvSpPr txBox="1"/>
          <p:nvPr/>
        </p:nvSpPr>
        <p:spPr>
          <a:xfrm>
            <a:off x="4020312" y="1261872"/>
            <a:ext cx="4151376" cy="589072"/>
          </a:xfrm>
          <a:prstGeom prst="rect">
            <a:avLst/>
          </a:prstGeom>
          <a:noFill/>
        </p:spPr>
        <p:txBody>
          <a:bodyPr wrap="square" rtlCol="0">
            <a:spAutoFit/>
          </a:bodyPr>
          <a:lstStyle/>
          <a:p>
            <a:pPr algn="ctr">
              <a:lnSpc>
                <a:spcPct val="150000"/>
              </a:lnSpc>
            </a:pPr>
            <a:r>
              <a:rPr lang="en-IN" sz="2400" b="1" dirty="0">
                <a:latin typeface="Calibri" panose="020F0502020204030204" pitchFamily="34" charset="0"/>
                <a:cs typeface="Calibri" panose="020F0502020204030204" pitchFamily="34" charset="0"/>
              </a:rPr>
              <a:t>Creating a Website using IIS</a:t>
            </a:r>
          </a:p>
        </p:txBody>
      </p:sp>
      <p:sp>
        <p:nvSpPr>
          <p:cNvPr id="3" name="TextBox 2">
            <a:extLst>
              <a:ext uri="{FF2B5EF4-FFF2-40B4-BE49-F238E27FC236}">
                <a16:creationId xmlns:a16="http://schemas.microsoft.com/office/drawing/2014/main" id="{93B05F42-7197-3EA8-23FF-D3F2616E5F39}"/>
              </a:ext>
            </a:extLst>
          </p:cNvPr>
          <p:cNvSpPr txBox="1"/>
          <p:nvPr/>
        </p:nvSpPr>
        <p:spPr>
          <a:xfrm>
            <a:off x="993648" y="1969094"/>
            <a:ext cx="5779008"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1:</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Open</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IIS Manager</a:t>
            </a:r>
            <a:r>
              <a:rPr lang="en-IN"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Open </a:t>
            </a:r>
            <a:r>
              <a:rPr lang="en-IN" b="1" dirty="0">
                <a:latin typeface="Calibri" panose="020F0502020204030204" pitchFamily="34" charset="0"/>
                <a:cs typeface="Calibri" panose="020F0502020204030204" pitchFamily="34" charset="0"/>
              </a:rPr>
              <a:t>Internet Information Services(IIS) Manager</a:t>
            </a:r>
            <a:r>
              <a:rPr lang="en-IN" dirty="0">
                <a:latin typeface="Calibri" panose="020F0502020204030204" pitchFamily="34" charset="0"/>
                <a:cs typeface="Calibri" panose="020F0502020204030204" pitchFamily="34" charset="0"/>
              </a:rPr>
              <a:t>. You can find it quickly by typing “IIS” in the search filed.</a:t>
            </a:r>
          </a:p>
        </p:txBody>
      </p:sp>
      <p:pic>
        <p:nvPicPr>
          <p:cNvPr id="4" name="Picture 3">
            <a:extLst>
              <a:ext uri="{FF2B5EF4-FFF2-40B4-BE49-F238E27FC236}">
                <a16:creationId xmlns:a16="http://schemas.microsoft.com/office/drawing/2014/main" id="{F409B78E-FEE9-95C7-3773-14734795DC2B}"/>
              </a:ext>
            </a:extLst>
          </p:cNvPr>
          <p:cNvPicPr>
            <a:picLocks noChangeAspect="1"/>
          </p:cNvPicPr>
          <p:nvPr/>
        </p:nvPicPr>
        <p:blipFill>
          <a:blip r:embed="rId2"/>
          <a:stretch>
            <a:fillRect/>
          </a:stretch>
        </p:blipFill>
        <p:spPr>
          <a:xfrm>
            <a:off x="5644261" y="3429000"/>
            <a:ext cx="5731510" cy="2423160"/>
          </a:xfrm>
          <a:prstGeom prst="rect">
            <a:avLst/>
          </a:prstGeom>
        </p:spPr>
      </p:pic>
      <p:cxnSp>
        <p:nvCxnSpPr>
          <p:cNvPr id="5" name="Straight Arrow Connector 4">
            <a:extLst>
              <a:ext uri="{FF2B5EF4-FFF2-40B4-BE49-F238E27FC236}">
                <a16:creationId xmlns:a16="http://schemas.microsoft.com/office/drawing/2014/main" id="{384E7306-DCF5-8127-4A78-5A72E65BF57C}"/>
              </a:ext>
            </a:extLst>
          </p:cNvPr>
          <p:cNvCxnSpPr>
            <a:cxnSpLocks/>
          </p:cNvCxnSpPr>
          <p:nvPr/>
        </p:nvCxnSpPr>
        <p:spPr>
          <a:xfrm flipV="1">
            <a:off x="5391912" y="514036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193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38058-8C0E-642A-5CED-0A86DEA661D4}"/>
              </a:ext>
            </a:extLst>
          </p:cNvPr>
          <p:cNvSpPr txBox="1"/>
          <p:nvPr/>
        </p:nvSpPr>
        <p:spPr>
          <a:xfrm>
            <a:off x="1371600" y="1014984"/>
            <a:ext cx="7452360"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2:</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Add website.</a:t>
            </a:r>
          </a:p>
          <a:p>
            <a:pPr>
              <a:lnSpc>
                <a:spcPct val="150000"/>
              </a:lnSpc>
            </a:pPr>
            <a:r>
              <a:rPr lang="en-IN" dirty="0">
                <a:latin typeface="Calibri" panose="020F0502020204030204" pitchFamily="34" charset="0"/>
                <a:cs typeface="Calibri" panose="020F0502020204030204" pitchFamily="34" charset="0"/>
              </a:rPr>
              <a:t>Expand your computer’s directory by clicking the </a:t>
            </a:r>
            <a:r>
              <a:rPr lang="en-IN" b="1" dirty="0">
                <a:latin typeface="Calibri" panose="020F0502020204030204" pitchFamily="34" charset="0"/>
                <a:cs typeface="Calibri" panose="020F0502020204030204" pitchFamily="34" charset="0"/>
              </a:rPr>
              <a:t>&gt; </a:t>
            </a:r>
            <a:r>
              <a:rPr lang="en-IN" dirty="0">
                <a:latin typeface="Calibri" panose="020F0502020204030204" pitchFamily="34" charset="0"/>
                <a:cs typeface="Calibri" panose="020F0502020204030204" pitchFamily="34" charset="0"/>
              </a:rPr>
              <a:t>to the left of the icon in the left-hand pane. Then, right-click </a:t>
            </a:r>
            <a:r>
              <a:rPr lang="en-IN" b="1" dirty="0">
                <a:latin typeface="Calibri" panose="020F0502020204030204" pitchFamily="34" charset="0"/>
                <a:cs typeface="Calibri" panose="020F0502020204030204" pitchFamily="34" charset="0"/>
              </a:rPr>
              <a:t>Sites</a:t>
            </a:r>
            <a:r>
              <a:rPr lang="en-IN" dirty="0">
                <a:latin typeface="Calibri" panose="020F0502020204030204" pitchFamily="34" charset="0"/>
                <a:cs typeface="Calibri" panose="020F0502020204030204" pitchFamily="34" charset="0"/>
              </a:rPr>
              <a:t> and select </a:t>
            </a:r>
            <a:r>
              <a:rPr lang="en-IN" b="1" dirty="0">
                <a:latin typeface="Calibri" panose="020F0502020204030204" pitchFamily="34" charset="0"/>
                <a:cs typeface="Calibri" panose="020F0502020204030204" pitchFamily="34" charset="0"/>
              </a:rPr>
              <a:t>Add Website…</a:t>
            </a:r>
          </a:p>
        </p:txBody>
      </p:sp>
      <p:pic>
        <p:nvPicPr>
          <p:cNvPr id="3" name="Picture 2">
            <a:extLst>
              <a:ext uri="{FF2B5EF4-FFF2-40B4-BE49-F238E27FC236}">
                <a16:creationId xmlns:a16="http://schemas.microsoft.com/office/drawing/2014/main" id="{A66BACDE-0BEC-10D7-5007-4A7D7FA66B2C}"/>
              </a:ext>
            </a:extLst>
          </p:cNvPr>
          <p:cNvPicPr>
            <a:picLocks noChangeAspect="1"/>
          </p:cNvPicPr>
          <p:nvPr/>
        </p:nvPicPr>
        <p:blipFill rotWithShape="1">
          <a:blip r:embed="rId2"/>
          <a:srcRect r="56488" b="25178"/>
          <a:stretch/>
        </p:blipFill>
        <p:spPr>
          <a:xfrm>
            <a:off x="3172969" y="3088830"/>
            <a:ext cx="5650992" cy="2754185"/>
          </a:xfrm>
          <a:prstGeom prst="rect">
            <a:avLst/>
          </a:prstGeom>
        </p:spPr>
      </p:pic>
      <p:cxnSp>
        <p:nvCxnSpPr>
          <p:cNvPr id="4" name="Straight Arrow Connector 3">
            <a:extLst>
              <a:ext uri="{FF2B5EF4-FFF2-40B4-BE49-F238E27FC236}">
                <a16:creationId xmlns:a16="http://schemas.microsoft.com/office/drawing/2014/main" id="{A27D81DF-5AB7-45E4-0C0E-8E1EA3E84207}"/>
              </a:ext>
            </a:extLst>
          </p:cNvPr>
          <p:cNvCxnSpPr>
            <a:cxnSpLocks/>
          </p:cNvCxnSpPr>
          <p:nvPr/>
        </p:nvCxnSpPr>
        <p:spPr>
          <a:xfrm flipV="1">
            <a:off x="3307080" y="425339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80E10DFE-8717-E379-C7C7-C594A21B2EA3}"/>
              </a:ext>
            </a:extLst>
          </p:cNvPr>
          <p:cNvCxnSpPr>
            <a:cxnSpLocks/>
          </p:cNvCxnSpPr>
          <p:nvPr/>
        </p:nvCxnSpPr>
        <p:spPr>
          <a:xfrm flipV="1">
            <a:off x="2619756" y="394089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396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56B20-7C76-E3EB-FD9D-F472CEF2BC1B}"/>
              </a:ext>
            </a:extLst>
          </p:cNvPr>
          <p:cNvSpPr txBox="1"/>
          <p:nvPr/>
        </p:nvSpPr>
        <p:spPr>
          <a:xfrm>
            <a:off x="1252728" y="1119073"/>
            <a:ext cx="4425696" cy="4619854"/>
          </a:xfrm>
          <a:prstGeom prst="rect">
            <a:avLst/>
          </a:prstGeom>
          <a:noFill/>
        </p:spPr>
        <p:txBody>
          <a:bodyPr wrap="square" rtlCol="0">
            <a:spAutoFit/>
          </a:bodyPr>
          <a:lstStyle/>
          <a:p>
            <a:pPr algn="just">
              <a:lnSpc>
                <a:spcPct val="150000"/>
              </a:lnSpc>
            </a:pPr>
            <a:r>
              <a:rPr lang="en-IN" b="1" u="sng" dirty="0">
                <a:latin typeface="Calibri" panose="020F0502020204030204" pitchFamily="34" charset="0"/>
                <a:cs typeface="Calibri" panose="020F0502020204030204" pitchFamily="34" charset="0"/>
              </a:rPr>
              <a:t>Step 3:</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Create site name.</a:t>
            </a:r>
          </a:p>
          <a:p>
            <a:pPr algn="just">
              <a:lnSpc>
                <a:spcPct val="150000"/>
              </a:lnSpc>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Add Website </a:t>
            </a:r>
            <a:r>
              <a:rPr lang="en-IN" dirty="0">
                <a:latin typeface="Calibri" panose="020F0502020204030204" pitchFamily="34" charset="0"/>
                <a:cs typeface="Calibri" panose="020F0502020204030204" pitchFamily="34" charset="0"/>
              </a:rPr>
              <a:t>window will open. First, add a name for the website in the </a:t>
            </a:r>
            <a:r>
              <a:rPr lang="en-IN" b="1" dirty="0">
                <a:latin typeface="Calibri" panose="020F0502020204030204" pitchFamily="34" charset="0"/>
                <a:cs typeface="Calibri" panose="020F0502020204030204" pitchFamily="34" charset="0"/>
              </a:rPr>
              <a:t>Site name </a:t>
            </a:r>
            <a:r>
              <a:rPr lang="en-IN" dirty="0">
                <a:latin typeface="Calibri" panose="020F0502020204030204" pitchFamily="34" charset="0"/>
                <a:cs typeface="Calibri" panose="020F0502020204030204" pitchFamily="34" charset="0"/>
              </a:rPr>
              <a:t>field.</a:t>
            </a:r>
          </a:p>
          <a:p>
            <a:pPr algn="just">
              <a:lnSpc>
                <a:spcPct val="150000"/>
              </a:lnSpc>
            </a:pPr>
            <a:r>
              <a:rPr lang="en-IN" dirty="0">
                <a:latin typeface="Calibri" panose="020F0502020204030204" pitchFamily="34" charset="0"/>
                <a:cs typeface="Calibri" panose="020F0502020204030204" pitchFamily="34" charset="0"/>
              </a:rPr>
              <a:t>(here </a:t>
            </a:r>
            <a:r>
              <a:rPr lang="en-IN" b="1" dirty="0">
                <a:latin typeface="Calibri" panose="020F0502020204030204" pitchFamily="34" charset="0"/>
                <a:cs typeface="Calibri" panose="020F0502020204030204" pitchFamily="34" charset="0"/>
              </a:rPr>
              <a:t>my website</a:t>
            </a:r>
            <a:r>
              <a:rPr lang="en-IN" dirty="0">
                <a:latin typeface="Calibri" panose="020F0502020204030204" pitchFamily="34" charset="0"/>
                <a:cs typeface="Calibri" panose="020F0502020204030204" pitchFamily="34" charset="0"/>
              </a:rPr>
              <a:t>)</a:t>
            </a:r>
          </a:p>
          <a:p>
            <a:pPr algn="just">
              <a:lnSpc>
                <a:spcPct val="150000"/>
              </a:lnSpc>
            </a:pPr>
            <a:r>
              <a:rPr lang="en-IN" b="1" u="sng" dirty="0">
                <a:latin typeface="Calibri" panose="020F0502020204030204" pitchFamily="34" charset="0"/>
                <a:cs typeface="Calibri" panose="020F0502020204030204" pitchFamily="34" charset="0"/>
              </a:rPr>
              <a:t>Step 4:</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Add physical path.</a:t>
            </a:r>
          </a:p>
          <a:p>
            <a:pPr algn="just">
              <a:lnSpc>
                <a:spcPct val="150000"/>
              </a:lnSpc>
            </a:pPr>
            <a:r>
              <a:rPr lang="en-IN" dirty="0">
                <a:latin typeface="Calibri" panose="020F0502020204030204" pitchFamily="34" charset="0"/>
                <a:cs typeface="Calibri" panose="020F0502020204030204" pitchFamily="34" charset="0"/>
              </a:rPr>
              <a:t>Navigate to the directory containing your website’s files so that it appears in the </a:t>
            </a:r>
            <a:r>
              <a:rPr lang="en-IN" b="1" dirty="0">
                <a:latin typeface="Calibri" panose="020F0502020204030204" pitchFamily="34" charset="0"/>
                <a:cs typeface="Calibri" panose="020F0502020204030204" pitchFamily="34" charset="0"/>
              </a:rPr>
              <a:t>Physical path</a:t>
            </a:r>
            <a:r>
              <a:rPr lang="en-IN" dirty="0">
                <a:latin typeface="Calibri" panose="020F0502020204030204" pitchFamily="34" charset="0"/>
                <a:cs typeface="Calibri" panose="020F0502020204030204" pitchFamily="34" charset="0"/>
              </a:rPr>
              <a:t> field.</a:t>
            </a:r>
          </a:p>
        </p:txBody>
      </p:sp>
      <p:pic>
        <p:nvPicPr>
          <p:cNvPr id="3" name="Picture 2">
            <a:extLst>
              <a:ext uri="{FF2B5EF4-FFF2-40B4-BE49-F238E27FC236}">
                <a16:creationId xmlns:a16="http://schemas.microsoft.com/office/drawing/2014/main" id="{7C72759F-8100-0C5B-0047-20CF139ED23A}"/>
              </a:ext>
            </a:extLst>
          </p:cNvPr>
          <p:cNvPicPr>
            <a:picLocks noChangeAspect="1"/>
          </p:cNvPicPr>
          <p:nvPr/>
        </p:nvPicPr>
        <p:blipFill rotWithShape="1">
          <a:blip r:embed="rId2"/>
          <a:srcRect l="4148" r="15922" b="63912"/>
          <a:stretch/>
        </p:blipFill>
        <p:spPr>
          <a:xfrm>
            <a:off x="6358128" y="1728216"/>
            <a:ext cx="4581144" cy="2898647"/>
          </a:xfrm>
          <a:prstGeom prst="rect">
            <a:avLst/>
          </a:prstGeom>
        </p:spPr>
      </p:pic>
      <p:cxnSp>
        <p:nvCxnSpPr>
          <p:cNvPr id="4" name="Straight Arrow Connector 3">
            <a:extLst>
              <a:ext uri="{FF2B5EF4-FFF2-40B4-BE49-F238E27FC236}">
                <a16:creationId xmlns:a16="http://schemas.microsoft.com/office/drawing/2014/main" id="{CDB4EEE5-8830-B519-3450-9D6E10A11016}"/>
              </a:ext>
            </a:extLst>
          </p:cNvPr>
          <p:cNvCxnSpPr>
            <a:cxnSpLocks/>
          </p:cNvCxnSpPr>
          <p:nvPr/>
        </p:nvCxnSpPr>
        <p:spPr>
          <a:xfrm flipV="1">
            <a:off x="5896356" y="363160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E38EABAC-E966-AE46-31FA-5DE0F919D143}"/>
              </a:ext>
            </a:extLst>
          </p:cNvPr>
          <p:cNvCxnSpPr>
            <a:cxnSpLocks/>
          </p:cNvCxnSpPr>
          <p:nvPr/>
        </p:nvCxnSpPr>
        <p:spPr>
          <a:xfrm flipV="1">
            <a:off x="5833873" y="282160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790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7D94B-0A25-524B-2E7D-4A5F27C3FAF7}"/>
              </a:ext>
            </a:extLst>
          </p:cNvPr>
          <p:cNvSpPr txBox="1"/>
          <p:nvPr/>
        </p:nvSpPr>
        <p:spPr>
          <a:xfrm flipH="1">
            <a:off x="6437374" y="1069928"/>
            <a:ext cx="4492754" cy="4619854"/>
          </a:xfrm>
          <a:prstGeom prst="rect">
            <a:avLst/>
          </a:prstGeom>
          <a:noFill/>
        </p:spPr>
        <p:txBody>
          <a:bodyPr wrap="square" rtlCol="0">
            <a:spAutoFit/>
          </a:bodyPr>
          <a:lstStyle/>
          <a:p>
            <a:pPr algn="just">
              <a:lnSpc>
                <a:spcPct val="150000"/>
              </a:lnSpc>
            </a:pPr>
            <a:r>
              <a:rPr lang="en-IN" b="1" u="sng" dirty="0">
                <a:latin typeface="Calibri" panose="020F0502020204030204" pitchFamily="34" charset="0"/>
                <a:cs typeface="Calibri" panose="020F0502020204030204" pitchFamily="34" charset="0"/>
              </a:rPr>
              <a:t>Step 5:</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Set binding options.</a:t>
            </a:r>
          </a:p>
          <a:p>
            <a:pPr algn="just">
              <a:lnSpc>
                <a:spcPct val="150000"/>
              </a:lnSpc>
            </a:pPr>
            <a:r>
              <a:rPr lang="en-IN" dirty="0">
                <a:latin typeface="Calibri" panose="020F0502020204030204" pitchFamily="34" charset="0"/>
                <a:cs typeface="Calibri" panose="020F0502020204030204" pitchFamily="34" charset="0"/>
              </a:rPr>
              <a:t>Under </a:t>
            </a:r>
            <a:r>
              <a:rPr lang="en-IN" b="1" dirty="0">
                <a:latin typeface="Calibri" panose="020F0502020204030204" pitchFamily="34" charset="0"/>
                <a:cs typeface="Calibri" panose="020F0502020204030204" pitchFamily="34" charset="0"/>
              </a:rPr>
              <a:t>Binding</a:t>
            </a:r>
            <a:r>
              <a:rPr lang="en-IN" dirty="0">
                <a:latin typeface="Calibri" panose="020F0502020204030204" pitchFamily="34" charset="0"/>
                <a:cs typeface="Calibri" panose="020F0502020204030204" pitchFamily="34" charset="0"/>
              </a:rPr>
              <a:t>, select the </a:t>
            </a:r>
            <a:r>
              <a:rPr lang="en-IN" b="1" dirty="0">
                <a:latin typeface="Calibri" panose="020F0502020204030204" pitchFamily="34" charset="0"/>
                <a:cs typeface="Calibri" panose="020F0502020204030204" pitchFamily="34" charset="0"/>
              </a:rPr>
              <a:t>Type</a:t>
            </a:r>
            <a:r>
              <a:rPr lang="en-IN" dirty="0">
                <a:latin typeface="Calibri" panose="020F0502020204030204" pitchFamily="34" charset="0"/>
                <a:cs typeface="Calibri" panose="020F0502020204030204" pitchFamily="34" charset="0"/>
              </a:rPr>
              <a:t>(HTTP or HTTPS), </a:t>
            </a:r>
            <a:r>
              <a:rPr lang="en-IN" b="1" dirty="0">
                <a:latin typeface="Calibri" panose="020F0502020204030204" pitchFamily="34" charset="0"/>
                <a:cs typeface="Calibri" panose="020F0502020204030204" pitchFamily="34" charset="0"/>
              </a:rPr>
              <a:t>IP address</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Port</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Host name</a:t>
            </a:r>
            <a:r>
              <a:rPr lang="en-IN" dirty="0">
                <a:latin typeface="Calibri" panose="020F0502020204030204" pitchFamily="34" charset="0"/>
                <a:cs typeface="Calibri" panose="020F0502020204030204" pitchFamily="34" charset="0"/>
              </a:rPr>
              <a:t>.</a:t>
            </a:r>
          </a:p>
          <a:p>
            <a:pPr algn="just">
              <a:lnSpc>
                <a:spcPct val="150000"/>
              </a:lnSpc>
            </a:pPr>
            <a:endParaRPr lang="en-IN" dirty="0">
              <a:latin typeface="Calibri" panose="020F0502020204030204" pitchFamily="34" charset="0"/>
              <a:cs typeface="Calibri" panose="020F0502020204030204" pitchFamily="34" charset="0"/>
            </a:endParaRPr>
          </a:p>
          <a:p>
            <a:pPr algn="just">
              <a:lnSpc>
                <a:spcPct val="150000"/>
              </a:lnSpc>
            </a:pPr>
            <a:r>
              <a:rPr lang="en-IN" b="1" u="sng" dirty="0">
                <a:latin typeface="Calibri" panose="020F0502020204030204" pitchFamily="34" charset="0"/>
                <a:cs typeface="Calibri" panose="020F0502020204030204" pitchFamily="34" charset="0"/>
              </a:rPr>
              <a:t>Step 6:</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Decide whether to start or not the website.</a:t>
            </a:r>
          </a:p>
          <a:p>
            <a:pPr algn="just">
              <a:lnSpc>
                <a:spcPct val="150000"/>
              </a:lnSpc>
            </a:pPr>
            <a:r>
              <a:rPr lang="en-IN" dirty="0">
                <a:latin typeface="Calibri" panose="020F0502020204030204" pitchFamily="34" charset="0"/>
                <a:cs typeface="Calibri" panose="020F0502020204030204" pitchFamily="34" charset="0"/>
              </a:rPr>
              <a:t>If you would like to start the website right away, make sure that </a:t>
            </a:r>
            <a:r>
              <a:rPr lang="en-IN" b="1" dirty="0">
                <a:latin typeface="Calibri" panose="020F0502020204030204" pitchFamily="34" charset="0"/>
                <a:cs typeface="Calibri" panose="020F0502020204030204" pitchFamily="34" charset="0"/>
              </a:rPr>
              <a:t>Start Website immediately</a:t>
            </a:r>
            <a:r>
              <a:rPr lang="en-IN" dirty="0">
                <a:latin typeface="Calibri" panose="020F0502020204030204" pitchFamily="34" charset="0"/>
                <a:cs typeface="Calibri" panose="020F0502020204030204" pitchFamily="34" charset="0"/>
              </a:rPr>
              <a:t> is checked. If not, uncheck it.</a:t>
            </a:r>
          </a:p>
        </p:txBody>
      </p:sp>
      <p:pic>
        <p:nvPicPr>
          <p:cNvPr id="3" name="Picture 2">
            <a:extLst>
              <a:ext uri="{FF2B5EF4-FFF2-40B4-BE49-F238E27FC236}">
                <a16:creationId xmlns:a16="http://schemas.microsoft.com/office/drawing/2014/main" id="{F921C119-4E60-2E3E-2C3F-6E62B6760D38}"/>
              </a:ext>
            </a:extLst>
          </p:cNvPr>
          <p:cNvPicPr>
            <a:picLocks noChangeAspect="1"/>
          </p:cNvPicPr>
          <p:nvPr/>
        </p:nvPicPr>
        <p:blipFill rotWithShape="1">
          <a:blip r:embed="rId2"/>
          <a:srcRect l="5712" t="34963" r="17018" b="2720"/>
          <a:stretch/>
        </p:blipFill>
        <p:spPr>
          <a:xfrm>
            <a:off x="1261872" y="1572768"/>
            <a:ext cx="4428747" cy="3410712"/>
          </a:xfrm>
          <a:prstGeom prst="rect">
            <a:avLst/>
          </a:prstGeom>
        </p:spPr>
      </p:pic>
      <p:cxnSp>
        <p:nvCxnSpPr>
          <p:cNvPr id="4" name="Straight Arrow Connector 3">
            <a:extLst>
              <a:ext uri="{FF2B5EF4-FFF2-40B4-BE49-F238E27FC236}">
                <a16:creationId xmlns:a16="http://schemas.microsoft.com/office/drawing/2014/main" id="{13E4AEF1-AAF3-C4BB-ADA9-A1CFA4E5FD81}"/>
              </a:ext>
            </a:extLst>
          </p:cNvPr>
          <p:cNvCxnSpPr>
            <a:cxnSpLocks/>
          </p:cNvCxnSpPr>
          <p:nvPr/>
        </p:nvCxnSpPr>
        <p:spPr>
          <a:xfrm flipV="1">
            <a:off x="684278" y="448580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49B0C5A4-112C-D6FA-59E5-AFAE6D330031}"/>
              </a:ext>
            </a:extLst>
          </p:cNvPr>
          <p:cNvCxnSpPr>
            <a:cxnSpLocks/>
          </p:cNvCxnSpPr>
          <p:nvPr/>
        </p:nvCxnSpPr>
        <p:spPr>
          <a:xfrm flipV="1">
            <a:off x="684278" y="226991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92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0A0D0-8A0B-5C5B-459B-D65DB5BBCF58}"/>
              </a:ext>
            </a:extLst>
          </p:cNvPr>
          <p:cNvSpPr txBox="1"/>
          <p:nvPr/>
        </p:nvSpPr>
        <p:spPr>
          <a:xfrm flipH="1">
            <a:off x="1327402" y="1114295"/>
            <a:ext cx="5411725" cy="3373359"/>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7:</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Finish up.</a:t>
            </a:r>
          </a:p>
          <a:p>
            <a:pPr>
              <a:lnSpc>
                <a:spcPct val="150000"/>
              </a:lnSpc>
            </a:pPr>
            <a:r>
              <a:rPr lang="en-IN" dirty="0">
                <a:latin typeface="Calibri" panose="020F0502020204030204" pitchFamily="34" charset="0"/>
                <a:cs typeface="Calibri" panose="020F0502020204030204" pitchFamily="34" charset="0"/>
              </a:rPr>
              <a:t>Click the </a:t>
            </a:r>
            <a:r>
              <a:rPr lang="en-IN" b="1" dirty="0">
                <a:latin typeface="Calibri" panose="020F0502020204030204" pitchFamily="34" charset="0"/>
                <a:cs typeface="Calibri" panose="020F0502020204030204" pitchFamily="34" charset="0"/>
              </a:rPr>
              <a:t>OK </a:t>
            </a:r>
            <a:r>
              <a:rPr lang="en-IN" dirty="0">
                <a:latin typeface="Calibri" panose="020F0502020204030204" pitchFamily="34" charset="0"/>
                <a:cs typeface="Calibri" panose="020F0502020204030204" pitchFamily="34" charset="0"/>
              </a:rPr>
              <a:t>button to finish creating your new website.</a:t>
            </a:r>
          </a:p>
          <a:p>
            <a:pPr>
              <a:lnSpc>
                <a:spcPct val="150000"/>
              </a:lnSpc>
            </a:pPr>
            <a:r>
              <a:rPr lang="en-IN" dirty="0">
                <a:latin typeface="Calibri" panose="020F0502020204030204" pitchFamily="34" charset="0"/>
                <a:cs typeface="Calibri" panose="020F0502020204030204" pitchFamily="34" charset="0"/>
              </a:rPr>
              <a:t>After the </a:t>
            </a:r>
            <a:r>
              <a:rPr lang="en-IN" b="1" dirty="0">
                <a:latin typeface="Calibri" panose="020F0502020204030204" pitchFamily="34" charset="0"/>
                <a:cs typeface="Calibri" panose="020F0502020204030204" pitchFamily="34" charset="0"/>
              </a:rPr>
              <a:t>Add Website </a:t>
            </a:r>
            <a:r>
              <a:rPr lang="en-IN" dirty="0">
                <a:latin typeface="Calibri" panose="020F0502020204030204" pitchFamily="34" charset="0"/>
                <a:cs typeface="Calibri" panose="020F0502020204030204" pitchFamily="34" charset="0"/>
              </a:rPr>
              <a:t>window closes, you will see your </a:t>
            </a:r>
            <a:r>
              <a:rPr lang="en-IN" b="1" dirty="0">
                <a:latin typeface="Calibri" panose="020F0502020204030204" pitchFamily="34" charset="0"/>
                <a:cs typeface="Calibri" panose="020F0502020204030204" pitchFamily="34" charset="0"/>
              </a:rPr>
              <a:t>new website </a:t>
            </a:r>
            <a:r>
              <a:rPr lang="en-IN" dirty="0">
                <a:latin typeface="Calibri" panose="020F0502020204030204" pitchFamily="34" charset="0"/>
                <a:cs typeface="Calibri" panose="020F0502020204030204" pitchFamily="34" charset="0"/>
              </a:rPr>
              <a:t>in the list of site.</a:t>
            </a:r>
          </a:p>
          <a:p>
            <a:pPr>
              <a:lnSpc>
                <a:spcPct val="150000"/>
              </a:lnSpc>
            </a:pPr>
            <a:r>
              <a:rPr lang="en-IN" dirty="0">
                <a:latin typeface="Calibri" panose="020F0502020204030204" pitchFamily="34" charset="0"/>
                <a:cs typeface="Calibri" panose="020F0502020204030204" pitchFamily="34" charset="0"/>
              </a:rPr>
              <a:t>(here </a:t>
            </a:r>
            <a:r>
              <a:rPr lang="en-IN" b="1" dirty="0">
                <a:latin typeface="Calibri" panose="020F0502020204030204" pitchFamily="34" charset="0"/>
                <a:cs typeface="Calibri" panose="020F0502020204030204" pitchFamily="34" charset="0"/>
              </a:rPr>
              <a:t>my website</a:t>
            </a:r>
            <a:r>
              <a:rPr lang="en-IN" dirty="0">
                <a:latin typeface="Calibri" panose="020F0502020204030204" pitchFamily="34" charset="0"/>
                <a:cs typeface="Calibri" panose="020F0502020204030204" pitchFamily="34" charset="0"/>
              </a:rPr>
              <a:t>)</a:t>
            </a:r>
          </a:p>
          <a:p>
            <a:pPr>
              <a:lnSpc>
                <a:spcPct val="150000"/>
              </a:lnSpc>
            </a:pPr>
            <a:endParaRPr lang="en-IN" dirty="0">
              <a:latin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98BB762-6909-9819-FE2E-D5194A6F8E3D}"/>
              </a:ext>
            </a:extLst>
          </p:cNvPr>
          <p:cNvPicPr>
            <a:picLocks noChangeAspect="1"/>
          </p:cNvPicPr>
          <p:nvPr/>
        </p:nvPicPr>
        <p:blipFill>
          <a:blip r:embed="rId2"/>
          <a:stretch>
            <a:fillRect/>
          </a:stretch>
        </p:blipFill>
        <p:spPr>
          <a:xfrm>
            <a:off x="6739127" y="798957"/>
            <a:ext cx="4832350" cy="1657350"/>
          </a:xfrm>
          <a:prstGeom prst="rect">
            <a:avLst/>
          </a:prstGeom>
        </p:spPr>
      </p:pic>
      <p:pic>
        <p:nvPicPr>
          <p:cNvPr id="5" name="Picture 4">
            <a:extLst>
              <a:ext uri="{FF2B5EF4-FFF2-40B4-BE49-F238E27FC236}">
                <a16:creationId xmlns:a16="http://schemas.microsoft.com/office/drawing/2014/main" id="{352ED584-F2E6-708A-A56C-3977BF1565A7}"/>
              </a:ext>
            </a:extLst>
          </p:cNvPr>
          <p:cNvPicPr>
            <a:picLocks noChangeAspect="1"/>
          </p:cNvPicPr>
          <p:nvPr/>
        </p:nvPicPr>
        <p:blipFill rotWithShape="1">
          <a:blip r:embed="rId3"/>
          <a:srcRect r="56169" b="40517"/>
          <a:stretch/>
        </p:blipFill>
        <p:spPr>
          <a:xfrm>
            <a:off x="4471416" y="3133026"/>
            <a:ext cx="5411725" cy="2926017"/>
          </a:xfrm>
          <a:prstGeom prst="rect">
            <a:avLst/>
          </a:prstGeom>
        </p:spPr>
      </p:pic>
      <p:cxnSp>
        <p:nvCxnSpPr>
          <p:cNvPr id="6" name="Straight Arrow Connector 5">
            <a:extLst>
              <a:ext uri="{FF2B5EF4-FFF2-40B4-BE49-F238E27FC236}">
                <a16:creationId xmlns:a16="http://schemas.microsoft.com/office/drawing/2014/main" id="{7311F622-92BE-7DA7-7B91-5E74A51F3F76}"/>
              </a:ext>
            </a:extLst>
          </p:cNvPr>
          <p:cNvCxnSpPr>
            <a:cxnSpLocks/>
          </p:cNvCxnSpPr>
          <p:nvPr/>
        </p:nvCxnSpPr>
        <p:spPr>
          <a:xfrm flipV="1">
            <a:off x="9087614" y="213803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CB425A23-C667-F63B-D5F7-B0813EF40E5B}"/>
              </a:ext>
            </a:extLst>
          </p:cNvPr>
          <p:cNvCxnSpPr>
            <a:cxnSpLocks/>
          </p:cNvCxnSpPr>
          <p:nvPr/>
        </p:nvCxnSpPr>
        <p:spPr>
          <a:xfrm flipV="1">
            <a:off x="4119372" y="439837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98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1BDBC-89BB-C9BC-2D73-7C607CC3B6F3}"/>
              </a:ext>
            </a:extLst>
          </p:cNvPr>
          <p:cNvSpPr txBox="1"/>
          <p:nvPr/>
        </p:nvSpPr>
        <p:spPr>
          <a:xfrm>
            <a:off x="4745736" y="3167390"/>
            <a:ext cx="3209544"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 THE END ***</a:t>
            </a:r>
          </a:p>
        </p:txBody>
      </p:sp>
    </p:spTree>
    <p:extLst>
      <p:ext uri="{BB962C8B-B14F-4D97-AF65-F5344CB8AC3E}">
        <p14:creationId xmlns:p14="http://schemas.microsoft.com/office/powerpoint/2010/main" val="376176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8A1C7-A970-21CB-ACAE-9AF1CB148940}"/>
              </a:ext>
            </a:extLst>
          </p:cNvPr>
          <p:cNvSpPr txBox="1"/>
          <p:nvPr/>
        </p:nvSpPr>
        <p:spPr>
          <a:xfrm>
            <a:off x="1642872" y="1773141"/>
            <a:ext cx="8717280" cy="3462486"/>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PROBLEM STATEMENT</a:t>
            </a:r>
          </a:p>
          <a:p>
            <a:pPr>
              <a:lnSpc>
                <a:spcPct val="150000"/>
              </a:lnSpc>
            </a:pPr>
            <a:endParaRPr lang="en-IN" dirty="0"/>
          </a:p>
          <a:p>
            <a:pPr marL="342900" indent="-342900" algn="just">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To create a website :</a:t>
            </a:r>
          </a:p>
          <a:p>
            <a:pPr marL="2571750" lvl="5" indent="-285750" algn="just">
              <a:lnSpc>
                <a:spcPct val="1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Install Internet Information Services(IIS) on your computer.</a:t>
            </a:r>
          </a:p>
          <a:p>
            <a:pPr marL="2571750" lvl="5" indent="-285750" algn="just">
              <a:lnSpc>
                <a:spcPct val="1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Check if it is installed correctly or not using your web browser.</a:t>
            </a:r>
          </a:p>
          <a:p>
            <a:pPr lvl="5"/>
            <a:endParaRPr lang="en-IN" dirty="0"/>
          </a:p>
        </p:txBody>
      </p:sp>
    </p:spTree>
    <p:extLst>
      <p:ext uri="{BB962C8B-B14F-4D97-AF65-F5344CB8AC3E}">
        <p14:creationId xmlns:p14="http://schemas.microsoft.com/office/powerpoint/2010/main" val="339046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76758-74D7-CA5A-3D3B-717867203AA8}"/>
              </a:ext>
            </a:extLst>
          </p:cNvPr>
          <p:cNvSpPr txBox="1"/>
          <p:nvPr/>
        </p:nvSpPr>
        <p:spPr>
          <a:xfrm>
            <a:off x="1453896" y="1033272"/>
            <a:ext cx="9217152" cy="4661276"/>
          </a:xfrm>
          <a:prstGeom prst="rect">
            <a:avLst/>
          </a:prstGeom>
          <a:noFill/>
        </p:spPr>
        <p:txBody>
          <a:bodyPr wrap="square" rtlCol="0">
            <a:spAutoFit/>
          </a:bodyPr>
          <a:lstStyle/>
          <a:p>
            <a:pPr algn="just">
              <a:lnSpc>
                <a:spcPct val="150000"/>
              </a:lnSpc>
            </a:pPr>
            <a:r>
              <a:rPr lang="en-IN" sz="2400" b="1" dirty="0">
                <a:latin typeface="Calibri" panose="020F0502020204030204" pitchFamily="34" charset="0"/>
                <a:cs typeface="Calibri" panose="020F0502020204030204" pitchFamily="34" charset="0"/>
              </a:rPr>
              <a:t>INTRODUCTION</a:t>
            </a:r>
          </a:p>
          <a:p>
            <a:pPr algn="just">
              <a:lnSpc>
                <a:spcPct val="150000"/>
              </a:lnSpc>
            </a:pPr>
            <a:endParaRPr lang="en-IN" sz="1600" dirty="0">
              <a:latin typeface="Calibri" panose="020F0502020204030204" pitchFamily="34" charset="0"/>
              <a:cs typeface="Calibri" panose="020F0502020204030204" pitchFamily="34" charset="0"/>
            </a:endParaRPr>
          </a:p>
          <a:p>
            <a:pPr algn="just">
              <a:lnSpc>
                <a:spcPct val="150000"/>
              </a:lnSpc>
            </a:pPr>
            <a:r>
              <a:rPr lang="en-IN" sz="2000" b="1" dirty="0">
                <a:latin typeface="Calibri" panose="020F0502020204030204" pitchFamily="34" charset="0"/>
                <a:cs typeface="Calibri" panose="020F0502020204030204" pitchFamily="34" charset="0"/>
              </a:rPr>
              <a:t>DEFINITION:  </a:t>
            </a:r>
            <a:r>
              <a:rPr lang="en-IN" sz="2000" dirty="0">
                <a:latin typeface="Calibri" panose="020F0502020204030204" pitchFamily="34" charset="0"/>
                <a:cs typeface="Calibri" panose="020F0502020204030204" pitchFamily="34" charset="0"/>
              </a:rPr>
              <a:t>Internet Information Services (IIS) is a flexible, general-purpose web server from Microsoft that runs on Windows system to serve requested HTML pages or files.</a:t>
            </a:r>
          </a:p>
          <a:p>
            <a:pPr algn="just">
              <a:lnSpc>
                <a:spcPct val="150000"/>
              </a:lnSpc>
            </a:pPr>
            <a:endParaRPr lang="en-IN" sz="2000" dirty="0">
              <a:latin typeface="Calibri" panose="020F0502020204030204" pitchFamily="34" charset="0"/>
              <a:cs typeface="Calibri" panose="020F0502020204030204" pitchFamily="34" charset="0"/>
            </a:endParaRPr>
          </a:p>
          <a:p>
            <a:pPr algn="just">
              <a:lnSpc>
                <a:spcPct val="150000"/>
              </a:lnSpc>
            </a:pPr>
            <a:r>
              <a:rPr lang="en-IN" sz="2000" dirty="0">
                <a:latin typeface="Calibri" panose="020F0502020204030204" pitchFamily="34" charset="0"/>
                <a:cs typeface="Calibri" panose="020F0502020204030204" pitchFamily="34" charset="0"/>
              </a:rPr>
              <a:t>An IIS web server accepts request from remote client computers and return the appropriate response. The basic functionality allow web servers to share and deliver information across local area networks(LAN) such as corporate intranets and wide area networks(WAN) such as the Internet.</a:t>
            </a:r>
          </a:p>
        </p:txBody>
      </p:sp>
    </p:spTree>
    <p:extLst>
      <p:ext uri="{BB962C8B-B14F-4D97-AF65-F5344CB8AC3E}">
        <p14:creationId xmlns:p14="http://schemas.microsoft.com/office/powerpoint/2010/main" val="16135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EF28B-730A-D85D-58C6-A72BE7CE9F32}"/>
              </a:ext>
            </a:extLst>
          </p:cNvPr>
          <p:cNvPicPr>
            <a:picLocks noChangeAspect="1"/>
          </p:cNvPicPr>
          <p:nvPr/>
        </p:nvPicPr>
        <p:blipFill rotWithShape="1">
          <a:blip r:embed="rId2"/>
          <a:srcRect r="50410" b="53437"/>
          <a:stretch/>
        </p:blipFill>
        <p:spPr bwMode="auto">
          <a:xfrm>
            <a:off x="4274820" y="2721864"/>
            <a:ext cx="4373880" cy="3078480"/>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6087CA14-3D2D-124F-C9AD-EAE08B9F1DE5}"/>
              </a:ext>
            </a:extLst>
          </p:cNvPr>
          <p:cNvSpPr txBox="1"/>
          <p:nvPr/>
        </p:nvSpPr>
        <p:spPr>
          <a:xfrm>
            <a:off x="1510284" y="997101"/>
            <a:ext cx="9171432" cy="2769989"/>
          </a:xfrm>
          <a:prstGeom prst="rect">
            <a:avLst/>
          </a:prstGeom>
          <a:noFill/>
        </p:spPr>
        <p:txBody>
          <a:bodyPr wrap="square" rtlCol="0">
            <a:spAutoFit/>
          </a:bodyPr>
          <a:lstStyle/>
          <a:p>
            <a:pPr algn="ctr"/>
            <a:r>
              <a:rPr lang="en-IN" sz="2400" b="1" dirty="0">
                <a:latin typeface="Calibri" panose="020F0502020204030204" pitchFamily="34" charset="0"/>
                <a:cs typeface="Calibri" panose="020F0502020204030204" pitchFamily="34" charset="0"/>
              </a:rPr>
              <a:t>INSTALLING INTERNET INFORMATION SERVICES</a:t>
            </a:r>
          </a:p>
          <a:p>
            <a:endParaRPr lang="en-IN" sz="2400" b="1" dirty="0">
              <a:latin typeface="Calibri" panose="020F0502020204030204" pitchFamily="34" charset="0"/>
              <a:cs typeface="Calibri" panose="020F0502020204030204" pitchFamily="34" charset="0"/>
            </a:endParaRPr>
          </a:p>
          <a:p>
            <a:pPr>
              <a:lnSpc>
                <a:spcPct val="150000"/>
              </a:lnSpc>
            </a:pPr>
            <a:r>
              <a:rPr lang="en-IN" b="1" u="sng" dirty="0">
                <a:latin typeface="Calibri" panose="020F0502020204030204" pitchFamily="34" charset="0"/>
                <a:cs typeface="Calibri" panose="020F0502020204030204" pitchFamily="34" charset="0"/>
              </a:rPr>
              <a:t>Step 1</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Search </a:t>
            </a:r>
            <a:r>
              <a:rPr lang="en-IN" b="1" dirty="0">
                <a:latin typeface="Calibri" panose="020F0502020204030204" pitchFamily="34" charset="0"/>
                <a:cs typeface="Calibri" panose="020F0502020204030204" pitchFamily="34" charset="0"/>
              </a:rPr>
              <a:t>appwiz.cpl</a:t>
            </a:r>
            <a:r>
              <a:rPr lang="en-IN" dirty="0">
                <a:latin typeface="Calibri" panose="020F0502020204030204" pitchFamily="34" charset="0"/>
                <a:cs typeface="Calibri" panose="020F0502020204030204" pitchFamily="34" charset="0"/>
              </a:rPr>
              <a:t> and click </a:t>
            </a:r>
            <a:r>
              <a:rPr lang="en-IN" b="1" dirty="0">
                <a:latin typeface="Calibri" panose="020F0502020204030204" pitchFamily="34" charset="0"/>
                <a:cs typeface="Calibri" panose="020F0502020204030204" pitchFamily="34" charset="0"/>
              </a:rPr>
              <a:t>Turn Windows features on or off</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BA2796F5-E8DD-6D3D-6192-17C415925EB6}"/>
              </a:ext>
            </a:extLst>
          </p:cNvPr>
          <p:cNvCxnSpPr>
            <a:cxnSpLocks/>
          </p:cNvCxnSpPr>
          <p:nvPr/>
        </p:nvCxnSpPr>
        <p:spPr>
          <a:xfrm flipV="1">
            <a:off x="3666744" y="407365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539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A1B8F-AAA7-F68D-24D0-E9F8A0314AB8}"/>
              </a:ext>
            </a:extLst>
          </p:cNvPr>
          <p:cNvSpPr txBox="1"/>
          <p:nvPr/>
        </p:nvSpPr>
        <p:spPr>
          <a:xfrm>
            <a:off x="1463040" y="1014984"/>
            <a:ext cx="8860536" cy="2126864"/>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2</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Enable </a:t>
            </a:r>
            <a:r>
              <a:rPr lang="en-IN" b="1" dirty="0">
                <a:latin typeface="Calibri" panose="020F0502020204030204" pitchFamily="34" charset="0"/>
                <a:cs typeface="Calibri" panose="020F0502020204030204" pitchFamily="34" charset="0"/>
              </a:rPr>
              <a:t>Internet Information Services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Then enable </a:t>
            </a:r>
            <a:r>
              <a:rPr lang="en-IN" b="1" dirty="0">
                <a:latin typeface="Calibri" panose="020F0502020204030204" pitchFamily="34" charset="0"/>
                <a:cs typeface="Calibri" panose="020F0502020204030204" pitchFamily="34" charset="0"/>
              </a:rPr>
              <a:t>Web Management tools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r>
              <a:rPr lang="en-IN" b="1" dirty="0">
                <a:latin typeface="Calibri" panose="020F0502020204030204" pitchFamily="34" charset="0"/>
                <a:cs typeface="Calibri" panose="020F0502020204030204" pitchFamily="34" charset="0"/>
              </a:rPr>
              <a:t>IIS Management Console</a:t>
            </a:r>
            <a:r>
              <a:rPr lang="en-IN"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B8540A3C-A908-0ED1-8A88-FFEC9A2D8123}"/>
              </a:ext>
            </a:extLst>
          </p:cNvPr>
          <p:cNvPicPr>
            <a:picLocks noChangeAspect="1"/>
          </p:cNvPicPr>
          <p:nvPr/>
        </p:nvPicPr>
        <p:blipFill rotWithShape="1">
          <a:blip r:embed="rId2"/>
          <a:srcRect t="25915" b="14786"/>
          <a:stretch/>
        </p:blipFill>
        <p:spPr>
          <a:xfrm>
            <a:off x="3992880" y="2893192"/>
            <a:ext cx="4937760" cy="2949824"/>
          </a:xfrm>
          <a:prstGeom prst="rect">
            <a:avLst/>
          </a:prstGeom>
        </p:spPr>
      </p:pic>
      <p:cxnSp>
        <p:nvCxnSpPr>
          <p:cNvPr id="4" name="Straight Arrow Connector 3">
            <a:extLst>
              <a:ext uri="{FF2B5EF4-FFF2-40B4-BE49-F238E27FC236}">
                <a16:creationId xmlns:a16="http://schemas.microsoft.com/office/drawing/2014/main" id="{CB176C2C-9C46-285A-1CCF-05516B658B26}"/>
              </a:ext>
            </a:extLst>
          </p:cNvPr>
          <p:cNvCxnSpPr>
            <a:cxnSpLocks/>
          </p:cNvCxnSpPr>
          <p:nvPr/>
        </p:nvCxnSpPr>
        <p:spPr>
          <a:xfrm flipV="1">
            <a:off x="3678936" y="370516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D78C0313-4483-F169-49E9-3DB8E71D30C3}"/>
              </a:ext>
            </a:extLst>
          </p:cNvPr>
          <p:cNvCxnSpPr>
            <a:cxnSpLocks/>
          </p:cNvCxnSpPr>
          <p:nvPr/>
        </p:nvCxnSpPr>
        <p:spPr>
          <a:xfrm flipV="1">
            <a:off x="3904488" y="411115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9AF233EF-51B3-F7D3-2714-06764880CA2C}"/>
              </a:ext>
            </a:extLst>
          </p:cNvPr>
          <p:cNvCxnSpPr>
            <a:cxnSpLocks/>
          </p:cNvCxnSpPr>
          <p:nvPr/>
        </p:nvCxnSpPr>
        <p:spPr>
          <a:xfrm flipV="1">
            <a:off x="4157472" y="449656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70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5D110-1640-6F8F-EFDC-7F3177A9FF9E}"/>
              </a:ext>
            </a:extLst>
          </p:cNvPr>
          <p:cNvSpPr txBox="1"/>
          <p:nvPr/>
        </p:nvSpPr>
        <p:spPr>
          <a:xfrm>
            <a:off x="2057400" y="1106424"/>
            <a:ext cx="8787384" cy="880369"/>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3</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Enable </a:t>
            </a:r>
            <a:r>
              <a:rPr lang="en-IN" b="1" dirty="0">
                <a:latin typeface="Calibri" panose="020F0502020204030204" pitchFamily="34" charset="0"/>
                <a:cs typeface="Calibri" panose="020F0502020204030204" pitchFamily="34" charset="0"/>
              </a:rPr>
              <a:t>World Wide Web </a:t>
            </a:r>
            <a:r>
              <a:rPr lang="en-IN" dirty="0">
                <a:latin typeface="Calibri" panose="020F0502020204030204" pitchFamily="34" charset="0"/>
                <a:cs typeface="Calibri" panose="020F0502020204030204" pitchFamily="34" charset="0"/>
              </a:rPr>
              <a:t>Services by selecting:</a:t>
            </a:r>
          </a:p>
        </p:txBody>
      </p:sp>
      <p:pic>
        <p:nvPicPr>
          <p:cNvPr id="3" name="Picture 2">
            <a:extLst>
              <a:ext uri="{FF2B5EF4-FFF2-40B4-BE49-F238E27FC236}">
                <a16:creationId xmlns:a16="http://schemas.microsoft.com/office/drawing/2014/main" id="{23604A73-59C8-1E4E-A908-4A5B6C87E870}"/>
              </a:ext>
            </a:extLst>
          </p:cNvPr>
          <p:cNvPicPr>
            <a:picLocks noChangeAspect="1"/>
          </p:cNvPicPr>
          <p:nvPr/>
        </p:nvPicPr>
        <p:blipFill rotWithShape="1">
          <a:blip r:embed="rId2"/>
          <a:srcRect t="36008" r="10871"/>
          <a:stretch/>
        </p:blipFill>
        <p:spPr>
          <a:xfrm>
            <a:off x="1429512" y="2706624"/>
            <a:ext cx="5108448" cy="3118104"/>
          </a:xfrm>
          <a:prstGeom prst="rect">
            <a:avLst/>
          </a:prstGeom>
        </p:spPr>
      </p:pic>
      <p:sp>
        <p:nvSpPr>
          <p:cNvPr id="4" name="TextBox 3">
            <a:extLst>
              <a:ext uri="{FF2B5EF4-FFF2-40B4-BE49-F238E27FC236}">
                <a16:creationId xmlns:a16="http://schemas.microsoft.com/office/drawing/2014/main" id="{B1113C16-402F-7FD7-8B78-89C21219A05F}"/>
              </a:ext>
            </a:extLst>
          </p:cNvPr>
          <p:cNvSpPr txBox="1"/>
          <p:nvPr/>
        </p:nvSpPr>
        <p:spPr>
          <a:xfrm>
            <a:off x="6702552" y="1925330"/>
            <a:ext cx="4142232"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.NET Extensibility 3.5</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.NET Extensibility 4.8</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ASP.NET 3.5</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ASP.NET 4.8</a:t>
            </a:r>
          </a:p>
          <a:p>
            <a:pPr>
              <a:lnSpc>
                <a:spcPct val="150000"/>
              </a:lnSpc>
            </a:pP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Application Development Features.</a:t>
            </a:r>
          </a:p>
          <a:p>
            <a:endParaRPr lang="en-IN" dirty="0"/>
          </a:p>
        </p:txBody>
      </p:sp>
      <p:cxnSp>
        <p:nvCxnSpPr>
          <p:cNvPr id="5" name="Straight Arrow Connector 4">
            <a:extLst>
              <a:ext uri="{FF2B5EF4-FFF2-40B4-BE49-F238E27FC236}">
                <a16:creationId xmlns:a16="http://schemas.microsoft.com/office/drawing/2014/main" id="{6A29D5F0-E1A3-88FB-4504-A37528B22EE5}"/>
              </a:ext>
            </a:extLst>
          </p:cNvPr>
          <p:cNvCxnSpPr>
            <a:cxnSpLocks/>
          </p:cNvCxnSpPr>
          <p:nvPr/>
        </p:nvCxnSpPr>
        <p:spPr>
          <a:xfrm flipV="1">
            <a:off x="1705356" y="321138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EC69A695-CE5F-AA8E-C577-40BA5EFF453B}"/>
              </a:ext>
            </a:extLst>
          </p:cNvPr>
          <p:cNvCxnSpPr>
            <a:cxnSpLocks/>
          </p:cNvCxnSpPr>
          <p:nvPr/>
        </p:nvCxnSpPr>
        <p:spPr>
          <a:xfrm flipV="1">
            <a:off x="1705356" y="342900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F6612F4B-7207-BDEF-52A7-164C547BB766}"/>
              </a:ext>
            </a:extLst>
          </p:cNvPr>
          <p:cNvCxnSpPr>
            <a:cxnSpLocks/>
          </p:cNvCxnSpPr>
          <p:nvPr/>
        </p:nvCxnSpPr>
        <p:spPr>
          <a:xfrm flipV="1">
            <a:off x="1705356" y="387432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4CFA3983-571E-CABD-A246-CEC3DB810D86}"/>
              </a:ext>
            </a:extLst>
          </p:cNvPr>
          <p:cNvCxnSpPr>
            <a:cxnSpLocks/>
          </p:cNvCxnSpPr>
          <p:nvPr/>
        </p:nvCxnSpPr>
        <p:spPr>
          <a:xfrm flipV="1">
            <a:off x="1705356" y="409194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6224221-4BDB-58B1-2948-61F298543E41}"/>
              </a:ext>
            </a:extLst>
          </p:cNvPr>
          <p:cNvCxnSpPr>
            <a:cxnSpLocks/>
          </p:cNvCxnSpPr>
          <p:nvPr/>
        </p:nvCxnSpPr>
        <p:spPr>
          <a:xfrm flipV="1">
            <a:off x="1347216" y="287991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2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1201A-A321-F68E-BDBA-6505DE51255B}"/>
              </a:ext>
            </a:extLst>
          </p:cNvPr>
          <p:cNvPicPr>
            <a:picLocks noChangeAspect="1"/>
          </p:cNvPicPr>
          <p:nvPr/>
        </p:nvPicPr>
        <p:blipFill rotWithShape="1">
          <a:blip r:embed="rId2"/>
          <a:srcRect t="60936" r="34060"/>
          <a:stretch/>
        </p:blipFill>
        <p:spPr>
          <a:xfrm>
            <a:off x="6611113" y="2340865"/>
            <a:ext cx="4361687" cy="2760360"/>
          </a:xfrm>
          <a:prstGeom prst="rect">
            <a:avLst/>
          </a:prstGeom>
        </p:spPr>
      </p:pic>
      <p:sp>
        <p:nvSpPr>
          <p:cNvPr id="4" name="TextBox 3">
            <a:extLst>
              <a:ext uri="{FF2B5EF4-FFF2-40B4-BE49-F238E27FC236}">
                <a16:creationId xmlns:a16="http://schemas.microsoft.com/office/drawing/2014/main" id="{A88CA1D1-43D7-9EFE-787E-7E0C80D10151}"/>
              </a:ext>
            </a:extLst>
          </p:cNvPr>
          <p:cNvSpPr txBox="1"/>
          <p:nvPr/>
        </p:nvSpPr>
        <p:spPr>
          <a:xfrm flipH="1">
            <a:off x="1435605" y="1088136"/>
            <a:ext cx="5056634" cy="2542363"/>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4</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Default Document</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Directory Browsing</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HTTP Errors</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Static Content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Common HTTP Features. </a:t>
            </a:r>
          </a:p>
        </p:txBody>
      </p:sp>
      <p:cxnSp>
        <p:nvCxnSpPr>
          <p:cNvPr id="7" name="Straight Arrow Connector 6">
            <a:extLst>
              <a:ext uri="{FF2B5EF4-FFF2-40B4-BE49-F238E27FC236}">
                <a16:creationId xmlns:a16="http://schemas.microsoft.com/office/drawing/2014/main" id="{D40F6FBA-11CD-A3C3-1574-2AB6CE13999B}"/>
              </a:ext>
            </a:extLst>
          </p:cNvPr>
          <p:cNvCxnSpPr>
            <a:cxnSpLocks/>
          </p:cNvCxnSpPr>
          <p:nvPr/>
        </p:nvCxnSpPr>
        <p:spPr>
          <a:xfrm flipV="1">
            <a:off x="7110980" y="372104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B99CBB7-0241-E4A3-C7D1-B9C089763E75}"/>
              </a:ext>
            </a:extLst>
          </p:cNvPr>
          <p:cNvCxnSpPr>
            <a:cxnSpLocks/>
          </p:cNvCxnSpPr>
          <p:nvPr/>
        </p:nvCxnSpPr>
        <p:spPr>
          <a:xfrm flipV="1">
            <a:off x="7110980" y="412231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4837E92-1E45-7F65-5F0A-2BA149824FED}"/>
              </a:ext>
            </a:extLst>
          </p:cNvPr>
          <p:cNvCxnSpPr>
            <a:cxnSpLocks/>
          </p:cNvCxnSpPr>
          <p:nvPr/>
        </p:nvCxnSpPr>
        <p:spPr>
          <a:xfrm flipV="1">
            <a:off x="7130788" y="467151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82609AA3-56FB-0EF7-71F5-B5C55CB6FB13}"/>
              </a:ext>
            </a:extLst>
          </p:cNvPr>
          <p:cNvCxnSpPr>
            <a:cxnSpLocks/>
          </p:cNvCxnSpPr>
          <p:nvPr/>
        </p:nvCxnSpPr>
        <p:spPr>
          <a:xfrm flipV="1">
            <a:off x="7110980" y="347393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77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C60AF-6902-E04F-575E-C6AE9646178C}"/>
              </a:ext>
            </a:extLst>
          </p:cNvPr>
          <p:cNvSpPr txBox="1"/>
          <p:nvPr/>
        </p:nvSpPr>
        <p:spPr>
          <a:xfrm>
            <a:off x="6315456" y="3549021"/>
            <a:ext cx="5449824" cy="2542363"/>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5:</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Click </a:t>
            </a:r>
            <a:r>
              <a:rPr lang="en-IN" b="1" dirty="0">
                <a:latin typeface="Calibri" panose="020F0502020204030204" pitchFamily="34" charset="0"/>
                <a:cs typeface="Calibri" panose="020F0502020204030204" pitchFamily="34" charset="0"/>
              </a:rPr>
              <a:t>HTTP Logging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Health and Diagnostics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r>
              <a:rPr lang="en-IN" b="1" dirty="0">
                <a:latin typeface="Calibri" panose="020F0502020204030204" pitchFamily="34" charset="0"/>
                <a:cs typeface="Calibri" panose="020F0502020204030204" pitchFamily="34" charset="0"/>
              </a:rPr>
              <a:t>Static Content Compression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Performance Features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Add </a:t>
            </a:r>
            <a:r>
              <a:rPr lang="en-IN" b="1" dirty="0">
                <a:latin typeface="Calibri" panose="020F0502020204030204" pitchFamily="34" charset="0"/>
                <a:cs typeface="Calibri" panose="020F0502020204030204" pitchFamily="34" charset="0"/>
              </a:rPr>
              <a:t>Request Filtering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Security</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Now click on </a:t>
            </a:r>
            <a:r>
              <a:rPr lang="en-IN" b="1" dirty="0">
                <a:latin typeface="Calibri" panose="020F0502020204030204" pitchFamily="34" charset="0"/>
                <a:cs typeface="Calibri" panose="020F0502020204030204" pitchFamily="34" charset="0"/>
              </a:rPr>
              <a:t>OK.</a:t>
            </a:r>
          </a:p>
        </p:txBody>
      </p:sp>
      <p:pic>
        <p:nvPicPr>
          <p:cNvPr id="7" name="Picture 6">
            <a:extLst>
              <a:ext uri="{FF2B5EF4-FFF2-40B4-BE49-F238E27FC236}">
                <a16:creationId xmlns:a16="http://schemas.microsoft.com/office/drawing/2014/main" id="{17E2139A-6731-FEDA-9E71-60A4E27C6990}"/>
              </a:ext>
            </a:extLst>
          </p:cNvPr>
          <p:cNvPicPr>
            <a:picLocks noChangeAspect="1"/>
          </p:cNvPicPr>
          <p:nvPr/>
        </p:nvPicPr>
        <p:blipFill rotWithShape="1">
          <a:blip r:embed="rId2"/>
          <a:srcRect t="45189" r="1447"/>
          <a:stretch/>
        </p:blipFill>
        <p:spPr>
          <a:xfrm>
            <a:off x="834517" y="766616"/>
            <a:ext cx="5648579" cy="2812923"/>
          </a:xfrm>
          <a:prstGeom prst="rect">
            <a:avLst/>
          </a:prstGeom>
        </p:spPr>
      </p:pic>
      <p:cxnSp>
        <p:nvCxnSpPr>
          <p:cNvPr id="8" name="Straight Arrow Connector 7">
            <a:extLst>
              <a:ext uri="{FF2B5EF4-FFF2-40B4-BE49-F238E27FC236}">
                <a16:creationId xmlns:a16="http://schemas.microsoft.com/office/drawing/2014/main" id="{A5359C6B-C481-E160-B8ED-ACB92528ED08}"/>
              </a:ext>
            </a:extLst>
          </p:cNvPr>
          <p:cNvCxnSpPr>
            <a:cxnSpLocks/>
          </p:cNvCxnSpPr>
          <p:nvPr/>
        </p:nvCxnSpPr>
        <p:spPr>
          <a:xfrm flipV="1">
            <a:off x="4142224" y="329486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6770E3A-F5A1-FA73-8D27-08F95F867CB4}"/>
              </a:ext>
            </a:extLst>
          </p:cNvPr>
          <p:cNvCxnSpPr>
            <a:cxnSpLocks/>
          </p:cNvCxnSpPr>
          <p:nvPr/>
        </p:nvCxnSpPr>
        <p:spPr>
          <a:xfrm flipV="1">
            <a:off x="944876" y="1139167"/>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629BF4F-AA1A-7E0C-2778-0A9572A966DE}"/>
              </a:ext>
            </a:extLst>
          </p:cNvPr>
          <p:cNvCxnSpPr>
            <a:cxnSpLocks/>
          </p:cNvCxnSpPr>
          <p:nvPr/>
        </p:nvCxnSpPr>
        <p:spPr>
          <a:xfrm flipV="1">
            <a:off x="1024124" y="2726559"/>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5BA32F4D-4F08-9B92-F3D1-A95995A5AB9C}"/>
              </a:ext>
            </a:extLst>
          </p:cNvPr>
          <p:cNvCxnSpPr>
            <a:cxnSpLocks/>
          </p:cNvCxnSpPr>
          <p:nvPr/>
        </p:nvCxnSpPr>
        <p:spPr>
          <a:xfrm flipV="1">
            <a:off x="1024124" y="211276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163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EB0A-97D7-253B-B1E5-F4323D8E3D06}"/>
              </a:ext>
            </a:extLst>
          </p:cNvPr>
          <p:cNvPicPr>
            <a:picLocks noChangeAspect="1"/>
          </p:cNvPicPr>
          <p:nvPr/>
        </p:nvPicPr>
        <p:blipFill rotWithShape="1">
          <a:blip r:embed="rId2"/>
          <a:srcRect t="5067" r="14041" b="6344"/>
          <a:stretch/>
        </p:blipFill>
        <p:spPr>
          <a:xfrm>
            <a:off x="971677" y="2863088"/>
            <a:ext cx="3801491" cy="3226816"/>
          </a:xfrm>
          <a:prstGeom prst="rect">
            <a:avLst/>
          </a:prstGeom>
        </p:spPr>
      </p:pic>
      <p:pic>
        <p:nvPicPr>
          <p:cNvPr id="4" name="Picture 3">
            <a:extLst>
              <a:ext uri="{FF2B5EF4-FFF2-40B4-BE49-F238E27FC236}">
                <a16:creationId xmlns:a16="http://schemas.microsoft.com/office/drawing/2014/main" id="{B6442465-CEAD-6C0E-9B9A-4A40C1358E74}"/>
              </a:ext>
            </a:extLst>
          </p:cNvPr>
          <p:cNvPicPr>
            <a:picLocks noChangeAspect="1"/>
          </p:cNvPicPr>
          <p:nvPr/>
        </p:nvPicPr>
        <p:blipFill rotWithShape="1">
          <a:blip r:embed="rId3"/>
          <a:srcRect r="12296"/>
          <a:stretch/>
        </p:blipFill>
        <p:spPr>
          <a:xfrm>
            <a:off x="4773168" y="2757424"/>
            <a:ext cx="3198622" cy="3438144"/>
          </a:xfrm>
          <a:prstGeom prst="rect">
            <a:avLst/>
          </a:prstGeom>
        </p:spPr>
      </p:pic>
      <p:sp>
        <p:nvSpPr>
          <p:cNvPr id="5" name="TextBox 4">
            <a:extLst>
              <a:ext uri="{FF2B5EF4-FFF2-40B4-BE49-F238E27FC236}">
                <a16:creationId xmlns:a16="http://schemas.microsoft.com/office/drawing/2014/main" id="{8A15E39A-8152-AC67-1AB8-DBCBCE43A6F0}"/>
              </a:ext>
            </a:extLst>
          </p:cNvPr>
          <p:cNvSpPr txBox="1"/>
          <p:nvPr/>
        </p:nvSpPr>
        <p:spPr>
          <a:xfrm>
            <a:off x="1463040" y="1261872"/>
            <a:ext cx="9070848"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After clicking on OK , required files will be searched and downloaded.</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Requested changes will be applied.</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Installation is done.</a:t>
            </a:r>
          </a:p>
        </p:txBody>
      </p:sp>
      <p:pic>
        <p:nvPicPr>
          <p:cNvPr id="6" name="Picture 5">
            <a:extLst>
              <a:ext uri="{FF2B5EF4-FFF2-40B4-BE49-F238E27FC236}">
                <a16:creationId xmlns:a16="http://schemas.microsoft.com/office/drawing/2014/main" id="{3DA85164-5A32-9668-545B-4E7D2C2F8938}"/>
              </a:ext>
            </a:extLst>
          </p:cNvPr>
          <p:cNvPicPr>
            <a:picLocks noChangeAspect="1"/>
          </p:cNvPicPr>
          <p:nvPr/>
        </p:nvPicPr>
        <p:blipFill rotWithShape="1">
          <a:blip r:embed="rId4"/>
          <a:srcRect r="10555" b="7213"/>
          <a:stretch/>
        </p:blipFill>
        <p:spPr>
          <a:xfrm>
            <a:off x="8122920" y="2757424"/>
            <a:ext cx="3337561" cy="3332480"/>
          </a:xfrm>
          <a:prstGeom prst="rect">
            <a:avLst/>
          </a:prstGeom>
        </p:spPr>
      </p:pic>
    </p:spTree>
    <p:extLst>
      <p:ext uri="{BB962C8B-B14F-4D97-AF65-F5344CB8AC3E}">
        <p14:creationId xmlns:p14="http://schemas.microsoft.com/office/powerpoint/2010/main" val="16932295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234</TotalTime>
  <Words>546</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 TRIPURANENI</dc:creator>
  <cp:lastModifiedBy>IT II 030 Sai</cp:lastModifiedBy>
  <cp:revision>34</cp:revision>
  <dcterms:created xsi:type="dcterms:W3CDTF">2022-07-03T06:12:07Z</dcterms:created>
  <dcterms:modified xsi:type="dcterms:W3CDTF">2022-07-03T11:52:11Z</dcterms:modified>
</cp:coreProperties>
</file>